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6C510B2-6C4E-4218-803E-6EF60A92AFD6}" type="datetimeFigureOut">
              <a:rPr lang="en-US" smtClean="0"/>
              <a:pPr/>
              <a:t>9/12/2023</a:t>
            </a:fld>
            <a:endParaRPr lang="en-IN"/>
          </a:p>
        </p:txBody>
      </p:sp>
      <p:sp>
        <p:nvSpPr>
          <p:cNvPr id="16" name="Slide Number Placeholder 15"/>
          <p:cNvSpPr>
            <a:spLocks noGrp="1"/>
          </p:cNvSpPr>
          <p:nvPr>
            <p:ph type="sldNum" sz="quarter" idx="11"/>
          </p:nvPr>
        </p:nvSpPr>
        <p:spPr/>
        <p:txBody>
          <a:bodyPr/>
          <a:lstStyle/>
          <a:p>
            <a:fld id="{3181C304-19F8-4640-BB36-D24BAA7F00E0}"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510B2-6C4E-4218-803E-6EF60A92AFD6}"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510B2-6C4E-4218-803E-6EF60A92AFD6}"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6C510B2-6C4E-4218-803E-6EF60A92AFD6}" type="datetimeFigureOut">
              <a:rPr lang="en-US" smtClean="0"/>
              <a:pPr/>
              <a:t>9/12/2023</a:t>
            </a:fld>
            <a:endParaRPr lang="en-IN"/>
          </a:p>
        </p:txBody>
      </p:sp>
      <p:sp>
        <p:nvSpPr>
          <p:cNvPr id="15" name="Slide Number Placeholder 14"/>
          <p:cNvSpPr>
            <a:spLocks noGrp="1"/>
          </p:cNvSpPr>
          <p:nvPr>
            <p:ph type="sldNum" sz="quarter" idx="15"/>
          </p:nvPr>
        </p:nvSpPr>
        <p:spPr/>
        <p:txBody>
          <a:bodyPr/>
          <a:lstStyle>
            <a:lvl1pPr algn="ctr">
              <a:defRPr/>
            </a:lvl1pPr>
          </a:lstStyle>
          <a:p>
            <a:fld id="{3181C304-19F8-4640-BB36-D24BAA7F00E0}"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C510B2-6C4E-4218-803E-6EF60A92AFD6}"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6C510B2-6C4E-4218-803E-6EF60A92AFD6}" type="datetimeFigureOut">
              <a:rPr lang="en-US" smtClean="0"/>
              <a:pPr/>
              <a:t>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181C304-19F8-4640-BB36-D24BAA7F00E0}"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66C510B2-6C4E-4218-803E-6EF60A92AFD6}" type="datetimeFigureOut">
              <a:rPr lang="en-US" smtClean="0"/>
              <a:pPr/>
              <a:t>9/12/2023</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C510B2-6C4E-4218-803E-6EF60A92AFD6}" type="datetimeFigureOut">
              <a:rPr lang="en-US" smtClean="0"/>
              <a:pPr/>
              <a:t>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510B2-6C4E-4218-803E-6EF60A92AFD6}" type="datetimeFigureOut">
              <a:rPr lang="en-US" smtClean="0"/>
              <a:pPr/>
              <a:t>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6C510B2-6C4E-4218-803E-6EF60A92AFD6}" type="datetimeFigureOut">
              <a:rPr lang="en-US" smtClean="0"/>
              <a:pPr/>
              <a:t>9/12/2023</a:t>
            </a:fld>
            <a:endParaRPr lang="en-IN"/>
          </a:p>
        </p:txBody>
      </p:sp>
      <p:sp>
        <p:nvSpPr>
          <p:cNvPr id="9" name="Slide Number Placeholder 8"/>
          <p:cNvSpPr>
            <a:spLocks noGrp="1"/>
          </p:cNvSpPr>
          <p:nvPr>
            <p:ph type="sldNum" sz="quarter" idx="15"/>
          </p:nvPr>
        </p:nvSpPr>
        <p:spPr/>
        <p:txBody>
          <a:bodyPr/>
          <a:lstStyle/>
          <a:p>
            <a:fld id="{3181C304-19F8-4640-BB36-D24BAA7F00E0}"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6C510B2-6C4E-4218-803E-6EF60A92AFD6}" type="datetimeFigureOut">
              <a:rPr lang="en-US" smtClean="0"/>
              <a:pPr/>
              <a:t>9/12/2023</a:t>
            </a:fld>
            <a:endParaRPr lang="en-IN"/>
          </a:p>
        </p:txBody>
      </p:sp>
      <p:sp>
        <p:nvSpPr>
          <p:cNvPr id="9" name="Slide Number Placeholder 8"/>
          <p:cNvSpPr>
            <a:spLocks noGrp="1"/>
          </p:cNvSpPr>
          <p:nvPr>
            <p:ph type="sldNum" sz="quarter" idx="11"/>
          </p:nvPr>
        </p:nvSpPr>
        <p:spPr/>
        <p:txBody>
          <a:bodyPr/>
          <a:lstStyle/>
          <a:p>
            <a:fld id="{3181C304-19F8-4640-BB36-D24BAA7F00E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6C510B2-6C4E-4218-803E-6EF60A92AFD6}" type="datetimeFigureOut">
              <a:rPr lang="en-US" smtClean="0"/>
              <a:pPr/>
              <a:t>9/12/2023</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181C304-19F8-4640-BB36-D24BAA7F00E0}"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1462"/>
            <a:ext cx="7715304" cy="7879080"/>
          </a:xfrm>
          <a:prstGeom prst="rect">
            <a:avLst/>
          </a:prstGeom>
          <a:noFill/>
        </p:spPr>
        <p:txBody>
          <a:bodyPr wrap="square" rtlCol="0">
            <a:spAutoFit/>
          </a:bodyPr>
          <a:lstStyle/>
          <a:p>
            <a:pPr algn="ctr"/>
            <a:r>
              <a:rPr lang="en-US" sz="5400" b="1" u="sng" dirty="0" smtClean="0">
                <a:solidFill>
                  <a:srgbClr val="FFFF00"/>
                </a:solidFill>
              </a:rPr>
              <a:t>C0NTENT</a:t>
            </a:r>
            <a:endParaRPr lang="en-US" sz="4400" b="1" u="sng" dirty="0" smtClean="0">
              <a:solidFill>
                <a:srgbClr val="FFFF00"/>
              </a:solidFill>
            </a:endParaRPr>
          </a:p>
          <a:p>
            <a:pPr algn="ctr"/>
            <a:endParaRPr lang="en-US" sz="3200" b="1" dirty="0" smtClean="0">
              <a:solidFill>
                <a:schemeClr val="bg1"/>
              </a:solidFill>
              <a:latin typeface="Angsana New" pitchFamily="18" charset="-34"/>
              <a:cs typeface="Angsana New" pitchFamily="18" charset="-34"/>
            </a:endParaRP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INTRODUCTION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IF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IF ELSE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NESTED IF ELSE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LADDER ELSE IF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SWITCH CASE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BREAK STATEMENT</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GOTO LABEL STATEMENT</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CONTINUE STATEMENT</a:t>
            </a:r>
          </a:p>
          <a:p>
            <a:pPr marL="742950" indent="-742950">
              <a:buFont typeface="+mj-lt"/>
              <a:buAutoNum type="arabicPeriod"/>
            </a:pPr>
            <a:endParaRPr lang="en-US" sz="3200" b="1" dirty="0" smtClean="0">
              <a:solidFill>
                <a:schemeClr val="bg1"/>
              </a:solidFill>
              <a:latin typeface="Angsana New" pitchFamily="18" charset="-34"/>
              <a:cs typeface="Angsana New" pitchFamily="18" charset="-34"/>
            </a:endParaRPr>
          </a:p>
          <a:p>
            <a:pPr marL="742950" indent="-742950">
              <a:buFont typeface="+mj-lt"/>
              <a:buAutoNum type="arabicPeriod"/>
            </a:pPr>
            <a:endParaRPr lang="en-US" sz="2800" b="1" dirty="0" smtClean="0">
              <a:solidFill>
                <a:schemeClr val="bg1"/>
              </a:solidFill>
              <a:latin typeface="Andalus" pitchFamily="18" charset="-78"/>
              <a:cs typeface="Andalus" pitchFamily="18" charset="-78"/>
            </a:endParaRPr>
          </a:p>
          <a:p>
            <a:pPr marL="742950" indent="-742950">
              <a:buFont typeface="+mj-lt"/>
              <a:buAutoNum type="arabicPeriod"/>
            </a:pPr>
            <a:endParaRPr lang="en-US" sz="2800" b="1" dirty="0" smtClean="0">
              <a:solidFill>
                <a:schemeClr val="bg1"/>
              </a:solidFill>
              <a:latin typeface="Andalus" pitchFamily="18" charset="-78"/>
              <a:cs typeface="Andalus" pitchFamily="18" charset="-78"/>
            </a:endParaRPr>
          </a:p>
          <a:p>
            <a:pPr marL="742950" indent="-742950">
              <a:buFont typeface="+mj-lt"/>
              <a:buAutoNum type="arabicPeriod"/>
            </a:pPr>
            <a:endParaRPr lang="en-IN" sz="4400" b="1" u="sng"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3186106" cy="5554683"/>
          </a:xfrm>
        </p:spPr>
        <p:txBody>
          <a:bodyPr>
            <a:noAutofit/>
          </a:bodyPr>
          <a:lstStyle/>
          <a:p>
            <a:pPr>
              <a:buNone/>
            </a:pPr>
            <a:r>
              <a:rPr lang="en-IN" sz="2400" b="1" dirty="0" smtClean="0">
                <a:solidFill>
                  <a:schemeClr val="bg1"/>
                </a:solidFill>
              </a:rPr>
              <a:t>Syntax: - </a:t>
            </a:r>
          </a:p>
          <a:p>
            <a:pPr>
              <a:buNone/>
            </a:pPr>
            <a:r>
              <a:rPr lang="en-IN" sz="2400" b="1" dirty="0" smtClean="0">
                <a:solidFill>
                  <a:schemeClr val="bg1"/>
                </a:solidFill>
              </a:rPr>
              <a:t>if (……….) </a:t>
            </a:r>
          </a:p>
          <a:p>
            <a:pPr>
              <a:buNone/>
            </a:pPr>
            <a:r>
              <a:rPr lang="en-IN" sz="2400" b="1" dirty="0" smtClean="0">
                <a:solidFill>
                  <a:schemeClr val="bg1"/>
                </a:solidFill>
              </a:rPr>
              <a:t>{ </a:t>
            </a:r>
          </a:p>
          <a:p>
            <a:pPr>
              <a:buNone/>
            </a:pPr>
            <a:r>
              <a:rPr lang="en-IN" sz="2400" b="1" dirty="0" smtClean="0">
                <a:solidFill>
                  <a:schemeClr val="bg1"/>
                </a:solidFill>
              </a:rPr>
              <a:t>…………. </a:t>
            </a:r>
          </a:p>
          <a:p>
            <a:pPr>
              <a:buNone/>
            </a:pPr>
            <a:r>
              <a:rPr lang="en-IN" sz="2400" b="1" dirty="0" smtClean="0">
                <a:solidFill>
                  <a:schemeClr val="bg1"/>
                </a:solidFill>
              </a:rPr>
              <a:t>………….       1 </a:t>
            </a:r>
          </a:p>
          <a:p>
            <a:pPr>
              <a:buNone/>
            </a:pPr>
            <a:r>
              <a:rPr lang="en-IN" sz="2400" b="1" dirty="0" smtClean="0">
                <a:solidFill>
                  <a:schemeClr val="bg1"/>
                </a:solidFill>
              </a:rPr>
              <a:t>} </a:t>
            </a:r>
          </a:p>
          <a:p>
            <a:pPr>
              <a:buNone/>
            </a:pPr>
            <a:r>
              <a:rPr lang="en-IN" sz="2400" b="1" dirty="0" smtClean="0">
                <a:solidFill>
                  <a:schemeClr val="bg1"/>
                </a:solidFill>
              </a:rPr>
              <a:t>else if (…….) </a:t>
            </a:r>
          </a:p>
          <a:p>
            <a:pPr>
              <a:buNone/>
            </a:pPr>
            <a:r>
              <a:rPr lang="en-IN" sz="2400" b="1" dirty="0" smtClean="0">
                <a:solidFill>
                  <a:schemeClr val="bg1"/>
                </a:solidFill>
              </a:rPr>
              <a:t>{ </a:t>
            </a:r>
          </a:p>
          <a:p>
            <a:pPr>
              <a:buNone/>
            </a:pPr>
            <a:r>
              <a:rPr lang="en-IN" sz="2400" b="1" dirty="0" smtClean="0">
                <a:solidFill>
                  <a:schemeClr val="bg1"/>
                </a:solidFill>
              </a:rPr>
              <a:t>………… </a:t>
            </a:r>
          </a:p>
          <a:p>
            <a:pPr>
              <a:buNone/>
            </a:pPr>
            <a:r>
              <a:rPr lang="en-IN" sz="2400" b="1" dirty="0" smtClean="0">
                <a:solidFill>
                  <a:schemeClr val="bg1"/>
                </a:solidFill>
              </a:rPr>
              <a:t>…………        2 </a:t>
            </a:r>
          </a:p>
          <a:p>
            <a:pPr>
              <a:buNone/>
            </a:pPr>
            <a:r>
              <a:rPr lang="en-IN" sz="2400" b="1" dirty="0" smtClean="0">
                <a:solidFill>
                  <a:schemeClr val="bg1"/>
                </a:solidFill>
              </a:rPr>
              <a:t>} </a:t>
            </a:r>
          </a:p>
        </p:txBody>
      </p:sp>
      <p:sp>
        <p:nvSpPr>
          <p:cNvPr id="4" name="TextBox 3"/>
          <p:cNvSpPr txBox="1"/>
          <p:nvPr/>
        </p:nvSpPr>
        <p:spPr>
          <a:xfrm>
            <a:off x="4572000" y="1000108"/>
            <a:ext cx="3571900" cy="4401205"/>
          </a:xfrm>
          <a:prstGeom prst="rect">
            <a:avLst/>
          </a:prstGeom>
          <a:noFill/>
        </p:spPr>
        <p:txBody>
          <a:bodyPr wrap="square" rtlCol="0">
            <a:spAutoFit/>
          </a:bodyPr>
          <a:lstStyle/>
          <a:p>
            <a:r>
              <a:rPr lang="en-IN" sz="2800" b="1" dirty="0" smtClean="0">
                <a:solidFill>
                  <a:schemeClr val="bg1"/>
                </a:solidFill>
              </a:rPr>
              <a:t>else if (………) </a:t>
            </a:r>
          </a:p>
          <a:p>
            <a:r>
              <a:rPr lang="en-IN" sz="2800" b="1" dirty="0" smtClean="0">
                <a:solidFill>
                  <a:schemeClr val="bg1"/>
                </a:solidFill>
              </a:rPr>
              <a:t>{ </a:t>
            </a:r>
          </a:p>
          <a:p>
            <a:r>
              <a:rPr lang="en-IN" sz="2800" b="1" dirty="0" smtClean="0">
                <a:solidFill>
                  <a:schemeClr val="bg1"/>
                </a:solidFill>
              </a:rPr>
              <a:t>…………. </a:t>
            </a:r>
          </a:p>
          <a:p>
            <a:r>
              <a:rPr lang="en-IN" sz="2800" b="1" dirty="0" smtClean="0">
                <a:solidFill>
                  <a:schemeClr val="bg1"/>
                </a:solidFill>
              </a:rPr>
              <a:t>………….           3 </a:t>
            </a:r>
          </a:p>
          <a:p>
            <a:r>
              <a:rPr lang="en-IN" sz="2800" b="1" dirty="0" smtClean="0">
                <a:solidFill>
                  <a:schemeClr val="bg1"/>
                </a:solidFill>
              </a:rPr>
              <a:t>} </a:t>
            </a:r>
          </a:p>
          <a:p>
            <a:r>
              <a:rPr lang="en-IN" sz="2800" b="1" dirty="0" smtClean="0">
                <a:solidFill>
                  <a:schemeClr val="bg1"/>
                </a:solidFill>
              </a:rPr>
              <a:t>else </a:t>
            </a:r>
          </a:p>
          <a:p>
            <a:r>
              <a:rPr lang="en-IN" sz="2800" b="1" dirty="0" smtClean="0">
                <a:solidFill>
                  <a:schemeClr val="bg1"/>
                </a:solidFill>
              </a:rPr>
              <a:t>{ </a:t>
            </a:r>
          </a:p>
          <a:p>
            <a:r>
              <a:rPr lang="en-IN" sz="2800" b="1" dirty="0" smtClean="0">
                <a:solidFill>
                  <a:schemeClr val="bg1"/>
                </a:solidFill>
              </a:rPr>
              <a:t>…………. </a:t>
            </a:r>
          </a:p>
          <a:p>
            <a:r>
              <a:rPr lang="en-IN" sz="2800" b="1" dirty="0" smtClean="0">
                <a:solidFill>
                  <a:schemeClr val="bg1"/>
                </a:solidFill>
              </a:rPr>
              <a:t>………….            4 </a:t>
            </a:r>
          </a:p>
          <a:p>
            <a:endParaRPr lang="en-IN"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9027"/>
            <a:ext cx="4257676" cy="5483245"/>
          </a:xfrm>
        </p:spPr>
        <p:txBody>
          <a:bodyPr>
            <a:normAutofit lnSpcReduction="10000"/>
          </a:bodyPr>
          <a:lstStyle/>
          <a:p>
            <a:pPr>
              <a:buNone/>
            </a:pPr>
            <a:r>
              <a:rPr lang="en-US" sz="1800" b="1" dirty="0" smtClean="0">
                <a:solidFill>
                  <a:schemeClr val="bg1"/>
                </a:solidFill>
              </a:rPr>
              <a:t>Include &lt;stdio.h&gt;</a:t>
            </a:r>
          </a:p>
          <a:p>
            <a:pPr>
              <a:buNone/>
            </a:pPr>
            <a:endParaRPr lang="en-US" sz="1800" b="1" dirty="0" smtClean="0">
              <a:solidFill>
                <a:schemeClr val="bg1"/>
              </a:solidFill>
            </a:endParaRPr>
          </a:p>
          <a:p>
            <a:pPr>
              <a:buNone/>
            </a:pPr>
            <a:r>
              <a:rPr lang="en-US" sz="1800" b="1" dirty="0" smtClean="0">
                <a:solidFill>
                  <a:schemeClr val="bg1"/>
                </a:solidFill>
              </a:rPr>
              <a:t>Void main()</a:t>
            </a:r>
          </a:p>
          <a:p>
            <a:pPr>
              <a:buNone/>
            </a:pPr>
            <a:r>
              <a:rPr lang="en-US" sz="1800" b="1" dirty="0" smtClean="0">
                <a:solidFill>
                  <a:schemeClr val="bg1"/>
                </a:solidFill>
              </a:rPr>
              <a:t>{</a:t>
            </a:r>
          </a:p>
          <a:p>
            <a:pPr>
              <a:buNone/>
            </a:pPr>
            <a:r>
              <a:rPr lang="en-US" sz="1800" b="1" dirty="0" smtClean="0">
                <a:solidFill>
                  <a:schemeClr val="bg1"/>
                </a:solidFill>
              </a:rPr>
              <a:t>Int </a:t>
            </a:r>
            <a:r>
              <a:rPr lang="en-US" sz="1800" b="1" dirty="0" err="1" smtClean="0">
                <a:solidFill>
                  <a:schemeClr val="bg1"/>
                </a:solidFill>
              </a:rPr>
              <a:t>a,b,c</a:t>
            </a:r>
            <a:r>
              <a:rPr lang="en-US" sz="1800" b="1" dirty="0" smtClean="0">
                <a:solidFill>
                  <a:schemeClr val="bg1"/>
                </a:solidFill>
              </a:rPr>
              <a:t>;</a:t>
            </a:r>
            <a:endParaRPr lang="en-US" sz="1800" b="1" dirty="0" smtClean="0">
              <a:solidFill>
                <a:schemeClr val="bg1"/>
              </a:solidFill>
            </a:endParaRPr>
          </a:p>
          <a:p>
            <a:pPr>
              <a:buNone/>
            </a:pPr>
            <a:r>
              <a:rPr lang="en-IN" sz="1800" b="1" dirty="0" smtClean="0">
                <a:solidFill>
                  <a:schemeClr val="bg1"/>
                </a:solidFill>
              </a:rPr>
              <a:t>printf ("\n enter first number: -"); </a:t>
            </a:r>
          </a:p>
          <a:p>
            <a:pPr>
              <a:buNone/>
            </a:pPr>
            <a:r>
              <a:rPr lang="en-IN" sz="1800" b="1" dirty="0" smtClean="0">
                <a:solidFill>
                  <a:schemeClr val="bg1"/>
                </a:solidFill>
              </a:rPr>
              <a:t>scanf("%d",&amp;a); </a:t>
            </a:r>
          </a:p>
          <a:p>
            <a:pPr>
              <a:buNone/>
            </a:pPr>
            <a:r>
              <a:rPr lang="en-IN" sz="1800" b="1" dirty="0" smtClean="0">
                <a:solidFill>
                  <a:schemeClr val="bg1"/>
                </a:solidFill>
              </a:rPr>
              <a:t>printf("\n enter secend number : -"); </a:t>
            </a:r>
          </a:p>
          <a:p>
            <a:pPr>
              <a:buNone/>
            </a:pPr>
            <a:r>
              <a:rPr lang="en-IN" sz="1800" b="1" dirty="0" smtClean="0">
                <a:solidFill>
                  <a:schemeClr val="bg1"/>
                </a:solidFill>
              </a:rPr>
              <a:t>scanf("%d",&amp;b); </a:t>
            </a:r>
          </a:p>
          <a:p>
            <a:pPr>
              <a:buNone/>
            </a:pPr>
            <a:r>
              <a:rPr lang="en-IN" sz="1800" b="1" dirty="0" smtClean="0">
                <a:solidFill>
                  <a:schemeClr val="bg1"/>
                </a:solidFill>
              </a:rPr>
              <a:t>printf("\n enter third number : -"); </a:t>
            </a:r>
          </a:p>
          <a:p>
            <a:pPr>
              <a:buNone/>
            </a:pPr>
            <a:r>
              <a:rPr lang="en-IN" sz="1800" b="1" dirty="0" smtClean="0">
                <a:solidFill>
                  <a:schemeClr val="bg1"/>
                </a:solidFill>
              </a:rPr>
              <a:t>scanf("%d",&amp;c); </a:t>
            </a:r>
          </a:p>
          <a:p>
            <a:pPr>
              <a:buNone/>
            </a:pPr>
            <a:r>
              <a:rPr lang="en-IN" sz="1800" b="1" dirty="0" smtClean="0">
                <a:solidFill>
                  <a:schemeClr val="bg1"/>
                </a:solidFill>
              </a:rPr>
              <a:t>if(a&gt;b) </a:t>
            </a:r>
          </a:p>
          <a:p>
            <a:pPr>
              <a:buNone/>
            </a:pPr>
            <a:r>
              <a:rPr lang="en-IN" sz="1800" b="1" dirty="0" smtClean="0">
                <a:solidFill>
                  <a:schemeClr val="bg1"/>
                </a:solidFill>
              </a:rPr>
              <a:t>{ </a:t>
            </a:r>
          </a:p>
          <a:p>
            <a:pPr>
              <a:buNone/>
            </a:pPr>
            <a:r>
              <a:rPr lang="en-IN" sz="1800" b="1" dirty="0" smtClean="0">
                <a:solidFill>
                  <a:schemeClr val="bg1"/>
                </a:solidFill>
              </a:rPr>
              <a:t>if(a&gt;c) </a:t>
            </a:r>
          </a:p>
          <a:p>
            <a:pPr>
              <a:buNone/>
            </a:pPr>
            <a:r>
              <a:rPr lang="en-IN" sz="1800" b="1" dirty="0" smtClean="0">
                <a:solidFill>
                  <a:schemeClr val="bg1"/>
                </a:solidFill>
              </a:rPr>
              <a:t>{ </a:t>
            </a:r>
          </a:p>
          <a:p>
            <a:pPr>
              <a:buNone/>
            </a:pPr>
            <a:r>
              <a:rPr lang="en-IN" sz="1800" b="1" dirty="0" smtClean="0">
                <a:solidFill>
                  <a:schemeClr val="bg1"/>
                </a:solidFill>
              </a:rPr>
              <a:t>printf("\n a is greatest: -"); </a:t>
            </a:r>
          </a:p>
          <a:p>
            <a:pPr>
              <a:buNone/>
            </a:pPr>
            <a:endParaRPr lang="en-IN" sz="1800" b="1" dirty="0" smtClean="0">
              <a:solidFill>
                <a:schemeClr val="bg1"/>
              </a:solidFill>
            </a:endParaRPr>
          </a:p>
          <a:p>
            <a:pPr>
              <a:buNone/>
            </a:pPr>
            <a:endParaRPr lang="en-US" sz="1800" b="1" dirty="0" smtClean="0">
              <a:solidFill>
                <a:schemeClr val="bg1"/>
              </a:solidFill>
            </a:endParaRPr>
          </a:p>
          <a:p>
            <a:endParaRPr lang="en-IN" sz="1800" b="1" dirty="0">
              <a:solidFill>
                <a:schemeClr val="bg1"/>
              </a:solidFill>
            </a:endParaRPr>
          </a:p>
        </p:txBody>
      </p:sp>
      <p:sp>
        <p:nvSpPr>
          <p:cNvPr id="5" name="Rectangle 4"/>
          <p:cNvSpPr/>
          <p:nvPr/>
        </p:nvSpPr>
        <p:spPr>
          <a:xfrm>
            <a:off x="4786314" y="571480"/>
            <a:ext cx="4786346" cy="5355312"/>
          </a:xfrm>
          <a:prstGeom prst="rect">
            <a:avLst/>
          </a:prstGeom>
        </p:spPr>
        <p:txBody>
          <a:bodyPr wrap="square">
            <a:spAutoFit/>
          </a:bodyPr>
          <a:lstStyle/>
          <a:p>
            <a:endParaRPr lang="en-IN" b="1" dirty="0" smtClean="0">
              <a:solidFill>
                <a:schemeClr val="bg1"/>
              </a:solidFill>
            </a:endParaRPr>
          </a:p>
          <a:p>
            <a:endParaRPr lang="en-IN" b="1" dirty="0" smtClean="0">
              <a:solidFill>
                <a:schemeClr val="bg1"/>
              </a:solidFill>
            </a:endParaRP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 </a:t>
            </a:r>
          </a:p>
          <a:p>
            <a:r>
              <a:rPr lang="en-IN" b="1" dirty="0" smtClean="0">
                <a:solidFill>
                  <a:schemeClr val="bg1"/>
                </a:solidFill>
              </a:rPr>
              <a:t>printf("\n c is greatest: -"); </a:t>
            </a:r>
          </a:p>
          <a:p>
            <a:r>
              <a:rPr lang="en-IN" b="1" dirty="0" smtClean="0">
                <a:solidFill>
                  <a:schemeClr val="bg1"/>
                </a:solidFill>
              </a:rPr>
              <a:t>} </a:t>
            </a: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if(b&gt;c) </a:t>
            </a:r>
          </a:p>
          <a:p>
            <a:r>
              <a:rPr lang="en-IN" b="1" dirty="0" smtClean="0">
                <a:solidFill>
                  <a:schemeClr val="bg1"/>
                </a:solidFill>
              </a:rPr>
              <a:t>{ </a:t>
            </a:r>
          </a:p>
          <a:p>
            <a:r>
              <a:rPr lang="en-IN" b="1" dirty="0" smtClean="0">
                <a:solidFill>
                  <a:schemeClr val="bg1"/>
                </a:solidFill>
              </a:rPr>
              <a:t>printf("\n b is greatest: -"); </a:t>
            </a: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 </a:t>
            </a:r>
          </a:p>
          <a:p>
            <a:r>
              <a:rPr lang="en-IN" b="1" dirty="0" smtClean="0">
                <a:solidFill>
                  <a:schemeClr val="bg1"/>
                </a:solidFill>
              </a:rPr>
              <a:t>printf("\n c is greatest: -"); </a:t>
            </a:r>
          </a:p>
          <a:p>
            <a:r>
              <a:rPr lang="en-IN" b="1" dirty="0" smtClean="0">
                <a:solidFill>
                  <a:schemeClr val="bg1"/>
                </a:solidFill>
              </a:rPr>
              <a:t>} </a:t>
            </a:r>
          </a:p>
          <a:p>
            <a:endParaRPr lang="en-IN" b="1" dirty="0" smtClean="0">
              <a:solidFill>
                <a:schemeClr val="bg1"/>
              </a:solidFill>
            </a:endParaRPr>
          </a:p>
          <a:p>
            <a:r>
              <a:rPr lang="en-IN" b="1" dirty="0" smtClean="0">
                <a:solidFill>
                  <a:schemeClr val="bg1"/>
                </a:solidFill>
              </a:rPr>
              <a:t>} </a:t>
            </a:r>
            <a:endParaRPr lang="en-IN" b="1" dirty="0">
              <a:solidFill>
                <a:schemeClr val="bg1"/>
              </a:solidFill>
            </a:endParaRPr>
          </a:p>
        </p:txBody>
      </p:sp>
      <p:sp>
        <p:nvSpPr>
          <p:cNvPr id="6" name="TextBox 5"/>
          <p:cNvSpPr txBox="1"/>
          <p:nvPr/>
        </p:nvSpPr>
        <p:spPr>
          <a:xfrm>
            <a:off x="571472" y="428604"/>
            <a:ext cx="8286808" cy="461665"/>
          </a:xfrm>
          <a:prstGeom prst="rect">
            <a:avLst/>
          </a:prstGeom>
          <a:noFill/>
        </p:spPr>
        <p:txBody>
          <a:bodyPr wrap="square" rtlCol="0">
            <a:spAutoFit/>
          </a:bodyPr>
          <a:lstStyle/>
          <a:p>
            <a:r>
              <a:rPr lang="en-IN" sz="2400" b="1" u="sng" dirty="0" smtClean="0">
                <a:solidFill>
                  <a:srgbClr val="FF0000"/>
                </a:solidFill>
              </a:rPr>
              <a:t>Q: - WAP to input three number and print the greatest number. </a:t>
            </a:r>
            <a:endParaRPr lang="en-IN" sz="2400" b="1" u="sng"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00306"/>
            <a:ext cx="8043890" cy="3625857"/>
          </a:xfrm>
        </p:spPr>
        <p:txBody>
          <a:bodyPr/>
          <a:lstStyle/>
          <a:p>
            <a:pPr algn="just">
              <a:buNone/>
            </a:pPr>
            <a:r>
              <a:rPr lang="en-IN" b="1" dirty="0" smtClean="0">
                <a:solidFill>
                  <a:schemeClr val="bg1"/>
                </a:solidFill>
                <a:latin typeface="Andalus" pitchFamily="18" charset="-78"/>
                <a:cs typeface="Andalus" pitchFamily="18" charset="-78"/>
              </a:rPr>
              <a:t>    It Is Multiple Conditioned Checking Statements, Which Is Generally Used For Menu- Driven Program Where We Have To Select One Option Out Of Several Options At A Time.</a:t>
            </a:r>
          </a:p>
          <a:p>
            <a:pPr algn="just">
              <a:buNone/>
            </a:pPr>
            <a:r>
              <a:rPr lang="en-IN" b="1" dirty="0" smtClean="0">
                <a:solidFill>
                  <a:schemeClr val="bg1"/>
                </a:solidFill>
                <a:latin typeface="Andalus" pitchFamily="18" charset="-78"/>
                <a:cs typeface="Andalus" pitchFamily="18" charset="-78"/>
              </a:rPr>
              <a:t>    The number of ―case within switch –statement is same as the number of options present in menu. Each ―case is used to do only one work at a time.</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57200" y="285728"/>
            <a:ext cx="8229600" cy="2000264"/>
          </a:xfrm>
        </p:spPr>
        <p:txBody>
          <a:bodyPr>
            <a:noAutofit/>
          </a:bodyPr>
          <a:lstStyle/>
          <a:p>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SWITCH CASE CONDITION </a:t>
            </a:r>
            <a:br>
              <a:rPr sz="5400" b="1" u="sng" smtClean="0">
                <a:solidFill>
                  <a:srgbClr val="FF0000"/>
                </a:solidFill>
                <a:latin typeface="Angsana New" pitchFamily="18" charset="-34"/>
                <a:cs typeface="Angsana New" pitchFamily="18" charset="-34"/>
              </a:rPr>
            </a:br>
            <a:endParaRPr lang="en-IN" sz="5400" b="1" u="sng"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6177"/>
            <a:ext cx="8229600" cy="4525963"/>
          </a:xfrm>
        </p:spPr>
        <p:txBody>
          <a:bodyPr/>
          <a:lstStyle/>
          <a:p>
            <a:pPr algn="just">
              <a:buNone/>
            </a:pPr>
            <a:r>
              <a:rPr lang="en-IN" b="1" u="sng" dirty="0" smtClean="0">
                <a:solidFill>
                  <a:srgbClr val="FFFF00"/>
                </a:solidFill>
                <a:latin typeface="Andalus" pitchFamily="18" charset="-78"/>
                <a:cs typeface="Andalus" pitchFamily="18" charset="-78"/>
              </a:rPr>
              <a:t>Default section: - </a:t>
            </a:r>
          </a:p>
          <a:p>
            <a:pPr algn="just">
              <a:buNone/>
            </a:pPr>
            <a:endParaRPr lang="en-IN" b="1" dirty="0" smtClean="0">
              <a:solidFill>
                <a:schemeClr val="bg1"/>
              </a:solidFill>
              <a:latin typeface="Andalus" pitchFamily="18" charset="-78"/>
              <a:cs typeface="Andalus" pitchFamily="18" charset="-78"/>
            </a:endParaRPr>
          </a:p>
          <a:p>
            <a:pPr algn="just">
              <a:buNone/>
            </a:pPr>
            <a:r>
              <a:rPr lang="en-IN" b="1" dirty="0" smtClean="0">
                <a:solidFill>
                  <a:schemeClr val="bg1"/>
                </a:solidFill>
                <a:latin typeface="Andalus" pitchFamily="18" charset="-78"/>
                <a:cs typeface="Andalus" pitchFamily="18" charset="-78"/>
              </a:rPr>
              <a:t>    It is optional section, which is generally used for error handling. It means by using this section we can displays error messages. In case of wrong choice entry or out of range choice. It is automatically executed when any user enters wrong choice.</a:t>
            </a:r>
            <a:endParaRPr lang="en-IN"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6217"/>
            <a:ext cx="5257808" cy="5626121"/>
          </a:xfrm>
        </p:spPr>
        <p:txBody>
          <a:bodyPr>
            <a:normAutofit fontScale="62500" lnSpcReduction="20000"/>
          </a:bodyPr>
          <a:lstStyle/>
          <a:p>
            <a:pPr>
              <a:buNone/>
            </a:pPr>
            <a:r>
              <a:rPr lang="en-IN" dirty="0" smtClean="0">
                <a:solidFill>
                  <a:schemeClr val="bg1"/>
                </a:solidFill>
              </a:rPr>
              <a:t>#include&lt;stdio.h&gt;</a:t>
            </a:r>
          </a:p>
          <a:p>
            <a:pPr>
              <a:buNone/>
            </a:pPr>
            <a:r>
              <a:rPr lang="en-IN" dirty="0" smtClean="0">
                <a:solidFill>
                  <a:schemeClr val="bg1"/>
                </a:solidFill>
              </a:rPr>
              <a:t>#include&lt;conio.h&gt;</a:t>
            </a:r>
          </a:p>
          <a:p>
            <a:pPr>
              <a:buNone/>
            </a:pPr>
            <a:r>
              <a:rPr lang="en-IN" dirty="0" smtClean="0">
                <a:solidFill>
                  <a:schemeClr val="bg1"/>
                </a:solidFill>
              </a:rPr>
              <a:t>void main()</a:t>
            </a:r>
          </a:p>
          <a:p>
            <a:pPr>
              <a:buNone/>
            </a:pPr>
            <a:r>
              <a:rPr lang="en-IN" dirty="0" smtClean="0">
                <a:solidFill>
                  <a:schemeClr val="bg1"/>
                </a:solidFill>
              </a:rPr>
              <a:t>{</a:t>
            </a:r>
          </a:p>
          <a:p>
            <a:pPr>
              <a:buNone/>
            </a:pPr>
            <a:r>
              <a:rPr lang="en-IN" dirty="0" smtClean="0">
                <a:solidFill>
                  <a:schemeClr val="bg1"/>
                </a:solidFill>
              </a:rPr>
              <a:t>int a;</a:t>
            </a:r>
          </a:p>
          <a:p>
            <a:pPr>
              <a:buNone/>
            </a:pPr>
            <a:r>
              <a:rPr lang="en-IN" dirty="0" smtClean="0">
                <a:solidFill>
                  <a:schemeClr val="bg1"/>
                </a:solidFill>
              </a:rPr>
              <a:t>clrscr();</a:t>
            </a:r>
          </a:p>
          <a:p>
            <a:pPr>
              <a:buNone/>
            </a:pPr>
            <a:r>
              <a:rPr lang="en-IN" dirty="0" smtClean="0">
                <a:solidFill>
                  <a:schemeClr val="bg1"/>
                </a:solidFill>
              </a:rPr>
              <a:t>printf("enter day number\n****************");</a:t>
            </a:r>
          </a:p>
          <a:p>
            <a:pPr>
              <a:buNone/>
            </a:pPr>
            <a:r>
              <a:rPr lang="en-IN" dirty="0" smtClean="0">
                <a:solidFill>
                  <a:schemeClr val="bg1"/>
                </a:solidFill>
              </a:rPr>
              <a:t>scanf("%d",&amp;a);</a:t>
            </a:r>
          </a:p>
          <a:p>
            <a:pPr>
              <a:buNone/>
            </a:pPr>
            <a:r>
              <a:rPr lang="en-IN" dirty="0" smtClean="0">
                <a:solidFill>
                  <a:schemeClr val="bg1"/>
                </a:solidFill>
              </a:rPr>
              <a:t>switch(a)</a:t>
            </a:r>
          </a:p>
          <a:p>
            <a:pPr>
              <a:buNone/>
            </a:pPr>
            <a:r>
              <a:rPr lang="en-IN" dirty="0" smtClean="0">
                <a:solidFill>
                  <a:schemeClr val="bg1"/>
                </a:solidFill>
              </a:rPr>
              <a:t>{</a:t>
            </a:r>
          </a:p>
          <a:p>
            <a:pPr>
              <a:buNone/>
            </a:pPr>
            <a:r>
              <a:rPr lang="en-IN" dirty="0" smtClean="0">
                <a:solidFill>
                  <a:schemeClr val="bg1"/>
                </a:solidFill>
              </a:rPr>
              <a:t>case 1:</a:t>
            </a:r>
          </a:p>
          <a:p>
            <a:pPr>
              <a:buNone/>
            </a:pPr>
            <a:r>
              <a:rPr lang="en-IN" dirty="0" smtClean="0">
                <a:solidFill>
                  <a:schemeClr val="bg1"/>
                </a:solidFill>
              </a:rPr>
              <a:t>printf("monday");</a:t>
            </a:r>
          </a:p>
          <a:p>
            <a:pPr>
              <a:buNone/>
            </a:pPr>
            <a:r>
              <a:rPr lang="en-IN" dirty="0" smtClean="0">
                <a:solidFill>
                  <a:schemeClr val="bg1"/>
                </a:solidFill>
              </a:rPr>
              <a:t>break;</a:t>
            </a:r>
          </a:p>
          <a:p>
            <a:pPr>
              <a:buNone/>
            </a:pPr>
            <a:r>
              <a:rPr lang="en-IN" dirty="0" smtClean="0">
                <a:solidFill>
                  <a:schemeClr val="bg1"/>
                </a:solidFill>
              </a:rPr>
              <a:t>case 2:</a:t>
            </a:r>
          </a:p>
          <a:p>
            <a:pPr>
              <a:buNone/>
            </a:pPr>
            <a:r>
              <a:rPr lang="en-IN" dirty="0" smtClean="0">
                <a:solidFill>
                  <a:schemeClr val="bg1"/>
                </a:solidFill>
              </a:rPr>
              <a:t>printf("tuesday");</a:t>
            </a:r>
          </a:p>
          <a:p>
            <a:pPr>
              <a:buNone/>
            </a:pPr>
            <a:r>
              <a:rPr lang="en-IN" dirty="0" smtClean="0">
                <a:solidFill>
                  <a:schemeClr val="bg1"/>
                </a:solidFill>
              </a:rPr>
              <a:t>break;</a:t>
            </a:r>
          </a:p>
          <a:p>
            <a:pPr>
              <a:buNone/>
            </a:pPr>
            <a:r>
              <a:rPr lang="en-IN" dirty="0" smtClean="0">
                <a:solidFill>
                  <a:schemeClr val="bg1"/>
                </a:solidFill>
              </a:rPr>
              <a:t>case 3:</a:t>
            </a:r>
          </a:p>
          <a:p>
            <a:pPr>
              <a:buNone/>
            </a:pPr>
            <a:r>
              <a:rPr lang="en-IN" dirty="0" smtClean="0">
                <a:solidFill>
                  <a:schemeClr val="bg1"/>
                </a:solidFill>
              </a:rPr>
              <a:t>printf("wednesday");</a:t>
            </a:r>
          </a:p>
          <a:p>
            <a:pPr>
              <a:buNone/>
            </a:pPr>
            <a:r>
              <a:rPr lang="en-IN" dirty="0" smtClean="0">
                <a:solidFill>
                  <a:schemeClr val="bg1"/>
                </a:solidFill>
              </a:rPr>
              <a:t>break;</a:t>
            </a:r>
          </a:p>
          <a:p>
            <a:pPr>
              <a:buNone/>
            </a:pPr>
            <a:endParaRPr lang="en-IN" dirty="0">
              <a:solidFill>
                <a:schemeClr val="bg1"/>
              </a:solidFill>
            </a:endParaRPr>
          </a:p>
        </p:txBody>
      </p:sp>
      <p:sp>
        <p:nvSpPr>
          <p:cNvPr id="4" name="TextBox 3"/>
          <p:cNvSpPr txBox="1"/>
          <p:nvPr/>
        </p:nvSpPr>
        <p:spPr>
          <a:xfrm>
            <a:off x="5643570" y="1502712"/>
            <a:ext cx="3286148" cy="5355312"/>
          </a:xfrm>
          <a:prstGeom prst="rect">
            <a:avLst/>
          </a:prstGeom>
          <a:noFill/>
        </p:spPr>
        <p:txBody>
          <a:bodyPr wrap="square" rtlCol="0">
            <a:spAutoFit/>
          </a:bodyPr>
          <a:lstStyle/>
          <a:p>
            <a:pPr>
              <a:buNone/>
            </a:pPr>
            <a:r>
              <a:rPr lang="en-IN" dirty="0" smtClean="0">
                <a:solidFill>
                  <a:schemeClr val="bg1"/>
                </a:solidFill>
              </a:rPr>
              <a:t>case 4:</a:t>
            </a:r>
          </a:p>
          <a:p>
            <a:pPr>
              <a:buNone/>
            </a:pPr>
            <a:r>
              <a:rPr lang="en-IN" dirty="0" smtClean="0">
                <a:solidFill>
                  <a:schemeClr val="bg1"/>
                </a:solidFill>
              </a:rPr>
              <a:t>printf("</a:t>
            </a:r>
            <a:r>
              <a:rPr lang="en-IN" dirty="0" err="1" smtClean="0">
                <a:solidFill>
                  <a:schemeClr val="bg1"/>
                </a:solidFill>
              </a:rPr>
              <a:t>thursday</a:t>
            </a:r>
            <a:r>
              <a:rPr lang="en-IN" dirty="0" smtClean="0">
                <a:solidFill>
                  <a:schemeClr val="bg1"/>
                </a:solidFill>
              </a:rPr>
              <a:t>");</a:t>
            </a:r>
          </a:p>
          <a:p>
            <a:pPr>
              <a:buNone/>
            </a:pPr>
            <a:r>
              <a:rPr lang="en-IN" dirty="0" smtClean="0">
                <a:solidFill>
                  <a:schemeClr val="bg1"/>
                </a:solidFill>
              </a:rPr>
              <a:t>break;</a:t>
            </a:r>
          </a:p>
          <a:p>
            <a:pPr>
              <a:buNone/>
            </a:pPr>
            <a:r>
              <a:rPr lang="en-IN" dirty="0" smtClean="0">
                <a:solidFill>
                  <a:schemeClr val="bg1"/>
                </a:solidFill>
              </a:rPr>
              <a:t>case 5:</a:t>
            </a:r>
          </a:p>
          <a:p>
            <a:pPr>
              <a:buNone/>
            </a:pPr>
            <a:r>
              <a:rPr lang="en-IN" dirty="0" smtClean="0">
                <a:solidFill>
                  <a:schemeClr val="bg1"/>
                </a:solidFill>
              </a:rPr>
              <a:t>printf("friday");</a:t>
            </a:r>
          </a:p>
          <a:p>
            <a:pPr>
              <a:buNone/>
            </a:pPr>
            <a:r>
              <a:rPr lang="en-IN" dirty="0" smtClean="0">
                <a:solidFill>
                  <a:schemeClr val="bg1"/>
                </a:solidFill>
              </a:rPr>
              <a:t>break;</a:t>
            </a:r>
          </a:p>
          <a:p>
            <a:pPr>
              <a:buNone/>
            </a:pPr>
            <a:r>
              <a:rPr lang="en-IN" dirty="0" smtClean="0">
                <a:solidFill>
                  <a:schemeClr val="bg1"/>
                </a:solidFill>
              </a:rPr>
              <a:t>case 6:</a:t>
            </a:r>
          </a:p>
          <a:p>
            <a:pPr>
              <a:buNone/>
            </a:pPr>
            <a:r>
              <a:rPr lang="en-IN" dirty="0" smtClean="0">
                <a:solidFill>
                  <a:schemeClr val="bg1"/>
                </a:solidFill>
              </a:rPr>
              <a:t>printf("saturday");</a:t>
            </a:r>
          </a:p>
          <a:p>
            <a:pPr>
              <a:buNone/>
            </a:pPr>
            <a:r>
              <a:rPr lang="en-IN" dirty="0" smtClean="0">
                <a:solidFill>
                  <a:schemeClr val="bg1"/>
                </a:solidFill>
              </a:rPr>
              <a:t>break;</a:t>
            </a:r>
          </a:p>
          <a:p>
            <a:pPr>
              <a:buNone/>
            </a:pPr>
            <a:r>
              <a:rPr lang="en-IN" dirty="0" smtClean="0">
                <a:solidFill>
                  <a:schemeClr val="bg1"/>
                </a:solidFill>
              </a:rPr>
              <a:t>case 7:</a:t>
            </a:r>
          </a:p>
          <a:p>
            <a:pPr>
              <a:buNone/>
            </a:pPr>
            <a:r>
              <a:rPr lang="en-IN" dirty="0" smtClean="0">
                <a:solidFill>
                  <a:schemeClr val="bg1"/>
                </a:solidFill>
              </a:rPr>
              <a:t>printf("sunday");</a:t>
            </a:r>
          </a:p>
          <a:p>
            <a:pPr>
              <a:buNone/>
            </a:pPr>
            <a:r>
              <a:rPr lang="en-IN" dirty="0" smtClean="0">
                <a:solidFill>
                  <a:schemeClr val="bg1"/>
                </a:solidFill>
              </a:rPr>
              <a:t>break;</a:t>
            </a:r>
          </a:p>
          <a:p>
            <a:pPr>
              <a:buNone/>
            </a:pPr>
            <a:r>
              <a:rPr lang="en-IN" dirty="0" smtClean="0">
                <a:solidFill>
                  <a:schemeClr val="bg1"/>
                </a:solidFill>
              </a:rPr>
              <a:t>default:</a:t>
            </a:r>
          </a:p>
          <a:p>
            <a:pPr>
              <a:buNone/>
            </a:pPr>
            <a:r>
              <a:rPr lang="en-IN" dirty="0" smtClean="0">
                <a:solidFill>
                  <a:schemeClr val="bg1"/>
                </a:solidFill>
              </a:rPr>
              <a:t>printf("day not vailed\n**************");</a:t>
            </a:r>
          </a:p>
          <a:p>
            <a:pPr>
              <a:buNone/>
            </a:pPr>
            <a:r>
              <a:rPr lang="en-IN" dirty="0" smtClean="0">
                <a:solidFill>
                  <a:schemeClr val="bg1"/>
                </a:solidFill>
              </a:rPr>
              <a:t>}</a:t>
            </a:r>
          </a:p>
          <a:p>
            <a:pPr>
              <a:buNone/>
            </a:pPr>
            <a:r>
              <a:rPr lang="en-IN" dirty="0" smtClean="0">
                <a:solidFill>
                  <a:schemeClr val="bg1"/>
                </a:solidFill>
              </a:rPr>
              <a:t>getch();</a:t>
            </a:r>
          </a:p>
          <a:p>
            <a:pPr>
              <a:buNone/>
            </a:pPr>
            <a:r>
              <a:rPr lang="en-IN" dirty="0" smtClean="0">
                <a:solidFill>
                  <a:schemeClr val="bg1"/>
                </a:solidFill>
              </a:rPr>
              <a:t>}</a:t>
            </a:r>
          </a:p>
          <a:p>
            <a:endParaRPr lang="en-IN" dirty="0"/>
          </a:p>
        </p:txBody>
      </p:sp>
      <p:sp>
        <p:nvSpPr>
          <p:cNvPr id="6" name="TextBox 5"/>
          <p:cNvSpPr txBox="1"/>
          <p:nvPr/>
        </p:nvSpPr>
        <p:spPr>
          <a:xfrm>
            <a:off x="714348" y="642918"/>
            <a:ext cx="7572428" cy="461665"/>
          </a:xfrm>
          <a:prstGeom prst="rect">
            <a:avLst/>
          </a:prstGeom>
          <a:noFill/>
        </p:spPr>
        <p:txBody>
          <a:bodyPr wrap="square" rtlCol="0">
            <a:spAutoFit/>
          </a:bodyPr>
          <a:lstStyle/>
          <a:p>
            <a:r>
              <a:rPr lang="en-IN" sz="2400" b="1" u="sng" dirty="0" smtClean="0">
                <a:solidFill>
                  <a:srgbClr val="FF0000"/>
                </a:solidFill>
              </a:rPr>
              <a:t>Q: - WAP to accept day no. (1 to 7) and print the day name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IN" b="1" dirty="0" smtClean="0">
                <a:solidFill>
                  <a:schemeClr val="bg1"/>
                </a:solidFill>
                <a:latin typeface="Andalus" pitchFamily="18" charset="-78"/>
                <a:cs typeface="Andalus" pitchFamily="18" charset="-78"/>
              </a:rPr>
              <a:t>   This statement is used to send the control from one position to any desired position within a program. </a:t>
            </a:r>
          </a:p>
          <a:p>
            <a:pPr algn="just">
              <a:buNone/>
            </a:pPr>
            <a:r>
              <a:rPr lang="en-IN" b="1" dirty="0" smtClean="0">
                <a:solidFill>
                  <a:schemeClr val="bg1"/>
                </a:solidFill>
                <a:latin typeface="Andalus" pitchFamily="18" charset="-78"/>
                <a:cs typeface="Andalus" pitchFamily="18" charset="-78"/>
              </a:rPr>
              <a:t>   Since program is executed from top to bottom statement by statement. So if we want to execute certain part of program directly, then we can use this statement to do the same work. </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57200" y="357166"/>
            <a:ext cx="8229600" cy="1285884"/>
          </a:xfrm>
        </p:spPr>
        <p:txBody>
          <a:bodyPr>
            <a:noAutofit/>
          </a:bodyPr>
          <a:lstStyle/>
          <a:p>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GOTO LABELCONDITION</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endParaRPr lang="en-IN" sz="6000" b="1" u="sng" dirty="0">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500042"/>
            <a:ext cx="8072494" cy="5016758"/>
          </a:xfrm>
          <a:prstGeom prst="rect">
            <a:avLst/>
          </a:prstGeom>
          <a:noFill/>
        </p:spPr>
        <p:txBody>
          <a:bodyPr wrap="square" rtlCol="0">
            <a:spAutoFit/>
          </a:bodyPr>
          <a:lstStyle/>
          <a:p>
            <a:pPr algn="just"/>
            <a:r>
              <a:rPr lang="en-IN" sz="4000" b="1" u="sng" dirty="0" smtClean="0">
                <a:solidFill>
                  <a:srgbClr val="FFFF00"/>
                </a:solidFill>
                <a:latin typeface="Andalus" pitchFamily="18" charset="-78"/>
                <a:cs typeface="Andalus" pitchFamily="18" charset="-78"/>
              </a:rPr>
              <a:t>Label: - </a:t>
            </a:r>
          </a:p>
          <a:p>
            <a:pPr algn="just"/>
            <a:endParaRPr lang="en-IN" sz="2800" b="1" dirty="0" smtClean="0">
              <a:solidFill>
                <a:schemeClr val="bg1"/>
              </a:solidFill>
              <a:latin typeface="Andalus" pitchFamily="18" charset="-78"/>
              <a:cs typeface="Andalus" pitchFamily="18" charset="-78"/>
            </a:endParaRPr>
          </a:p>
          <a:p>
            <a:pPr algn="just"/>
            <a:r>
              <a:rPr lang="en-IN" sz="2800" b="1" dirty="0" smtClean="0">
                <a:solidFill>
                  <a:schemeClr val="bg1"/>
                </a:solidFill>
                <a:latin typeface="Andalus" pitchFamily="18" charset="-78"/>
                <a:cs typeface="Andalus" pitchFamily="18" charset="-78"/>
              </a:rPr>
              <a:t>May Be Any User Defined Name Or Identifiers. It Is Just Like A Variable But Not A Variable. It Should Not Be Declared As Variables By Any Data Type. </a:t>
            </a:r>
          </a:p>
          <a:p>
            <a:pPr algn="just"/>
            <a:r>
              <a:rPr lang="en-IN" sz="2800" b="1" dirty="0" smtClean="0">
                <a:solidFill>
                  <a:schemeClr val="bg1"/>
                </a:solidFill>
                <a:latin typeface="Andalus" pitchFamily="18" charset="-78"/>
                <a:cs typeface="Andalus" pitchFamily="18" charset="-78"/>
              </a:rPr>
              <a:t>Label Must Be Indicated At That Place Where We Want To Send The Control And It Must Be Followed By Colon (:) Sign. </a:t>
            </a:r>
          </a:p>
          <a:p>
            <a:pPr algn="just"/>
            <a:r>
              <a:rPr lang="en-IN" sz="2800" b="1" dirty="0" smtClean="0">
                <a:solidFill>
                  <a:schemeClr val="bg1"/>
                </a:solidFill>
                <a:latin typeface="Andalus" pitchFamily="18" charset="-78"/>
                <a:cs typeface="Andalus" pitchFamily="18" charset="-78"/>
              </a:rPr>
              <a:t>When It Is Directly Used In A Program Then It Just Works As Infinite Loop. So It Must Be Used On Some Condition. </a:t>
            </a:r>
            <a:endParaRPr lang="en-IN" sz="28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2786082" cy="5632311"/>
          </a:xfrm>
          <a:prstGeom prst="rect">
            <a:avLst/>
          </a:prstGeom>
          <a:noFill/>
        </p:spPr>
        <p:txBody>
          <a:bodyPr wrap="square" rtlCol="0">
            <a:spAutoFit/>
          </a:bodyPr>
          <a:lstStyle/>
          <a:p>
            <a:r>
              <a:rPr lang="en-IN" sz="2400" b="1" dirty="0" smtClean="0">
                <a:solidFill>
                  <a:schemeClr val="bg1"/>
                </a:solidFill>
              </a:rPr>
              <a:t>Syn: - </a:t>
            </a:r>
          </a:p>
          <a:p>
            <a:r>
              <a:rPr lang="en-IN" sz="2400" b="1" dirty="0" smtClean="0">
                <a:solidFill>
                  <a:schemeClr val="bg1"/>
                </a:solidFill>
              </a:rPr>
              <a:t>goto label; </a:t>
            </a:r>
          </a:p>
          <a:p>
            <a:r>
              <a:rPr lang="en-IN" sz="2400" b="1" dirty="0" smtClean="0">
                <a:solidFill>
                  <a:schemeClr val="bg1"/>
                </a:solidFill>
              </a:rPr>
              <a:t>Ex: - </a:t>
            </a:r>
          </a:p>
          <a:p>
            <a:r>
              <a:rPr lang="en-IN" sz="2400" b="1" dirty="0" smtClean="0">
                <a:solidFill>
                  <a:schemeClr val="bg1"/>
                </a:solidFill>
              </a:rPr>
              <a:t>void main () </a:t>
            </a:r>
          </a:p>
          <a:p>
            <a:r>
              <a:rPr lang="en-IN" sz="2400" b="1" dirty="0" smtClean="0">
                <a:solidFill>
                  <a:schemeClr val="bg1"/>
                </a:solidFill>
              </a:rPr>
              <a:t>{ </a:t>
            </a:r>
          </a:p>
          <a:p>
            <a:r>
              <a:rPr lang="en-IN" sz="2400" b="1" dirty="0" smtClean="0">
                <a:solidFill>
                  <a:schemeClr val="bg1"/>
                </a:solidFill>
              </a:rPr>
              <a:t>ram: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goto ram;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8501122" cy="1323439"/>
          </a:xfrm>
          <a:prstGeom prst="rect">
            <a:avLst/>
          </a:prstGeom>
          <a:noFill/>
        </p:spPr>
        <p:txBody>
          <a:bodyPr wrap="square" rtlCol="0">
            <a:spAutoFit/>
          </a:bodyPr>
          <a:lstStyle/>
          <a:p>
            <a:pPr algn="ctr"/>
            <a:r>
              <a:rPr lang="en-US" sz="4400" b="1" u="sng" dirty="0" smtClean="0">
                <a:solidFill>
                  <a:srgbClr val="00B0F0"/>
                </a:solidFill>
              </a:rPr>
              <a:t>INTRODUCTION</a:t>
            </a:r>
            <a:endParaRPr lang="en-US" sz="3600" b="1" u="sng" dirty="0" smtClean="0">
              <a:solidFill>
                <a:srgbClr val="00B0F0"/>
              </a:solidFill>
            </a:endParaRPr>
          </a:p>
          <a:p>
            <a:pPr algn="ctr"/>
            <a:endParaRPr lang="en-IN" sz="3600" b="1" u="sng" dirty="0">
              <a:solidFill>
                <a:srgbClr val="00B0F0"/>
              </a:solidFill>
            </a:endParaRPr>
          </a:p>
        </p:txBody>
      </p:sp>
      <p:sp>
        <p:nvSpPr>
          <p:cNvPr id="4" name="TextBox 3"/>
          <p:cNvSpPr txBox="1"/>
          <p:nvPr/>
        </p:nvSpPr>
        <p:spPr>
          <a:xfrm>
            <a:off x="357158" y="1571612"/>
            <a:ext cx="8001056" cy="3539430"/>
          </a:xfrm>
          <a:prstGeom prst="rect">
            <a:avLst/>
          </a:prstGeom>
          <a:noFill/>
        </p:spPr>
        <p:txBody>
          <a:bodyPr wrap="square" rtlCol="0">
            <a:spAutoFit/>
          </a:bodyPr>
          <a:lstStyle/>
          <a:p>
            <a:pPr algn="just"/>
            <a:r>
              <a:rPr lang="en-US" sz="3200" b="1" dirty="0" smtClean="0">
                <a:solidFill>
                  <a:schemeClr val="bg2"/>
                </a:solidFill>
                <a:latin typeface="Andalus" pitchFamily="18" charset="-78"/>
                <a:cs typeface="Andalus" pitchFamily="18" charset="-78"/>
              </a:rPr>
              <a:t> </a:t>
            </a:r>
            <a:r>
              <a:rPr lang="en-US" sz="3200" b="1" dirty="0" smtClean="0">
                <a:solidFill>
                  <a:schemeClr val="bg1"/>
                </a:solidFill>
                <a:latin typeface="Andalus" pitchFamily="18" charset="-78"/>
                <a:cs typeface="Andalus" pitchFamily="18" charset="-78"/>
              </a:rPr>
              <a:t>Conditional Statements Are Used To Execute A Set Of Statements On Some Conditions. It  Provides A Unit Of Block In Which We Can Either One Statement Or More Than One Statments. If The Given Condition Is True Then The Set Of Statements Are Executed Otherwise Body Is Skipped.  </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50"/>
                </a:solidFill>
              </a:rPr>
              <a:t>IF CONDITION</a:t>
            </a:r>
            <a:endParaRPr lang="en-IN" b="1" u="sng" dirty="0">
              <a:solidFill>
                <a:srgbClr val="00B050"/>
              </a:solidFill>
            </a:endParaRPr>
          </a:p>
        </p:txBody>
      </p:sp>
      <p:sp>
        <p:nvSpPr>
          <p:cNvPr id="4" name="TextBox 3"/>
          <p:cNvSpPr txBox="1"/>
          <p:nvPr/>
        </p:nvSpPr>
        <p:spPr>
          <a:xfrm>
            <a:off x="642910" y="1643050"/>
            <a:ext cx="8001056" cy="3539430"/>
          </a:xfrm>
          <a:prstGeom prst="rect">
            <a:avLst/>
          </a:prstGeom>
          <a:noFill/>
        </p:spPr>
        <p:txBody>
          <a:bodyPr wrap="square" rtlCol="0">
            <a:spAutoFit/>
          </a:bodyPr>
          <a:lstStyle/>
          <a:p>
            <a:pPr algn="just"/>
            <a:r>
              <a:rPr lang="en-US" sz="3200" b="1" dirty="0" smtClean="0">
                <a:solidFill>
                  <a:schemeClr val="bg1"/>
                </a:solidFill>
                <a:latin typeface="Andalus" pitchFamily="18" charset="-78"/>
                <a:cs typeface="Andalus" pitchFamily="18" charset="-78"/>
              </a:rPr>
              <a:t>It is conditional statement, which is used to execute a set of statement on some conditions. The condition must be of Boolean type expression.</a:t>
            </a:r>
          </a:p>
          <a:p>
            <a:pPr algn="just"/>
            <a:r>
              <a:rPr lang="en-US" sz="3200" b="1" dirty="0" smtClean="0">
                <a:solidFill>
                  <a:schemeClr val="bg1"/>
                </a:solidFill>
                <a:latin typeface="Andalus" pitchFamily="18" charset="-78"/>
                <a:cs typeface="Andalus" pitchFamily="18" charset="-78"/>
              </a:rPr>
              <a:t>An expression, which returns only two  value either TRUE or FALSE, is known as Boolean type expression.</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857232"/>
            <a:ext cx="3929090" cy="3046988"/>
          </a:xfrm>
          <a:prstGeom prst="rect">
            <a:avLst/>
          </a:prstGeom>
          <a:noFill/>
        </p:spPr>
        <p:txBody>
          <a:bodyPr wrap="square" rtlCol="0">
            <a:spAutoFit/>
          </a:bodyPr>
          <a:lstStyle/>
          <a:p>
            <a:r>
              <a:rPr lang="en-IN" sz="3200" dirty="0" smtClean="0">
                <a:solidFill>
                  <a:schemeClr val="bg1"/>
                </a:solidFill>
              </a:rPr>
              <a:t>Syntax: - if (condition) </a:t>
            </a:r>
          </a:p>
          <a:p>
            <a:r>
              <a:rPr lang="en-IN" sz="3200" dirty="0" smtClean="0">
                <a:solidFill>
                  <a:schemeClr val="bg1"/>
                </a:solidFill>
              </a:rPr>
              <a:t>{ </a:t>
            </a:r>
          </a:p>
          <a:p>
            <a:r>
              <a:rPr lang="en-IN" sz="3200" dirty="0" smtClean="0">
                <a:solidFill>
                  <a:schemeClr val="bg1"/>
                </a:solidFill>
              </a:rPr>
              <a:t>……………….. </a:t>
            </a:r>
          </a:p>
          <a:p>
            <a:r>
              <a:rPr lang="en-IN" sz="3200" dirty="0" smtClean="0">
                <a:solidFill>
                  <a:schemeClr val="bg1"/>
                </a:solidFill>
              </a:rPr>
              <a:t>………………..  </a:t>
            </a:r>
          </a:p>
          <a:p>
            <a:r>
              <a:rPr lang="en-IN" sz="3200" dirty="0" smtClean="0">
                <a:solidFill>
                  <a:schemeClr val="bg1"/>
                </a:solidFill>
              </a:rPr>
              <a:t>} </a:t>
            </a:r>
          </a:p>
          <a:p>
            <a:endParaRPr lang="en-IN" sz="3200" dirty="0" smtClean="0">
              <a:solidFill>
                <a:schemeClr val="bg1"/>
              </a:solidFill>
            </a:endParaRPr>
          </a:p>
        </p:txBody>
      </p:sp>
      <p:sp>
        <p:nvSpPr>
          <p:cNvPr id="3" name="TextBox 2"/>
          <p:cNvSpPr txBox="1"/>
          <p:nvPr/>
        </p:nvSpPr>
        <p:spPr>
          <a:xfrm>
            <a:off x="4572000" y="785794"/>
            <a:ext cx="4286280" cy="3785652"/>
          </a:xfrm>
          <a:prstGeom prst="rect">
            <a:avLst/>
          </a:prstGeom>
          <a:noFill/>
        </p:spPr>
        <p:txBody>
          <a:bodyPr wrap="square" rtlCol="0">
            <a:spAutoFit/>
          </a:bodyPr>
          <a:lstStyle/>
          <a:p>
            <a:r>
              <a:rPr lang="en-US" sz="2000" b="1" dirty="0" smtClean="0">
                <a:solidFill>
                  <a:schemeClr val="bg1"/>
                </a:solidFill>
              </a:rPr>
              <a:t>Include &lt;stdio.h&gt;</a:t>
            </a:r>
          </a:p>
          <a:p>
            <a:endParaRPr lang="en-US" sz="2000" b="1" dirty="0" smtClean="0">
              <a:solidFill>
                <a:schemeClr val="bg1"/>
              </a:solidFill>
            </a:endParaRPr>
          </a:p>
          <a:p>
            <a:r>
              <a:rPr lang="en-US" sz="2000" b="1" dirty="0" smtClean="0">
                <a:solidFill>
                  <a:schemeClr val="bg1"/>
                </a:solidFill>
              </a:rPr>
              <a:t>Void main()</a:t>
            </a:r>
          </a:p>
          <a:p>
            <a:r>
              <a:rPr lang="en-US" sz="2000" b="1" dirty="0" smtClean="0">
                <a:solidFill>
                  <a:schemeClr val="bg1"/>
                </a:solidFill>
              </a:rPr>
              <a:t>{</a:t>
            </a:r>
          </a:p>
          <a:p>
            <a:r>
              <a:rPr lang="en-US" sz="2000" b="1" dirty="0" err="1" smtClean="0">
                <a:solidFill>
                  <a:schemeClr val="bg1"/>
                </a:solidFill>
              </a:rPr>
              <a:t>int</a:t>
            </a:r>
            <a:r>
              <a:rPr lang="en-US" sz="2000" b="1" dirty="0" smtClean="0">
                <a:solidFill>
                  <a:schemeClr val="bg1"/>
                </a:solidFill>
              </a:rPr>
              <a:t> age;</a:t>
            </a:r>
          </a:p>
          <a:p>
            <a:endParaRPr lang="en-US" sz="2000" b="1" dirty="0" smtClean="0">
              <a:solidFill>
                <a:schemeClr val="bg1"/>
              </a:solidFill>
            </a:endParaRPr>
          </a:p>
          <a:p>
            <a:r>
              <a:rPr lang="en-US" sz="2000" b="1" dirty="0" smtClean="0">
                <a:solidFill>
                  <a:schemeClr val="bg1"/>
                </a:solidFill>
              </a:rPr>
              <a:t>If(age&gt;18)</a:t>
            </a:r>
          </a:p>
          <a:p>
            <a:r>
              <a:rPr lang="en-US" sz="2000" b="1" dirty="0" smtClean="0">
                <a:solidFill>
                  <a:schemeClr val="bg1"/>
                </a:solidFill>
              </a:rPr>
              <a:t>{</a:t>
            </a:r>
          </a:p>
          <a:p>
            <a:r>
              <a:rPr lang="en-US" sz="2000" b="1" dirty="0" err="1" smtClean="0">
                <a:solidFill>
                  <a:schemeClr val="bg1"/>
                </a:solidFill>
              </a:rPr>
              <a:t>printf</a:t>
            </a:r>
            <a:r>
              <a:rPr lang="en-US" sz="2000" b="1" dirty="0" smtClean="0">
                <a:solidFill>
                  <a:schemeClr val="bg1"/>
                </a:solidFill>
              </a:rPr>
              <a:t>(he is eligible for voting);</a:t>
            </a:r>
          </a:p>
          <a:p>
            <a:r>
              <a:rPr lang="en-US" sz="2000" b="1" dirty="0" smtClean="0">
                <a:solidFill>
                  <a:schemeClr val="bg1"/>
                </a:solidFill>
              </a:rPr>
              <a:t>}</a:t>
            </a:r>
          </a:p>
          <a:p>
            <a:endParaRPr lang="en-US" sz="2000" b="1" dirty="0" smtClean="0">
              <a:solidFill>
                <a:schemeClr val="bg1"/>
              </a:solidFill>
            </a:endParaRPr>
          </a:p>
          <a:p>
            <a:r>
              <a:rPr lang="en-US" sz="2000" b="1" dirty="0" smtClean="0">
                <a:solidFill>
                  <a:schemeClr val="bg1"/>
                </a:solidFill>
              </a:rPr>
              <a:t>}</a:t>
            </a:r>
            <a:endParaRPr lang="en-IN" sz="2000" b="1" dirty="0">
              <a:solidFill>
                <a:schemeClr val="bg1"/>
              </a:solidFill>
            </a:endParaRPr>
          </a:p>
        </p:txBody>
      </p:sp>
      <p:sp>
        <p:nvSpPr>
          <p:cNvPr id="4" name="TextBox 3"/>
          <p:cNvSpPr txBox="1"/>
          <p:nvPr/>
        </p:nvSpPr>
        <p:spPr>
          <a:xfrm>
            <a:off x="642910" y="4572008"/>
            <a:ext cx="8072494" cy="1384995"/>
          </a:xfrm>
          <a:prstGeom prst="rect">
            <a:avLst/>
          </a:prstGeom>
          <a:noFill/>
        </p:spPr>
        <p:txBody>
          <a:bodyPr wrap="square" rtlCol="0">
            <a:spAutoFit/>
          </a:bodyPr>
          <a:lstStyle/>
          <a:p>
            <a:pPr algn="just"/>
            <a:r>
              <a:rPr lang="en-IN" sz="2800" b="1" dirty="0" smtClean="0">
                <a:solidFill>
                  <a:schemeClr val="bg1"/>
                </a:solidFill>
                <a:latin typeface="Andalus" pitchFamily="18" charset="-78"/>
                <a:cs typeface="Andalus" pitchFamily="18" charset="-78"/>
              </a:rPr>
              <a:t>In Another Words, It Can Also Be Said As Single Blocked Conditional Statements In Which Only One Part Is Mentioned. That Is Known As TRUE Part.</a:t>
            </a:r>
            <a:endParaRPr lang="en-IN" sz="28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642918"/>
            <a:ext cx="6072230" cy="1754326"/>
          </a:xfrm>
          <a:prstGeom prst="rect">
            <a:avLst/>
          </a:prstGeom>
          <a:noFill/>
        </p:spPr>
        <p:txBody>
          <a:bodyPr wrap="square" rtlCol="0">
            <a:spAutoFit/>
          </a:bodyPr>
          <a:lstStyle/>
          <a:p>
            <a:pPr algn="ctr"/>
            <a:r>
              <a:rPr lang="en-US" sz="5400" b="1" u="sng" dirty="0" smtClean="0">
                <a:solidFill>
                  <a:srgbClr val="FFFF00"/>
                </a:solidFill>
                <a:latin typeface="Angsana New" pitchFamily="18" charset="-34"/>
                <a:cs typeface="Angsana New" pitchFamily="18" charset="-34"/>
              </a:rPr>
              <a:t>IF  ELSE  CONDITION</a:t>
            </a:r>
          </a:p>
          <a:p>
            <a:pPr algn="ctr"/>
            <a:endParaRPr lang="en-IN" sz="5400" b="1" u="sng" dirty="0">
              <a:solidFill>
                <a:srgbClr val="FFFF00"/>
              </a:solidFill>
            </a:endParaRPr>
          </a:p>
        </p:txBody>
      </p:sp>
      <p:sp>
        <p:nvSpPr>
          <p:cNvPr id="3" name="TextBox 2"/>
          <p:cNvSpPr txBox="1"/>
          <p:nvPr/>
        </p:nvSpPr>
        <p:spPr>
          <a:xfrm>
            <a:off x="857224" y="2525152"/>
            <a:ext cx="7572428" cy="3046988"/>
          </a:xfrm>
          <a:prstGeom prst="rect">
            <a:avLst/>
          </a:prstGeom>
          <a:noFill/>
        </p:spPr>
        <p:txBody>
          <a:bodyPr wrap="square" rtlCol="0">
            <a:spAutoFit/>
          </a:bodyPr>
          <a:lstStyle/>
          <a:p>
            <a:pPr algn="just"/>
            <a:r>
              <a:rPr lang="en-IN" sz="3200" b="1" dirty="0" smtClean="0">
                <a:solidFill>
                  <a:schemeClr val="bg1"/>
                </a:solidFill>
                <a:latin typeface="Andalus" pitchFamily="18" charset="-78"/>
                <a:cs typeface="Andalus" pitchFamily="18" charset="-78"/>
              </a:rPr>
              <a:t>It Is Known As Double Blocked Conditional Statements .It Means, It Has TRUE Parts As Well As FALSE Part. </a:t>
            </a:r>
          </a:p>
          <a:p>
            <a:pPr algn="just"/>
            <a:r>
              <a:rPr lang="en-IN" sz="3200" b="1" dirty="0" smtClean="0">
                <a:solidFill>
                  <a:schemeClr val="bg1"/>
                </a:solidFill>
                <a:latin typeface="Andalus" pitchFamily="18" charset="-78"/>
                <a:cs typeface="Andalus" pitchFamily="18" charset="-78"/>
              </a:rPr>
              <a:t>If The Given Condition Is True Then The True Part Is Executed Otherwise False Part Is Executed. </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3857652"/>
          </a:xfrm>
        </p:spPr>
        <p:txBody>
          <a:bodyPr>
            <a:noAutofit/>
          </a:bodyPr>
          <a:lstStyle/>
          <a:p>
            <a:pPr algn="l"/>
            <a:r>
              <a:rPr lang="en-IN" sz="2400" b="1" dirty="0" smtClean="0">
                <a:solidFill>
                  <a:schemeClr val="bg1"/>
                </a:solidFill>
              </a:rPr>
              <a:t/>
            </a:r>
            <a:br>
              <a:rPr lang="en-IN" sz="2400" b="1" dirty="0" smtClean="0">
                <a:solidFill>
                  <a:schemeClr val="bg1"/>
                </a:solidFill>
              </a:rPr>
            </a:br>
            <a:r>
              <a:rPr lang="en-IN" sz="2400" b="1" dirty="0" smtClean="0">
                <a:solidFill>
                  <a:schemeClr val="bg1"/>
                </a:solidFill>
              </a:rPr>
              <a:t>Syntax: - </a:t>
            </a:r>
            <a:br>
              <a:rPr lang="en-IN" sz="2400" b="1" dirty="0" smtClean="0">
                <a:solidFill>
                  <a:schemeClr val="bg1"/>
                </a:solidFill>
              </a:rPr>
            </a:br>
            <a:r>
              <a:rPr lang="en-IN" sz="2400" b="1" dirty="0" smtClean="0">
                <a:solidFill>
                  <a:schemeClr val="bg1"/>
                </a:solidFill>
              </a:rPr>
              <a:t>if (condition)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else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a:t>
            </a:r>
            <a:endParaRPr lang="en-IN" sz="2400" b="1" dirty="0">
              <a:solidFill>
                <a:schemeClr val="bg1"/>
              </a:solidFill>
            </a:endParaRPr>
          </a:p>
        </p:txBody>
      </p:sp>
      <p:sp>
        <p:nvSpPr>
          <p:cNvPr id="4" name="TextBox 3"/>
          <p:cNvSpPr txBox="1"/>
          <p:nvPr/>
        </p:nvSpPr>
        <p:spPr>
          <a:xfrm>
            <a:off x="4786314" y="1142984"/>
            <a:ext cx="3786214" cy="5632311"/>
          </a:xfrm>
          <a:prstGeom prst="rect">
            <a:avLst/>
          </a:prstGeom>
          <a:noFill/>
        </p:spPr>
        <p:txBody>
          <a:bodyPr wrap="square" rtlCol="0">
            <a:spAutoFit/>
          </a:bodyPr>
          <a:lstStyle/>
          <a:p>
            <a:r>
              <a:rPr lang="en-US" sz="2000" b="1" dirty="0" smtClean="0">
                <a:solidFill>
                  <a:schemeClr val="bg1"/>
                </a:solidFill>
              </a:rPr>
              <a:t>Include &lt;stdio.h&gt;</a:t>
            </a:r>
          </a:p>
          <a:p>
            <a:endParaRPr lang="en-US" sz="2000" b="1" dirty="0" smtClean="0">
              <a:solidFill>
                <a:schemeClr val="bg1"/>
              </a:solidFill>
            </a:endParaRPr>
          </a:p>
          <a:p>
            <a:r>
              <a:rPr lang="en-US" sz="2000" b="1" dirty="0" smtClean="0">
                <a:solidFill>
                  <a:schemeClr val="bg1"/>
                </a:solidFill>
              </a:rPr>
              <a:t>Void main()</a:t>
            </a:r>
          </a:p>
          <a:p>
            <a:r>
              <a:rPr lang="en-US" sz="2000" b="1" dirty="0" smtClean="0">
                <a:solidFill>
                  <a:schemeClr val="bg1"/>
                </a:solidFill>
              </a:rPr>
              <a:t>{</a:t>
            </a:r>
          </a:p>
          <a:p>
            <a:r>
              <a:rPr lang="en-US" sz="2000" b="1" dirty="0" smtClean="0">
                <a:solidFill>
                  <a:schemeClr val="bg1"/>
                </a:solidFill>
              </a:rPr>
              <a:t>Int age;</a:t>
            </a:r>
          </a:p>
          <a:p>
            <a:endParaRPr lang="en-US" sz="2000" b="1" dirty="0" smtClean="0">
              <a:solidFill>
                <a:schemeClr val="bg1"/>
              </a:solidFill>
            </a:endParaRPr>
          </a:p>
          <a:p>
            <a:r>
              <a:rPr lang="en-US" sz="2000" b="1" dirty="0" smtClean="0">
                <a:solidFill>
                  <a:schemeClr val="bg1"/>
                </a:solidFill>
              </a:rPr>
              <a:t>If(age&gt;18)</a:t>
            </a:r>
          </a:p>
          <a:p>
            <a:r>
              <a:rPr lang="en-US" sz="2000" b="1" dirty="0" smtClean="0">
                <a:solidFill>
                  <a:schemeClr val="bg1"/>
                </a:solidFill>
              </a:rPr>
              <a:t>{</a:t>
            </a:r>
          </a:p>
          <a:p>
            <a:r>
              <a:rPr lang="en-US" sz="2000" b="1" dirty="0" smtClean="0">
                <a:solidFill>
                  <a:schemeClr val="bg1"/>
                </a:solidFill>
              </a:rPr>
              <a:t>Printf(he is eligiable for voting);</a:t>
            </a:r>
          </a:p>
          <a:p>
            <a:r>
              <a:rPr lang="en-US" sz="2000" b="1" dirty="0" smtClean="0">
                <a:solidFill>
                  <a:schemeClr val="bg1"/>
                </a:solidFill>
              </a:rPr>
              <a:t>}</a:t>
            </a:r>
          </a:p>
          <a:p>
            <a:r>
              <a:rPr lang="en-US" sz="2000" b="1" dirty="0" smtClean="0">
                <a:solidFill>
                  <a:schemeClr val="bg1"/>
                </a:solidFill>
              </a:rPr>
              <a:t>else</a:t>
            </a:r>
          </a:p>
          <a:p>
            <a:r>
              <a:rPr lang="en-US" sz="2000" b="1" dirty="0" smtClean="0">
                <a:solidFill>
                  <a:schemeClr val="bg1"/>
                </a:solidFill>
              </a:rPr>
              <a:t>{</a:t>
            </a:r>
          </a:p>
          <a:p>
            <a:r>
              <a:rPr lang="en-US" sz="2000" b="1" dirty="0" smtClean="0">
                <a:solidFill>
                  <a:schemeClr val="bg1"/>
                </a:solidFill>
              </a:rPr>
              <a:t>Printf(he is not eligiable for voting);</a:t>
            </a:r>
          </a:p>
          <a:p>
            <a:r>
              <a:rPr lang="en-US" sz="2000" b="1" dirty="0" smtClean="0">
                <a:solidFill>
                  <a:schemeClr val="bg1"/>
                </a:solidFill>
              </a:rPr>
              <a:t>}</a:t>
            </a:r>
          </a:p>
          <a:p>
            <a:r>
              <a:rPr lang="en-US" sz="2000" b="1" dirty="0" smtClean="0">
                <a:solidFill>
                  <a:schemeClr val="bg1"/>
                </a:solidFill>
              </a:rPr>
              <a:t>}</a:t>
            </a:r>
            <a:endParaRPr lang="en-IN" sz="2000" b="1" dirty="0" smtClean="0">
              <a:solidFill>
                <a:schemeClr val="bg1"/>
              </a:solidFill>
            </a:endParaRPr>
          </a:p>
          <a:p>
            <a:endParaRPr lang="en-IN" sz="2000" b="1" dirty="0"/>
          </a:p>
        </p:txBody>
      </p:sp>
      <p:sp>
        <p:nvSpPr>
          <p:cNvPr id="5" name="TextBox 4"/>
          <p:cNvSpPr txBox="1"/>
          <p:nvPr/>
        </p:nvSpPr>
        <p:spPr>
          <a:xfrm>
            <a:off x="428596" y="142852"/>
            <a:ext cx="8358246" cy="707886"/>
          </a:xfrm>
          <a:prstGeom prst="rect">
            <a:avLst/>
          </a:prstGeom>
          <a:noFill/>
        </p:spPr>
        <p:txBody>
          <a:bodyPr wrap="square" rtlCol="0">
            <a:spAutoFit/>
          </a:bodyPr>
          <a:lstStyle/>
          <a:p>
            <a:r>
              <a:rPr lang="en-IN" sz="2000" b="1" u="sng" dirty="0" smtClean="0">
                <a:solidFill>
                  <a:srgbClr val="FF0000"/>
                </a:solidFill>
              </a:rPr>
              <a:t>Q: - WAP to accept a number and </a:t>
            </a:r>
            <a:r>
              <a:rPr lang="en-IN" sz="2000" b="1" u="sng" dirty="0" err="1" smtClean="0">
                <a:solidFill>
                  <a:srgbClr val="FF0000"/>
                </a:solidFill>
              </a:rPr>
              <a:t>chek</a:t>
            </a:r>
            <a:r>
              <a:rPr lang="en-IN" sz="2000" b="1" u="sng" dirty="0" smtClean="0">
                <a:solidFill>
                  <a:srgbClr val="FF0000"/>
                </a:solidFill>
              </a:rPr>
              <a:t> whether he is eligible for voting or not.</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1600200"/>
            <a:ext cx="7786742" cy="4525963"/>
          </a:xfrm>
        </p:spPr>
        <p:txBody>
          <a:bodyPr>
            <a:normAutofit fontScale="85000" lnSpcReduction="10000"/>
          </a:bodyPr>
          <a:lstStyle/>
          <a:p>
            <a:pPr>
              <a:buNone/>
            </a:pPr>
            <a:r>
              <a:rPr lang="en-IN" sz="2800" b="1" dirty="0" smtClean="0">
                <a:solidFill>
                  <a:schemeClr val="bg1"/>
                </a:solidFill>
                <a:latin typeface="Andalus" pitchFamily="18" charset="-78"/>
                <a:cs typeface="Andalus" pitchFamily="18" charset="-78"/>
              </a:rPr>
              <a:t>Using Of One If Statement Within Another If Statement</a:t>
            </a:r>
          </a:p>
          <a:p>
            <a:pPr>
              <a:buNone/>
            </a:pPr>
            <a:r>
              <a:rPr lang="en-IN" sz="2800" b="1" dirty="0" smtClean="0">
                <a:solidFill>
                  <a:schemeClr val="bg1"/>
                </a:solidFill>
                <a:latin typeface="Andalus" pitchFamily="18" charset="-78"/>
                <a:cs typeface="Andalus" pitchFamily="18" charset="-78"/>
              </a:rPr>
              <a:t>Is Known As Nested Of If else Statement. </a:t>
            </a:r>
          </a:p>
          <a:p>
            <a:pPr>
              <a:buNone/>
            </a:pPr>
            <a:r>
              <a:rPr lang="en-US" sz="2800" b="1" dirty="0" smtClean="0">
                <a:solidFill>
                  <a:schemeClr val="bg1"/>
                </a:solidFill>
                <a:latin typeface="Andalus" pitchFamily="18" charset="-78"/>
                <a:cs typeface="Andalus" pitchFamily="18" charset="-78"/>
              </a:rPr>
              <a:t>syntax-</a:t>
            </a:r>
            <a:endParaRPr lang="en-IN" sz="2800" b="1" dirty="0" smtClean="0">
              <a:solidFill>
                <a:schemeClr val="bg1"/>
              </a:solidFill>
              <a:latin typeface="Andalus" pitchFamily="18" charset="-78"/>
              <a:cs typeface="Andalus" pitchFamily="18" charset="-78"/>
            </a:endParaRPr>
          </a:p>
          <a:p>
            <a:pPr>
              <a:buNone/>
            </a:pPr>
            <a:r>
              <a:rPr lang="en-IN" sz="2800" b="1" dirty="0" smtClean="0">
                <a:solidFill>
                  <a:schemeClr val="bg1"/>
                </a:solidFill>
              </a:rPr>
              <a:t>if (……….)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if (………)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 </a:t>
            </a:r>
          </a:p>
          <a:p>
            <a:pPr>
              <a:buNone/>
            </a:pPr>
            <a:endParaRPr lang="en-IN" sz="2800" b="1" dirty="0">
              <a:solidFill>
                <a:schemeClr val="bg1"/>
              </a:solidFill>
              <a:latin typeface="Andalus" pitchFamily="18" charset="-78"/>
              <a:cs typeface="Andalus" pitchFamily="18" charset="-78"/>
            </a:endParaRPr>
          </a:p>
        </p:txBody>
      </p:sp>
      <p:sp>
        <p:nvSpPr>
          <p:cNvPr id="2" name="Title 1"/>
          <p:cNvSpPr>
            <a:spLocks noGrp="1"/>
          </p:cNvSpPr>
          <p:nvPr>
            <p:ph type="title"/>
          </p:nvPr>
        </p:nvSpPr>
        <p:spPr/>
        <p:txBody>
          <a:bodyPr/>
          <a:lstStyle/>
          <a:p>
            <a:r>
              <a:rPr lang="en-US" b="1" u="sng" dirty="0" smtClean="0">
                <a:solidFill>
                  <a:srgbClr val="00B050"/>
                </a:solidFill>
              </a:rPr>
              <a:t>NESTED IF ELSE </a:t>
            </a:r>
            <a:endParaRPr lang="en-IN" b="1" u="sng" dirty="0">
              <a:solidFill>
                <a:srgbClr val="00B050"/>
              </a:solidFill>
            </a:endParaRPr>
          </a:p>
        </p:txBody>
      </p:sp>
      <p:sp>
        <p:nvSpPr>
          <p:cNvPr id="4" name="TextBox 3"/>
          <p:cNvSpPr txBox="1"/>
          <p:nvPr/>
        </p:nvSpPr>
        <p:spPr>
          <a:xfrm>
            <a:off x="3786182" y="2857496"/>
            <a:ext cx="2428892" cy="3416320"/>
          </a:xfrm>
          <a:prstGeom prst="rect">
            <a:avLst/>
          </a:prstGeom>
          <a:noFill/>
        </p:spPr>
        <p:txBody>
          <a:bodyPr wrap="square" rtlCol="0">
            <a:spAutoFit/>
          </a:bodyPr>
          <a:lstStyle/>
          <a:p>
            <a:r>
              <a:rPr lang="en-IN" sz="2400" b="1" dirty="0" smtClean="0">
                <a:solidFill>
                  <a:schemeClr val="bg1"/>
                </a:solidFill>
              </a:rPr>
              <a:t>} </a:t>
            </a:r>
          </a:p>
          <a:p>
            <a:r>
              <a:rPr lang="en-IN" sz="2400" b="1" dirty="0" smtClean="0">
                <a:solidFill>
                  <a:schemeClr val="bg1"/>
                </a:solidFill>
              </a:rPr>
              <a:t>else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endParaRPr lang="en-IN" sz="2400" b="1" dirty="0" smtClean="0">
              <a:solidFill>
                <a:schemeClr val="bg1"/>
              </a:solidFill>
            </a:endParaRPr>
          </a:p>
          <a:p>
            <a:endParaRPr lang="en-IN" sz="2400" b="1" dirty="0" smtClean="0">
              <a:solidFill>
                <a:schemeClr val="bg1"/>
              </a:solidFill>
            </a:endParaRPr>
          </a:p>
          <a:p>
            <a:r>
              <a:rPr lang="en-IN" sz="2400" b="1" dirty="0" smtClean="0">
                <a:solidFill>
                  <a:schemeClr val="bg1"/>
                </a:solidFill>
              </a:rPr>
              <a:t> </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655"/>
            <a:ext cx="3543296" cy="5626121"/>
          </a:xfrm>
        </p:spPr>
        <p:txBody>
          <a:bodyPr>
            <a:normAutofit/>
          </a:bodyPr>
          <a:lstStyle/>
          <a:p>
            <a:pPr>
              <a:buNone/>
            </a:pPr>
            <a:r>
              <a:rPr lang="en-US" sz="2400" b="1" dirty="0" smtClean="0">
                <a:solidFill>
                  <a:schemeClr val="bg1"/>
                </a:solidFill>
              </a:rPr>
              <a:t>Include &lt;stdio.h&gt;</a:t>
            </a:r>
          </a:p>
          <a:p>
            <a:pPr>
              <a:buNone/>
            </a:pPr>
            <a:endParaRPr lang="en-US" sz="2400" b="1" dirty="0" smtClean="0">
              <a:solidFill>
                <a:schemeClr val="bg1"/>
              </a:solidFill>
            </a:endParaRPr>
          </a:p>
          <a:p>
            <a:pPr>
              <a:buNone/>
            </a:pPr>
            <a:r>
              <a:rPr lang="en-US" sz="2400" b="1" dirty="0" smtClean="0">
                <a:solidFill>
                  <a:schemeClr val="bg1"/>
                </a:solidFill>
              </a:rPr>
              <a:t>Void main()</a:t>
            </a:r>
          </a:p>
          <a:p>
            <a:pPr>
              <a:buNone/>
            </a:pPr>
            <a:r>
              <a:rPr lang="en-US" sz="2400" b="1" dirty="0" smtClean="0">
                <a:solidFill>
                  <a:schemeClr val="bg1"/>
                </a:solidFill>
              </a:rPr>
              <a:t>{</a:t>
            </a:r>
          </a:p>
          <a:p>
            <a:pPr>
              <a:buNone/>
            </a:pPr>
            <a:r>
              <a:rPr lang="en-US" sz="2400" b="1" dirty="0" smtClean="0">
                <a:solidFill>
                  <a:schemeClr val="bg1"/>
                </a:solidFill>
              </a:rPr>
              <a:t>Int a,b;</a:t>
            </a:r>
          </a:p>
          <a:p>
            <a:pPr>
              <a:buNone/>
            </a:pPr>
            <a:endParaRPr lang="en-US" sz="2400" b="1" dirty="0" smtClean="0">
              <a:solidFill>
                <a:schemeClr val="bg1"/>
              </a:solidFill>
            </a:endParaRPr>
          </a:p>
          <a:p>
            <a:pPr>
              <a:buNone/>
            </a:pPr>
            <a:r>
              <a:rPr lang="en-US" sz="2400" b="1" dirty="0" smtClean="0">
                <a:solidFill>
                  <a:schemeClr val="bg1"/>
                </a:solidFill>
              </a:rPr>
              <a:t>If(a==b)</a:t>
            </a:r>
          </a:p>
          <a:p>
            <a:pPr>
              <a:buNone/>
            </a:pPr>
            <a:r>
              <a:rPr lang="en-US" sz="2400" b="1" dirty="0" smtClean="0">
                <a:solidFill>
                  <a:schemeClr val="bg1"/>
                </a:solidFill>
              </a:rPr>
              <a:t>{</a:t>
            </a:r>
          </a:p>
          <a:p>
            <a:pPr>
              <a:buNone/>
            </a:pPr>
            <a:r>
              <a:rPr lang="en-US" sz="2400" b="1" dirty="0" smtClean="0">
                <a:solidFill>
                  <a:schemeClr val="bg1"/>
                </a:solidFill>
              </a:rPr>
              <a:t>Printf(“a is equal to b”);</a:t>
            </a:r>
          </a:p>
          <a:p>
            <a:pPr>
              <a:buNone/>
            </a:pPr>
            <a:r>
              <a:rPr lang="en-US" sz="2400" b="1" dirty="0" smtClean="0">
                <a:solidFill>
                  <a:schemeClr val="bg1"/>
                </a:solidFill>
              </a:rPr>
              <a:t>}</a:t>
            </a:r>
          </a:p>
          <a:p>
            <a:pPr>
              <a:buNone/>
            </a:pPr>
            <a:endParaRPr lang="en-US" sz="2400" b="1" dirty="0" smtClean="0">
              <a:solidFill>
                <a:schemeClr val="bg1"/>
              </a:solidFill>
            </a:endParaRPr>
          </a:p>
          <a:p>
            <a:pPr>
              <a:buNone/>
            </a:pPr>
            <a:endParaRPr lang="en-US" sz="2400" dirty="0" smtClean="0">
              <a:solidFill>
                <a:schemeClr val="bg1"/>
              </a:solidFill>
            </a:endParaRPr>
          </a:p>
          <a:p>
            <a:pPr>
              <a:buNone/>
            </a:pPr>
            <a:endParaRPr lang="en-US" sz="2400" dirty="0" smtClean="0">
              <a:solidFill>
                <a:schemeClr val="bg1"/>
              </a:solidFill>
            </a:endParaRPr>
          </a:p>
          <a:p>
            <a:endParaRPr lang="en-IN" sz="2400" dirty="0"/>
          </a:p>
        </p:txBody>
      </p:sp>
      <p:sp>
        <p:nvSpPr>
          <p:cNvPr id="4" name="TextBox 3"/>
          <p:cNvSpPr txBox="1"/>
          <p:nvPr/>
        </p:nvSpPr>
        <p:spPr>
          <a:xfrm>
            <a:off x="4429124" y="1285861"/>
            <a:ext cx="4071966" cy="4832092"/>
          </a:xfrm>
          <a:prstGeom prst="rect">
            <a:avLst/>
          </a:prstGeom>
          <a:noFill/>
        </p:spPr>
        <p:txBody>
          <a:bodyPr wrap="square" rtlCol="0">
            <a:spAutoFit/>
          </a:bodyPr>
          <a:lstStyle/>
          <a:p>
            <a:pPr>
              <a:buNone/>
            </a:pPr>
            <a:r>
              <a:rPr lang="en-US" sz="2800" b="1" dirty="0" smtClean="0">
                <a:solidFill>
                  <a:schemeClr val="bg1"/>
                </a:solidFill>
              </a:rPr>
              <a:t>else</a:t>
            </a:r>
          </a:p>
          <a:p>
            <a:pPr>
              <a:buNone/>
            </a:pPr>
            <a:r>
              <a:rPr lang="en-US" sz="2800" b="1" dirty="0" smtClean="0">
                <a:solidFill>
                  <a:schemeClr val="bg1"/>
                </a:solidFill>
              </a:rPr>
              <a:t>If(a&gt;b)</a:t>
            </a:r>
          </a:p>
          <a:p>
            <a:pPr>
              <a:buNone/>
            </a:pPr>
            <a:r>
              <a:rPr lang="en-US" sz="2800" b="1" dirty="0" smtClean="0">
                <a:solidFill>
                  <a:schemeClr val="bg1"/>
                </a:solidFill>
              </a:rPr>
              <a:t>{</a:t>
            </a:r>
          </a:p>
          <a:p>
            <a:pPr>
              <a:buNone/>
            </a:pPr>
            <a:r>
              <a:rPr lang="en-US" sz="2800" b="1" dirty="0" smtClean="0">
                <a:solidFill>
                  <a:schemeClr val="bg1"/>
                </a:solidFill>
              </a:rPr>
              <a:t>Printf(“a is greater”);</a:t>
            </a:r>
          </a:p>
          <a:p>
            <a:pPr>
              <a:buNone/>
            </a:pPr>
            <a:r>
              <a:rPr lang="en-US" sz="2800" b="1" dirty="0" smtClean="0">
                <a:solidFill>
                  <a:schemeClr val="bg1"/>
                </a:solidFill>
              </a:rPr>
              <a:t>}</a:t>
            </a:r>
          </a:p>
          <a:p>
            <a:r>
              <a:rPr lang="en-US" sz="2800" dirty="0" smtClean="0">
                <a:solidFill>
                  <a:schemeClr val="bg1"/>
                </a:solidFill>
              </a:rPr>
              <a:t>else</a:t>
            </a:r>
          </a:p>
          <a:p>
            <a:r>
              <a:rPr lang="en-US" sz="2800" dirty="0" smtClean="0">
                <a:solidFill>
                  <a:schemeClr val="bg1"/>
                </a:solidFill>
              </a:rPr>
              <a:t>{</a:t>
            </a:r>
          </a:p>
          <a:p>
            <a:r>
              <a:rPr lang="en-US" sz="2800" dirty="0" smtClean="0">
                <a:solidFill>
                  <a:schemeClr val="bg1"/>
                </a:solidFill>
              </a:rPr>
              <a:t>Printf(“b is greater”);</a:t>
            </a:r>
          </a:p>
          <a:p>
            <a:r>
              <a:rPr lang="en-US" sz="2800" dirty="0" smtClean="0">
                <a:solidFill>
                  <a:schemeClr val="bg1"/>
                </a:solidFill>
              </a:rPr>
              <a:t>}</a:t>
            </a:r>
          </a:p>
          <a:p>
            <a:endParaRPr lang="en-US" sz="2800" dirty="0" smtClean="0">
              <a:solidFill>
                <a:schemeClr val="bg1"/>
              </a:solidFill>
            </a:endParaRPr>
          </a:p>
          <a:p>
            <a:r>
              <a:rPr lang="en-US" sz="2800" dirty="0" smtClean="0">
                <a:solidFill>
                  <a:schemeClr val="bg1"/>
                </a:solidFill>
              </a:rPr>
              <a:t>}</a:t>
            </a:r>
            <a:endParaRPr lang="en-IN" sz="2800" dirty="0">
              <a:solidFill>
                <a:schemeClr val="bg1"/>
              </a:solidFill>
            </a:endParaRPr>
          </a:p>
        </p:txBody>
      </p:sp>
      <p:sp>
        <p:nvSpPr>
          <p:cNvPr id="5" name="TextBox 4"/>
          <p:cNvSpPr txBox="1"/>
          <p:nvPr/>
        </p:nvSpPr>
        <p:spPr>
          <a:xfrm>
            <a:off x="-71470" y="571480"/>
            <a:ext cx="9144000" cy="461665"/>
          </a:xfrm>
          <a:prstGeom prst="rect">
            <a:avLst/>
          </a:prstGeom>
          <a:noFill/>
        </p:spPr>
        <p:txBody>
          <a:bodyPr wrap="square" rtlCol="0">
            <a:spAutoFit/>
          </a:bodyPr>
          <a:lstStyle/>
          <a:p>
            <a:r>
              <a:rPr lang="en-IN" sz="2400" dirty="0" smtClean="0">
                <a:solidFill>
                  <a:srgbClr val="FF0000"/>
                </a:solidFill>
              </a:rPr>
              <a:t>       </a:t>
            </a:r>
            <a:r>
              <a:rPr lang="en-IN" sz="2400" b="1" u="sng" dirty="0" smtClean="0">
                <a:solidFill>
                  <a:srgbClr val="FF0000"/>
                </a:solidFill>
              </a:rPr>
              <a:t>Q: -   WAP to input two numbers and print the </a:t>
            </a:r>
            <a:r>
              <a:rPr lang="en-IN" sz="2400" b="1" u="sng" dirty="0" err="1" smtClean="0">
                <a:solidFill>
                  <a:srgbClr val="FF0000"/>
                </a:solidFill>
              </a:rPr>
              <a:t>gretest</a:t>
            </a:r>
            <a:r>
              <a:rPr lang="en-IN" sz="2400" b="1" u="sng" dirty="0" smtClean="0">
                <a:solidFill>
                  <a:srgbClr val="FF0000"/>
                </a:solidFill>
              </a:rPr>
              <a:t> numbers.</a:t>
            </a:r>
            <a:endParaRPr lang="en-IN" sz="24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857364"/>
            <a:ext cx="8229600" cy="4697427"/>
          </a:xfrm>
        </p:spPr>
        <p:txBody>
          <a:bodyPr>
            <a:normAutofit/>
          </a:bodyPr>
          <a:lstStyle/>
          <a:p>
            <a:pPr algn="just">
              <a:buNone/>
            </a:pPr>
            <a:r>
              <a:rPr lang="en-IN" b="1" dirty="0" smtClean="0">
                <a:solidFill>
                  <a:schemeClr val="bg1"/>
                </a:solidFill>
                <a:latin typeface="Andalus" pitchFamily="18" charset="-78"/>
                <a:cs typeface="Andalus" pitchFamily="18" charset="-78"/>
              </a:rPr>
              <a:t>   When We Want To Specify Condition With Else Part Then We Have To Use Ladder Of If Statement. In This Case If The Condition Specified With First If -Statement Is False, Then Control Goes To Second ―Else If‖ Statement. If It Is True Then Part (2) Is Executed Otherwise Control Goes To Third ―Else-if‖ Statement. If It Is True, Then Part (3) Is Executed Otherwise Part (4) Is Executed. </a:t>
            </a:r>
          </a:p>
          <a:p>
            <a:pPr algn="just">
              <a:buNone/>
            </a:pPr>
            <a:r>
              <a:rPr lang="en-IN" b="1" dirty="0" smtClean="0">
                <a:solidFill>
                  <a:schemeClr val="bg1"/>
                </a:solidFill>
                <a:latin typeface="Andalus" pitchFamily="18" charset="-78"/>
                <a:cs typeface="Andalus" pitchFamily="18" charset="-78"/>
              </a:rPr>
              <a:t>   If The Condition Specified With First If Statement Is True, Then Part (1) Is Executed. </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28596" y="285728"/>
            <a:ext cx="8229600" cy="1560538"/>
          </a:xfrm>
        </p:spPr>
        <p:txBody>
          <a:bodyPr>
            <a:noAutofit/>
          </a:bodyPr>
          <a:lstStyle/>
          <a:p>
            <a:r>
              <a:rPr lang="en-US" sz="5400" b="1" u="sng" dirty="0" smtClean="0">
                <a:solidFill>
                  <a:srgbClr val="00B0F0"/>
                </a:solidFill>
                <a:latin typeface="Angsana New" pitchFamily="18" charset="-34"/>
                <a:cs typeface="Angsana New" pitchFamily="18" charset="-34"/>
              </a:rPr>
              <a:t/>
            </a:r>
            <a:br>
              <a:rPr lang="en-US" sz="5400" b="1" u="sng" dirty="0" smtClean="0">
                <a:solidFill>
                  <a:srgbClr val="00B0F0"/>
                </a:solidFill>
                <a:latin typeface="Angsana New" pitchFamily="18" charset="-34"/>
                <a:cs typeface="Angsana New" pitchFamily="18" charset="-34"/>
              </a:rPr>
            </a:br>
            <a:r>
              <a:rPr sz="5400" b="1" u="sng" smtClean="0">
                <a:solidFill>
                  <a:srgbClr val="00B0F0"/>
                </a:solidFill>
                <a:latin typeface="Angsana New" pitchFamily="18" charset="-34"/>
                <a:cs typeface="Angsana New" pitchFamily="18" charset="-34"/>
              </a:rPr>
              <a:t> LADDER ELSE IF CONDITION</a:t>
            </a:r>
            <a:endParaRPr lang="en-IN" sz="5400" b="1" u="sng" dirty="0">
              <a:solidFill>
                <a:srgbClr val="00B0F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1" ma:contentTypeDescription="Create a new document." ma:contentTypeScope="" ma:versionID="f45ddf5eca02ba1525018ed701e38f50">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c301b0cbf9859abfa1f7ab3f765d1f03"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18aabb-321d-42c3-905c-fa5757557a10}"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522CD2-568B-456D-B532-7FD16E20B959}"/>
</file>

<file path=customXml/itemProps2.xml><?xml version="1.0" encoding="utf-8"?>
<ds:datastoreItem xmlns:ds="http://schemas.openxmlformats.org/officeDocument/2006/customXml" ds:itemID="{E5888F72-6F1B-4D41-96DA-E7C49634818B}"/>
</file>

<file path=docProps/app.xml><?xml version="1.0" encoding="utf-8"?>
<Properties xmlns="http://schemas.openxmlformats.org/officeDocument/2006/extended-properties" xmlns:vt="http://schemas.openxmlformats.org/officeDocument/2006/docPropsVTypes">
  <Template>Paper</Template>
  <TotalTime>722</TotalTime>
  <Words>1050</Words>
  <Application>Microsoft Office PowerPoint</Application>
  <PresentationFormat>On-screen Show (4:3)</PresentationFormat>
  <Paragraphs>227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Slide 1</vt:lpstr>
      <vt:lpstr>Slide 2</vt:lpstr>
      <vt:lpstr>IF CONDITION</vt:lpstr>
      <vt:lpstr>Slide 4</vt:lpstr>
      <vt:lpstr>Slide 5</vt:lpstr>
      <vt:lpstr> Syntax: -  if (condition)  {  ………………..  ………………..   }  else  {  ………………..  ………………..  }</vt:lpstr>
      <vt:lpstr>NESTED IF ELSE </vt:lpstr>
      <vt:lpstr>Slide 8</vt:lpstr>
      <vt:lpstr>  LADDER ELSE IF CONDITION</vt:lpstr>
      <vt:lpstr>Slide 10</vt:lpstr>
      <vt:lpstr>Slide 11</vt:lpstr>
      <vt:lpstr>    SWITCH CASE CONDITION  </vt:lpstr>
      <vt:lpstr>Slide 13</vt:lpstr>
      <vt:lpstr>Slide 14</vt:lpstr>
      <vt:lpstr>  GOTO LABELCONDITION  </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Triloki</dc:creator>
  <cp:lastModifiedBy>cdac</cp:lastModifiedBy>
  <cp:revision>72</cp:revision>
  <dcterms:created xsi:type="dcterms:W3CDTF">2013-08-26T17:27:49Z</dcterms:created>
  <dcterms:modified xsi:type="dcterms:W3CDTF">2023-09-12T09:12:37Z</dcterms:modified>
</cp:coreProperties>
</file>