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3"/>
  </p:sldMasterIdLst>
  <p:notesMasterIdLst>
    <p:notesMasterId r:id="rId70"/>
  </p:notesMasterIdLst>
  <p:handoutMasterIdLst>
    <p:handoutMasterId r:id="rId71"/>
  </p:handoutMasterIdLst>
  <p:sldIdLst>
    <p:sldId id="297" r:id="rId4"/>
    <p:sldId id="257" r:id="rId5"/>
    <p:sldId id="258" r:id="rId6"/>
    <p:sldId id="259" r:id="rId7"/>
    <p:sldId id="262" r:id="rId8"/>
    <p:sldId id="263" r:id="rId9"/>
    <p:sldId id="266" r:id="rId10"/>
    <p:sldId id="264" r:id="rId11"/>
    <p:sldId id="265" r:id="rId12"/>
    <p:sldId id="267" r:id="rId13"/>
    <p:sldId id="268" r:id="rId14"/>
    <p:sldId id="269" r:id="rId15"/>
    <p:sldId id="270" r:id="rId16"/>
    <p:sldId id="271" r:id="rId17"/>
    <p:sldId id="272" r:id="rId18"/>
    <p:sldId id="275" r:id="rId19"/>
    <p:sldId id="298" r:id="rId20"/>
    <p:sldId id="273" r:id="rId21"/>
    <p:sldId id="274" r:id="rId22"/>
    <p:sldId id="277" r:id="rId23"/>
    <p:sldId id="276" r:id="rId24"/>
    <p:sldId id="278" r:id="rId25"/>
    <p:sldId id="279" r:id="rId26"/>
    <p:sldId id="280" r:id="rId27"/>
    <p:sldId id="281" r:id="rId28"/>
    <p:sldId id="282" r:id="rId29"/>
    <p:sldId id="283" r:id="rId30"/>
    <p:sldId id="284" r:id="rId31"/>
    <p:sldId id="285" r:id="rId32"/>
    <p:sldId id="296" r:id="rId33"/>
    <p:sldId id="286" r:id="rId34"/>
    <p:sldId id="287" r:id="rId35"/>
    <p:sldId id="288" r:id="rId36"/>
    <p:sldId id="289" r:id="rId37"/>
    <p:sldId id="299" r:id="rId38"/>
    <p:sldId id="300" r:id="rId39"/>
    <p:sldId id="301" r:id="rId40"/>
    <p:sldId id="302" r:id="rId41"/>
    <p:sldId id="303" r:id="rId42"/>
    <p:sldId id="330" r:id="rId43"/>
    <p:sldId id="304" r:id="rId44"/>
    <p:sldId id="305" r:id="rId45"/>
    <p:sldId id="313" r:id="rId46"/>
    <p:sldId id="314" r:id="rId47"/>
    <p:sldId id="315" r:id="rId48"/>
    <p:sldId id="316" r:id="rId49"/>
    <p:sldId id="317" r:id="rId50"/>
    <p:sldId id="318" r:id="rId51"/>
    <p:sldId id="320" r:id="rId52"/>
    <p:sldId id="321" r:id="rId53"/>
    <p:sldId id="322" r:id="rId54"/>
    <p:sldId id="323" r:id="rId55"/>
    <p:sldId id="324" r:id="rId56"/>
    <p:sldId id="325" r:id="rId57"/>
    <p:sldId id="326" r:id="rId58"/>
    <p:sldId id="327" r:id="rId59"/>
    <p:sldId id="328" r:id="rId60"/>
    <p:sldId id="329" r:id="rId61"/>
    <p:sldId id="307" r:id="rId62"/>
    <p:sldId id="308" r:id="rId63"/>
    <p:sldId id="309" r:id="rId64"/>
    <p:sldId id="310" r:id="rId65"/>
    <p:sldId id="312" r:id="rId66"/>
    <p:sldId id="331" r:id="rId67"/>
    <p:sldId id="332" r:id="rId68"/>
    <p:sldId id="333" r:id="rId69"/>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A73DFC-0598-4AD3-A371-174C2F4B2630}" v="2" dt="2023-09-11T04:03:45.6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088" autoAdjust="0"/>
    <p:restoredTop sz="90929"/>
  </p:normalViewPr>
  <p:slideViewPr>
    <p:cSldViewPr snapToGrid="0">
      <p:cViewPr varScale="1">
        <p:scale>
          <a:sx n="73" d="100"/>
          <a:sy n="73" d="100"/>
        </p:scale>
        <p:origin x="786" y="7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microsoft.com/office/2015/10/relationships/revisionInfo" Target="revisionInfo.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presProps" Target="presProps.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microsoft.com/office/2016/11/relationships/changesInfo" Target="changesInfos/changesInfo1.xml"/><Relationship Id="rId7" Type="http://schemas.openxmlformats.org/officeDocument/2006/relationships/slide" Target="slides/slide4.xml"/><Relationship Id="rId71" Type="http://schemas.openxmlformats.org/officeDocument/2006/relationships/handoutMaster" Target="handoutMasters/handoutMaster1.xml"/><Relationship Id="rId2" Type="http://schemas.openxmlformats.org/officeDocument/2006/relationships/customXml" Target="../customXml/item2.xml"/><Relationship Id="rId29" Type="http://schemas.openxmlformats.org/officeDocument/2006/relationships/slide" Target="slides/slide26.xml"/></Relationships>
</file>

<file path=ppt/_rels/viewProps.xml.rels><?xml version="1.0" encoding="UTF-8" standalone="yes"?>
<Relationships xmlns="http://schemas.openxmlformats.org/package/2006/relationships"><Relationship Id="rId1" Type="http://schemas.openxmlformats.org/officeDocument/2006/relationships/slide" Target="slides/slide4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uhanpraveensingh303" userId="S::chauhanpraveensingh303_gmail.com#ext#@cdacet.onmicrosoft.com::e2ba3b65-33b5-4466-b389-a13f7f8bd5f8" providerId="AD" clId="Web-{19A73DFC-0598-4AD3-A371-174C2F4B2630}"/>
    <pc:docChg chg="modSld">
      <pc:chgData name="chauhanpraveensingh303" userId="S::chauhanpraveensingh303_gmail.com#ext#@cdacet.onmicrosoft.com::e2ba3b65-33b5-4466-b389-a13f7f8bd5f8" providerId="AD" clId="Web-{19A73DFC-0598-4AD3-A371-174C2F4B2630}" dt="2023-09-11T04:03:45.683" v="1" actId="20577"/>
      <pc:docMkLst>
        <pc:docMk/>
      </pc:docMkLst>
      <pc:sldChg chg="modSp">
        <pc:chgData name="chauhanpraveensingh303" userId="S::chauhanpraveensingh303_gmail.com#ext#@cdacet.onmicrosoft.com::e2ba3b65-33b5-4466-b389-a13f7f8bd5f8" providerId="AD" clId="Web-{19A73DFC-0598-4AD3-A371-174C2F4B2630}" dt="2023-09-11T04:03:45.683" v="1" actId="20577"/>
        <pc:sldMkLst>
          <pc:docMk/>
          <pc:sldMk cId="0" sldId="265"/>
        </pc:sldMkLst>
        <pc:spChg chg="mod">
          <ac:chgData name="chauhanpraveensingh303" userId="S::chauhanpraveensingh303_gmail.com#ext#@cdacet.onmicrosoft.com::e2ba3b65-33b5-4466-b389-a13f7f8bd5f8" providerId="AD" clId="Web-{19A73DFC-0598-4AD3-A371-174C2F4B2630}" dt="2023-09-11T04:03:45.683" v="1" actId="20577"/>
          <ac:spMkLst>
            <pc:docMk/>
            <pc:sldMk cId="0" sldId="265"/>
            <ac:spMk id="14339"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vl1pPr>
          </a:lstStyle>
          <a:p>
            <a:pPr>
              <a:defRPr/>
            </a:pPr>
            <a:endParaRPr lang="en-US" altLang="en-US"/>
          </a:p>
        </p:txBody>
      </p:sp>
      <p:sp>
        <p:nvSpPr>
          <p:cNvPr id="48131" name="Rectangle 3"/>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vl1pPr>
          </a:lstStyle>
          <a:p>
            <a:pPr>
              <a:defRPr/>
            </a:pPr>
            <a:endParaRPr lang="en-US" altLang="en-US"/>
          </a:p>
        </p:txBody>
      </p:sp>
      <p:sp>
        <p:nvSpPr>
          <p:cNvPr id="48132"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vl1pPr>
          </a:lstStyle>
          <a:p>
            <a:pPr>
              <a:defRPr/>
            </a:pPr>
            <a:endParaRPr lang="en-US" altLang="en-US"/>
          </a:p>
        </p:txBody>
      </p:sp>
      <p:sp>
        <p:nvSpPr>
          <p:cNvPr id="48133" name="Rectangle 5"/>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fld id="{07745BB9-31DB-4711-9D73-E103F2C54166}"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vl1pPr>
          </a:lstStyle>
          <a:p>
            <a:pPr>
              <a:defRPr/>
            </a:pPr>
            <a:endParaRPr lang="en-US" altLang="en-US"/>
          </a:p>
        </p:txBody>
      </p:sp>
      <p:sp>
        <p:nvSpPr>
          <p:cNvPr id="5123" name="Rectangle 3"/>
          <p:cNvSpPr>
            <a:spLocks noGrp="1" noChangeArrowheads="1"/>
          </p:cNvSpPr>
          <p:nvPr>
            <p:ph type="dt"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vl1pPr>
          </a:lstStyle>
          <a:p>
            <a:pPr>
              <a:defRPr/>
            </a:pPr>
            <a:endParaRPr lang="en-US" altLang="en-US"/>
          </a:p>
        </p:txBody>
      </p:sp>
      <p:sp>
        <p:nvSpPr>
          <p:cNvPr id="205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5126" name="Rectangle 6"/>
          <p:cNvSpPr>
            <a:spLocks noGrp="1" noChangeArrowheads="1"/>
          </p:cNvSpPr>
          <p:nvPr>
            <p:ph type="ftr" sz="quarter" idx="4"/>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vl1pPr>
          </a:lstStyle>
          <a:p>
            <a:pPr>
              <a:defRPr/>
            </a:pPr>
            <a:endParaRPr lang="en-US" altLang="en-US"/>
          </a:p>
        </p:txBody>
      </p:sp>
      <p:sp>
        <p:nvSpPr>
          <p:cNvPr id="5127" name="Rectangle 7"/>
          <p:cNvSpPr>
            <a:spLocks noGrp="1" noChangeArrowheads="1"/>
          </p:cNvSpPr>
          <p:nvPr>
            <p:ph type="sldNum" sz="quarter" idx="5"/>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fld id="{CF931BDA-A3E6-4360-A60D-8CA170B080B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A48E0A6D-8624-48F4-B149-FCA18F520AB8}" type="slidenum">
              <a:rPr lang="zh-CN" altLang="en-US"/>
              <a:pPr/>
              <a:t>38</a:t>
            </a:fld>
            <a:endParaRPr lang="en-US" altLang="zh-CN"/>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zh-CN" altLang="en-US"/>
              <a:t>注意：</a:t>
            </a:r>
          </a:p>
          <a:p>
            <a:pPr eaLnBrk="1" hangingPunct="1"/>
            <a:r>
              <a:rPr lang="zh-CN" altLang="en-US"/>
              <a:t>整数除法舍去余数；</a:t>
            </a:r>
          </a:p>
          <a:p>
            <a:pPr eaLnBrk="1" hangingPunct="1"/>
            <a:r>
              <a:rPr lang="en-US" altLang="zh-CN"/>
              <a:t>%</a:t>
            </a:r>
            <a:r>
              <a:rPr lang="zh-CN" altLang="en-US"/>
              <a:t>运算符只能用于整数</a:t>
            </a:r>
          </a:p>
          <a:p>
            <a:pPr eaLnBrk="1" hangingPunct="1"/>
            <a:r>
              <a:rPr lang="zh-CN" altLang="en-US"/>
              <a:t>算术运算符的优先级</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19607192-67EC-4634-B81D-53AB7C2F024A}" type="slidenum">
              <a:rPr lang="zh-CN" altLang="en-US"/>
              <a:pPr/>
              <a:t>39</a:t>
            </a:fld>
            <a:endParaRPr lang="en-US" altLang="zh-CN"/>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19459" name="Rectangle 3"/>
          <p:cNvSpPr>
            <a:spLocks noGrp="1" noChangeArrowheads="1"/>
          </p:cNvSpPr>
          <p:nvPr>
            <p:ph type="body" idx="1"/>
          </p:nvPr>
        </p:nvSpPr>
        <p:spPr bwMode="auto">
          <a:xfrm>
            <a:off x="975360" y="4560570"/>
            <a:ext cx="5364480" cy="4320540"/>
          </a:xfrm>
          <a:prstGeom prst="rect">
            <a:avLst/>
          </a:prstGeom>
          <a:noFill/>
          <a:ln w="12700">
            <a:miter lim="800000"/>
            <a:headEnd type="none" w="sm" len="sm"/>
            <a:tailEnd type="none" w="sm" len="sm"/>
          </a:ln>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88ED2D3F-D385-4F80-8488-AF3811C3502F}" type="slidenum">
              <a:rPr lang="zh-CN" altLang="en-US"/>
              <a:pPr/>
              <a:t>42</a:t>
            </a:fld>
            <a:endParaRPr lang="en-US" altLang="zh-CN"/>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lnSpc>
                <a:spcPct val="120000"/>
              </a:lnSpc>
            </a:pPr>
            <a:r>
              <a:rPr lang="zh-CN" altLang="en-US">
                <a:solidFill>
                  <a:srgbClr val="000000"/>
                </a:solidFill>
              </a:rPr>
              <a:t>关系表达式的结果为</a:t>
            </a:r>
            <a:r>
              <a:rPr lang="en-US" altLang="zh-CN">
                <a:solidFill>
                  <a:srgbClr val="000000"/>
                </a:solidFill>
              </a:rPr>
              <a:t>1</a:t>
            </a:r>
            <a:r>
              <a:rPr lang="zh-CN" altLang="en-US">
                <a:solidFill>
                  <a:srgbClr val="000000"/>
                </a:solidFill>
              </a:rPr>
              <a:t>或</a:t>
            </a:r>
            <a:r>
              <a:rPr lang="en-US" altLang="zh-CN">
                <a:solidFill>
                  <a:srgbClr val="000000"/>
                </a:solidFill>
              </a:rPr>
              <a:t>0</a:t>
            </a:r>
          </a:p>
          <a:p>
            <a:pPr eaLnBrk="1" hangingPunct="1">
              <a:lnSpc>
                <a:spcPct val="120000"/>
              </a:lnSpc>
            </a:pPr>
            <a:r>
              <a:rPr lang="zh-CN" altLang="en-US">
                <a:solidFill>
                  <a:srgbClr val="000000"/>
                </a:solidFill>
              </a:rPr>
              <a:t>注意计算关系表达式的值与判断关系表达式值的真假在表示上的差别	</a:t>
            </a:r>
          </a:p>
          <a:p>
            <a:pPr lvl="1" eaLnBrk="1" hangingPunct="1">
              <a:lnSpc>
                <a:spcPct val="120000"/>
              </a:lnSpc>
            </a:pPr>
            <a:r>
              <a:rPr lang="zh-CN" altLang="en-US">
                <a:solidFill>
                  <a:srgbClr val="000000"/>
                </a:solidFill>
              </a:rPr>
              <a:t>计算时，若关系成立，结果为</a:t>
            </a:r>
            <a:r>
              <a:rPr lang="en-US" altLang="zh-CN">
                <a:solidFill>
                  <a:srgbClr val="000000"/>
                </a:solidFill>
              </a:rPr>
              <a:t>1</a:t>
            </a:r>
            <a:r>
              <a:rPr lang="zh-CN" altLang="en-US">
                <a:solidFill>
                  <a:srgbClr val="000000"/>
                </a:solidFill>
              </a:rPr>
              <a:t>，否则结果为</a:t>
            </a:r>
            <a:r>
              <a:rPr lang="en-US" altLang="zh-CN">
                <a:solidFill>
                  <a:srgbClr val="000000"/>
                </a:solidFill>
              </a:rPr>
              <a:t>0</a:t>
            </a:r>
            <a:r>
              <a:rPr lang="zh-CN" altLang="en-US">
                <a:solidFill>
                  <a:srgbClr val="000000"/>
                </a:solidFill>
              </a:rPr>
              <a:t>；</a:t>
            </a:r>
          </a:p>
          <a:p>
            <a:pPr lvl="1" eaLnBrk="1" hangingPunct="1">
              <a:lnSpc>
                <a:spcPct val="120000"/>
              </a:lnSpc>
            </a:pPr>
            <a:r>
              <a:rPr lang="zh-CN" altLang="en-US">
                <a:solidFill>
                  <a:srgbClr val="000000"/>
                </a:solidFill>
              </a:rPr>
              <a:t>判断关系表达式值的真假时，只要表达式的值为非</a:t>
            </a:r>
            <a:r>
              <a:rPr lang="en-US" altLang="zh-CN">
                <a:solidFill>
                  <a:srgbClr val="000000"/>
                </a:solidFill>
              </a:rPr>
              <a:t>0</a:t>
            </a:r>
            <a:r>
              <a:rPr lang="zh-CN" altLang="en-US">
                <a:solidFill>
                  <a:srgbClr val="000000"/>
                </a:solidFill>
              </a:rPr>
              <a:t>，就表示关系成立；为</a:t>
            </a:r>
            <a:r>
              <a:rPr lang="en-US" altLang="zh-CN">
                <a:solidFill>
                  <a:srgbClr val="000000"/>
                </a:solidFill>
              </a:rPr>
              <a:t>0</a:t>
            </a:r>
            <a:r>
              <a:rPr lang="zh-CN" altLang="en-US">
                <a:solidFill>
                  <a:srgbClr val="000000"/>
                </a:solidFill>
              </a:rPr>
              <a:t>则表示关系不成立。</a:t>
            </a:r>
          </a:p>
          <a:p>
            <a:pPr lvl="1" eaLnBrk="1" hangingPunct="1">
              <a:lnSpc>
                <a:spcPct val="120000"/>
              </a:lnSpc>
            </a:pPr>
            <a:r>
              <a:rPr lang="zh-CN" altLang="en-US">
                <a:solidFill>
                  <a:srgbClr val="000000"/>
                </a:solidFill>
              </a:rPr>
              <a:t>经常采用简化写法，如</a:t>
            </a:r>
            <a:r>
              <a:rPr lang="en-US" altLang="zh-CN">
                <a:solidFill>
                  <a:srgbClr val="000000"/>
                </a:solidFill>
              </a:rPr>
              <a:t>n%2!=0</a:t>
            </a:r>
            <a:r>
              <a:rPr lang="zh-CN" altLang="en-US">
                <a:solidFill>
                  <a:srgbClr val="000000"/>
                </a:solidFill>
              </a:rPr>
              <a:t>可写为</a:t>
            </a:r>
            <a:r>
              <a:rPr lang="en-US" altLang="zh-CN">
                <a:solidFill>
                  <a:srgbClr val="000000"/>
                </a:solidFill>
              </a:rPr>
              <a:t>n%2 </a:t>
            </a:r>
          </a:p>
          <a:p>
            <a:pPr lvl="1" eaLnBrk="1" hangingPunct="1">
              <a:lnSpc>
                <a:spcPct val="120000"/>
              </a:lnSpc>
            </a:pPr>
            <a:r>
              <a:rPr lang="zh-CN" altLang="en-US">
                <a:solidFill>
                  <a:srgbClr val="000000"/>
                </a:solidFill>
              </a:rPr>
              <a:t>关系运算符的结合型：左</a:t>
            </a:r>
            <a:r>
              <a:rPr lang="en-US" altLang="zh-CN">
                <a:solidFill>
                  <a:srgbClr val="000000"/>
                </a:solidFill>
              </a:rPr>
              <a:t>-〉</a:t>
            </a:r>
            <a:r>
              <a:rPr lang="zh-CN" altLang="en-US">
                <a:solidFill>
                  <a:srgbClr val="000000"/>
                </a:solidFill>
              </a:rPr>
              <a:t>右</a:t>
            </a:r>
          </a:p>
          <a:p>
            <a:pPr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211D5D08-B139-4EEC-B45A-0E032F8558BD}" type="slidenum">
              <a:rPr lang="zh-CN" altLang="en-US"/>
              <a:pPr/>
              <a:t>59</a:t>
            </a:fld>
            <a:endParaRPr lang="en-US" altLang="zh-CN"/>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zh-CN" altLang="en-US"/>
              <a:t>使用复合的赋值运算符有三点好处：</a:t>
            </a:r>
          </a:p>
          <a:p>
            <a:pPr eaLnBrk="1" hangingPunct="1"/>
            <a:r>
              <a:rPr lang="zh-CN" altLang="en-US"/>
              <a:t>容易书写</a:t>
            </a:r>
          </a:p>
          <a:p>
            <a:pPr eaLnBrk="1" hangingPunct="1"/>
            <a:r>
              <a:rPr lang="zh-CN" altLang="en-US"/>
              <a:t>语句更简洁、易读</a:t>
            </a:r>
          </a:p>
          <a:p>
            <a:pPr eaLnBrk="1" hangingPunct="1"/>
            <a:r>
              <a:rPr lang="zh-CN" altLang="en-US"/>
              <a:t>语句效率高</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5E5A0483-60B7-44F1-BE9E-EEE371AEBB32}" type="slidenum">
              <a:rPr lang="zh-CN" altLang="en-US"/>
              <a:pPr/>
              <a:t>60</a:t>
            </a:fld>
            <a:endParaRPr lang="en-US" altLang="zh-CN"/>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zh-CN" altLang="en-US"/>
              <a:t>自增自减运算符</a:t>
            </a:r>
          </a:p>
          <a:p>
            <a:pPr eaLnBrk="1" hangingPunct="1"/>
            <a:r>
              <a:rPr kumimoji="1" lang="zh-CN" altLang="en-US"/>
              <a:t>自增自减运算符“前置”和“后置”的区别</a:t>
            </a:r>
          </a:p>
          <a:p>
            <a:pPr lvl="1" eaLnBrk="1" hangingPunct="1"/>
            <a:r>
              <a:rPr kumimoji="1" lang="zh-CN" altLang="en-US"/>
              <a:t>“前置”    变量先增值</a:t>
            </a:r>
            <a:r>
              <a:rPr kumimoji="1" lang="en-US" altLang="zh-CN"/>
              <a:t>(</a:t>
            </a:r>
            <a:r>
              <a:rPr kumimoji="1" lang="zh-CN" altLang="en-US"/>
              <a:t>或先减值</a:t>
            </a:r>
            <a:r>
              <a:rPr kumimoji="1" lang="en-US" altLang="zh-CN"/>
              <a:t>),</a:t>
            </a:r>
            <a:r>
              <a:rPr kumimoji="1" lang="zh-CN" altLang="en-US"/>
              <a:t>后被引用</a:t>
            </a:r>
          </a:p>
          <a:p>
            <a:pPr lvl="1" eaLnBrk="1" hangingPunct="1"/>
            <a:r>
              <a:rPr kumimoji="1" lang="zh-CN" altLang="en-US"/>
              <a:t>“后置”    变量先被引用</a:t>
            </a:r>
            <a:r>
              <a:rPr kumimoji="1" lang="en-US" altLang="zh-CN"/>
              <a:t>,</a:t>
            </a:r>
            <a:r>
              <a:rPr kumimoji="1" lang="zh-CN" altLang="en-US"/>
              <a:t>后再增值</a:t>
            </a:r>
            <a:r>
              <a:rPr kumimoji="1" lang="en-US" altLang="zh-CN"/>
              <a:t>(</a:t>
            </a:r>
            <a:r>
              <a:rPr kumimoji="1" lang="zh-CN" altLang="en-US"/>
              <a:t>或后减值</a:t>
            </a:r>
            <a:r>
              <a:rPr kumimoji="1" lang="en-US" altLang="zh-CN"/>
              <a:t>)</a:t>
            </a:r>
          </a:p>
          <a:p>
            <a:pPr eaLnBrk="1" hangingPunct="1"/>
            <a:r>
              <a:rPr lang="zh-CN" altLang="en-US"/>
              <a:t>两种情况下，变量的值都加</a:t>
            </a:r>
            <a:r>
              <a:rPr lang="en-US" altLang="zh-CN"/>
              <a:t>1</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C6A0663C-C795-4B8C-BED4-C15DC57EE6D5}" type="slidenum">
              <a:rPr lang="zh-CN" altLang="en-US"/>
              <a:pPr/>
              <a:t>61</a:t>
            </a:fld>
            <a:endParaRPr lang="en-US" altLang="zh-CN"/>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r>
              <a:rPr lang="en-US" altLang="zh-CN"/>
              <a:t>++</a:t>
            </a:r>
            <a:r>
              <a:rPr lang="zh-CN" altLang="en-US"/>
              <a:t>和</a:t>
            </a:r>
            <a:r>
              <a:rPr lang="en-US" altLang="zh-CN"/>
              <a:t>—</a:t>
            </a:r>
            <a:r>
              <a:rPr lang="zh-CN" altLang="en-US"/>
              <a:t>的优先级同单目的</a:t>
            </a:r>
            <a:r>
              <a:rPr lang="en-US" altLang="zh-CN"/>
              <a:t>+</a:t>
            </a:r>
            <a:r>
              <a:rPr lang="zh-CN" altLang="en-US"/>
              <a:t>，</a:t>
            </a:r>
            <a:r>
              <a:rPr lang="en-US" altLang="zh-CN"/>
              <a:t>- </a:t>
            </a:r>
            <a:r>
              <a:rPr lang="zh-CN" altLang="en-US"/>
              <a:t>相同，右结合</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7B4B5104-E772-4927-8A5B-44EEF0AA7137}" type="slidenum">
              <a:rPr lang="zh-CN" altLang="en-US"/>
              <a:pPr/>
              <a:t>62</a:t>
            </a:fld>
            <a:endParaRPr lang="en-US" altLang="zh-CN"/>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zh-CN" altLang="en-US"/>
              <a:t>条件运算符是</a:t>
            </a:r>
            <a:r>
              <a:rPr lang="en-US" altLang="zh-CN"/>
              <a:t>C</a:t>
            </a:r>
            <a:r>
              <a:rPr lang="zh-CN" altLang="en-US"/>
              <a:t>语言中唯一的三目运算符</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228FE599-143C-45AB-892C-FCA493CF359F}" type="slidenum">
              <a:rPr lang="zh-CN" altLang="en-US"/>
              <a:pPr/>
              <a:t>63</a:t>
            </a:fld>
            <a:endParaRPr lang="en-US" altLang="zh-CN"/>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r>
              <a:rPr lang="zh-CN" altLang="en-US"/>
              <a:t>逗号运算符的运算顺序是从左到右，表达式的值为最右端表达式的值</a:t>
            </a:r>
          </a:p>
          <a:p>
            <a:pPr eaLnBrk="1" hangingPunct="1"/>
            <a:r>
              <a:rPr lang="zh-CN" altLang="en-US"/>
              <a:t>逗号运算符的优先级最低</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AFA635DE-F02F-4A12-B3D0-CF2492338658}" type="datetime1">
              <a:rPr lang="en-US" smtClean="0"/>
              <a:pPr>
                <a:defRPr/>
              </a:pPr>
              <a:t>9/10/2023</a:t>
            </a:fld>
            <a:endParaRPr lang="en-IN"/>
          </a:p>
        </p:txBody>
      </p:sp>
      <p:sp>
        <p:nvSpPr>
          <p:cNvPr id="5" name="Footer Placeholder 4"/>
          <p:cNvSpPr>
            <a:spLocks noGrp="1"/>
          </p:cNvSpPr>
          <p:nvPr>
            <p:ph type="ftr" sz="quarter" idx="11"/>
          </p:nvPr>
        </p:nvSpPr>
        <p:spPr/>
        <p:txBody>
          <a:bodyPr/>
          <a:lstStyle>
            <a:lvl1pPr>
              <a:defRPr/>
            </a:lvl1pPr>
          </a:lstStyle>
          <a:p>
            <a:pPr>
              <a:defRPr/>
            </a:pPr>
            <a:r>
              <a:rPr lang="en-US" altLang="en-US"/>
              <a:t>By Jag</a:t>
            </a:r>
          </a:p>
        </p:txBody>
      </p:sp>
      <p:sp>
        <p:nvSpPr>
          <p:cNvPr id="6" name="Slide Number Placeholder 5"/>
          <p:cNvSpPr>
            <a:spLocks noGrp="1"/>
          </p:cNvSpPr>
          <p:nvPr>
            <p:ph type="sldNum" sz="quarter" idx="12"/>
          </p:nvPr>
        </p:nvSpPr>
        <p:spPr/>
        <p:txBody>
          <a:bodyPr/>
          <a:lstStyle>
            <a:lvl1pPr>
              <a:defRPr/>
            </a:lvl1pPr>
          </a:lstStyle>
          <a:p>
            <a:fld id="{392E357B-1A6D-4B64-AAD0-CF1A55801313}"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5D357782-EED7-4369-9004-9C075667C39E}" type="datetime1">
              <a:rPr lang="en-US" smtClean="0"/>
              <a:pPr>
                <a:defRPr/>
              </a:pPr>
              <a:t>9/10/2023</a:t>
            </a:fld>
            <a:endParaRPr lang="en-IN"/>
          </a:p>
        </p:txBody>
      </p:sp>
      <p:sp>
        <p:nvSpPr>
          <p:cNvPr id="5" name="Footer Placeholder 4"/>
          <p:cNvSpPr>
            <a:spLocks noGrp="1"/>
          </p:cNvSpPr>
          <p:nvPr>
            <p:ph type="ftr" sz="quarter" idx="11"/>
          </p:nvPr>
        </p:nvSpPr>
        <p:spPr/>
        <p:txBody>
          <a:bodyPr/>
          <a:lstStyle>
            <a:lvl1pPr>
              <a:defRPr/>
            </a:lvl1pPr>
          </a:lstStyle>
          <a:p>
            <a:pPr>
              <a:defRPr/>
            </a:pPr>
            <a:r>
              <a:rPr lang="en-US" altLang="en-US"/>
              <a:t>By Jag</a:t>
            </a:r>
          </a:p>
        </p:txBody>
      </p:sp>
      <p:sp>
        <p:nvSpPr>
          <p:cNvPr id="6" name="Slide Number Placeholder 5"/>
          <p:cNvSpPr>
            <a:spLocks noGrp="1"/>
          </p:cNvSpPr>
          <p:nvPr>
            <p:ph type="sldNum" sz="quarter" idx="12"/>
          </p:nvPr>
        </p:nvSpPr>
        <p:spPr/>
        <p:txBody>
          <a:bodyPr/>
          <a:lstStyle>
            <a:lvl1pPr>
              <a:defRPr/>
            </a:lvl1pPr>
          </a:lstStyle>
          <a:p>
            <a:fld id="{8B47182F-C4E0-4BD5-813C-1A4FC118177F}"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CC36D6AC-ABA4-4F74-8E31-9FA6ADD7E509}" type="datetime1">
              <a:rPr lang="en-US" smtClean="0"/>
              <a:pPr>
                <a:defRPr/>
              </a:pPr>
              <a:t>9/10/2023</a:t>
            </a:fld>
            <a:endParaRPr lang="en-IN"/>
          </a:p>
        </p:txBody>
      </p:sp>
      <p:sp>
        <p:nvSpPr>
          <p:cNvPr id="5" name="Footer Placeholder 4"/>
          <p:cNvSpPr>
            <a:spLocks noGrp="1"/>
          </p:cNvSpPr>
          <p:nvPr>
            <p:ph type="ftr" sz="quarter" idx="11"/>
          </p:nvPr>
        </p:nvSpPr>
        <p:spPr/>
        <p:txBody>
          <a:bodyPr/>
          <a:lstStyle>
            <a:lvl1pPr>
              <a:defRPr/>
            </a:lvl1pPr>
          </a:lstStyle>
          <a:p>
            <a:pPr>
              <a:defRPr/>
            </a:pPr>
            <a:r>
              <a:rPr lang="en-US" altLang="en-US"/>
              <a:t>By Jag</a:t>
            </a:r>
          </a:p>
        </p:txBody>
      </p:sp>
      <p:sp>
        <p:nvSpPr>
          <p:cNvPr id="6" name="Slide Number Placeholder 5"/>
          <p:cNvSpPr>
            <a:spLocks noGrp="1"/>
          </p:cNvSpPr>
          <p:nvPr>
            <p:ph type="sldNum" sz="quarter" idx="12"/>
          </p:nvPr>
        </p:nvSpPr>
        <p:spPr/>
        <p:txBody>
          <a:bodyPr/>
          <a:lstStyle>
            <a:lvl1pPr>
              <a:defRPr/>
            </a:lvl1pPr>
          </a:lstStyle>
          <a:p>
            <a:fld id="{9888F9E9-BAE7-4C1B-948D-281CBD732C9B}" type="slidenum">
              <a:rPr lang="en-US" altLang="en-US"/>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066800"/>
            <a:ext cx="38100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38100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7239000" y="0"/>
            <a:ext cx="1905000" cy="457200"/>
          </a:xfrm>
        </p:spPr>
        <p:txBody>
          <a:bodyPr/>
          <a:lstStyle>
            <a:lvl1pPr>
              <a:defRPr/>
            </a:lvl1pPr>
          </a:lstStyle>
          <a:p>
            <a:pPr>
              <a:defRPr/>
            </a:pPr>
            <a:fld id="{D833DF17-183F-4114-89E9-C2A0F2B1E37D}"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066800"/>
            <a:ext cx="7772400" cy="5410200"/>
          </a:xfrm>
        </p:spPr>
        <p:txBody>
          <a:bodyPr>
            <a:normAutofit/>
          </a:bodyPr>
          <a:lstStyle/>
          <a:p>
            <a:pPr lvl="0"/>
            <a:endParaRPr lang="en-US" noProof="0"/>
          </a:p>
        </p:txBody>
      </p:sp>
      <p:sp>
        <p:nvSpPr>
          <p:cNvPr id="4" name="Slide Number Placeholder 3"/>
          <p:cNvSpPr>
            <a:spLocks noGrp="1"/>
          </p:cNvSpPr>
          <p:nvPr>
            <p:ph type="sldNum" sz="quarter" idx="10"/>
          </p:nvPr>
        </p:nvSpPr>
        <p:spPr>
          <a:xfrm>
            <a:off x="7239000" y="0"/>
            <a:ext cx="1905000" cy="457200"/>
          </a:xfrm>
        </p:spPr>
        <p:txBody>
          <a:bodyPr/>
          <a:lstStyle>
            <a:lvl1pPr>
              <a:defRPr/>
            </a:lvl1pPr>
          </a:lstStyle>
          <a:p>
            <a:pPr>
              <a:defRPr/>
            </a:pPr>
            <a:fld id="{EFB6275D-6201-410B-BA11-3619E1CBE21A}" type="slidenum">
              <a:rPr lang="zh-CN" altLang="en-US"/>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762000" y="762000"/>
            <a:ext cx="7924800" cy="5324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Rectangle 11"/>
          <p:cNvSpPr>
            <a:spLocks noGrp="1" noChangeArrowheads="1"/>
          </p:cNvSpPr>
          <p:nvPr>
            <p:ph type="dt" sz="half" idx="10"/>
          </p:nvPr>
        </p:nvSpPr>
        <p:spPr>
          <a:ln/>
        </p:spPr>
        <p:txBody>
          <a:bodyPr/>
          <a:lstStyle>
            <a:lvl1pPr>
              <a:defRPr/>
            </a:lvl1pPr>
          </a:lstStyle>
          <a:p>
            <a:pPr>
              <a:defRPr/>
            </a:pPr>
            <a:fld id="{214B82B3-6D31-4A07-A74C-E64289EFBC09}" type="datetime1">
              <a:rPr lang="en-US" smtClean="0"/>
              <a:pPr>
                <a:defRPr/>
              </a:pPr>
              <a:t>9/10/2023</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By Jag</a:t>
            </a:r>
          </a:p>
        </p:txBody>
      </p:sp>
      <p:sp>
        <p:nvSpPr>
          <p:cNvPr id="5" name="Rectangle 13"/>
          <p:cNvSpPr>
            <a:spLocks noGrp="1" noChangeArrowheads="1"/>
          </p:cNvSpPr>
          <p:nvPr>
            <p:ph type="sldNum" sz="quarter" idx="12"/>
          </p:nvPr>
        </p:nvSpPr>
        <p:spPr>
          <a:ln/>
        </p:spPr>
        <p:txBody>
          <a:bodyPr/>
          <a:lstStyle>
            <a:lvl1pPr>
              <a:defRPr/>
            </a:lvl1pPr>
          </a:lstStyle>
          <a:p>
            <a:pPr>
              <a:defRPr/>
            </a:pPr>
            <a:fld id="{CCB2C43B-5DBC-4148-93A6-3FDD9F6B079A}" type="slidenum">
              <a:rPr lang="en-US"/>
              <a:pPr>
                <a:defRPr/>
              </a:pPr>
              <a:t>‹#›</a:t>
            </a:fld>
            <a:endParaRPr lang="en-US"/>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305A7624-4441-454A-86B4-DD81058570B5}" type="datetime1">
              <a:rPr lang="en-US" smtClean="0"/>
              <a:pPr>
                <a:defRPr/>
              </a:pPr>
              <a:t>9/10/2023</a:t>
            </a:fld>
            <a:endParaRPr lang="en-IN"/>
          </a:p>
        </p:txBody>
      </p:sp>
      <p:sp>
        <p:nvSpPr>
          <p:cNvPr id="5" name="Footer Placeholder 4"/>
          <p:cNvSpPr>
            <a:spLocks noGrp="1"/>
          </p:cNvSpPr>
          <p:nvPr>
            <p:ph type="ftr" sz="quarter" idx="11"/>
          </p:nvPr>
        </p:nvSpPr>
        <p:spPr/>
        <p:txBody>
          <a:bodyPr/>
          <a:lstStyle>
            <a:lvl1pPr>
              <a:defRPr/>
            </a:lvl1pPr>
          </a:lstStyle>
          <a:p>
            <a:pPr>
              <a:defRPr/>
            </a:pPr>
            <a:r>
              <a:rPr lang="en-US" altLang="en-US"/>
              <a:t>By Jag</a:t>
            </a:r>
          </a:p>
        </p:txBody>
      </p:sp>
      <p:sp>
        <p:nvSpPr>
          <p:cNvPr id="6" name="Slide Number Placeholder 5"/>
          <p:cNvSpPr>
            <a:spLocks noGrp="1"/>
          </p:cNvSpPr>
          <p:nvPr>
            <p:ph type="sldNum" sz="quarter" idx="12"/>
          </p:nvPr>
        </p:nvSpPr>
        <p:spPr/>
        <p:txBody>
          <a:bodyPr/>
          <a:lstStyle>
            <a:lvl1pPr>
              <a:defRPr/>
            </a:lvl1pPr>
          </a:lstStyle>
          <a:p>
            <a:fld id="{30A33794-F2D5-4AB8-BCBD-A69FA36656CB}"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581DD52-78A3-4C13-A465-E5A2E989F5DA}" type="datetime1">
              <a:rPr lang="en-US" smtClean="0"/>
              <a:pPr>
                <a:defRPr/>
              </a:pPr>
              <a:t>9/10/2023</a:t>
            </a:fld>
            <a:endParaRPr lang="en-IN"/>
          </a:p>
        </p:txBody>
      </p:sp>
      <p:sp>
        <p:nvSpPr>
          <p:cNvPr id="5" name="Footer Placeholder 4"/>
          <p:cNvSpPr>
            <a:spLocks noGrp="1"/>
          </p:cNvSpPr>
          <p:nvPr>
            <p:ph type="ftr" sz="quarter" idx="11"/>
          </p:nvPr>
        </p:nvSpPr>
        <p:spPr/>
        <p:txBody>
          <a:bodyPr/>
          <a:lstStyle>
            <a:lvl1pPr>
              <a:defRPr/>
            </a:lvl1pPr>
          </a:lstStyle>
          <a:p>
            <a:pPr>
              <a:defRPr/>
            </a:pPr>
            <a:r>
              <a:rPr lang="en-US" altLang="en-US"/>
              <a:t>By Jag</a:t>
            </a:r>
          </a:p>
        </p:txBody>
      </p:sp>
      <p:sp>
        <p:nvSpPr>
          <p:cNvPr id="6" name="Slide Number Placeholder 5"/>
          <p:cNvSpPr>
            <a:spLocks noGrp="1"/>
          </p:cNvSpPr>
          <p:nvPr>
            <p:ph type="sldNum" sz="quarter" idx="12"/>
          </p:nvPr>
        </p:nvSpPr>
        <p:spPr/>
        <p:txBody>
          <a:bodyPr/>
          <a:lstStyle>
            <a:lvl1pPr>
              <a:defRPr/>
            </a:lvl1pPr>
          </a:lstStyle>
          <a:p>
            <a:fld id="{54404B6B-99D2-43DE-ADDE-31F27BEA43F6}"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p:cNvSpPr>
            <a:spLocks noGrp="1"/>
          </p:cNvSpPr>
          <p:nvPr>
            <p:ph type="dt" sz="half" idx="10"/>
          </p:nvPr>
        </p:nvSpPr>
        <p:spPr/>
        <p:txBody>
          <a:bodyPr/>
          <a:lstStyle>
            <a:lvl1pPr>
              <a:defRPr/>
            </a:lvl1pPr>
          </a:lstStyle>
          <a:p>
            <a:pPr>
              <a:defRPr/>
            </a:pPr>
            <a:fld id="{15CC8B64-9438-4C71-BBE9-5A9C2B24C185}" type="datetime1">
              <a:rPr lang="en-US" smtClean="0"/>
              <a:pPr>
                <a:defRPr/>
              </a:pPr>
              <a:t>9/10/2023</a:t>
            </a:fld>
            <a:endParaRPr lang="en-IN"/>
          </a:p>
        </p:txBody>
      </p:sp>
      <p:sp>
        <p:nvSpPr>
          <p:cNvPr id="6" name="Footer Placeholder 4"/>
          <p:cNvSpPr>
            <a:spLocks noGrp="1"/>
          </p:cNvSpPr>
          <p:nvPr>
            <p:ph type="ftr" sz="quarter" idx="11"/>
          </p:nvPr>
        </p:nvSpPr>
        <p:spPr/>
        <p:txBody>
          <a:bodyPr/>
          <a:lstStyle>
            <a:lvl1pPr>
              <a:defRPr/>
            </a:lvl1pPr>
          </a:lstStyle>
          <a:p>
            <a:pPr>
              <a:defRPr/>
            </a:pPr>
            <a:r>
              <a:rPr lang="en-US" altLang="en-US"/>
              <a:t>By Jag</a:t>
            </a:r>
          </a:p>
        </p:txBody>
      </p:sp>
      <p:sp>
        <p:nvSpPr>
          <p:cNvPr id="7" name="Slide Number Placeholder 5"/>
          <p:cNvSpPr>
            <a:spLocks noGrp="1"/>
          </p:cNvSpPr>
          <p:nvPr>
            <p:ph type="sldNum" sz="quarter" idx="12"/>
          </p:nvPr>
        </p:nvSpPr>
        <p:spPr/>
        <p:txBody>
          <a:bodyPr/>
          <a:lstStyle>
            <a:lvl1pPr>
              <a:defRPr/>
            </a:lvl1pPr>
          </a:lstStyle>
          <a:p>
            <a:fld id="{814A4163-34D3-4BDE-88E7-6567D86532C5}"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p:cNvSpPr>
            <a:spLocks noGrp="1"/>
          </p:cNvSpPr>
          <p:nvPr>
            <p:ph type="dt" sz="half" idx="10"/>
          </p:nvPr>
        </p:nvSpPr>
        <p:spPr/>
        <p:txBody>
          <a:bodyPr/>
          <a:lstStyle>
            <a:lvl1pPr>
              <a:defRPr/>
            </a:lvl1pPr>
          </a:lstStyle>
          <a:p>
            <a:pPr>
              <a:defRPr/>
            </a:pPr>
            <a:fld id="{9C31047A-5177-40FA-B482-8663D98BE69B}" type="datetime1">
              <a:rPr lang="en-US" smtClean="0"/>
              <a:pPr>
                <a:defRPr/>
              </a:pPr>
              <a:t>9/10/2023</a:t>
            </a:fld>
            <a:endParaRPr lang="en-IN"/>
          </a:p>
        </p:txBody>
      </p:sp>
      <p:sp>
        <p:nvSpPr>
          <p:cNvPr id="8" name="Footer Placeholder 4"/>
          <p:cNvSpPr>
            <a:spLocks noGrp="1"/>
          </p:cNvSpPr>
          <p:nvPr>
            <p:ph type="ftr" sz="quarter" idx="11"/>
          </p:nvPr>
        </p:nvSpPr>
        <p:spPr/>
        <p:txBody>
          <a:bodyPr/>
          <a:lstStyle>
            <a:lvl1pPr>
              <a:defRPr/>
            </a:lvl1pPr>
          </a:lstStyle>
          <a:p>
            <a:pPr>
              <a:defRPr/>
            </a:pPr>
            <a:r>
              <a:rPr lang="en-US" altLang="en-US"/>
              <a:t>By Jag</a:t>
            </a:r>
          </a:p>
        </p:txBody>
      </p:sp>
      <p:sp>
        <p:nvSpPr>
          <p:cNvPr id="9" name="Slide Number Placeholder 5"/>
          <p:cNvSpPr>
            <a:spLocks noGrp="1"/>
          </p:cNvSpPr>
          <p:nvPr>
            <p:ph type="sldNum" sz="quarter" idx="12"/>
          </p:nvPr>
        </p:nvSpPr>
        <p:spPr/>
        <p:txBody>
          <a:bodyPr/>
          <a:lstStyle>
            <a:lvl1pPr>
              <a:defRPr/>
            </a:lvl1pPr>
          </a:lstStyle>
          <a:p>
            <a:fld id="{57FA0BBC-FCC9-4BB9-A633-BA379E1398B7}"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3B620AF9-A0D6-47C1-89E5-C462A5F401A1}" type="datetime1">
              <a:rPr lang="en-US" smtClean="0"/>
              <a:pPr>
                <a:defRPr/>
              </a:pPr>
              <a:t>9/10/2023</a:t>
            </a:fld>
            <a:endParaRPr lang="en-IN"/>
          </a:p>
        </p:txBody>
      </p:sp>
      <p:sp>
        <p:nvSpPr>
          <p:cNvPr id="4" name="Footer Placeholder 4"/>
          <p:cNvSpPr>
            <a:spLocks noGrp="1"/>
          </p:cNvSpPr>
          <p:nvPr>
            <p:ph type="ftr" sz="quarter" idx="11"/>
          </p:nvPr>
        </p:nvSpPr>
        <p:spPr/>
        <p:txBody>
          <a:bodyPr/>
          <a:lstStyle>
            <a:lvl1pPr>
              <a:defRPr/>
            </a:lvl1pPr>
          </a:lstStyle>
          <a:p>
            <a:pPr>
              <a:defRPr/>
            </a:pPr>
            <a:r>
              <a:rPr lang="en-US" altLang="en-US"/>
              <a:t>By Jag</a:t>
            </a:r>
          </a:p>
        </p:txBody>
      </p:sp>
      <p:sp>
        <p:nvSpPr>
          <p:cNvPr id="5" name="Slide Number Placeholder 5"/>
          <p:cNvSpPr>
            <a:spLocks noGrp="1"/>
          </p:cNvSpPr>
          <p:nvPr>
            <p:ph type="sldNum" sz="quarter" idx="12"/>
          </p:nvPr>
        </p:nvSpPr>
        <p:spPr/>
        <p:txBody>
          <a:bodyPr/>
          <a:lstStyle>
            <a:lvl1pPr>
              <a:defRPr/>
            </a:lvl1pPr>
          </a:lstStyle>
          <a:p>
            <a:fld id="{4F2BD27D-6F60-4B82-AB08-78082416C7EA}"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7CF62FB-EB5A-4B93-9773-CD64F24071DD}" type="datetime1">
              <a:rPr lang="en-US" smtClean="0"/>
              <a:pPr>
                <a:defRPr/>
              </a:pPr>
              <a:t>9/10/2023</a:t>
            </a:fld>
            <a:endParaRPr lang="en-IN"/>
          </a:p>
        </p:txBody>
      </p:sp>
      <p:sp>
        <p:nvSpPr>
          <p:cNvPr id="3" name="Footer Placeholder 4"/>
          <p:cNvSpPr>
            <a:spLocks noGrp="1"/>
          </p:cNvSpPr>
          <p:nvPr>
            <p:ph type="ftr" sz="quarter" idx="11"/>
          </p:nvPr>
        </p:nvSpPr>
        <p:spPr/>
        <p:txBody>
          <a:bodyPr/>
          <a:lstStyle>
            <a:lvl1pPr>
              <a:defRPr/>
            </a:lvl1pPr>
          </a:lstStyle>
          <a:p>
            <a:pPr>
              <a:defRPr/>
            </a:pPr>
            <a:r>
              <a:rPr lang="en-US" altLang="en-US"/>
              <a:t>By Jag</a:t>
            </a:r>
          </a:p>
        </p:txBody>
      </p:sp>
      <p:sp>
        <p:nvSpPr>
          <p:cNvPr id="4" name="Slide Number Placeholder 5"/>
          <p:cNvSpPr>
            <a:spLocks noGrp="1"/>
          </p:cNvSpPr>
          <p:nvPr>
            <p:ph type="sldNum" sz="quarter" idx="12"/>
          </p:nvPr>
        </p:nvSpPr>
        <p:spPr/>
        <p:txBody>
          <a:bodyPr/>
          <a:lstStyle>
            <a:lvl1pPr>
              <a:defRPr/>
            </a:lvl1pPr>
          </a:lstStyle>
          <a:p>
            <a:fld id="{253A1CC7-19C4-4223-9240-E3467FA5FF78}"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6D6E830-4123-4C95-B1BC-5D1E1CCC8D63}" type="datetime1">
              <a:rPr lang="en-US" smtClean="0"/>
              <a:pPr>
                <a:defRPr/>
              </a:pPr>
              <a:t>9/10/2023</a:t>
            </a:fld>
            <a:endParaRPr lang="en-IN"/>
          </a:p>
        </p:txBody>
      </p:sp>
      <p:sp>
        <p:nvSpPr>
          <p:cNvPr id="6" name="Footer Placeholder 4"/>
          <p:cNvSpPr>
            <a:spLocks noGrp="1"/>
          </p:cNvSpPr>
          <p:nvPr>
            <p:ph type="ftr" sz="quarter" idx="11"/>
          </p:nvPr>
        </p:nvSpPr>
        <p:spPr/>
        <p:txBody>
          <a:bodyPr/>
          <a:lstStyle>
            <a:lvl1pPr>
              <a:defRPr/>
            </a:lvl1pPr>
          </a:lstStyle>
          <a:p>
            <a:pPr>
              <a:defRPr/>
            </a:pPr>
            <a:r>
              <a:rPr lang="en-US" altLang="en-US"/>
              <a:t>By Jag</a:t>
            </a:r>
          </a:p>
        </p:txBody>
      </p:sp>
      <p:sp>
        <p:nvSpPr>
          <p:cNvPr id="7" name="Slide Number Placeholder 5"/>
          <p:cNvSpPr>
            <a:spLocks noGrp="1"/>
          </p:cNvSpPr>
          <p:nvPr>
            <p:ph type="sldNum" sz="quarter" idx="12"/>
          </p:nvPr>
        </p:nvSpPr>
        <p:spPr/>
        <p:txBody>
          <a:bodyPr/>
          <a:lstStyle>
            <a:lvl1pPr>
              <a:defRPr/>
            </a:lvl1pPr>
          </a:lstStyle>
          <a:p>
            <a:fld id="{B5530379-0974-45BB-A032-D4A3A93197BC}"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IN"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40DDBEF-D6A1-4A0F-8032-1CE5B8AE2896}" type="datetime1">
              <a:rPr lang="en-US" smtClean="0"/>
              <a:pPr>
                <a:defRPr/>
              </a:pPr>
              <a:t>9/10/2023</a:t>
            </a:fld>
            <a:endParaRPr lang="en-IN"/>
          </a:p>
        </p:txBody>
      </p:sp>
      <p:sp>
        <p:nvSpPr>
          <p:cNvPr id="6" name="Footer Placeholder 4"/>
          <p:cNvSpPr>
            <a:spLocks noGrp="1"/>
          </p:cNvSpPr>
          <p:nvPr>
            <p:ph type="ftr" sz="quarter" idx="11"/>
          </p:nvPr>
        </p:nvSpPr>
        <p:spPr/>
        <p:txBody>
          <a:bodyPr/>
          <a:lstStyle>
            <a:lvl1pPr>
              <a:defRPr/>
            </a:lvl1pPr>
          </a:lstStyle>
          <a:p>
            <a:pPr>
              <a:defRPr/>
            </a:pPr>
            <a:r>
              <a:rPr lang="en-US" altLang="en-US"/>
              <a:t>By Jag</a:t>
            </a:r>
          </a:p>
        </p:txBody>
      </p:sp>
      <p:sp>
        <p:nvSpPr>
          <p:cNvPr id="7" name="Slide Number Placeholder 5"/>
          <p:cNvSpPr>
            <a:spLocks noGrp="1"/>
          </p:cNvSpPr>
          <p:nvPr>
            <p:ph type="sldNum" sz="quarter" idx="12"/>
          </p:nvPr>
        </p:nvSpPr>
        <p:spPr/>
        <p:txBody>
          <a:bodyPr/>
          <a:lstStyle>
            <a:lvl1pPr>
              <a:defRPr/>
            </a:lvl1pPr>
          </a:lstStyle>
          <a:p>
            <a:fld id="{FB2D69E7-29F7-49C0-A6D1-0435D43E88AE}"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smtClean="0">
                <a:solidFill>
                  <a:schemeClr val="tx1">
                    <a:tint val="75000"/>
                  </a:schemeClr>
                </a:solidFill>
              </a:defRPr>
            </a:lvl1pPr>
          </a:lstStyle>
          <a:p>
            <a:pPr>
              <a:defRPr/>
            </a:pPr>
            <a:fld id="{DC3EC27C-8D80-4135-8D2C-E85516F1BF2E}" type="datetime1">
              <a:rPr lang="en-US" smtClean="0"/>
              <a:pPr>
                <a:defRPr/>
              </a:pPr>
              <a:t>9/10/2023</a:t>
            </a:fld>
            <a:endParaRPr lang="en-I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smtClean="0">
                <a:solidFill>
                  <a:schemeClr val="tx1">
                    <a:tint val="75000"/>
                  </a:schemeClr>
                </a:solidFill>
              </a:defRPr>
            </a:lvl1pPr>
          </a:lstStyle>
          <a:p>
            <a:pPr>
              <a:defRPr/>
            </a:pPr>
            <a:r>
              <a:rPr lang="en-US" altLang="en-US"/>
              <a:t>By Jag</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900">
                <a:solidFill>
                  <a:srgbClr val="898989"/>
                </a:solidFill>
              </a:defRPr>
            </a:lvl1pPr>
          </a:lstStyle>
          <a:p>
            <a:fld id="{74CD22FE-45CF-4073-8965-DD2FE9948B0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sldNum="0" hdr="0" ftr="0" dt="0"/>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itchFamily="34" charset="0"/>
        </a:defRPr>
      </a:lvl2pPr>
      <a:lvl3pPr algn="l" defTabSz="685800" rtl="0" fontAlgn="base">
        <a:lnSpc>
          <a:spcPct val="90000"/>
        </a:lnSpc>
        <a:spcBef>
          <a:spcPct val="0"/>
        </a:spcBef>
        <a:spcAft>
          <a:spcPct val="0"/>
        </a:spcAft>
        <a:defRPr sz="3300">
          <a:solidFill>
            <a:schemeClr val="tx1"/>
          </a:solidFill>
          <a:latin typeface="Calibri Light" pitchFamily="34" charset="0"/>
        </a:defRPr>
      </a:lvl3pPr>
      <a:lvl4pPr algn="l" defTabSz="685800" rtl="0" fontAlgn="base">
        <a:lnSpc>
          <a:spcPct val="90000"/>
        </a:lnSpc>
        <a:spcBef>
          <a:spcPct val="0"/>
        </a:spcBef>
        <a:spcAft>
          <a:spcPct val="0"/>
        </a:spcAft>
        <a:defRPr sz="3300">
          <a:solidFill>
            <a:schemeClr val="tx1"/>
          </a:solidFill>
          <a:latin typeface="Calibri Light" pitchFamily="34" charset="0"/>
        </a:defRPr>
      </a:lvl4pPr>
      <a:lvl5pPr algn="l" defTabSz="685800" rtl="0" fontAlgn="base">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fontAlgn="base">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endParaRPr lang="en-US" altLang="en-US" sz="2600" dirty="0"/>
          </a:p>
        </p:txBody>
      </p:sp>
      <p:sp>
        <p:nvSpPr>
          <p:cNvPr id="4099" name="Rectangle 3"/>
          <p:cNvSpPr>
            <a:spLocks noGrp="1" noChangeArrowheads="1"/>
          </p:cNvSpPr>
          <p:nvPr>
            <p:ph idx="1"/>
          </p:nvPr>
        </p:nvSpPr>
        <p:spPr bwMode="auto"/>
        <p:txBody>
          <a:bodyPr wrap="square" numCol="1" anchor="t" anchorCtr="0" compatLnSpc="1">
            <a:prstTxWarp prst="textNoShape">
              <a:avLst/>
            </a:prstTxWarp>
            <a:normAutofit/>
          </a:bodyPr>
          <a:lstStyle/>
          <a:p>
            <a:pPr algn="ctr">
              <a:buNone/>
            </a:pPr>
            <a:r>
              <a:rPr lang="en-US" altLang="en-US" sz="6000" dirty="0"/>
              <a:t>C PROGRAMMING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C program skeleton</a:t>
            </a:r>
          </a:p>
        </p:txBody>
      </p:sp>
      <p:sp>
        <p:nvSpPr>
          <p:cNvPr id="15363" name="Rectangle 3"/>
          <p:cNvSpPr>
            <a:spLocks noGrp="1" noChangeArrowheads="1"/>
          </p:cNvSpPr>
          <p:nvPr>
            <p:ph idx="1"/>
          </p:nvPr>
        </p:nvSpPr>
        <p:spPr bwMode="auto"/>
        <p:txBody>
          <a:bodyPr wrap="square" numCol="1" anchor="t" anchorCtr="0" compatLnSpc="1">
            <a:prstTxWarp prst="textNoShape">
              <a:avLst/>
            </a:prstTxWarp>
          </a:bodyPr>
          <a:lstStyle/>
          <a:p>
            <a:r>
              <a:rPr lang="en-US" altLang="en-US"/>
              <a:t>In short, the basic skeleton of a C program looks like this:</a:t>
            </a:r>
          </a:p>
          <a:p>
            <a:pPr>
              <a:buFont typeface="Wingdings" pitchFamily="2" charset="2"/>
              <a:buNone/>
            </a:pPr>
            <a:endParaRPr lang="en-US" altLang="en-US"/>
          </a:p>
          <a:p>
            <a:pPr lvl="2">
              <a:buFont typeface="Wingdings" pitchFamily="2" charset="2"/>
              <a:buNone/>
            </a:pPr>
            <a:r>
              <a:rPr lang="en-US" altLang="en-US"/>
              <a:t>#include &lt;stdio.h&gt;</a:t>
            </a:r>
          </a:p>
          <a:p>
            <a:pPr lvl="2">
              <a:lnSpc>
                <a:spcPct val="20000"/>
              </a:lnSpc>
              <a:buFont typeface="Wingdings" pitchFamily="2" charset="2"/>
              <a:buNone/>
            </a:pPr>
            <a:endParaRPr lang="en-US" altLang="en-US"/>
          </a:p>
          <a:p>
            <a:pPr lvl="2">
              <a:buFont typeface="Wingdings" pitchFamily="2" charset="2"/>
              <a:buNone/>
            </a:pPr>
            <a:r>
              <a:rPr lang="en-US" altLang="en-US"/>
              <a:t>void main(void)</a:t>
            </a:r>
          </a:p>
          <a:p>
            <a:pPr lvl="2">
              <a:buFont typeface="Wingdings" pitchFamily="2" charset="2"/>
              <a:buNone/>
            </a:pPr>
            <a:r>
              <a:rPr lang="en-US" altLang="en-US"/>
              <a:t>{</a:t>
            </a:r>
          </a:p>
          <a:p>
            <a:pPr lvl="2">
              <a:lnSpc>
                <a:spcPct val="30000"/>
              </a:lnSpc>
              <a:buFont typeface="Wingdings" pitchFamily="2" charset="2"/>
              <a:buNone/>
            </a:pPr>
            <a:r>
              <a:rPr lang="en-US" altLang="en-US"/>
              <a:t>	</a:t>
            </a:r>
          </a:p>
          <a:p>
            <a:pPr lvl="2">
              <a:buFont typeface="Wingdings" pitchFamily="2" charset="2"/>
              <a:buNone/>
            </a:pPr>
            <a:r>
              <a:rPr lang="en-US" altLang="en-US"/>
              <a:t>	    statement(s);</a:t>
            </a:r>
          </a:p>
          <a:p>
            <a:pPr lvl="2">
              <a:lnSpc>
                <a:spcPct val="30000"/>
              </a:lnSpc>
              <a:buFont typeface="Wingdings" pitchFamily="2" charset="2"/>
              <a:buNone/>
            </a:pPr>
            <a:endParaRPr lang="en-US" altLang="en-US"/>
          </a:p>
          <a:p>
            <a:pPr lvl="2">
              <a:buFont typeface="Wingdings" pitchFamily="2" charset="2"/>
              <a:buNone/>
            </a:pPr>
            <a:r>
              <a:rPr lang="en-US" altLang="en-US"/>
              <a:t>}</a:t>
            </a:r>
          </a:p>
        </p:txBody>
      </p:sp>
      <p:grpSp>
        <p:nvGrpSpPr>
          <p:cNvPr id="15365" name="Group 6"/>
          <p:cNvGrpSpPr>
            <a:grpSpLocks/>
          </p:cNvGrpSpPr>
          <p:nvPr/>
        </p:nvGrpSpPr>
        <p:grpSpPr bwMode="auto">
          <a:xfrm>
            <a:off x="4329113" y="2671763"/>
            <a:ext cx="3257550" cy="376237"/>
            <a:chOff x="2727" y="1683"/>
            <a:chExt cx="2052" cy="237"/>
          </a:xfrm>
        </p:grpSpPr>
        <p:sp>
          <p:nvSpPr>
            <p:cNvPr id="15375" name="Text Box 4"/>
            <p:cNvSpPr txBox="1">
              <a:spLocks noChangeArrowheads="1"/>
            </p:cNvSpPr>
            <p:nvPr/>
          </p:nvSpPr>
          <p:spPr bwMode="auto">
            <a:xfrm>
              <a:off x="3150" y="1683"/>
              <a:ext cx="1629" cy="237"/>
            </a:xfrm>
            <a:prstGeom prst="rect">
              <a:avLst/>
            </a:prstGeom>
            <a:noFill/>
            <a:ln w="9525">
              <a:solidFill>
                <a:schemeClr val="tx1"/>
              </a:solidFill>
              <a:miter lim="800000"/>
              <a:headEnd/>
              <a:tailEnd/>
            </a:ln>
            <a:effectLst/>
          </p:spPr>
          <p:txBody>
            <a:bodyPr>
              <a:spAutoFit/>
            </a:bodyPr>
            <a:lstStyle/>
            <a:p>
              <a:pPr eaLnBrk="1" hangingPunct="1">
                <a:spcBef>
                  <a:spcPct val="50000"/>
                </a:spcBef>
              </a:pPr>
              <a:r>
                <a:rPr lang="en-US" altLang="en-US" sz="1800">
                  <a:solidFill>
                    <a:srgbClr val="FF0000"/>
                  </a:solidFill>
                  <a:latin typeface="Arial" charset="0"/>
                </a:rPr>
                <a:t>Preprocessor directives</a:t>
              </a:r>
            </a:p>
          </p:txBody>
        </p:sp>
        <p:sp>
          <p:nvSpPr>
            <p:cNvPr id="15376" name="Line 5"/>
            <p:cNvSpPr>
              <a:spLocks noChangeShapeType="1"/>
            </p:cNvSpPr>
            <p:nvPr/>
          </p:nvSpPr>
          <p:spPr bwMode="auto">
            <a:xfrm flipH="1">
              <a:off x="2727" y="1791"/>
              <a:ext cx="423" cy="0"/>
            </a:xfrm>
            <a:prstGeom prst="line">
              <a:avLst/>
            </a:prstGeom>
            <a:noFill/>
            <a:ln w="9525">
              <a:solidFill>
                <a:schemeClr val="tx1"/>
              </a:solidFill>
              <a:round/>
              <a:headEnd/>
              <a:tailEnd type="triangle" w="med" len="med"/>
            </a:ln>
            <a:effectLst/>
          </p:spPr>
          <p:txBody>
            <a:bodyPr/>
            <a:lstStyle/>
            <a:p>
              <a:endParaRPr lang="en-US"/>
            </a:p>
          </p:txBody>
        </p:sp>
      </p:grpSp>
      <p:grpSp>
        <p:nvGrpSpPr>
          <p:cNvPr id="15366" name="Group 7"/>
          <p:cNvGrpSpPr>
            <a:grpSpLocks/>
          </p:cNvGrpSpPr>
          <p:nvPr/>
        </p:nvGrpSpPr>
        <p:grpSpPr bwMode="auto">
          <a:xfrm>
            <a:off x="3795713" y="3338513"/>
            <a:ext cx="3257550" cy="376237"/>
            <a:chOff x="2727" y="1683"/>
            <a:chExt cx="2052" cy="237"/>
          </a:xfrm>
        </p:grpSpPr>
        <p:sp>
          <p:nvSpPr>
            <p:cNvPr id="15373" name="Text Box 8"/>
            <p:cNvSpPr txBox="1">
              <a:spLocks noChangeArrowheads="1"/>
            </p:cNvSpPr>
            <p:nvPr/>
          </p:nvSpPr>
          <p:spPr bwMode="auto">
            <a:xfrm>
              <a:off x="3150" y="1683"/>
              <a:ext cx="1629" cy="237"/>
            </a:xfrm>
            <a:prstGeom prst="rect">
              <a:avLst/>
            </a:prstGeom>
            <a:noFill/>
            <a:ln w="9525">
              <a:solidFill>
                <a:schemeClr val="tx1"/>
              </a:solidFill>
              <a:miter lim="800000"/>
              <a:headEnd/>
              <a:tailEnd/>
            </a:ln>
            <a:effectLst/>
          </p:spPr>
          <p:txBody>
            <a:bodyPr>
              <a:spAutoFit/>
            </a:bodyPr>
            <a:lstStyle/>
            <a:p>
              <a:pPr eaLnBrk="1" hangingPunct="1">
                <a:spcBef>
                  <a:spcPct val="50000"/>
                </a:spcBef>
              </a:pPr>
              <a:r>
                <a:rPr lang="en-US" altLang="en-US" sz="1800">
                  <a:solidFill>
                    <a:srgbClr val="FF0000"/>
                  </a:solidFill>
                  <a:latin typeface="Arial" charset="0"/>
                </a:rPr>
                <a:t>Function main</a:t>
              </a:r>
            </a:p>
          </p:txBody>
        </p:sp>
        <p:sp>
          <p:nvSpPr>
            <p:cNvPr id="15374" name="Line 9"/>
            <p:cNvSpPr>
              <a:spLocks noChangeShapeType="1"/>
            </p:cNvSpPr>
            <p:nvPr/>
          </p:nvSpPr>
          <p:spPr bwMode="auto">
            <a:xfrm flipH="1">
              <a:off x="2727" y="1791"/>
              <a:ext cx="423" cy="0"/>
            </a:xfrm>
            <a:prstGeom prst="line">
              <a:avLst/>
            </a:prstGeom>
            <a:noFill/>
            <a:ln w="9525">
              <a:solidFill>
                <a:schemeClr val="tx1"/>
              </a:solidFill>
              <a:round/>
              <a:headEnd/>
              <a:tailEnd type="triangle" w="med" len="med"/>
            </a:ln>
            <a:effectLst/>
          </p:spPr>
          <p:txBody>
            <a:bodyPr/>
            <a:lstStyle/>
            <a:p>
              <a:endParaRPr lang="en-US"/>
            </a:p>
          </p:txBody>
        </p:sp>
      </p:grpSp>
      <p:grpSp>
        <p:nvGrpSpPr>
          <p:cNvPr id="15367" name="Group 13"/>
          <p:cNvGrpSpPr>
            <a:grpSpLocks/>
          </p:cNvGrpSpPr>
          <p:nvPr/>
        </p:nvGrpSpPr>
        <p:grpSpPr bwMode="auto">
          <a:xfrm>
            <a:off x="1819275" y="3805238"/>
            <a:ext cx="3257550" cy="376237"/>
            <a:chOff x="2727" y="1683"/>
            <a:chExt cx="2052" cy="237"/>
          </a:xfrm>
        </p:grpSpPr>
        <p:sp>
          <p:nvSpPr>
            <p:cNvPr id="15371" name="Text Box 14"/>
            <p:cNvSpPr txBox="1">
              <a:spLocks noChangeArrowheads="1"/>
            </p:cNvSpPr>
            <p:nvPr/>
          </p:nvSpPr>
          <p:spPr bwMode="auto">
            <a:xfrm>
              <a:off x="3150" y="1683"/>
              <a:ext cx="1629" cy="237"/>
            </a:xfrm>
            <a:prstGeom prst="rect">
              <a:avLst/>
            </a:prstGeom>
            <a:noFill/>
            <a:ln w="9525">
              <a:solidFill>
                <a:schemeClr val="tx1"/>
              </a:solidFill>
              <a:miter lim="800000"/>
              <a:headEnd/>
              <a:tailEnd/>
            </a:ln>
            <a:effectLst/>
          </p:spPr>
          <p:txBody>
            <a:bodyPr>
              <a:spAutoFit/>
            </a:bodyPr>
            <a:lstStyle/>
            <a:p>
              <a:pPr eaLnBrk="1" hangingPunct="1">
                <a:spcBef>
                  <a:spcPct val="50000"/>
                </a:spcBef>
              </a:pPr>
              <a:r>
                <a:rPr lang="en-US" altLang="en-US" sz="1800">
                  <a:solidFill>
                    <a:srgbClr val="FF0000"/>
                  </a:solidFill>
                  <a:latin typeface="Arial" charset="0"/>
                </a:rPr>
                <a:t>Start of segment</a:t>
              </a:r>
            </a:p>
          </p:txBody>
        </p:sp>
        <p:sp>
          <p:nvSpPr>
            <p:cNvPr id="15372" name="Line 15"/>
            <p:cNvSpPr>
              <a:spLocks noChangeShapeType="1"/>
            </p:cNvSpPr>
            <p:nvPr/>
          </p:nvSpPr>
          <p:spPr bwMode="auto">
            <a:xfrm flipH="1">
              <a:off x="2727" y="1791"/>
              <a:ext cx="423" cy="0"/>
            </a:xfrm>
            <a:prstGeom prst="line">
              <a:avLst/>
            </a:prstGeom>
            <a:noFill/>
            <a:ln w="9525">
              <a:solidFill>
                <a:schemeClr val="tx1"/>
              </a:solidFill>
              <a:round/>
              <a:headEnd/>
              <a:tailEnd type="triangle" w="med" len="med"/>
            </a:ln>
            <a:effectLst/>
          </p:spPr>
          <p:txBody>
            <a:bodyPr/>
            <a:lstStyle/>
            <a:p>
              <a:endParaRPr lang="en-US"/>
            </a:p>
          </p:txBody>
        </p:sp>
      </p:grpSp>
      <p:grpSp>
        <p:nvGrpSpPr>
          <p:cNvPr id="15368" name="Group 16"/>
          <p:cNvGrpSpPr>
            <a:grpSpLocks/>
          </p:cNvGrpSpPr>
          <p:nvPr/>
        </p:nvGrpSpPr>
        <p:grpSpPr bwMode="auto">
          <a:xfrm>
            <a:off x="1900238" y="5014913"/>
            <a:ext cx="3257550" cy="376237"/>
            <a:chOff x="2727" y="1683"/>
            <a:chExt cx="2052" cy="237"/>
          </a:xfrm>
        </p:grpSpPr>
        <p:sp>
          <p:nvSpPr>
            <p:cNvPr id="15369" name="Text Box 17"/>
            <p:cNvSpPr txBox="1">
              <a:spLocks noChangeArrowheads="1"/>
            </p:cNvSpPr>
            <p:nvPr/>
          </p:nvSpPr>
          <p:spPr bwMode="auto">
            <a:xfrm>
              <a:off x="3150" y="1683"/>
              <a:ext cx="1629" cy="237"/>
            </a:xfrm>
            <a:prstGeom prst="rect">
              <a:avLst/>
            </a:prstGeom>
            <a:noFill/>
            <a:ln w="9525">
              <a:solidFill>
                <a:schemeClr val="tx1"/>
              </a:solidFill>
              <a:miter lim="800000"/>
              <a:headEnd/>
              <a:tailEnd/>
            </a:ln>
            <a:effectLst/>
          </p:spPr>
          <p:txBody>
            <a:bodyPr>
              <a:spAutoFit/>
            </a:bodyPr>
            <a:lstStyle/>
            <a:p>
              <a:pPr eaLnBrk="1" hangingPunct="1">
                <a:spcBef>
                  <a:spcPct val="50000"/>
                </a:spcBef>
              </a:pPr>
              <a:r>
                <a:rPr lang="en-US" altLang="en-US" sz="1800">
                  <a:solidFill>
                    <a:srgbClr val="FF0000"/>
                  </a:solidFill>
                  <a:latin typeface="Arial" charset="0"/>
                </a:rPr>
                <a:t>End of segment</a:t>
              </a:r>
            </a:p>
          </p:txBody>
        </p:sp>
        <p:sp>
          <p:nvSpPr>
            <p:cNvPr id="15370" name="Line 18"/>
            <p:cNvSpPr>
              <a:spLocks noChangeShapeType="1"/>
            </p:cNvSpPr>
            <p:nvPr/>
          </p:nvSpPr>
          <p:spPr bwMode="auto">
            <a:xfrm flipH="1">
              <a:off x="2727" y="1791"/>
              <a:ext cx="423" cy="0"/>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t>Identifiers</a:t>
            </a:r>
          </a:p>
        </p:txBody>
      </p:sp>
      <p:sp>
        <p:nvSpPr>
          <p:cNvPr id="16387" name="Rectangle 3"/>
          <p:cNvSpPr>
            <a:spLocks noGrp="1" noChangeArrowheads="1"/>
          </p:cNvSpPr>
          <p:nvPr>
            <p:ph idx="1"/>
          </p:nvPr>
        </p:nvSpPr>
        <p:spPr bwMode="auto"/>
        <p:txBody>
          <a:bodyPr wrap="square" numCol="1" anchor="t" anchorCtr="0" compatLnSpc="1">
            <a:prstTxWarp prst="textNoShape">
              <a:avLst/>
            </a:prstTxWarp>
          </a:bodyPr>
          <a:lstStyle/>
          <a:p>
            <a:r>
              <a:rPr lang="en-US" altLang="en-US" dirty="0"/>
              <a:t>Words used to represent certain program entities (variables, function names, etc).</a:t>
            </a:r>
          </a:p>
          <a:p>
            <a:r>
              <a:rPr lang="en-US" altLang="en-US" dirty="0"/>
              <a:t>Example:</a:t>
            </a:r>
          </a:p>
          <a:p>
            <a:pPr lvl="1"/>
            <a:r>
              <a:rPr lang="en-US" altLang="en-US" dirty="0" err="1"/>
              <a:t>int</a:t>
            </a:r>
            <a:r>
              <a:rPr lang="en-US" altLang="en-US" dirty="0"/>
              <a:t> </a:t>
            </a:r>
            <a:r>
              <a:rPr lang="en-US" altLang="en-US" dirty="0" err="1"/>
              <a:t>my_name</a:t>
            </a:r>
            <a:r>
              <a:rPr lang="en-US" altLang="en-US" dirty="0"/>
              <a:t>; </a:t>
            </a:r>
          </a:p>
          <a:p>
            <a:pPr lvl="2"/>
            <a:r>
              <a:rPr lang="en-US" altLang="en-US" dirty="0" err="1"/>
              <a:t>my_name</a:t>
            </a:r>
            <a:r>
              <a:rPr lang="en-US" altLang="en-US" dirty="0"/>
              <a:t> is an identifier used as a program variable</a:t>
            </a:r>
          </a:p>
          <a:p>
            <a:pPr lvl="2"/>
            <a:endParaRPr lang="en-US" altLang="en-US" dirty="0"/>
          </a:p>
          <a:p>
            <a:pPr lvl="2"/>
            <a:endParaRPr lang="en-US" altLang="en-US" dirty="0"/>
          </a:p>
          <a:p>
            <a:pPr lvl="1"/>
            <a:r>
              <a:rPr lang="en-US" altLang="en-US" dirty="0"/>
              <a:t>void </a:t>
            </a:r>
            <a:r>
              <a:rPr lang="en-US" altLang="en-US" dirty="0" err="1"/>
              <a:t>CalculateTotal</a:t>
            </a:r>
            <a:r>
              <a:rPr lang="en-US" altLang="en-US" dirty="0"/>
              <a:t>(</a:t>
            </a:r>
            <a:r>
              <a:rPr lang="en-US" altLang="en-US" dirty="0" err="1"/>
              <a:t>int</a:t>
            </a:r>
            <a:r>
              <a:rPr lang="en-US" altLang="en-US" dirty="0"/>
              <a:t> value)</a:t>
            </a:r>
          </a:p>
          <a:p>
            <a:pPr lvl="2"/>
            <a:r>
              <a:rPr lang="en-US" altLang="en-US" dirty="0" err="1"/>
              <a:t>CalculateTotal</a:t>
            </a:r>
            <a:r>
              <a:rPr lang="en-US" altLang="en-US" dirty="0"/>
              <a:t> is an identifier used as a function name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Rules for naming identifiers</a:t>
            </a:r>
          </a:p>
        </p:txBody>
      </p:sp>
      <p:graphicFrame>
        <p:nvGraphicFramePr>
          <p:cNvPr id="17462" name="Group 54"/>
          <p:cNvGraphicFramePr>
            <a:graphicFrameLocks noGrp="1"/>
          </p:cNvGraphicFramePr>
          <p:nvPr/>
        </p:nvGraphicFramePr>
        <p:xfrm>
          <a:off x="704850" y="1423988"/>
          <a:ext cx="7467600" cy="4535578"/>
        </p:xfrm>
        <a:graphic>
          <a:graphicData uri="http://schemas.openxmlformats.org/drawingml/2006/table">
            <a:tbl>
              <a:tblPr/>
              <a:tblGrid>
                <a:gridCol w="563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384021">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a:ln>
                            <a:noFill/>
                          </a:ln>
                          <a:solidFill>
                            <a:srgbClr val="003399"/>
                          </a:solidFill>
                          <a:effectLst/>
                          <a:latin typeface="Arial" panose="020B0604020202020204" pitchFamily="34" charset="0"/>
                        </a:rPr>
                        <a:t>Rules</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a:ln>
                            <a:noFill/>
                          </a:ln>
                          <a:solidFill>
                            <a:srgbClr val="003399"/>
                          </a:solidFill>
                          <a:effectLst/>
                          <a:latin typeface="Arial" panose="020B0604020202020204" pitchFamily="34" charset="0"/>
                        </a:rPr>
                        <a:t>Example</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0038">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1800" b="1" i="0" u="none" strike="noStrike" cap="none" normalizeH="0" baseline="0">
                          <a:ln>
                            <a:noFill/>
                          </a:ln>
                          <a:solidFill>
                            <a:srgbClr val="003399"/>
                          </a:solidFill>
                          <a:effectLst/>
                          <a:latin typeface="Arial" panose="020B0604020202020204" pitchFamily="34" charset="0"/>
                        </a:rPr>
                        <a:t>Can</a:t>
                      </a:r>
                      <a:r>
                        <a:rPr kumimoji="0" lang="en-US" altLang="en-US" sz="1800" b="0" i="0" u="none" strike="noStrike" cap="none" normalizeH="0" baseline="0">
                          <a:ln>
                            <a:noFill/>
                          </a:ln>
                          <a:solidFill>
                            <a:srgbClr val="003399"/>
                          </a:solidFill>
                          <a:effectLst/>
                          <a:latin typeface="Arial" panose="020B0604020202020204" pitchFamily="34" charset="0"/>
                        </a:rPr>
                        <a:t> contain a mix of characters and numbers. However it </a:t>
                      </a:r>
                      <a:r>
                        <a:rPr kumimoji="0" lang="en-US" altLang="en-US" sz="1800" b="1" i="0" u="none" strike="noStrike" cap="none" normalizeH="0" baseline="0">
                          <a:ln>
                            <a:noFill/>
                          </a:ln>
                          <a:solidFill>
                            <a:srgbClr val="003399"/>
                          </a:solidFill>
                          <a:effectLst/>
                          <a:latin typeface="Arial" panose="020B0604020202020204" pitchFamily="34" charset="0"/>
                        </a:rPr>
                        <a:t>cannot</a:t>
                      </a:r>
                      <a:r>
                        <a:rPr kumimoji="0" lang="en-US" altLang="en-US" sz="1800" b="0" i="0" u="none" strike="noStrike" cap="none" normalizeH="0" baseline="0">
                          <a:ln>
                            <a:noFill/>
                          </a:ln>
                          <a:solidFill>
                            <a:srgbClr val="003399"/>
                          </a:solidFill>
                          <a:effectLst/>
                          <a:latin typeface="Arial" panose="020B0604020202020204" pitchFamily="34" charset="0"/>
                        </a:rPr>
                        <a:t> start with a number</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Arial" panose="020B0604020202020204" pitchFamily="34" charset="0"/>
                        </a:rPr>
                        <a:t>H2o</a:t>
                      </a:r>
                    </a:p>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endParaRPr kumimoji="0" lang="en-US" altLang="en-US" sz="1800" b="0" i="0" u="none" strike="noStrike" cap="none" normalizeH="0" baseline="0">
                        <a:ln>
                          <a:noFill/>
                        </a:ln>
                        <a:solidFill>
                          <a:srgbClr val="003399"/>
                        </a:solidFill>
                        <a:effectLst/>
                        <a:latin typeface="Arial" panose="020B0604020202020204" pitchFamily="34" charset="0"/>
                      </a:endParaRP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0038">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Arial" panose="020B0604020202020204" pitchFamily="34" charset="0"/>
                        </a:rPr>
                        <a:t>First character must be a letter or underscore</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Arial" panose="020B0604020202020204" pitchFamily="34" charset="0"/>
                        </a:rPr>
                        <a:t>Number1; _area</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5175">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1800" b="1" i="0" u="none" strike="noStrike" cap="none" normalizeH="0" baseline="0">
                          <a:ln>
                            <a:noFill/>
                          </a:ln>
                          <a:solidFill>
                            <a:srgbClr val="003399"/>
                          </a:solidFill>
                          <a:effectLst/>
                          <a:latin typeface="Arial" panose="020B0604020202020204" pitchFamily="34" charset="0"/>
                        </a:rPr>
                        <a:t>Can</a:t>
                      </a:r>
                      <a:r>
                        <a:rPr kumimoji="0" lang="en-US" altLang="en-US" sz="1800" b="0" i="0" u="none" strike="noStrike" cap="none" normalizeH="0" baseline="0">
                          <a:ln>
                            <a:noFill/>
                          </a:ln>
                          <a:solidFill>
                            <a:srgbClr val="003399"/>
                          </a:solidFill>
                          <a:effectLst/>
                          <a:latin typeface="Arial" panose="020B0604020202020204" pitchFamily="34" charset="0"/>
                        </a:rPr>
                        <a:t> be of mixed cases including underscore character</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Arial" panose="020B0604020202020204" pitchFamily="34" charset="0"/>
                        </a:rPr>
                        <a:t>XsquAre</a:t>
                      </a:r>
                    </a:p>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Arial" panose="020B0604020202020204" pitchFamily="34" charset="0"/>
                        </a:rPr>
                        <a:t>my_num</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5260">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1800" b="1" i="0" u="none" strike="noStrike" cap="none" normalizeH="0" baseline="0">
                          <a:ln>
                            <a:noFill/>
                          </a:ln>
                          <a:solidFill>
                            <a:srgbClr val="003399"/>
                          </a:solidFill>
                          <a:effectLst/>
                          <a:latin typeface="Arial" panose="020B0604020202020204" pitchFamily="34" charset="0"/>
                        </a:rPr>
                        <a:t>Cannot</a:t>
                      </a:r>
                      <a:r>
                        <a:rPr kumimoji="0" lang="en-US" altLang="en-US" sz="1800" b="0" i="0" u="none" strike="noStrike" cap="none" normalizeH="0" baseline="0">
                          <a:ln>
                            <a:noFill/>
                          </a:ln>
                          <a:solidFill>
                            <a:srgbClr val="003399"/>
                          </a:solidFill>
                          <a:effectLst/>
                          <a:latin typeface="Arial" panose="020B0604020202020204" pitchFamily="34" charset="0"/>
                        </a:rPr>
                        <a:t> contain any arithmetic operators</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Arial" panose="020B0604020202020204" pitchFamily="34" charset="0"/>
                        </a:rPr>
                        <a:t>R*S+T</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5175">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Arial" panose="020B0604020202020204" pitchFamily="34" charset="0"/>
                        </a:rPr>
                        <a:t>… or any other punctuation marks…</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Arial" panose="020B0604020202020204" pitchFamily="34" charset="0"/>
                        </a:rPr>
                        <a:t>#@x%!!</a:t>
                      </a:r>
                    </a:p>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endParaRPr kumimoji="0" lang="en-US" altLang="en-US" sz="1800" b="0" i="0" u="none" strike="noStrike" cap="none" normalizeH="0" baseline="0">
                        <a:ln>
                          <a:noFill/>
                        </a:ln>
                        <a:solidFill>
                          <a:srgbClr val="003399"/>
                        </a:solidFill>
                        <a:effectLst/>
                        <a:latin typeface="Arial" panose="020B0604020202020204" pitchFamily="34" charset="0"/>
                      </a:endParaRP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5260">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1800" b="1" i="0" u="none" strike="noStrike" cap="none" normalizeH="0" baseline="0">
                          <a:ln>
                            <a:noFill/>
                          </a:ln>
                          <a:solidFill>
                            <a:srgbClr val="003399"/>
                          </a:solidFill>
                          <a:effectLst/>
                          <a:latin typeface="Arial" panose="020B0604020202020204" pitchFamily="34" charset="0"/>
                        </a:rPr>
                        <a:t>Cannot</a:t>
                      </a:r>
                      <a:r>
                        <a:rPr kumimoji="0" lang="en-US" altLang="en-US" sz="1800" b="0" i="0" u="none" strike="noStrike" cap="none" normalizeH="0" baseline="0">
                          <a:ln>
                            <a:noFill/>
                          </a:ln>
                          <a:solidFill>
                            <a:srgbClr val="003399"/>
                          </a:solidFill>
                          <a:effectLst/>
                          <a:latin typeface="Arial" panose="020B0604020202020204" pitchFamily="34" charset="0"/>
                        </a:rPr>
                        <a:t> be a C keyword/reserved word</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Arial" panose="020B0604020202020204" pitchFamily="34" charset="0"/>
                        </a:rPr>
                        <a:t>struct; printf;</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5260">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1800" b="1" i="0" u="none" strike="noStrike" cap="none" normalizeH="0" baseline="0">
                          <a:ln>
                            <a:noFill/>
                          </a:ln>
                          <a:solidFill>
                            <a:srgbClr val="003399"/>
                          </a:solidFill>
                          <a:effectLst/>
                          <a:latin typeface="Arial" panose="020B0604020202020204" pitchFamily="34" charset="0"/>
                        </a:rPr>
                        <a:t>Cannot</a:t>
                      </a:r>
                      <a:r>
                        <a:rPr kumimoji="0" lang="en-US" altLang="en-US" sz="1800" b="0" i="0" u="none" strike="noStrike" cap="none" normalizeH="0" baseline="0">
                          <a:ln>
                            <a:noFill/>
                          </a:ln>
                          <a:solidFill>
                            <a:srgbClr val="003399"/>
                          </a:solidFill>
                          <a:effectLst/>
                          <a:latin typeface="Arial" panose="020B0604020202020204" pitchFamily="34" charset="0"/>
                        </a:rPr>
                        <a:t> contain a space</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Arial" panose="020B0604020202020204" pitchFamily="34" charset="0"/>
                        </a:rPr>
                        <a:t>My height</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5260">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Arial" panose="020B0604020202020204" pitchFamily="34" charset="0"/>
                        </a:rPr>
                        <a:t>… identifiers are </a:t>
                      </a:r>
                      <a:r>
                        <a:rPr kumimoji="0" lang="en-US" altLang="en-US" sz="1800" b="1" i="0" u="none" strike="noStrike" cap="none" normalizeH="0" baseline="0">
                          <a:ln>
                            <a:noFill/>
                          </a:ln>
                          <a:solidFill>
                            <a:srgbClr val="003399"/>
                          </a:solidFill>
                          <a:effectLst/>
                          <a:latin typeface="Arial" panose="020B0604020202020204" pitchFamily="34" charset="0"/>
                        </a:rPr>
                        <a:t>case sensitive</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Arial" panose="020B0604020202020204" pitchFamily="34" charset="0"/>
                        </a:rPr>
                        <a:t>Tax != tax</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t>Variables</a:t>
            </a:r>
          </a:p>
        </p:txBody>
      </p:sp>
      <p:sp>
        <p:nvSpPr>
          <p:cNvPr id="18435" name="Rectangle 3"/>
          <p:cNvSpPr>
            <a:spLocks noGrp="1" noChangeArrowheads="1"/>
          </p:cNvSpPr>
          <p:nvPr>
            <p:ph idx="1"/>
          </p:nvPr>
        </p:nvSpPr>
        <p:spPr bwMode="auto"/>
        <p:txBody>
          <a:bodyPr wrap="square" numCol="1" anchor="t" anchorCtr="0" compatLnSpc="1">
            <a:prstTxWarp prst="textNoShape">
              <a:avLst/>
            </a:prstTxWarp>
          </a:bodyPr>
          <a:lstStyle/>
          <a:p>
            <a:r>
              <a:rPr lang="en-US" altLang="en-US" b="1" dirty="0"/>
              <a:t>Variable</a:t>
            </a:r>
            <a:r>
              <a:rPr lang="en-US" altLang="en-US" dirty="0"/>
              <a:t> </a:t>
            </a:r>
            <a:r>
              <a:rPr lang="en-US" altLang="en-US" dirty="0">
                <a:sym typeface="Wingdings" pitchFamily="2" charset="2"/>
              </a:rPr>
              <a:t></a:t>
            </a:r>
            <a:r>
              <a:rPr lang="en-US" altLang="en-US" dirty="0"/>
              <a:t> a name associated with a memory cell whose </a:t>
            </a:r>
            <a:r>
              <a:rPr lang="en-US" altLang="en-US" u="sng" dirty="0"/>
              <a:t>value can change</a:t>
            </a:r>
          </a:p>
          <a:p>
            <a:pPr>
              <a:buFont typeface="Wingdings" pitchFamily="2" charset="2"/>
              <a:buNone/>
            </a:pPr>
            <a:endParaRPr lang="en-US" altLang="en-US" dirty="0"/>
          </a:p>
          <a:p>
            <a:r>
              <a:rPr lang="en-US" altLang="en-US" b="1" dirty="0"/>
              <a:t>Variable Declaration and definition</a:t>
            </a:r>
            <a:r>
              <a:rPr lang="en-US" altLang="en-US" dirty="0"/>
              <a:t>: specifies the type of a variable</a:t>
            </a:r>
          </a:p>
          <a:p>
            <a:pPr lvl="1"/>
            <a:r>
              <a:rPr lang="en-US" altLang="en-US" dirty="0"/>
              <a:t>Example: </a:t>
            </a:r>
            <a:r>
              <a:rPr lang="en-US" altLang="en-US" b="1" dirty="0" err="1">
                <a:latin typeface="Courier New" pitchFamily="49" charset="0"/>
              </a:rPr>
              <a:t>int</a:t>
            </a:r>
            <a:r>
              <a:rPr lang="en-US" altLang="en-US" b="1" dirty="0">
                <a:latin typeface="Courier New" pitchFamily="49" charset="0"/>
              </a:rPr>
              <a:t> </a:t>
            </a:r>
            <a:r>
              <a:rPr lang="en-US" altLang="en-US" b="1" dirty="0" err="1">
                <a:latin typeface="Courier New" pitchFamily="49" charset="0"/>
              </a:rPr>
              <a:t>num</a:t>
            </a:r>
            <a:r>
              <a:rPr lang="en-US" altLang="en-US" dirty="0">
                <a:latin typeface="Courier New" pitchFamily="49" charset="0"/>
              </a:rPr>
              <a:t>;</a:t>
            </a:r>
          </a:p>
          <a:p>
            <a:pPr lvl="1">
              <a:buFont typeface="Wingdings" pitchFamily="2" charset="2"/>
              <a:buNone/>
            </a:pPr>
            <a:endParaRPr lang="en-US" altLang="en-US" dirty="0">
              <a:latin typeface="Courier New" pitchFamily="49" charset="0"/>
            </a:endParaRPr>
          </a:p>
          <a:p>
            <a:r>
              <a:rPr lang="en-US" altLang="en-US" b="1" dirty="0"/>
              <a:t>Variable </a:t>
            </a:r>
            <a:r>
              <a:rPr lang="en-US" altLang="en-US" b="1" dirty="0" err="1"/>
              <a:t>Intialiazation</a:t>
            </a:r>
            <a:r>
              <a:rPr lang="en-US" altLang="en-US" dirty="0"/>
              <a:t>: </a:t>
            </a:r>
            <a:r>
              <a:rPr lang="en-US" altLang="en-US" b="1" i="1" dirty="0"/>
              <a:t>assigning </a:t>
            </a:r>
            <a:r>
              <a:rPr lang="en-US" altLang="en-US" dirty="0"/>
              <a:t>a value to the declared </a:t>
            </a:r>
            <a:r>
              <a:rPr lang="en-US" altLang="en-US" b="1" i="1" dirty="0"/>
              <a:t>variable</a:t>
            </a:r>
          </a:p>
          <a:p>
            <a:pPr lvl="1"/>
            <a:r>
              <a:rPr lang="en-US" altLang="en-US" dirty="0"/>
              <a:t>Example: </a:t>
            </a:r>
            <a:r>
              <a:rPr lang="en-US" altLang="en-US" b="1" dirty="0" err="1">
                <a:latin typeface="Courier New" pitchFamily="49" charset="0"/>
              </a:rPr>
              <a:t>num</a:t>
            </a:r>
            <a:r>
              <a:rPr lang="en-US" altLang="en-US" b="1" dirty="0">
                <a:latin typeface="Courier New" pitchFamily="49" charset="0"/>
              </a:rPr>
              <a:t> = 5</a:t>
            </a:r>
            <a:r>
              <a:rPr lang="en-US" altLang="en-US" dirty="0">
                <a:latin typeface="Courier New" pitchFamily="49" charset="0"/>
              </a:rPr>
              <a:t>;</a:t>
            </a:r>
          </a:p>
          <a:p>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t>Basic Data Types</a:t>
            </a:r>
          </a:p>
        </p:txBody>
      </p:sp>
      <p:sp>
        <p:nvSpPr>
          <p:cNvPr id="19459" name="Rectangle 3"/>
          <p:cNvSpPr>
            <a:spLocks noGrp="1" noChangeArrowheads="1"/>
          </p:cNvSpPr>
          <p:nvPr>
            <p:ph idx="1"/>
          </p:nvPr>
        </p:nvSpPr>
        <p:spPr bwMode="auto"/>
        <p:txBody>
          <a:bodyPr wrap="square" numCol="1" anchor="t" anchorCtr="0" compatLnSpc="1">
            <a:prstTxWarp prst="textNoShape">
              <a:avLst/>
            </a:prstTxWarp>
          </a:bodyPr>
          <a:lstStyle/>
          <a:p>
            <a:pPr>
              <a:lnSpc>
                <a:spcPct val="70000"/>
              </a:lnSpc>
            </a:pPr>
            <a:r>
              <a:rPr lang="en-US" altLang="en-US"/>
              <a:t>There are 4 basic </a:t>
            </a:r>
            <a:r>
              <a:rPr lang="en-US" altLang="en-US" b="1" i="1"/>
              <a:t>data types </a:t>
            </a:r>
            <a:r>
              <a:rPr lang="en-US" altLang="en-US"/>
              <a:t>: </a:t>
            </a:r>
          </a:p>
          <a:p>
            <a:pPr lvl="1"/>
            <a:r>
              <a:rPr lang="en-US" altLang="en-US" sz="2400"/>
              <a:t>int</a:t>
            </a:r>
          </a:p>
          <a:p>
            <a:pPr lvl="1"/>
            <a:r>
              <a:rPr lang="en-US" altLang="en-US" sz="2400"/>
              <a:t>float</a:t>
            </a:r>
          </a:p>
          <a:p>
            <a:pPr lvl="1"/>
            <a:r>
              <a:rPr lang="en-US" altLang="en-US" sz="2400"/>
              <a:t>double</a:t>
            </a:r>
          </a:p>
          <a:p>
            <a:pPr lvl="1"/>
            <a:r>
              <a:rPr lang="en-US" altLang="en-US" sz="2400"/>
              <a:t>char</a:t>
            </a:r>
          </a:p>
          <a:p>
            <a:pPr lvl="1">
              <a:lnSpc>
                <a:spcPct val="20000"/>
              </a:lnSpc>
              <a:buFont typeface="Wingdings" pitchFamily="2" charset="2"/>
              <a:buNone/>
            </a:pPr>
            <a:endParaRPr lang="en-US" altLang="en-US" sz="2000"/>
          </a:p>
          <a:p>
            <a:pPr>
              <a:lnSpc>
                <a:spcPct val="70000"/>
              </a:lnSpc>
            </a:pPr>
            <a:r>
              <a:rPr lang="en-US" altLang="en-US" b="1"/>
              <a:t>int </a:t>
            </a:r>
          </a:p>
          <a:p>
            <a:pPr lvl="1"/>
            <a:r>
              <a:rPr lang="en-US" altLang="en-US" sz="2400"/>
              <a:t>used to declare numeric program variables of integer type</a:t>
            </a:r>
          </a:p>
          <a:p>
            <a:pPr lvl="1"/>
            <a:r>
              <a:rPr lang="en-US" altLang="en-US" sz="2400"/>
              <a:t>whole numbers, positive and negative</a:t>
            </a:r>
          </a:p>
          <a:p>
            <a:pPr lvl="1"/>
            <a:r>
              <a:rPr lang="en-US" altLang="en-US" sz="2400"/>
              <a:t>keyword: int</a:t>
            </a:r>
          </a:p>
          <a:p>
            <a:pPr lvl="2">
              <a:buFont typeface="Wingdings" pitchFamily="2" charset="2"/>
              <a:buNone/>
            </a:pPr>
            <a:r>
              <a:rPr lang="en-US" altLang="en-US"/>
              <a:t>int number;</a:t>
            </a:r>
          </a:p>
          <a:p>
            <a:pPr lvl="2">
              <a:buFont typeface="Wingdings" pitchFamily="2" charset="2"/>
              <a:buNone/>
            </a:pPr>
            <a:r>
              <a:rPr lang="en-US" altLang="en-US"/>
              <a:t>number = 12;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t>Basic Data Types cont…</a:t>
            </a:r>
          </a:p>
        </p:txBody>
      </p:sp>
      <p:sp>
        <p:nvSpPr>
          <p:cNvPr id="20483" name="Rectangle 3"/>
          <p:cNvSpPr>
            <a:spLocks noGrp="1" noChangeArrowheads="1"/>
          </p:cNvSpPr>
          <p:nvPr>
            <p:ph idx="1"/>
          </p:nvPr>
        </p:nvSpPr>
        <p:spPr bwMode="auto"/>
        <p:txBody>
          <a:bodyPr wrap="square" numCol="1" anchor="t" anchorCtr="0" compatLnSpc="1">
            <a:prstTxWarp prst="textNoShape">
              <a:avLst/>
            </a:prstTxWarp>
          </a:bodyPr>
          <a:lstStyle/>
          <a:p>
            <a:pPr marL="533400" indent="-533400">
              <a:lnSpc>
                <a:spcPct val="70000"/>
              </a:lnSpc>
            </a:pPr>
            <a:r>
              <a:rPr lang="en-US" altLang="en-US" sz="2400" b="1" dirty="0"/>
              <a:t>float</a:t>
            </a:r>
          </a:p>
          <a:p>
            <a:pPr marL="952500" lvl="1" indent="-495300"/>
            <a:r>
              <a:rPr lang="en-US" altLang="en-US" sz="2400" dirty="0"/>
              <a:t>fractional parts, positive and negative</a:t>
            </a:r>
          </a:p>
          <a:p>
            <a:pPr marL="952500" lvl="1" indent="-495300"/>
            <a:r>
              <a:rPr lang="en-US" altLang="en-US" sz="2400" dirty="0"/>
              <a:t>keyword: float</a:t>
            </a:r>
          </a:p>
          <a:p>
            <a:pPr marL="1371600" lvl="2" indent="-457200">
              <a:buFont typeface="Wingdings" pitchFamily="2" charset="2"/>
              <a:buNone/>
            </a:pPr>
            <a:r>
              <a:rPr lang="en-US" altLang="en-US" dirty="0"/>
              <a:t>	float height;	</a:t>
            </a:r>
          </a:p>
          <a:p>
            <a:pPr marL="1371600" lvl="2" indent="-457200">
              <a:buFont typeface="Wingdings" pitchFamily="2" charset="2"/>
              <a:buNone/>
            </a:pPr>
            <a:r>
              <a:rPr lang="en-US" altLang="en-US" dirty="0"/>
              <a:t>	height = 1.72;</a:t>
            </a:r>
          </a:p>
          <a:p>
            <a:pPr marL="1371600" lvl="2" indent="-457200">
              <a:lnSpc>
                <a:spcPct val="20000"/>
              </a:lnSpc>
              <a:buFont typeface="Wingdings" pitchFamily="2" charset="2"/>
              <a:buNone/>
            </a:pPr>
            <a:r>
              <a:rPr lang="en-US" altLang="en-US" dirty="0"/>
              <a:t>	</a:t>
            </a:r>
          </a:p>
          <a:p>
            <a:pPr marL="533400" indent="-533400">
              <a:lnSpc>
                <a:spcPct val="70000"/>
              </a:lnSpc>
            </a:pPr>
            <a:r>
              <a:rPr lang="en-US" altLang="en-US" sz="2400" b="1" dirty="0"/>
              <a:t>double </a:t>
            </a:r>
          </a:p>
          <a:p>
            <a:pPr marL="952500" lvl="1" indent="-495300"/>
            <a:r>
              <a:rPr lang="en-US" altLang="en-US" sz="2400" dirty="0"/>
              <a:t>used to declare floating point variable of higher precision or higher range of numbers</a:t>
            </a:r>
          </a:p>
          <a:p>
            <a:pPr marL="952500" lvl="1" indent="-495300"/>
            <a:r>
              <a:rPr lang="en-US" altLang="en-US" sz="2400" dirty="0"/>
              <a:t>exponential numbers, positive and negative</a:t>
            </a:r>
          </a:p>
          <a:p>
            <a:pPr marL="952500" lvl="1" indent="-495300"/>
            <a:r>
              <a:rPr lang="en-US" altLang="en-US" sz="2400" dirty="0"/>
              <a:t>keyword: double</a:t>
            </a:r>
          </a:p>
          <a:p>
            <a:pPr marL="952500" lvl="1" indent="-495300">
              <a:buFont typeface="Wingdings" pitchFamily="2" charset="2"/>
              <a:buNone/>
            </a:pPr>
            <a:r>
              <a:rPr lang="en-US" altLang="en-US" sz="2400" dirty="0"/>
              <a:t>	      double </a:t>
            </a:r>
            <a:r>
              <a:rPr lang="en-US" altLang="en-US" sz="2400" dirty="0" err="1"/>
              <a:t>valuebig</a:t>
            </a:r>
            <a:r>
              <a:rPr lang="en-US" altLang="en-US" sz="2400" dirty="0"/>
              <a:t>;</a:t>
            </a:r>
          </a:p>
          <a:p>
            <a:pPr marL="952500" lvl="1" indent="-495300">
              <a:buFont typeface="Wingdings" pitchFamily="2" charset="2"/>
              <a:buNone/>
            </a:pPr>
            <a:r>
              <a:rPr lang="en-US" altLang="en-US" sz="2400" dirty="0"/>
              <a:t>	      </a:t>
            </a:r>
            <a:r>
              <a:rPr lang="en-US" altLang="en-US" sz="2400" dirty="0" err="1"/>
              <a:t>valuebig</a:t>
            </a:r>
            <a:r>
              <a:rPr lang="en-US" altLang="en-US" sz="2400" dirty="0"/>
              <a:t> = 12E-3;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Basic Data Types cont…</a:t>
            </a:r>
          </a:p>
        </p:txBody>
      </p:sp>
      <p:sp>
        <p:nvSpPr>
          <p:cNvPr id="21507" name="Rectangle 3"/>
          <p:cNvSpPr>
            <a:spLocks noGrp="1" noChangeArrowheads="1"/>
          </p:cNvSpPr>
          <p:nvPr>
            <p:ph idx="1"/>
          </p:nvPr>
        </p:nvSpPr>
        <p:spPr bwMode="auto"/>
        <p:txBody>
          <a:bodyPr wrap="square" numCol="1" anchor="t" anchorCtr="0" compatLnSpc="1">
            <a:prstTxWarp prst="textNoShape">
              <a:avLst/>
            </a:prstTxWarp>
          </a:bodyPr>
          <a:lstStyle/>
          <a:p>
            <a:pPr>
              <a:lnSpc>
                <a:spcPct val="70000"/>
              </a:lnSpc>
            </a:pPr>
            <a:r>
              <a:rPr lang="en-US" altLang="en-US" b="1"/>
              <a:t>char </a:t>
            </a:r>
          </a:p>
          <a:p>
            <a:pPr lvl="1"/>
            <a:r>
              <a:rPr lang="en-US" altLang="en-US" sz="2400"/>
              <a:t>equivalent to ‘letters’ in English language</a:t>
            </a:r>
          </a:p>
          <a:p>
            <a:pPr lvl="1"/>
            <a:r>
              <a:rPr lang="en-US" altLang="en-US" sz="2400"/>
              <a:t>Example of characters:</a:t>
            </a:r>
          </a:p>
          <a:p>
            <a:pPr lvl="2"/>
            <a:r>
              <a:rPr lang="en-US" altLang="en-US" sz="2000"/>
              <a:t>Numeric digits: 0 - 9</a:t>
            </a:r>
          </a:p>
          <a:p>
            <a:pPr lvl="2"/>
            <a:r>
              <a:rPr lang="en-US" altLang="en-US" sz="2000"/>
              <a:t>Lowercase/uppercase letters: a - z and A - Z</a:t>
            </a:r>
          </a:p>
          <a:p>
            <a:pPr lvl="2"/>
            <a:r>
              <a:rPr lang="en-US" altLang="en-US" sz="2000"/>
              <a:t>Space (blank)</a:t>
            </a:r>
          </a:p>
          <a:p>
            <a:pPr lvl="2"/>
            <a:r>
              <a:rPr lang="en-US" altLang="en-US" sz="2000"/>
              <a:t>Special characters: , . ; ? “ / ( ) [ ] { } * &amp; % ^ &lt; &gt; etc</a:t>
            </a:r>
          </a:p>
          <a:p>
            <a:pPr lvl="1">
              <a:lnSpc>
                <a:spcPct val="80000"/>
              </a:lnSpc>
            </a:pPr>
            <a:r>
              <a:rPr lang="en-US" altLang="en-US" sz="2400"/>
              <a:t>single character</a:t>
            </a:r>
          </a:p>
          <a:p>
            <a:pPr lvl="1">
              <a:lnSpc>
                <a:spcPct val="80000"/>
              </a:lnSpc>
            </a:pPr>
            <a:r>
              <a:rPr lang="en-US" altLang="en-US" sz="2400"/>
              <a:t>keyword: char</a:t>
            </a:r>
          </a:p>
          <a:p>
            <a:pPr lvl="2">
              <a:lnSpc>
                <a:spcPct val="80000"/>
              </a:lnSpc>
              <a:buFont typeface="Wingdings" pitchFamily="2" charset="2"/>
              <a:buNone/>
            </a:pPr>
            <a:r>
              <a:rPr lang="en-US" altLang="en-US"/>
              <a:t>char my_letter;</a:t>
            </a:r>
          </a:p>
          <a:p>
            <a:pPr lvl="2">
              <a:lnSpc>
                <a:spcPct val="80000"/>
              </a:lnSpc>
              <a:buFont typeface="Wingdings" pitchFamily="2" charset="2"/>
              <a:buNone/>
            </a:pPr>
            <a:r>
              <a:rPr lang="en-US" altLang="en-US"/>
              <a:t>my_letter = 'U';</a:t>
            </a:r>
          </a:p>
          <a:p>
            <a:pPr lvl="2">
              <a:lnSpc>
                <a:spcPct val="80000"/>
              </a:lnSpc>
            </a:pPr>
            <a:endParaRPr lang="en-US" altLang="en-US"/>
          </a:p>
          <a:p>
            <a:pPr>
              <a:lnSpc>
                <a:spcPct val="70000"/>
              </a:lnSpc>
            </a:pPr>
            <a:r>
              <a:rPr lang="en-US" altLang="en-US" sz="2400"/>
              <a:t>In addition, there are </a:t>
            </a:r>
            <a:r>
              <a:rPr lang="en-US" altLang="en-US" sz="2400" b="1"/>
              <a:t>void, short, long, </a:t>
            </a:r>
            <a:r>
              <a:rPr lang="en-US" altLang="en-US" sz="2400"/>
              <a:t>etc.</a:t>
            </a:r>
          </a:p>
          <a:p>
            <a:pPr>
              <a:lnSpc>
                <a:spcPct val="70000"/>
              </a:lnSpc>
            </a:pPr>
            <a:endParaRPr lang="en-US" altLang="en-US"/>
          </a:p>
        </p:txBody>
      </p:sp>
      <p:sp>
        <p:nvSpPr>
          <p:cNvPr id="21509" name="Text Box 4"/>
          <p:cNvSpPr txBox="1">
            <a:spLocks noChangeArrowheads="1"/>
          </p:cNvSpPr>
          <p:nvPr/>
        </p:nvSpPr>
        <p:spPr bwMode="auto">
          <a:xfrm>
            <a:off x="4522788" y="4926013"/>
            <a:ext cx="3236912" cy="590550"/>
          </a:xfrm>
          <a:prstGeom prst="rect">
            <a:avLst/>
          </a:prstGeom>
          <a:noFill/>
          <a:ln w="9525">
            <a:solidFill>
              <a:srgbClr val="FF0000"/>
            </a:solidFill>
            <a:miter lim="800000"/>
            <a:headEnd/>
            <a:tailEnd/>
          </a:ln>
          <a:effectLst/>
        </p:spPr>
        <p:txBody>
          <a:bodyPr>
            <a:spAutoFit/>
          </a:bodyPr>
          <a:lstStyle/>
          <a:p>
            <a:pPr algn="ctr" eaLnBrk="1" hangingPunct="1">
              <a:spcBef>
                <a:spcPct val="50000"/>
              </a:spcBef>
            </a:pPr>
            <a:r>
              <a:rPr lang="en-US" altLang="en-US" sz="1600">
                <a:solidFill>
                  <a:srgbClr val="FF0000"/>
                </a:solidFill>
                <a:latin typeface="Arial" charset="0"/>
              </a:rPr>
              <a:t>The declared character must be enclosed within a single quote!</a:t>
            </a:r>
          </a:p>
        </p:txBody>
      </p:sp>
      <p:sp>
        <p:nvSpPr>
          <p:cNvPr id="21510" name="Line 5"/>
          <p:cNvSpPr>
            <a:spLocks noChangeShapeType="1"/>
          </p:cNvSpPr>
          <p:nvPr/>
        </p:nvSpPr>
        <p:spPr bwMode="auto">
          <a:xfrm flipH="1">
            <a:off x="3976688" y="5268913"/>
            <a:ext cx="450850" cy="0"/>
          </a:xfrm>
          <a:prstGeom prst="line">
            <a:avLst/>
          </a:prstGeom>
          <a:noFill/>
          <a:ln w="9525">
            <a:solidFill>
              <a:srgbClr val="FF0000"/>
            </a:solidFill>
            <a:round/>
            <a:headEnd/>
            <a:tailEnd type="diamond" w="med" len="med"/>
          </a:ln>
          <a:effectLst/>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720590" y="6080760"/>
            <a:ext cx="2480310" cy="461665"/>
          </a:xfrm>
          <a:prstGeom prst="rect">
            <a:avLst/>
          </a:prstGeom>
          <a:solidFill>
            <a:schemeClr val="bg1"/>
          </a:solidFill>
        </p:spPr>
        <p:txBody>
          <a:bodyPr wrap="square" rtlCol="0">
            <a:spAutoFit/>
          </a:bodyPr>
          <a:lstStyle/>
          <a:p>
            <a:endParaRPr lang="en-US" dirty="0">
              <a:solidFill>
                <a:srgbClr val="92D050"/>
              </a:solidFill>
            </a:endParaRPr>
          </a:p>
        </p:txBody>
      </p:sp>
      <p:pic>
        <p:nvPicPr>
          <p:cNvPr id="47108" name="Picture 4" descr="http://3.bp.blogspot.com/-vOLP10bL940/VSC3xais7EI/AAAAAAAAAG4/uWfQ_TKv5Jo/s1600/c_data_types_format_specifiers_chart.jpg"/>
          <p:cNvPicPr>
            <a:picLocks noChangeAspect="1" noChangeArrowheads="1"/>
          </p:cNvPicPr>
          <p:nvPr/>
        </p:nvPicPr>
        <p:blipFill>
          <a:blip r:embed="rId2" cstate="print"/>
          <a:srcRect/>
          <a:stretch>
            <a:fillRect/>
          </a:stretch>
        </p:blipFill>
        <p:spPr bwMode="auto">
          <a:xfrm>
            <a:off x="971551" y="845820"/>
            <a:ext cx="7783830" cy="494919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t>Constants</a:t>
            </a:r>
          </a:p>
        </p:txBody>
      </p:sp>
      <p:sp>
        <p:nvSpPr>
          <p:cNvPr id="23557" name="Rectangle 3"/>
          <p:cNvSpPr>
            <a:spLocks noGrp="1" noChangeArrowheads="1"/>
          </p:cNvSpPr>
          <p:nvPr>
            <p:ph idx="1"/>
          </p:nvPr>
        </p:nvSpPr>
        <p:spPr>
          <a:xfrm>
            <a:off x="685800" y="1370013"/>
            <a:ext cx="8043863" cy="4764087"/>
          </a:xfrm>
        </p:spPr>
        <p:txBody>
          <a:bodyPr>
            <a:normAutofit lnSpcReduction="10000"/>
          </a:bodyPr>
          <a:lstStyle/>
          <a:p>
            <a:pPr fontAlgn="auto">
              <a:lnSpc>
                <a:spcPct val="70000"/>
              </a:lnSpc>
              <a:spcAft>
                <a:spcPts val="0"/>
              </a:spcAft>
              <a:buFont typeface="Arial" panose="020B0604020202020204" pitchFamily="34" charset="0"/>
              <a:buChar char="•"/>
              <a:defRPr/>
            </a:pPr>
            <a:r>
              <a:rPr lang="en-US" altLang="en-US" sz="2400" dirty="0"/>
              <a:t>Entities that appear in the program code as fixed values.</a:t>
            </a:r>
          </a:p>
          <a:p>
            <a:pPr fontAlgn="auto">
              <a:lnSpc>
                <a:spcPct val="70000"/>
              </a:lnSpc>
              <a:spcAft>
                <a:spcPts val="0"/>
              </a:spcAft>
              <a:buFont typeface="Arial" panose="020B0604020202020204" pitchFamily="34" charset="0"/>
              <a:buChar char="•"/>
              <a:defRPr/>
            </a:pPr>
            <a:r>
              <a:rPr lang="en-US" altLang="en-US" sz="2400" dirty="0"/>
              <a:t>Any attempt to modify a CONSTANT will result in error.</a:t>
            </a:r>
          </a:p>
          <a:p>
            <a:pPr fontAlgn="auto">
              <a:lnSpc>
                <a:spcPct val="70000"/>
              </a:lnSpc>
              <a:spcAft>
                <a:spcPts val="0"/>
              </a:spcAft>
              <a:buFont typeface="Arial" panose="020B0604020202020204" pitchFamily="34" charset="0"/>
              <a:buChar char="•"/>
              <a:defRPr/>
            </a:pPr>
            <a:r>
              <a:rPr lang="en-US" altLang="en-US" sz="2400" dirty="0"/>
              <a:t>4 types of constants:</a:t>
            </a:r>
          </a:p>
          <a:p>
            <a:pPr fontAlgn="auto">
              <a:lnSpc>
                <a:spcPct val="20000"/>
              </a:lnSpc>
              <a:spcAft>
                <a:spcPts val="0"/>
              </a:spcAft>
              <a:buFont typeface="Wingdings" panose="05000000000000000000" pitchFamily="2" charset="2"/>
              <a:buNone/>
              <a:defRPr/>
            </a:pPr>
            <a:endParaRPr lang="en-US" altLang="en-US" sz="2400" dirty="0"/>
          </a:p>
          <a:p>
            <a:pPr lvl="1" fontAlgn="auto">
              <a:lnSpc>
                <a:spcPct val="80000"/>
              </a:lnSpc>
              <a:spcAft>
                <a:spcPts val="0"/>
              </a:spcAft>
              <a:buFont typeface="Arial" panose="020B0604020202020204" pitchFamily="34" charset="0"/>
              <a:buChar char="•"/>
              <a:defRPr/>
            </a:pPr>
            <a:r>
              <a:rPr lang="en-US" altLang="en-US" sz="2200" b="1" dirty="0"/>
              <a:t>Integer constants</a:t>
            </a:r>
          </a:p>
          <a:p>
            <a:pPr lvl="2" fontAlgn="auto">
              <a:lnSpc>
                <a:spcPct val="80000"/>
              </a:lnSpc>
              <a:spcAft>
                <a:spcPts val="0"/>
              </a:spcAft>
              <a:buFont typeface="Arial" panose="020B0604020202020204" pitchFamily="34" charset="0"/>
              <a:buChar char="•"/>
              <a:defRPr/>
            </a:pPr>
            <a:r>
              <a:rPr lang="en-US" altLang="en-US" sz="2000" dirty="0"/>
              <a:t>Positive or negative whole numbers with no fractional part</a:t>
            </a:r>
          </a:p>
          <a:p>
            <a:pPr lvl="2" fontAlgn="auto">
              <a:lnSpc>
                <a:spcPct val="80000"/>
              </a:lnSpc>
              <a:spcAft>
                <a:spcPts val="0"/>
              </a:spcAft>
              <a:buFont typeface="Arial" panose="020B0604020202020204" pitchFamily="34" charset="0"/>
              <a:buChar char="•"/>
              <a:defRPr/>
            </a:pPr>
            <a:r>
              <a:rPr lang="en-US" altLang="en-US" sz="2000" dirty="0"/>
              <a:t>Example: </a:t>
            </a:r>
          </a:p>
          <a:p>
            <a:pPr lvl="3" fontAlgn="auto">
              <a:lnSpc>
                <a:spcPct val="80000"/>
              </a:lnSpc>
              <a:spcAft>
                <a:spcPts val="0"/>
              </a:spcAft>
              <a:buFont typeface="Arial" panose="020B0604020202020204" pitchFamily="34" charset="0"/>
              <a:buChar char="•"/>
              <a:defRPr/>
            </a:pPr>
            <a:r>
              <a:rPr lang="en-US" altLang="en-US" sz="2500" dirty="0"/>
              <a:t>const </a:t>
            </a:r>
            <a:r>
              <a:rPr lang="en-US" altLang="en-US" sz="2500" dirty="0" err="1"/>
              <a:t>int</a:t>
            </a:r>
            <a:r>
              <a:rPr lang="en-US" altLang="en-US" sz="2500" dirty="0"/>
              <a:t> MAX_NUM = 10;</a:t>
            </a:r>
          </a:p>
          <a:p>
            <a:pPr lvl="3" fontAlgn="auto">
              <a:lnSpc>
                <a:spcPct val="80000"/>
              </a:lnSpc>
              <a:spcAft>
                <a:spcPts val="0"/>
              </a:spcAft>
              <a:buFont typeface="Arial" panose="020B0604020202020204" pitchFamily="34" charset="0"/>
              <a:buChar char="•"/>
              <a:defRPr/>
            </a:pPr>
            <a:r>
              <a:rPr lang="en-US" altLang="en-US" sz="2500" dirty="0"/>
              <a:t>const </a:t>
            </a:r>
            <a:r>
              <a:rPr lang="en-US" altLang="en-US" sz="2500" dirty="0" err="1"/>
              <a:t>int</a:t>
            </a:r>
            <a:r>
              <a:rPr lang="en-US" altLang="en-US" sz="2500" dirty="0"/>
              <a:t> MIN_NUM = -90;</a:t>
            </a:r>
          </a:p>
          <a:p>
            <a:pPr lvl="3" fontAlgn="auto">
              <a:lnSpc>
                <a:spcPct val="20000"/>
              </a:lnSpc>
              <a:spcAft>
                <a:spcPts val="0"/>
              </a:spcAft>
              <a:buFontTx/>
              <a:buNone/>
              <a:defRPr/>
            </a:pPr>
            <a:endParaRPr lang="en-US" altLang="en-US" sz="2500" dirty="0"/>
          </a:p>
          <a:p>
            <a:pPr lvl="1" fontAlgn="auto">
              <a:lnSpc>
                <a:spcPct val="80000"/>
              </a:lnSpc>
              <a:spcAft>
                <a:spcPts val="0"/>
              </a:spcAft>
              <a:buFont typeface="Arial" panose="020B0604020202020204" pitchFamily="34" charset="0"/>
              <a:buChar char="•"/>
              <a:defRPr/>
            </a:pPr>
            <a:r>
              <a:rPr lang="en-US" altLang="en-US" sz="2200" b="1" dirty="0"/>
              <a:t>Floating-point</a:t>
            </a:r>
            <a:r>
              <a:rPr lang="en-US" altLang="en-US" sz="2200" dirty="0"/>
              <a:t> </a:t>
            </a:r>
            <a:r>
              <a:rPr lang="en-US" altLang="en-US" sz="2200" b="1" dirty="0"/>
              <a:t>constants</a:t>
            </a:r>
            <a:r>
              <a:rPr lang="en-US" altLang="en-US" sz="2200" dirty="0"/>
              <a:t> (float or double)</a:t>
            </a:r>
          </a:p>
          <a:p>
            <a:pPr lvl="2" fontAlgn="auto">
              <a:lnSpc>
                <a:spcPct val="80000"/>
              </a:lnSpc>
              <a:spcAft>
                <a:spcPts val="0"/>
              </a:spcAft>
              <a:buFont typeface="Arial" panose="020B0604020202020204" pitchFamily="34" charset="0"/>
              <a:buChar char="•"/>
              <a:defRPr/>
            </a:pPr>
            <a:r>
              <a:rPr lang="en-US" altLang="en-US" sz="2000" dirty="0"/>
              <a:t>Positive or negative decimal numbers with an integer part, a decimal point and a fractional part</a:t>
            </a:r>
          </a:p>
          <a:p>
            <a:pPr lvl="2" fontAlgn="auto">
              <a:lnSpc>
                <a:spcPct val="80000"/>
              </a:lnSpc>
              <a:spcAft>
                <a:spcPts val="0"/>
              </a:spcAft>
              <a:buFont typeface="Arial" panose="020B0604020202020204" pitchFamily="34" charset="0"/>
              <a:buChar char="•"/>
              <a:defRPr/>
            </a:pPr>
            <a:r>
              <a:rPr lang="en-US" altLang="en-US" sz="2000" dirty="0"/>
              <a:t>Example:</a:t>
            </a:r>
          </a:p>
          <a:p>
            <a:pPr lvl="3" fontAlgn="auto">
              <a:lnSpc>
                <a:spcPct val="80000"/>
              </a:lnSpc>
              <a:spcAft>
                <a:spcPts val="0"/>
              </a:spcAft>
              <a:buFont typeface="Arial" panose="020B0604020202020204" pitchFamily="34" charset="0"/>
              <a:buChar char="•"/>
              <a:defRPr/>
            </a:pPr>
            <a:r>
              <a:rPr lang="en-US" altLang="en-US" sz="2500" dirty="0"/>
              <a:t>const double VAL = 0.5877e2; (stands for 0.5877 x 10</a:t>
            </a:r>
            <a:r>
              <a:rPr lang="en-US" altLang="en-US" sz="2500" baseline="30000" dirty="0"/>
              <a:t>2</a:t>
            </a:r>
            <a:r>
              <a:rPr lang="en-US" altLang="en-US" sz="2500" dirty="0"/>
              <a:t>)</a:t>
            </a:r>
          </a:p>
          <a:p>
            <a:pPr fontAlgn="auto">
              <a:lnSpc>
                <a:spcPct val="70000"/>
              </a:lnSpc>
              <a:spcAft>
                <a:spcPts val="0"/>
              </a:spcAft>
              <a:buFont typeface="Arial" panose="020B0604020202020204" pitchFamily="34" charset="0"/>
              <a:buChar char="•"/>
              <a:defRPr/>
            </a:pPr>
            <a:endParaRPr lang="en-US" alt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Constants cont…</a:t>
            </a:r>
          </a:p>
        </p:txBody>
      </p:sp>
      <p:sp>
        <p:nvSpPr>
          <p:cNvPr id="24581" name="Rectangle 3"/>
          <p:cNvSpPr>
            <a:spLocks noGrp="1" noChangeArrowheads="1"/>
          </p:cNvSpPr>
          <p:nvPr>
            <p:ph idx="1"/>
          </p:nvPr>
        </p:nvSpPr>
        <p:spPr/>
        <p:txBody>
          <a:bodyPr/>
          <a:lstStyle/>
          <a:p>
            <a:pPr lvl="1" fontAlgn="auto">
              <a:spcAft>
                <a:spcPts val="0"/>
              </a:spcAft>
              <a:buFont typeface="Arial" panose="020B0604020202020204" pitchFamily="34" charset="0"/>
              <a:buChar char="•"/>
              <a:defRPr/>
            </a:pPr>
            <a:r>
              <a:rPr lang="en-US" altLang="en-US" b="1" dirty="0"/>
              <a:t>Character constants</a:t>
            </a:r>
          </a:p>
          <a:p>
            <a:pPr lvl="2" fontAlgn="auto">
              <a:spcAft>
                <a:spcPts val="0"/>
              </a:spcAft>
              <a:buFont typeface="Arial" panose="020B0604020202020204" pitchFamily="34" charset="0"/>
              <a:buChar char="•"/>
              <a:defRPr/>
            </a:pPr>
            <a:r>
              <a:rPr lang="en-US" altLang="en-US" dirty="0"/>
              <a:t>A character enclosed in a single quotation mark</a:t>
            </a:r>
          </a:p>
          <a:p>
            <a:pPr lvl="2" fontAlgn="auto">
              <a:spcAft>
                <a:spcPts val="0"/>
              </a:spcAft>
              <a:buFont typeface="Arial" panose="020B0604020202020204" pitchFamily="34" charset="0"/>
              <a:buChar char="•"/>
              <a:defRPr/>
            </a:pPr>
            <a:r>
              <a:rPr lang="en-US" altLang="en-US" dirty="0"/>
              <a:t>Example:</a:t>
            </a:r>
          </a:p>
          <a:p>
            <a:pPr lvl="3" fontAlgn="auto">
              <a:spcAft>
                <a:spcPts val="0"/>
              </a:spcAft>
              <a:buFont typeface="Arial" panose="020B0604020202020204" pitchFamily="34" charset="0"/>
              <a:buChar char="•"/>
              <a:defRPr/>
            </a:pPr>
            <a:r>
              <a:rPr lang="en-US" altLang="en-US" sz="1350" dirty="0"/>
              <a:t>const char letter = ‘n’;</a:t>
            </a:r>
          </a:p>
          <a:p>
            <a:pPr lvl="3" fontAlgn="auto">
              <a:spcAft>
                <a:spcPts val="0"/>
              </a:spcAft>
              <a:buFont typeface="Arial" panose="020B0604020202020204" pitchFamily="34" charset="0"/>
              <a:buChar char="•"/>
              <a:defRPr/>
            </a:pPr>
            <a:r>
              <a:rPr lang="en-US" altLang="en-US" sz="1350" dirty="0"/>
              <a:t>const char number = ‘1’;</a:t>
            </a:r>
          </a:p>
          <a:p>
            <a:pPr lvl="3" fontAlgn="auto">
              <a:spcAft>
                <a:spcPts val="0"/>
              </a:spcAft>
              <a:buFont typeface="Arial" panose="020B0604020202020204" pitchFamily="34" charset="0"/>
              <a:buChar char="•"/>
              <a:defRPr/>
            </a:pPr>
            <a:r>
              <a:rPr lang="en-US" altLang="en-US" sz="1350" dirty="0" err="1"/>
              <a:t>printf</a:t>
            </a:r>
            <a:r>
              <a:rPr lang="en-US" altLang="en-US" sz="1350" dirty="0"/>
              <a:t>(“%c”, ‘S’);</a:t>
            </a:r>
          </a:p>
          <a:p>
            <a:pPr lvl="4" fontAlgn="auto">
              <a:spcAft>
                <a:spcPts val="0"/>
              </a:spcAft>
              <a:buFont typeface="Arial" panose="020B0604020202020204" pitchFamily="34" charset="0"/>
              <a:buChar char="•"/>
              <a:defRPr/>
            </a:pPr>
            <a:r>
              <a:rPr lang="en-US" altLang="en-US" sz="2000" dirty="0"/>
              <a:t>Output would be: S</a:t>
            </a:r>
          </a:p>
          <a:p>
            <a:pPr lvl="4" fontAlgn="auto">
              <a:lnSpc>
                <a:spcPct val="20000"/>
              </a:lnSpc>
              <a:spcAft>
                <a:spcPts val="0"/>
              </a:spcAft>
              <a:buFontTx/>
              <a:buNone/>
              <a:defRPr/>
            </a:pPr>
            <a:endParaRPr lang="en-US" altLang="en-US" sz="2000" dirty="0"/>
          </a:p>
          <a:p>
            <a:pPr lvl="1" fontAlgn="auto">
              <a:spcAft>
                <a:spcPts val="0"/>
              </a:spcAft>
              <a:buFont typeface="Arial" panose="020B0604020202020204" pitchFamily="34" charset="0"/>
              <a:buChar char="•"/>
              <a:defRPr/>
            </a:pPr>
            <a:r>
              <a:rPr lang="en-US" altLang="en-US" b="1" dirty="0"/>
              <a:t>Enumeration</a:t>
            </a:r>
          </a:p>
          <a:p>
            <a:pPr lvl="2" fontAlgn="auto">
              <a:spcAft>
                <a:spcPts val="0"/>
              </a:spcAft>
              <a:buFont typeface="Arial" panose="020B0604020202020204" pitchFamily="34" charset="0"/>
              <a:buChar char="•"/>
              <a:defRPr/>
            </a:pPr>
            <a:r>
              <a:rPr lang="en-US" altLang="en-US" dirty="0"/>
              <a:t>Values are given as a list</a:t>
            </a:r>
          </a:p>
          <a:p>
            <a:pPr lvl="2" fontAlgn="auto">
              <a:spcAft>
                <a:spcPts val="0"/>
              </a:spcAft>
              <a:buFont typeface="Arial" panose="020B0604020202020204" pitchFamily="34" charset="0"/>
              <a:buChar char="•"/>
              <a:defRPr/>
            </a:pPr>
            <a:r>
              <a:rPr lang="en-US" altLang="en-US" dirty="0"/>
              <a:t>Example:</a:t>
            </a:r>
          </a:p>
          <a:p>
            <a:pPr fontAlgn="auto">
              <a:spcAft>
                <a:spcPts val="0"/>
              </a:spcAft>
              <a:buFont typeface="Arial" panose="020B0604020202020204" pitchFamily="34" charset="0"/>
              <a:buChar char="•"/>
              <a:defRPr/>
            </a:pPr>
            <a:endParaRPr lang="en-US" altLang="en-US" dirty="0"/>
          </a:p>
        </p:txBody>
      </p:sp>
      <p:grpSp>
        <p:nvGrpSpPr>
          <p:cNvPr id="23557" name="Group 4"/>
          <p:cNvGrpSpPr>
            <a:grpSpLocks noChangeAspect="1"/>
          </p:cNvGrpSpPr>
          <p:nvPr/>
        </p:nvGrpSpPr>
        <p:grpSpPr bwMode="auto">
          <a:xfrm>
            <a:off x="3300413" y="5119688"/>
            <a:ext cx="3429000" cy="1287462"/>
            <a:chOff x="1632" y="3312"/>
            <a:chExt cx="2544" cy="648"/>
          </a:xfrm>
        </p:grpSpPr>
        <p:sp>
          <p:nvSpPr>
            <p:cNvPr id="23558" name="AutoShape 5"/>
            <p:cNvSpPr>
              <a:spLocks noChangeAspect="1" noChangeArrowheads="1" noTextEdit="1"/>
            </p:cNvSpPr>
            <p:nvPr/>
          </p:nvSpPr>
          <p:spPr bwMode="auto">
            <a:xfrm>
              <a:off x="1632" y="3312"/>
              <a:ext cx="2544" cy="619"/>
            </a:xfrm>
            <a:prstGeom prst="rect">
              <a:avLst/>
            </a:prstGeom>
            <a:noFill/>
            <a:ln w="9525">
              <a:noFill/>
              <a:miter lim="800000"/>
              <a:headEnd/>
              <a:tailEnd/>
            </a:ln>
          </p:spPr>
          <p:txBody>
            <a:bodyPr/>
            <a:lstStyle/>
            <a:p>
              <a:endParaRPr lang="en-US"/>
            </a:p>
          </p:txBody>
        </p:sp>
        <p:sp>
          <p:nvSpPr>
            <p:cNvPr id="23559" name="Rectangle 6"/>
            <p:cNvSpPr>
              <a:spLocks noChangeArrowheads="1"/>
            </p:cNvSpPr>
            <p:nvPr/>
          </p:nvSpPr>
          <p:spPr bwMode="auto">
            <a:xfrm>
              <a:off x="1632" y="3328"/>
              <a:ext cx="1417" cy="161"/>
            </a:xfrm>
            <a:prstGeom prst="rect">
              <a:avLst/>
            </a:prstGeom>
            <a:noFill/>
            <a:ln w="9525">
              <a:noFill/>
              <a:miter lim="800000"/>
              <a:headEnd/>
              <a:tailEnd/>
            </a:ln>
          </p:spPr>
          <p:txBody>
            <a:bodyPr wrap="none" lIns="0" tIns="0" rIns="0" bIns="0">
              <a:spAutoFit/>
            </a:bodyPr>
            <a:lstStyle/>
            <a:p>
              <a:r>
                <a:rPr lang="en-US" altLang="en-US" sz="2100" dirty="0" err="1">
                  <a:solidFill>
                    <a:srgbClr val="000000"/>
                  </a:solidFill>
                </a:rPr>
                <a:t>enum</a:t>
              </a:r>
              <a:r>
                <a:rPr lang="en-US" altLang="en-US" sz="2100" dirty="0">
                  <a:solidFill>
                    <a:srgbClr val="000000"/>
                  </a:solidFill>
                </a:rPr>
                <a:t> Language {</a:t>
              </a:r>
              <a:endParaRPr lang="en-US" altLang="en-US" sz="3200" dirty="0">
                <a:latin typeface="Tahoma" pitchFamily="34" charset="0"/>
              </a:endParaRPr>
            </a:p>
          </p:txBody>
        </p:sp>
        <p:sp>
          <p:nvSpPr>
            <p:cNvPr id="23560" name="Rectangle 7"/>
            <p:cNvSpPr>
              <a:spLocks noChangeArrowheads="1"/>
            </p:cNvSpPr>
            <p:nvPr/>
          </p:nvSpPr>
          <p:spPr bwMode="auto">
            <a:xfrm>
              <a:off x="1844" y="3452"/>
              <a:ext cx="556" cy="161"/>
            </a:xfrm>
            <a:prstGeom prst="rect">
              <a:avLst/>
            </a:prstGeom>
            <a:noFill/>
            <a:ln w="9525">
              <a:noFill/>
              <a:miter lim="800000"/>
              <a:headEnd/>
              <a:tailEnd/>
            </a:ln>
          </p:spPr>
          <p:txBody>
            <a:bodyPr wrap="none" lIns="0" tIns="0" rIns="0" bIns="0">
              <a:spAutoFit/>
            </a:bodyPr>
            <a:lstStyle/>
            <a:p>
              <a:r>
                <a:rPr lang="en-US" altLang="en-US" sz="2100">
                  <a:solidFill>
                    <a:srgbClr val="000000"/>
                  </a:solidFill>
                </a:rPr>
                <a:t>Malay,</a:t>
              </a:r>
              <a:endParaRPr lang="en-US" altLang="en-US" sz="3200">
                <a:latin typeface="Tahoma" pitchFamily="34" charset="0"/>
              </a:endParaRPr>
            </a:p>
          </p:txBody>
        </p:sp>
        <p:sp>
          <p:nvSpPr>
            <p:cNvPr id="23561" name="Rectangle 8"/>
            <p:cNvSpPr>
              <a:spLocks noChangeArrowheads="1"/>
            </p:cNvSpPr>
            <p:nvPr/>
          </p:nvSpPr>
          <p:spPr bwMode="auto">
            <a:xfrm>
              <a:off x="1844" y="3574"/>
              <a:ext cx="655" cy="162"/>
            </a:xfrm>
            <a:prstGeom prst="rect">
              <a:avLst/>
            </a:prstGeom>
            <a:noFill/>
            <a:ln w="9525">
              <a:noFill/>
              <a:miter lim="800000"/>
              <a:headEnd/>
              <a:tailEnd/>
            </a:ln>
          </p:spPr>
          <p:txBody>
            <a:bodyPr wrap="none" lIns="0" tIns="0" rIns="0" bIns="0">
              <a:spAutoFit/>
            </a:bodyPr>
            <a:lstStyle/>
            <a:p>
              <a:r>
                <a:rPr lang="en-US" altLang="en-US" sz="2100">
                  <a:solidFill>
                    <a:srgbClr val="000000"/>
                  </a:solidFill>
                </a:rPr>
                <a:t>English,</a:t>
              </a:r>
              <a:endParaRPr lang="en-US" altLang="en-US" sz="3200">
                <a:latin typeface="Tahoma" pitchFamily="34" charset="0"/>
              </a:endParaRPr>
            </a:p>
          </p:txBody>
        </p:sp>
        <p:sp>
          <p:nvSpPr>
            <p:cNvPr id="23562" name="Rectangle 9"/>
            <p:cNvSpPr>
              <a:spLocks noChangeArrowheads="1"/>
            </p:cNvSpPr>
            <p:nvPr/>
          </p:nvSpPr>
          <p:spPr bwMode="auto">
            <a:xfrm>
              <a:off x="1844" y="3698"/>
              <a:ext cx="539" cy="161"/>
            </a:xfrm>
            <a:prstGeom prst="rect">
              <a:avLst/>
            </a:prstGeom>
            <a:noFill/>
            <a:ln w="9525">
              <a:noFill/>
              <a:miter lim="800000"/>
              <a:headEnd/>
              <a:tailEnd/>
            </a:ln>
          </p:spPr>
          <p:txBody>
            <a:bodyPr wrap="none" lIns="0" tIns="0" rIns="0" bIns="0">
              <a:spAutoFit/>
            </a:bodyPr>
            <a:lstStyle/>
            <a:p>
              <a:r>
                <a:rPr lang="en-US" altLang="en-US" sz="2100">
                  <a:solidFill>
                    <a:srgbClr val="000000"/>
                  </a:solidFill>
                </a:rPr>
                <a:t>Arabic</a:t>
              </a:r>
              <a:endParaRPr lang="en-US" altLang="en-US" sz="3200">
                <a:latin typeface="Tahoma" pitchFamily="34" charset="0"/>
              </a:endParaRPr>
            </a:p>
          </p:txBody>
        </p:sp>
        <p:sp>
          <p:nvSpPr>
            <p:cNvPr id="23563" name="Rectangle 10"/>
            <p:cNvSpPr>
              <a:spLocks noChangeArrowheads="1"/>
            </p:cNvSpPr>
            <p:nvPr/>
          </p:nvSpPr>
          <p:spPr bwMode="auto">
            <a:xfrm>
              <a:off x="1632" y="3822"/>
              <a:ext cx="124" cy="138"/>
            </a:xfrm>
            <a:prstGeom prst="rect">
              <a:avLst/>
            </a:prstGeom>
            <a:noFill/>
            <a:ln w="9525">
              <a:noFill/>
              <a:miter lim="800000"/>
              <a:headEnd/>
              <a:tailEnd/>
            </a:ln>
          </p:spPr>
          <p:txBody>
            <a:bodyPr wrap="none" lIns="0" tIns="0" rIns="0" bIns="0">
              <a:spAutoFit/>
            </a:bodyPr>
            <a:lstStyle/>
            <a:p>
              <a:r>
                <a:rPr lang="en-US" altLang="en-US" sz="1800" b="1">
                  <a:solidFill>
                    <a:srgbClr val="000000"/>
                  </a:solidFill>
                </a:rPr>
                <a:t>};</a:t>
              </a:r>
              <a:endParaRPr lang="en-US" altLang="en-US" sz="1800" b="1">
                <a:latin typeface="Tahoma" pitchFamily="34"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t>C Development Environment</a:t>
            </a:r>
          </a:p>
        </p:txBody>
      </p:sp>
      <p:grpSp>
        <p:nvGrpSpPr>
          <p:cNvPr id="5124" name="Group 4"/>
          <p:cNvGrpSpPr>
            <a:grpSpLocks/>
          </p:cNvGrpSpPr>
          <p:nvPr/>
        </p:nvGrpSpPr>
        <p:grpSpPr bwMode="auto">
          <a:xfrm>
            <a:off x="304800" y="1371600"/>
            <a:ext cx="8534400" cy="4727575"/>
            <a:chOff x="192" y="1152"/>
            <a:chExt cx="5376" cy="2978"/>
          </a:xfrm>
        </p:grpSpPr>
        <p:grpSp>
          <p:nvGrpSpPr>
            <p:cNvPr id="5125" name="Group 5"/>
            <p:cNvGrpSpPr>
              <a:grpSpLocks/>
            </p:cNvGrpSpPr>
            <p:nvPr/>
          </p:nvGrpSpPr>
          <p:grpSpPr bwMode="auto">
            <a:xfrm>
              <a:off x="192" y="1152"/>
              <a:ext cx="5274" cy="2688"/>
              <a:chOff x="192" y="528"/>
              <a:chExt cx="5274" cy="2688"/>
            </a:xfrm>
          </p:grpSpPr>
          <p:sp>
            <p:nvSpPr>
              <p:cNvPr id="5127" name="Rectangle 6"/>
              <p:cNvSpPr>
                <a:spLocks noChangeArrowheads="1"/>
              </p:cNvSpPr>
              <p:nvPr/>
            </p:nvSpPr>
            <p:spPr bwMode="auto">
              <a:xfrm>
                <a:off x="1076" y="1477"/>
                <a:ext cx="1267" cy="295"/>
              </a:xfrm>
              <a:prstGeom prst="rect">
                <a:avLst/>
              </a:prstGeom>
              <a:solidFill>
                <a:schemeClr val="bg1"/>
              </a:solidFill>
              <a:ln w="12700">
                <a:solidFill>
                  <a:schemeClr val="tx1"/>
                </a:solidFill>
                <a:miter lim="800000"/>
                <a:headEnd/>
                <a:tailEnd/>
              </a:ln>
              <a:effectLst/>
            </p:spPr>
            <p:txBody>
              <a:bodyPr wrap="none" anchor="ctr"/>
              <a:lstStyle/>
              <a:p>
                <a:pPr eaLnBrk="1" hangingPunct="1"/>
                <a:endParaRPr lang="en-IN" altLang="en-US"/>
              </a:p>
            </p:txBody>
          </p:sp>
          <p:grpSp>
            <p:nvGrpSpPr>
              <p:cNvPr id="5128" name="Group 7"/>
              <p:cNvGrpSpPr>
                <a:grpSpLocks/>
              </p:cNvGrpSpPr>
              <p:nvPr/>
            </p:nvGrpSpPr>
            <p:grpSpPr bwMode="auto">
              <a:xfrm>
                <a:off x="3046" y="1417"/>
                <a:ext cx="1146" cy="386"/>
                <a:chOff x="3173" y="1474"/>
                <a:chExt cx="1248" cy="424"/>
              </a:xfrm>
            </p:grpSpPr>
            <p:grpSp>
              <p:nvGrpSpPr>
                <p:cNvPr id="5183" name="Group 8"/>
                <p:cNvGrpSpPr>
                  <a:grpSpLocks/>
                </p:cNvGrpSpPr>
                <p:nvPr/>
              </p:nvGrpSpPr>
              <p:grpSpPr bwMode="auto">
                <a:xfrm>
                  <a:off x="3173" y="1474"/>
                  <a:ext cx="1248" cy="424"/>
                  <a:chOff x="3173" y="1474"/>
                  <a:chExt cx="1248" cy="424"/>
                </a:xfrm>
              </p:grpSpPr>
              <p:grpSp>
                <p:nvGrpSpPr>
                  <p:cNvPr id="5185" name="Group 9"/>
                  <p:cNvGrpSpPr>
                    <a:grpSpLocks/>
                  </p:cNvGrpSpPr>
                  <p:nvPr/>
                </p:nvGrpSpPr>
                <p:grpSpPr bwMode="auto">
                  <a:xfrm>
                    <a:off x="3173" y="1474"/>
                    <a:ext cx="1248" cy="424"/>
                    <a:chOff x="3173" y="1474"/>
                    <a:chExt cx="1248" cy="424"/>
                  </a:xfrm>
                </p:grpSpPr>
                <p:sp>
                  <p:nvSpPr>
                    <p:cNvPr id="5189" name="Oval 10"/>
                    <p:cNvSpPr>
                      <a:spLocks noChangeArrowheads="1"/>
                    </p:cNvSpPr>
                    <p:nvPr/>
                  </p:nvSpPr>
                  <p:spPr bwMode="auto">
                    <a:xfrm>
                      <a:off x="3177" y="1474"/>
                      <a:ext cx="1240" cy="136"/>
                    </a:xfrm>
                    <a:prstGeom prst="ellipse">
                      <a:avLst/>
                    </a:prstGeom>
                    <a:noFill/>
                    <a:ln w="12700">
                      <a:solidFill>
                        <a:schemeClr val="tx1"/>
                      </a:solidFill>
                      <a:round/>
                      <a:headEnd/>
                      <a:tailEnd/>
                    </a:ln>
                    <a:effectLst/>
                  </p:spPr>
                  <p:txBody>
                    <a:bodyPr wrap="none" anchor="ctr"/>
                    <a:lstStyle/>
                    <a:p>
                      <a:pPr eaLnBrk="1" hangingPunct="1"/>
                      <a:endParaRPr lang="en-IN" altLang="en-US"/>
                    </a:p>
                  </p:txBody>
                </p:sp>
                <p:sp>
                  <p:nvSpPr>
                    <p:cNvPr id="5190" name="Line 11"/>
                    <p:cNvSpPr>
                      <a:spLocks noChangeShapeType="1"/>
                    </p:cNvSpPr>
                    <p:nvPr/>
                  </p:nvSpPr>
                  <p:spPr bwMode="auto">
                    <a:xfrm>
                      <a:off x="3173" y="1527"/>
                      <a:ext cx="0" cy="28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191" name="Line 12"/>
                    <p:cNvSpPr>
                      <a:spLocks noChangeShapeType="1"/>
                    </p:cNvSpPr>
                    <p:nvPr/>
                  </p:nvSpPr>
                  <p:spPr bwMode="auto">
                    <a:xfrm>
                      <a:off x="4421" y="1527"/>
                      <a:ext cx="0" cy="28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192" name="Oval 13"/>
                    <p:cNvSpPr>
                      <a:spLocks noChangeArrowheads="1"/>
                    </p:cNvSpPr>
                    <p:nvPr/>
                  </p:nvSpPr>
                  <p:spPr bwMode="auto">
                    <a:xfrm>
                      <a:off x="3177" y="1762"/>
                      <a:ext cx="1240" cy="136"/>
                    </a:xfrm>
                    <a:prstGeom prst="ellipse">
                      <a:avLst/>
                    </a:prstGeom>
                    <a:noFill/>
                    <a:ln w="12700">
                      <a:solidFill>
                        <a:schemeClr val="tx1"/>
                      </a:solidFill>
                      <a:round/>
                      <a:headEnd/>
                      <a:tailEnd/>
                    </a:ln>
                    <a:effectLst/>
                  </p:spPr>
                  <p:txBody>
                    <a:bodyPr wrap="none" anchor="ctr"/>
                    <a:lstStyle/>
                    <a:p>
                      <a:pPr eaLnBrk="1" hangingPunct="1"/>
                      <a:endParaRPr lang="en-IN" altLang="en-US"/>
                    </a:p>
                  </p:txBody>
                </p:sp>
              </p:grpSp>
              <p:sp>
                <p:nvSpPr>
                  <p:cNvPr id="5186" name="Oval 14"/>
                  <p:cNvSpPr>
                    <a:spLocks noChangeArrowheads="1"/>
                  </p:cNvSpPr>
                  <p:nvPr/>
                </p:nvSpPr>
                <p:spPr bwMode="auto">
                  <a:xfrm>
                    <a:off x="3173" y="1728"/>
                    <a:ext cx="1243" cy="156"/>
                  </a:xfrm>
                  <a:prstGeom prst="ellipse">
                    <a:avLst/>
                  </a:prstGeom>
                  <a:solidFill>
                    <a:schemeClr val="bg1"/>
                  </a:solidFill>
                  <a:ln w="9525">
                    <a:noFill/>
                    <a:round/>
                    <a:headEnd/>
                    <a:tailEnd/>
                  </a:ln>
                  <a:effectLst/>
                </p:spPr>
                <p:txBody>
                  <a:bodyPr wrap="none" anchor="ctr"/>
                  <a:lstStyle/>
                  <a:p>
                    <a:pPr eaLnBrk="1" hangingPunct="1"/>
                    <a:endParaRPr lang="en-IN" altLang="en-US"/>
                  </a:p>
                </p:txBody>
              </p:sp>
              <p:sp>
                <p:nvSpPr>
                  <p:cNvPr id="5187" name="Line 15"/>
                  <p:cNvSpPr>
                    <a:spLocks noChangeShapeType="1"/>
                  </p:cNvSpPr>
                  <p:nvPr/>
                </p:nvSpPr>
                <p:spPr bwMode="auto">
                  <a:xfrm>
                    <a:off x="3173" y="1744"/>
                    <a:ext cx="0" cy="86"/>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188" name="Line 16"/>
                  <p:cNvSpPr>
                    <a:spLocks noChangeShapeType="1"/>
                  </p:cNvSpPr>
                  <p:nvPr/>
                </p:nvSpPr>
                <p:spPr bwMode="auto">
                  <a:xfrm>
                    <a:off x="4421" y="1746"/>
                    <a:ext cx="0" cy="86"/>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5184" name="Rectangle 17"/>
                <p:cNvSpPr>
                  <a:spLocks noChangeArrowheads="1"/>
                </p:cNvSpPr>
                <p:nvPr/>
              </p:nvSpPr>
              <p:spPr bwMode="auto">
                <a:xfrm>
                  <a:off x="3552" y="1598"/>
                  <a:ext cx="420" cy="233"/>
                </a:xfrm>
                <a:prstGeom prst="rect">
                  <a:avLst/>
                </a:prstGeom>
                <a:noFill/>
                <a:ln w="9525">
                  <a:noFill/>
                  <a:miter lim="800000"/>
                  <a:headEnd/>
                  <a:tailEnd/>
                </a:ln>
                <a:effectLst/>
              </p:spPr>
              <p:txBody>
                <a:bodyPr wrap="none" lIns="92075" tIns="46038" rIns="92075" bIns="46038">
                  <a:spAutoFit/>
                </a:bodyPr>
                <a:lstStyle/>
                <a:p>
                  <a:r>
                    <a:rPr lang="en-GB" altLang="en-US" sz="1600" b="1">
                      <a:latin typeface="Arial" charset="0"/>
                    </a:rPr>
                    <a:t>Disk</a:t>
                  </a:r>
                </a:p>
              </p:txBody>
            </p:sp>
          </p:grpSp>
          <p:sp>
            <p:nvSpPr>
              <p:cNvPr id="5129" name="Rectangle 18"/>
              <p:cNvSpPr>
                <a:spLocks noChangeArrowheads="1"/>
              </p:cNvSpPr>
              <p:nvPr/>
            </p:nvSpPr>
            <p:spPr bwMode="auto">
              <a:xfrm>
                <a:off x="1210" y="1497"/>
                <a:ext cx="224" cy="212"/>
              </a:xfrm>
              <a:prstGeom prst="rect">
                <a:avLst/>
              </a:prstGeom>
              <a:noFill/>
              <a:ln w="9525">
                <a:noFill/>
                <a:miter lim="800000"/>
                <a:headEnd/>
                <a:tailEnd/>
              </a:ln>
              <a:effectLst/>
            </p:spPr>
            <p:txBody>
              <a:bodyPr wrap="none" lIns="92075" tIns="46038" rIns="92075" bIns="46038">
                <a:spAutoFit/>
              </a:bodyPr>
              <a:lstStyle/>
              <a:p>
                <a:r>
                  <a:rPr lang="en-GB" altLang="en-US" sz="1600">
                    <a:latin typeface="Arial" charset="0"/>
                  </a:rPr>
                  <a:t>   </a:t>
                </a:r>
              </a:p>
            </p:txBody>
          </p:sp>
          <p:sp>
            <p:nvSpPr>
              <p:cNvPr id="5130" name="Line 19"/>
              <p:cNvSpPr>
                <a:spLocks noChangeShapeType="1"/>
              </p:cNvSpPr>
              <p:nvPr/>
            </p:nvSpPr>
            <p:spPr bwMode="auto">
              <a:xfrm>
                <a:off x="2346" y="1625"/>
                <a:ext cx="700" cy="0"/>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5131" name="Rectangle 20"/>
              <p:cNvSpPr>
                <a:spLocks noChangeArrowheads="1"/>
              </p:cNvSpPr>
              <p:nvPr/>
            </p:nvSpPr>
            <p:spPr bwMode="auto">
              <a:xfrm>
                <a:off x="192" y="1520"/>
                <a:ext cx="678" cy="212"/>
              </a:xfrm>
              <a:prstGeom prst="rect">
                <a:avLst/>
              </a:prstGeom>
              <a:noFill/>
              <a:ln w="9525">
                <a:noFill/>
                <a:miter lim="800000"/>
                <a:headEnd/>
                <a:tailEnd/>
              </a:ln>
              <a:effectLst/>
            </p:spPr>
            <p:txBody>
              <a:bodyPr wrap="none" lIns="92075" tIns="46038" rIns="92075" bIns="46038">
                <a:spAutoFit/>
              </a:bodyPr>
              <a:lstStyle/>
              <a:p>
                <a:r>
                  <a:rPr lang="en-GB" altLang="en-US" sz="1600" b="1">
                    <a:latin typeface="Arial" charset="0"/>
                  </a:rPr>
                  <a:t>Phase 2 :</a:t>
                </a:r>
              </a:p>
            </p:txBody>
          </p:sp>
          <p:sp>
            <p:nvSpPr>
              <p:cNvPr id="5132" name="Rectangle 21"/>
              <p:cNvSpPr>
                <a:spLocks noChangeArrowheads="1"/>
              </p:cNvSpPr>
              <p:nvPr/>
            </p:nvSpPr>
            <p:spPr bwMode="auto">
              <a:xfrm>
                <a:off x="4416" y="1296"/>
                <a:ext cx="949" cy="674"/>
              </a:xfrm>
              <a:prstGeom prst="rect">
                <a:avLst/>
              </a:prstGeom>
              <a:noFill/>
              <a:ln w="9525">
                <a:noFill/>
                <a:miter lim="800000"/>
                <a:headEnd/>
                <a:tailEnd/>
              </a:ln>
              <a:effectLst/>
            </p:spPr>
            <p:txBody>
              <a:bodyPr wrap="none" lIns="92075" tIns="46038" rIns="92075" bIns="46038">
                <a:spAutoFit/>
              </a:bodyPr>
              <a:lstStyle/>
              <a:p>
                <a:r>
                  <a:rPr lang="en-GB" altLang="en-US" sz="1600">
                    <a:latin typeface="Arial" charset="0"/>
                  </a:rPr>
                  <a:t>Preprocessor</a:t>
                </a:r>
              </a:p>
              <a:p>
                <a:r>
                  <a:rPr lang="en-GB" altLang="en-US" sz="1600">
                    <a:latin typeface="Arial" charset="0"/>
                  </a:rPr>
                  <a:t>program</a:t>
                </a:r>
              </a:p>
              <a:p>
                <a:r>
                  <a:rPr lang="en-GB" altLang="en-US" sz="1600">
                    <a:latin typeface="Arial" charset="0"/>
                  </a:rPr>
                  <a:t>processes the </a:t>
                </a:r>
              </a:p>
              <a:p>
                <a:r>
                  <a:rPr lang="en-GB" altLang="en-US" sz="1600">
                    <a:latin typeface="Arial" charset="0"/>
                  </a:rPr>
                  <a:t>code.</a:t>
                </a:r>
              </a:p>
            </p:txBody>
          </p:sp>
          <p:sp>
            <p:nvSpPr>
              <p:cNvPr id="5133" name="Rectangle 22"/>
              <p:cNvSpPr>
                <a:spLocks noChangeArrowheads="1"/>
              </p:cNvSpPr>
              <p:nvPr/>
            </p:nvSpPr>
            <p:spPr bwMode="auto">
              <a:xfrm>
                <a:off x="1092" y="902"/>
                <a:ext cx="116" cy="366"/>
              </a:xfrm>
              <a:prstGeom prst="rect">
                <a:avLst/>
              </a:prstGeom>
              <a:noFill/>
              <a:ln w="9525">
                <a:noFill/>
                <a:miter lim="800000"/>
                <a:headEnd/>
                <a:tailEnd/>
              </a:ln>
              <a:effectLst/>
            </p:spPr>
            <p:txBody>
              <a:bodyPr wrap="none" lIns="92075" tIns="46038" rIns="92075" bIns="46038">
                <a:spAutoFit/>
              </a:bodyPr>
              <a:lstStyle/>
              <a:p>
                <a:endParaRPr lang="en-GB" altLang="en-US" sz="1600">
                  <a:latin typeface="Arial" charset="0"/>
                </a:endParaRPr>
              </a:p>
              <a:p>
                <a:endParaRPr lang="en-GB" altLang="en-US" sz="1600">
                  <a:latin typeface="Arial" charset="0"/>
                </a:endParaRPr>
              </a:p>
            </p:txBody>
          </p:sp>
          <p:grpSp>
            <p:nvGrpSpPr>
              <p:cNvPr id="5134" name="Group 23"/>
              <p:cNvGrpSpPr>
                <a:grpSpLocks/>
              </p:cNvGrpSpPr>
              <p:nvPr/>
            </p:nvGrpSpPr>
            <p:grpSpPr bwMode="auto">
              <a:xfrm>
                <a:off x="192" y="2064"/>
                <a:ext cx="5265" cy="674"/>
                <a:chOff x="81" y="2278"/>
                <a:chExt cx="5734" cy="739"/>
              </a:xfrm>
            </p:grpSpPr>
            <p:sp>
              <p:nvSpPr>
                <p:cNvPr id="5167" name="Rectangle 24"/>
                <p:cNvSpPr>
                  <a:spLocks noChangeArrowheads="1"/>
                </p:cNvSpPr>
                <p:nvPr/>
              </p:nvSpPr>
              <p:spPr bwMode="auto">
                <a:xfrm>
                  <a:off x="1044" y="2374"/>
                  <a:ext cx="1379" cy="325"/>
                </a:xfrm>
                <a:prstGeom prst="rect">
                  <a:avLst/>
                </a:prstGeom>
                <a:solidFill>
                  <a:schemeClr val="bg1"/>
                </a:solidFill>
                <a:ln w="12700">
                  <a:solidFill>
                    <a:schemeClr val="tx1"/>
                  </a:solidFill>
                  <a:miter lim="800000"/>
                  <a:headEnd/>
                  <a:tailEnd/>
                </a:ln>
                <a:effectLst/>
              </p:spPr>
              <p:txBody>
                <a:bodyPr wrap="none" anchor="ctr"/>
                <a:lstStyle/>
                <a:p>
                  <a:pPr eaLnBrk="1" hangingPunct="1"/>
                  <a:endParaRPr lang="en-IN" altLang="en-US"/>
                </a:p>
              </p:txBody>
            </p:sp>
            <p:grpSp>
              <p:nvGrpSpPr>
                <p:cNvPr id="5168" name="Group 25"/>
                <p:cNvGrpSpPr>
                  <a:grpSpLocks/>
                </p:cNvGrpSpPr>
                <p:nvPr/>
              </p:nvGrpSpPr>
              <p:grpSpPr bwMode="auto">
                <a:xfrm>
                  <a:off x="3189" y="2308"/>
                  <a:ext cx="1248" cy="424"/>
                  <a:chOff x="3189" y="2308"/>
                  <a:chExt cx="1248" cy="424"/>
                </a:xfrm>
              </p:grpSpPr>
              <p:grpSp>
                <p:nvGrpSpPr>
                  <p:cNvPr id="5173" name="Group 26"/>
                  <p:cNvGrpSpPr>
                    <a:grpSpLocks/>
                  </p:cNvGrpSpPr>
                  <p:nvPr/>
                </p:nvGrpSpPr>
                <p:grpSpPr bwMode="auto">
                  <a:xfrm>
                    <a:off x="3189" y="2308"/>
                    <a:ext cx="1248" cy="424"/>
                    <a:chOff x="3189" y="2308"/>
                    <a:chExt cx="1248" cy="424"/>
                  </a:xfrm>
                </p:grpSpPr>
                <p:grpSp>
                  <p:nvGrpSpPr>
                    <p:cNvPr id="5175" name="Group 27"/>
                    <p:cNvGrpSpPr>
                      <a:grpSpLocks/>
                    </p:cNvGrpSpPr>
                    <p:nvPr/>
                  </p:nvGrpSpPr>
                  <p:grpSpPr bwMode="auto">
                    <a:xfrm>
                      <a:off x="3189" y="2308"/>
                      <a:ext cx="1248" cy="424"/>
                      <a:chOff x="3189" y="2308"/>
                      <a:chExt cx="1248" cy="424"/>
                    </a:xfrm>
                  </p:grpSpPr>
                  <p:sp>
                    <p:nvSpPr>
                      <p:cNvPr id="5179" name="Oval 28"/>
                      <p:cNvSpPr>
                        <a:spLocks noChangeArrowheads="1"/>
                      </p:cNvSpPr>
                      <p:nvPr/>
                    </p:nvSpPr>
                    <p:spPr bwMode="auto">
                      <a:xfrm>
                        <a:off x="3193" y="2308"/>
                        <a:ext cx="1240" cy="136"/>
                      </a:xfrm>
                      <a:prstGeom prst="ellipse">
                        <a:avLst/>
                      </a:prstGeom>
                      <a:noFill/>
                      <a:ln w="12700">
                        <a:solidFill>
                          <a:schemeClr val="tx1"/>
                        </a:solidFill>
                        <a:round/>
                        <a:headEnd/>
                        <a:tailEnd/>
                      </a:ln>
                      <a:effectLst/>
                    </p:spPr>
                    <p:txBody>
                      <a:bodyPr wrap="none" anchor="ctr"/>
                      <a:lstStyle/>
                      <a:p>
                        <a:pPr eaLnBrk="1" hangingPunct="1"/>
                        <a:endParaRPr lang="en-IN" altLang="en-US"/>
                      </a:p>
                    </p:txBody>
                  </p:sp>
                  <p:sp>
                    <p:nvSpPr>
                      <p:cNvPr id="5180" name="Line 29"/>
                      <p:cNvSpPr>
                        <a:spLocks noChangeShapeType="1"/>
                      </p:cNvSpPr>
                      <p:nvPr/>
                    </p:nvSpPr>
                    <p:spPr bwMode="auto">
                      <a:xfrm>
                        <a:off x="3189" y="2361"/>
                        <a:ext cx="0" cy="28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181" name="Line 30"/>
                      <p:cNvSpPr>
                        <a:spLocks noChangeShapeType="1"/>
                      </p:cNvSpPr>
                      <p:nvPr/>
                    </p:nvSpPr>
                    <p:spPr bwMode="auto">
                      <a:xfrm>
                        <a:off x="4437" y="2361"/>
                        <a:ext cx="0" cy="28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182" name="Oval 31"/>
                      <p:cNvSpPr>
                        <a:spLocks noChangeArrowheads="1"/>
                      </p:cNvSpPr>
                      <p:nvPr/>
                    </p:nvSpPr>
                    <p:spPr bwMode="auto">
                      <a:xfrm>
                        <a:off x="3193" y="2596"/>
                        <a:ext cx="1240" cy="136"/>
                      </a:xfrm>
                      <a:prstGeom prst="ellipse">
                        <a:avLst/>
                      </a:prstGeom>
                      <a:noFill/>
                      <a:ln w="12700">
                        <a:solidFill>
                          <a:schemeClr val="tx1"/>
                        </a:solidFill>
                        <a:round/>
                        <a:headEnd/>
                        <a:tailEnd/>
                      </a:ln>
                      <a:effectLst/>
                    </p:spPr>
                    <p:txBody>
                      <a:bodyPr wrap="none" anchor="ctr"/>
                      <a:lstStyle/>
                      <a:p>
                        <a:pPr eaLnBrk="1" hangingPunct="1"/>
                        <a:endParaRPr lang="en-IN" altLang="en-US"/>
                      </a:p>
                    </p:txBody>
                  </p:sp>
                </p:grpSp>
                <p:sp>
                  <p:nvSpPr>
                    <p:cNvPr id="5176" name="Oval 32"/>
                    <p:cNvSpPr>
                      <a:spLocks noChangeArrowheads="1"/>
                    </p:cNvSpPr>
                    <p:nvPr/>
                  </p:nvSpPr>
                  <p:spPr bwMode="auto">
                    <a:xfrm>
                      <a:off x="3189" y="2563"/>
                      <a:ext cx="1243" cy="156"/>
                    </a:xfrm>
                    <a:prstGeom prst="ellipse">
                      <a:avLst/>
                    </a:prstGeom>
                    <a:solidFill>
                      <a:schemeClr val="bg1"/>
                    </a:solidFill>
                    <a:ln w="9525">
                      <a:noFill/>
                      <a:round/>
                      <a:headEnd/>
                      <a:tailEnd/>
                    </a:ln>
                    <a:effectLst/>
                  </p:spPr>
                  <p:txBody>
                    <a:bodyPr wrap="none" anchor="ctr"/>
                    <a:lstStyle/>
                    <a:p>
                      <a:pPr eaLnBrk="1" hangingPunct="1"/>
                      <a:endParaRPr lang="en-IN" altLang="en-US"/>
                    </a:p>
                  </p:txBody>
                </p:sp>
                <p:sp>
                  <p:nvSpPr>
                    <p:cNvPr id="5177" name="Line 33"/>
                    <p:cNvSpPr>
                      <a:spLocks noChangeShapeType="1"/>
                    </p:cNvSpPr>
                    <p:nvPr/>
                  </p:nvSpPr>
                  <p:spPr bwMode="auto">
                    <a:xfrm>
                      <a:off x="3189" y="2578"/>
                      <a:ext cx="0" cy="87"/>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178" name="Line 34"/>
                    <p:cNvSpPr>
                      <a:spLocks noChangeShapeType="1"/>
                    </p:cNvSpPr>
                    <p:nvPr/>
                  </p:nvSpPr>
                  <p:spPr bwMode="auto">
                    <a:xfrm>
                      <a:off x="4437" y="2581"/>
                      <a:ext cx="0" cy="86"/>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5174" name="Rectangle 35"/>
                  <p:cNvSpPr>
                    <a:spLocks noChangeArrowheads="1"/>
                  </p:cNvSpPr>
                  <p:nvPr/>
                </p:nvSpPr>
                <p:spPr bwMode="auto">
                  <a:xfrm>
                    <a:off x="3568" y="2431"/>
                    <a:ext cx="420" cy="232"/>
                  </a:xfrm>
                  <a:prstGeom prst="rect">
                    <a:avLst/>
                  </a:prstGeom>
                  <a:noFill/>
                  <a:ln w="9525">
                    <a:noFill/>
                    <a:miter lim="800000"/>
                    <a:headEnd/>
                    <a:tailEnd/>
                  </a:ln>
                  <a:effectLst/>
                </p:spPr>
                <p:txBody>
                  <a:bodyPr wrap="none" lIns="92075" tIns="46038" rIns="92075" bIns="46038">
                    <a:spAutoFit/>
                  </a:bodyPr>
                  <a:lstStyle/>
                  <a:p>
                    <a:r>
                      <a:rPr lang="en-GB" altLang="en-US" sz="1600" b="1">
                        <a:latin typeface="Arial" charset="0"/>
                      </a:rPr>
                      <a:t>Disk</a:t>
                    </a:r>
                  </a:p>
                </p:txBody>
              </p:sp>
            </p:grpSp>
            <p:sp>
              <p:nvSpPr>
                <p:cNvPr id="5169" name="Rectangle 36"/>
                <p:cNvSpPr>
                  <a:spLocks noChangeArrowheads="1"/>
                </p:cNvSpPr>
                <p:nvPr/>
              </p:nvSpPr>
              <p:spPr bwMode="auto">
                <a:xfrm>
                  <a:off x="1190" y="2397"/>
                  <a:ext cx="730" cy="233"/>
                </a:xfrm>
                <a:prstGeom prst="rect">
                  <a:avLst/>
                </a:prstGeom>
                <a:noFill/>
                <a:ln w="9525">
                  <a:noFill/>
                  <a:miter lim="800000"/>
                  <a:headEnd/>
                  <a:tailEnd/>
                </a:ln>
                <a:effectLst/>
              </p:spPr>
              <p:txBody>
                <a:bodyPr wrap="none" lIns="92075" tIns="46038" rIns="92075" bIns="46038">
                  <a:spAutoFit/>
                </a:bodyPr>
                <a:lstStyle/>
                <a:p>
                  <a:r>
                    <a:rPr lang="en-GB" altLang="en-US" sz="1600" b="1">
                      <a:latin typeface="Arial" charset="0"/>
                    </a:rPr>
                    <a:t>Compiler</a:t>
                  </a:r>
                </a:p>
              </p:txBody>
            </p:sp>
            <p:sp>
              <p:nvSpPr>
                <p:cNvPr id="5170" name="Line 37"/>
                <p:cNvSpPr>
                  <a:spLocks noChangeShapeType="1"/>
                </p:cNvSpPr>
                <p:nvPr/>
              </p:nvSpPr>
              <p:spPr bwMode="auto">
                <a:xfrm>
                  <a:off x="2427" y="2537"/>
                  <a:ext cx="762" cy="0"/>
                </a:xfrm>
                <a:prstGeom prst="line">
                  <a:avLst/>
                </a:prstGeom>
                <a:noFill/>
                <a:ln w="12700">
                  <a:solidFill>
                    <a:schemeClr val="tx1"/>
                  </a:solidFill>
                  <a:round/>
                  <a:headEnd type="stealth" w="med" len="lg"/>
                  <a:tailEnd type="stealth" w="med" len="lg"/>
                </a:ln>
                <a:effectLst/>
              </p:spPr>
              <p:txBody>
                <a:bodyPr wrap="none" anchor="ctr"/>
                <a:lstStyle/>
                <a:p>
                  <a:endParaRPr lang="en-US"/>
                </a:p>
              </p:txBody>
            </p:sp>
            <p:sp>
              <p:nvSpPr>
                <p:cNvPr id="5171" name="Rectangle 38"/>
                <p:cNvSpPr>
                  <a:spLocks noChangeArrowheads="1"/>
                </p:cNvSpPr>
                <p:nvPr/>
              </p:nvSpPr>
              <p:spPr bwMode="auto">
                <a:xfrm>
                  <a:off x="81" y="2410"/>
                  <a:ext cx="738" cy="232"/>
                </a:xfrm>
                <a:prstGeom prst="rect">
                  <a:avLst/>
                </a:prstGeom>
                <a:noFill/>
                <a:ln w="9525">
                  <a:noFill/>
                  <a:miter lim="800000"/>
                  <a:headEnd/>
                  <a:tailEnd/>
                </a:ln>
                <a:effectLst/>
              </p:spPr>
              <p:txBody>
                <a:bodyPr wrap="none" lIns="92075" tIns="46038" rIns="92075" bIns="46038">
                  <a:spAutoFit/>
                </a:bodyPr>
                <a:lstStyle/>
                <a:p>
                  <a:r>
                    <a:rPr lang="en-GB" altLang="en-US" sz="1600" b="1">
                      <a:latin typeface="Arial" charset="0"/>
                    </a:rPr>
                    <a:t>Phase 3 :</a:t>
                  </a:r>
                </a:p>
              </p:txBody>
            </p:sp>
            <p:sp>
              <p:nvSpPr>
                <p:cNvPr id="5172" name="Rectangle 39"/>
                <p:cNvSpPr>
                  <a:spLocks noChangeArrowheads="1"/>
                </p:cNvSpPr>
                <p:nvPr/>
              </p:nvSpPr>
              <p:spPr bwMode="auto">
                <a:xfrm>
                  <a:off x="4657" y="2278"/>
                  <a:ext cx="1158" cy="739"/>
                </a:xfrm>
                <a:prstGeom prst="rect">
                  <a:avLst/>
                </a:prstGeom>
                <a:noFill/>
                <a:ln w="9525">
                  <a:noFill/>
                  <a:miter lim="800000"/>
                  <a:headEnd/>
                  <a:tailEnd/>
                </a:ln>
                <a:effectLst/>
              </p:spPr>
              <p:txBody>
                <a:bodyPr wrap="none" lIns="92075" tIns="46038" rIns="92075" bIns="46038">
                  <a:spAutoFit/>
                </a:bodyPr>
                <a:lstStyle/>
                <a:p>
                  <a:r>
                    <a:rPr lang="en-GB" altLang="en-US" sz="1600">
                      <a:solidFill>
                        <a:schemeClr val="tx2"/>
                      </a:solidFill>
                      <a:latin typeface="Arial" charset="0"/>
                    </a:rPr>
                    <a:t>Compiler </a:t>
                  </a:r>
                </a:p>
                <a:p>
                  <a:r>
                    <a:rPr lang="en-GB" altLang="en-US" sz="1600">
                      <a:solidFill>
                        <a:schemeClr val="tx2"/>
                      </a:solidFill>
                      <a:latin typeface="Arial" charset="0"/>
                    </a:rPr>
                    <a:t>creates object</a:t>
                  </a:r>
                </a:p>
                <a:p>
                  <a:r>
                    <a:rPr lang="en-GB" altLang="en-US" sz="1600">
                      <a:solidFill>
                        <a:schemeClr val="tx2"/>
                      </a:solidFill>
                      <a:latin typeface="Arial" charset="0"/>
                    </a:rPr>
                    <a:t>code and stores </a:t>
                  </a:r>
                </a:p>
                <a:p>
                  <a:r>
                    <a:rPr lang="en-GB" altLang="en-US" sz="1600">
                      <a:solidFill>
                        <a:schemeClr val="tx2"/>
                      </a:solidFill>
                      <a:latin typeface="Arial" charset="0"/>
                    </a:rPr>
                    <a:t>it  on Disk.</a:t>
                  </a:r>
                </a:p>
              </p:txBody>
            </p:sp>
          </p:grpSp>
          <p:sp>
            <p:nvSpPr>
              <p:cNvPr id="5135" name="Rectangle 40"/>
              <p:cNvSpPr>
                <a:spLocks noChangeArrowheads="1"/>
              </p:cNvSpPr>
              <p:nvPr/>
            </p:nvSpPr>
            <p:spPr bwMode="auto">
              <a:xfrm>
                <a:off x="1093" y="1503"/>
                <a:ext cx="1048" cy="212"/>
              </a:xfrm>
              <a:prstGeom prst="rect">
                <a:avLst/>
              </a:prstGeom>
              <a:noFill/>
              <a:ln w="9525">
                <a:noFill/>
                <a:miter lim="800000"/>
                <a:headEnd/>
                <a:tailEnd/>
              </a:ln>
              <a:effectLst/>
            </p:spPr>
            <p:txBody>
              <a:bodyPr wrap="none" lIns="92075" tIns="46038" rIns="92075" bIns="46038">
                <a:spAutoFit/>
              </a:bodyPr>
              <a:lstStyle/>
              <a:p>
                <a:r>
                  <a:rPr lang="en-GB" altLang="en-US" sz="1600" b="1">
                    <a:latin typeface="Arial" charset="0"/>
                  </a:rPr>
                  <a:t>   Preprocessor</a:t>
                </a:r>
              </a:p>
            </p:txBody>
          </p:sp>
          <p:sp>
            <p:nvSpPr>
              <p:cNvPr id="5136" name="Rectangle 41"/>
              <p:cNvSpPr>
                <a:spLocks noChangeArrowheads="1"/>
              </p:cNvSpPr>
              <p:nvPr/>
            </p:nvSpPr>
            <p:spPr bwMode="auto">
              <a:xfrm>
                <a:off x="1053" y="2871"/>
                <a:ext cx="1232" cy="295"/>
              </a:xfrm>
              <a:prstGeom prst="rect">
                <a:avLst/>
              </a:prstGeom>
              <a:solidFill>
                <a:schemeClr val="bg1"/>
              </a:solidFill>
              <a:ln w="12700">
                <a:solidFill>
                  <a:schemeClr val="tx1"/>
                </a:solidFill>
                <a:miter lim="800000"/>
                <a:headEnd/>
                <a:tailEnd/>
              </a:ln>
              <a:effectLst/>
            </p:spPr>
            <p:txBody>
              <a:bodyPr wrap="none" anchor="ctr"/>
              <a:lstStyle/>
              <a:p>
                <a:pPr eaLnBrk="1" hangingPunct="1"/>
                <a:endParaRPr lang="en-IN" altLang="en-US"/>
              </a:p>
            </p:txBody>
          </p:sp>
          <p:grpSp>
            <p:nvGrpSpPr>
              <p:cNvPr id="5137" name="Group 42"/>
              <p:cNvGrpSpPr>
                <a:grpSpLocks/>
              </p:cNvGrpSpPr>
              <p:nvPr/>
            </p:nvGrpSpPr>
            <p:grpSpPr bwMode="auto">
              <a:xfrm>
                <a:off x="3072" y="2832"/>
                <a:ext cx="1152" cy="384"/>
                <a:chOff x="3189" y="3076"/>
                <a:chExt cx="1248" cy="424"/>
              </a:xfrm>
            </p:grpSpPr>
            <p:grpSp>
              <p:nvGrpSpPr>
                <p:cNvPr id="5157" name="Group 43"/>
                <p:cNvGrpSpPr>
                  <a:grpSpLocks/>
                </p:cNvGrpSpPr>
                <p:nvPr/>
              </p:nvGrpSpPr>
              <p:grpSpPr bwMode="auto">
                <a:xfrm>
                  <a:off x="3189" y="3076"/>
                  <a:ext cx="1248" cy="424"/>
                  <a:chOff x="3189" y="3076"/>
                  <a:chExt cx="1248" cy="424"/>
                </a:xfrm>
              </p:grpSpPr>
              <p:grpSp>
                <p:nvGrpSpPr>
                  <p:cNvPr id="5159" name="Group 44"/>
                  <p:cNvGrpSpPr>
                    <a:grpSpLocks/>
                  </p:cNvGrpSpPr>
                  <p:nvPr/>
                </p:nvGrpSpPr>
                <p:grpSpPr bwMode="auto">
                  <a:xfrm>
                    <a:off x="3189" y="3076"/>
                    <a:ext cx="1248" cy="424"/>
                    <a:chOff x="3189" y="3076"/>
                    <a:chExt cx="1248" cy="424"/>
                  </a:xfrm>
                </p:grpSpPr>
                <p:sp>
                  <p:nvSpPr>
                    <p:cNvPr id="5163" name="Oval 45"/>
                    <p:cNvSpPr>
                      <a:spLocks noChangeArrowheads="1"/>
                    </p:cNvSpPr>
                    <p:nvPr/>
                  </p:nvSpPr>
                  <p:spPr bwMode="auto">
                    <a:xfrm>
                      <a:off x="3193" y="3076"/>
                      <a:ext cx="1240" cy="136"/>
                    </a:xfrm>
                    <a:prstGeom prst="ellipse">
                      <a:avLst/>
                    </a:prstGeom>
                    <a:noFill/>
                    <a:ln w="12700">
                      <a:solidFill>
                        <a:schemeClr val="tx1"/>
                      </a:solidFill>
                      <a:round/>
                      <a:headEnd/>
                      <a:tailEnd/>
                    </a:ln>
                    <a:effectLst/>
                  </p:spPr>
                  <p:txBody>
                    <a:bodyPr wrap="none" anchor="ctr"/>
                    <a:lstStyle/>
                    <a:p>
                      <a:pPr eaLnBrk="1" hangingPunct="1"/>
                      <a:endParaRPr lang="en-IN" altLang="en-US"/>
                    </a:p>
                  </p:txBody>
                </p:sp>
                <p:sp>
                  <p:nvSpPr>
                    <p:cNvPr id="5164" name="Line 46"/>
                    <p:cNvSpPr>
                      <a:spLocks noChangeShapeType="1"/>
                    </p:cNvSpPr>
                    <p:nvPr/>
                  </p:nvSpPr>
                  <p:spPr bwMode="auto">
                    <a:xfrm>
                      <a:off x="3189" y="3129"/>
                      <a:ext cx="0" cy="28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165" name="Line 47"/>
                    <p:cNvSpPr>
                      <a:spLocks noChangeShapeType="1"/>
                    </p:cNvSpPr>
                    <p:nvPr/>
                  </p:nvSpPr>
                  <p:spPr bwMode="auto">
                    <a:xfrm>
                      <a:off x="4437" y="3129"/>
                      <a:ext cx="0" cy="28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166" name="Oval 48"/>
                    <p:cNvSpPr>
                      <a:spLocks noChangeArrowheads="1"/>
                    </p:cNvSpPr>
                    <p:nvPr/>
                  </p:nvSpPr>
                  <p:spPr bwMode="auto">
                    <a:xfrm>
                      <a:off x="3193" y="3364"/>
                      <a:ext cx="1240" cy="136"/>
                    </a:xfrm>
                    <a:prstGeom prst="ellipse">
                      <a:avLst/>
                    </a:prstGeom>
                    <a:noFill/>
                    <a:ln w="12700">
                      <a:solidFill>
                        <a:schemeClr val="tx1"/>
                      </a:solidFill>
                      <a:round/>
                      <a:headEnd/>
                      <a:tailEnd/>
                    </a:ln>
                    <a:effectLst/>
                  </p:spPr>
                  <p:txBody>
                    <a:bodyPr wrap="none" anchor="ctr"/>
                    <a:lstStyle/>
                    <a:p>
                      <a:pPr eaLnBrk="1" hangingPunct="1"/>
                      <a:endParaRPr lang="en-IN" altLang="en-US"/>
                    </a:p>
                  </p:txBody>
                </p:sp>
              </p:grpSp>
              <p:sp>
                <p:nvSpPr>
                  <p:cNvPr id="5160" name="Oval 49"/>
                  <p:cNvSpPr>
                    <a:spLocks noChangeArrowheads="1"/>
                  </p:cNvSpPr>
                  <p:nvPr/>
                </p:nvSpPr>
                <p:spPr bwMode="auto">
                  <a:xfrm>
                    <a:off x="3189" y="3331"/>
                    <a:ext cx="1243" cy="156"/>
                  </a:xfrm>
                  <a:prstGeom prst="ellipse">
                    <a:avLst/>
                  </a:prstGeom>
                  <a:solidFill>
                    <a:schemeClr val="bg1"/>
                  </a:solidFill>
                  <a:ln w="9525">
                    <a:noFill/>
                    <a:round/>
                    <a:headEnd/>
                    <a:tailEnd/>
                  </a:ln>
                  <a:effectLst/>
                </p:spPr>
                <p:txBody>
                  <a:bodyPr wrap="none" anchor="ctr"/>
                  <a:lstStyle/>
                  <a:p>
                    <a:pPr eaLnBrk="1" hangingPunct="1"/>
                    <a:endParaRPr lang="en-IN" altLang="en-US"/>
                  </a:p>
                </p:txBody>
              </p:sp>
              <p:sp>
                <p:nvSpPr>
                  <p:cNvPr id="5161" name="Line 50"/>
                  <p:cNvSpPr>
                    <a:spLocks noChangeShapeType="1"/>
                  </p:cNvSpPr>
                  <p:nvPr/>
                </p:nvSpPr>
                <p:spPr bwMode="auto">
                  <a:xfrm>
                    <a:off x="3189" y="3346"/>
                    <a:ext cx="0" cy="87"/>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162" name="Line 51"/>
                  <p:cNvSpPr>
                    <a:spLocks noChangeShapeType="1"/>
                  </p:cNvSpPr>
                  <p:nvPr/>
                </p:nvSpPr>
                <p:spPr bwMode="auto">
                  <a:xfrm>
                    <a:off x="4437" y="3349"/>
                    <a:ext cx="0" cy="86"/>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5158" name="Rectangle 52"/>
                <p:cNvSpPr>
                  <a:spLocks noChangeArrowheads="1"/>
                </p:cNvSpPr>
                <p:nvPr/>
              </p:nvSpPr>
              <p:spPr bwMode="auto">
                <a:xfrm>
                  <a:off x="3568" y="3201"/>
                  <a:ext cx="418" cy="234"/>
                </a:xfrm>
                <a:prstGeom prst="rect">
                  <a:avLst/>
                </a:prstGeom>
                <a:noFill/>
                <a:ln w="9525">
                  <a:noFill/>
                  <a:miter lim="800000"/>
                  <a:headEnd/>
                  <a:tailEnd/>
                </a:ln>
                <a:effectLst/>
              </p:spPr>
              <p:txBody>
                <a:bodyPr wrap="none" lIns="92075" tIns="46038" rIns="92075" bIns="46038">
                  <a:spAutoFit/>
                </a:bodyPr>
                <a:lstStyle/>
                <a:p>
                  <a:r>
                    <a:rPr lang="en-GB" altLang="en-US" sz="1600" b="1">
                      <a:latin typeface="Arial" charset="0"/>
                    </a:rPr>
                    <a:t>Disk</a:t>
                  </a:r>
                </a:p>
              </p:txBody>
            </p:sp>
          </p:grpSp>
          <p:sp>
            <p:nvSpPr>
              <p:cNvPr id="5138" name="Rectangle 53"/>
              <p:cNvSpPr>
                <a:spLocks noChangeArrowheads="1"/>
              </p:cNvSpPr>
              <p:nvPr/>
            </p:nvSpPr>
            <p:spPr bwMode="auto">
              <a:xfrm>
                <a:off x="1183" y="2892"/>
                <a:ext cx="644" cy="212"/>
              </a:xfrm>
              <a:prstGeom prst="rect">
                <a:avLst/>
              </a:prstGeom>
              <a:noFill/>
              <a:ln w="9525">
                <a:noFill/>
                <a:miter lim="800000"/>
                <a:headEnd/>
                <a:tailEnd/>
              </a:ln>
              <a:effectLst/>
            </p:spPr>
            <p:txBody>
              <a:bodyPr wrap="none" lIns="92075" tIns="46038" rIns="92075" bIns="46038">
                <a:spAutoFit/>
              </a:bodyPr>
              <a:lstStyle/>
              <a:p>
                <a:r>
                  <a:rPr lang="en-GB" altLang="en-US" sz="1600" b="1">
                    <a:latin typeface="Arial" charset="0"/>
                  </a:rPr>
                  <a:t>    Linker</a:t>
                </a:r>
              </a:p>
            </p:txBody>
          </p:sp>
          <p:sp>
            <p:nvSpPr>
              <p:cNvPr id="5139" name="Line 54"/>
              <p:cNvSpPr>
                <a:spLocks noChangeShapeType="1"/>
              </p:cNvSpPr>
              <p:nvPr/>
            </p:nvSpPr>
            <p:spPr bwMode="auto">
              <a:xfrm>
                <a:off x="2289" y="3019"/>
                <a:ext cx="783" cy="5"/>
              </a:xfrm>
              <a:prstGeom prst="line">
                <a:avLst/>
              </a:prstGeom>
              <a:noFill/>
              <a:ln w="12700">
                <a:solidFill>
                  <a:schemeClr val="tx1"/>
                </a:solidFill>
                <a:round/>
                <a:headEnd type="stealth" w="med" len="lg"/>
                <a:tailEnd type="stealth" w="med" len="lg"/>
              </a:ln>
              <a:effectLst/>
            </p:spPr>
            <p:txBody>
              <a:bodyPr wrap="none" anchor="ctr"/>
              <a:lstStyle/>
              <a:p>
                <a:endParaRPr lang="en-US"/>
              </a:p>
            </p:txBody>
          </p:sp>
          <p:sp>
            <p:nvSpPr>
              <p:cNvPr id="5140" name="Rectangle 55"/>
              <p:cNvSpPr>
                <a:spLocks noChangeArrowheads="1"/>
              </p:cNvSpPr>
              <p:nvPr/>
            </p:nvSpPr>
            <p:spPr bwMode="auto">
              <a:xfrm>
                <a:off x="192" y="2905"/>
                <a:ext cx="714" cy="212"/>
              </a:xfrm>
              <a:prstGeom prst="rect">
                <a:avLst/>
              </a:prstGeom>
              <a:noFill/>
              <a:ln w="9525">
                <a:noFill/>
                <a:miter lim="800000"/>
                <a:headEnd/>
                <a:tailEnd/>
              </a:ln>
              <a:effectLst/>
            </p:spPr>
            <p:txBody>
              <a:bodyPr wrap="none" lIns="92075" tIns="46038" rIns="92075" bIns="46038">
                <a:spAutoFit/>
              </a:bodyPr>
              <a:lstStyle/>
              <a:p>
                <a:r>
                  <a:rPr lang="en-GB" altLang="en-US" sz="1600" b="1">
                    <a:latin typeface="Arial" charset="0"/>
                  </a:rPr>
                  <a:t> Phase 4 :</a:t>
                </a:r>
              </a:p>
            </p:txBody>
          </p:sp>
          <p:sp>
            <p:nvSpPr>
              <p:cNvPr id="5141" name="Rectangle 56"/>
              <p:cNvSpPr>
                <a:spLocks noChangeArrowheads="1"/>
              </p:cNvSpPr>
              <p:nvPr/>
            </p:nvSpPr>
            <p:spPr bwMode="auto">
              <a:xfrm>
                <a:off x="1076" y="700"/>
                <a:ext cx="1267" cy="258"/>
              </a:xfrm>
              <a:prstGeom prst="rect">
                <a:avLst/>
              </a:prstGeom>
              <a:solidFill>
                <a:schemeClr val="bg1"/>
              </a:solidFill>
              <a:ln w="12700">
                <a:solidFill>
                  <a:schemeClr val="tx1"/>
                </a:solidFill>
                <a:miter lim="800000"/>
                <a:headEnd/>
                <a:tailEnd/>
              </a:ln>
              <a:effectLst/>
            </p:spPr>
            <p:txBody>
              <a:bodyPr wrap="none" anchor="ctr"/>
              <a:lstStyle/>
              <a:p>
                <a:pPr eaLnBrk="1" hangingPunct="1"/>
                <a:endParaRPr lang="en-IN" altLang="en-US"/>
              </a:p>
            </p:txBody>
          </p:sp>
          <p:sp>
            <p:nvSpPr>
              <p:cNvPr id="5142" name="Rectangle 57"/>
              <p:cNvSpPr>
                <a:spLocks noChangeArrowheads="1"/>
              </p:cNvSpPr>
              <p:nvPr/>
            </p:nvSpPr>
            <p:spPr bwMode="auto">
              <a:xfrm>
                <a:off x="1210" y="718"/>
                <a:ext cx="594" cy="212"/>
              </a:xfrm>
              <a:prstGeom prst="rect">
                <a:avLst/>
              </a:prstGeom>
              <a:solidFill>
                <a:schemeClr val="bg1"/>
              </a:solidFill>
              <a:ln w="9525">
                <a:noFill/>
                <a:miter lim="800000"/>
                <a:headEnd/>
                <a:tailEnd/>
              </a:ln>
              <a:effectLst/>
            </p:spPr>
            <p:txBody>
              <a:bodyPr wrap="none" lIns="92075" tIns="46038" rIns="92075" bIns="46038">
                <a:spAutoFit/>
              </a:bodyPr>
              <a:lstStyle/>
              <a:p>
                <a:r>
                  <a:rPr lang="en-GB" altLang="en-US" sz="1600" b="1">
                    <a:latin typeface="Arial" charset="0"/>
                  </a:rPr>
                  <a:t>   Editor</a:t>
                </a:r>
              </a:p>
            </p:txBody>
          </p:sp>
          <p:sp>
            <p:nvSpPr>
              <p:cNvPr id="5143" name="Line 58"/>
              <p:cNvSpPr>
                <a:spLocks noChangeShapeType="1"/>
              </p:cNvSpPr>
              <p:nvPr/>
            </p:nvSpPr>
            <p:spPr bwMode="auto">
              <a:xfrm>
                <a:off x="2346" y="829"/>
                <a:ext cx="700" cy="0"/>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5144" name="Rectangle 59"/>
              <p:cNvSpPr>
                <a:spLocks noChangeArrowheads="1"/>
              </p:cNvSpPr>
              <p:nvPr/>
            </p:nvSpPr>
            <p:spPr bwMode="auto">
              <a:xfrm>
                <a:off x="192" y="729"/>
                <a:ext cx="678" cy="212"/>
              </a:xfrm>
              <a:prstGeom prst="rect">
                <a:avLst/>
              </a:prstGeom>
              <a:solidFill>
                <a:schemeClr val="bg1"/>
              </a:solidFill>
              <a:ln w="9525">
                <a:noFill/>
                <a:miter lim="800000"/>
                <a:headEnd/>
                <a:tailEnd/>
              </a:ln>
              <a:effectLst/>
            </p:spPr>
            <p:txBody>
              <a:bodyPr wrap="none" lIns="92075" tIns="46038" rIns="92075" bIns="46038">
                <a:spAutoFit/>
              </a:bodyPr>
              <a:lstStyle/>
              <a:p>
                <a:r>
                  <a:rPr lang="en-GB" altLang="en-US" sz="1600" b="1">
                    <a:latin typeface="Arial" charset="0"/>
                  </a:rPr>
                  <a:t>Phase 1 :</a:t>
                </a:r>
              </a:p>
            </p:txBody>
          </p:sp>
          <p:sp>
            <p:nvSpPr>
              <p:cNvPr id="5145" name="Rectangle 60"/>
              <p:cNvSpPr>
                <a:spLocks noChangeArrowheads="1"/>
              </p:cNvSpPr>
              <p:nvPr/>
            </p:nvSpPr>
            <p:spPr bwMode="auto">
              <a:xfrm>
                <a:off x="4368" y="528"/>
                <a:ext cx="1098" cy="674"/>
              </a:xfrm>
              <a:prstGeom prst="rect">
                <a:avLst/>
              </a:prstGeom>
              <a:noFill/>
              <a:ln w="9525">
                <a:noFill/>
                <a:miter lim="800000"/>
                <a:headEnd/>
                <a:tailEnd/>
              </a:ln>
              <a:effectLst/>
            </p:spPr>
            <p:txBody>
              <a:bodyPr wrap="none" lIns="92075" tIns="46038" rIns="92075" bIns="46038">
                <a:spAutoFit/>
              </a:bodyPr>
              <a:lstStyle/>
              <a:p>
                <a:r>
                  <a:rPr lang="en-GB" altLang="en-US" sz="1600">
                    <a:solidFill>
                      <a:schemeClr val="tx2"/>
                    </a:solidFill>
                    <a:latin typeface="Arial" charset="0"/>
                  </a:rPr>
                  <a:t>Program is</a:t>
                </a:r>
              </a:p>
              <a:p>
                <a:r>
                  <a:rPr lang="en-GB" altLang="en-US" sz="1600">
                    <a:solidFill>
                      <a:schemeClr val="tx2"/>
                    </a:solidFill>
                    <a:latin typeface="Arial" charset="0"/>
                  </a:rPr>
                  <a:t>created using the</a:t>
                </a:r>
              </a:p>
              <a:p>
                <a:r>
                  <a:rPr lang="en-GB" altLang="en-US" sz="1600">
                    <a:solidFill>
                      <a:schemeClr val="tx2"/>
                    </a:solidFill>
                    <a:latin typeface="Arial" charset="0"/>
                  </a:rPr>
                  <a:t>Editor and </a:t>
                </a:r>
              </a:p>
              <a:p>
                <a:r>
                  <a:rPr lang="en-GB" altLang="en-US" sz="1600">
                    <a:solidFill>
                      <a:schemeClr val="tx2"/>
                    </a:solidFill>
                    <a:latin typeface="Arial" charset="0"/>
                  </a:rPr>
                  <a:t>stored on Disk.</a:t>
                </a:r>
              </a:p>
            </p:txBody>
          </p:sp>
          <p:grpSp>
            <p:nvGrpSpPr>
              <p:cNvPr id="5146" name="Group 61"/>
              <p:cNvGrpSpPr>
                <a:grpSpLocks/>
              </p:cNvGrpSpPr>
              <p:nvPr/>
            </p:nvGrpSpPr>
            <p:grpSpPr bwMode="auto">
              <a:xfrm>
                <a:off x="3031" y="639"/>
                <a:ext cx="1146" cy="337"/>
                <a:chOff x="3173" y="658"/>
                <a:chExt cx="1248" cy="424"/>
              </a:xfrm>
            </p:grpSpPr>
            <p:grpSp>
              <p:nvGrpSpPr>
                <p:cNvPr id="5147" name="Group 62"/>
                <p:cNvGrpSpPr>
                  <a:grpSpLocks/>
                </p:cNvGrpSpPr>
                <p:nvPr/>
              </p:nvGrpSpPr>
              <p:grpSpPr bwMode="auto">
                <a:xfrm>
                  <a:off x="3173" y="658"/>
                  <a:ext cx="1248" cy="424"/>
                  <a:chOff x="3173" y="658"/>
                  <a:chExt cx="1248" cy="424"/>
                </a:xfrm>
              </p:grpSpPr>
              <p:grpSp>
                <p:nvGrpSpPr>
                  <p:cNvPr id="5149" name="Group 63"/>
                  <p:cNvGrpSpPr>
                    <a:grpSpLocks/>
                  </p:cNvGrpSpPr>
                  <p:nvPr/>
                </p:nvGrpSpPr>
                <p:grpSpPr bwMode="auto">
                  <a:xfrm>
                    <a:off x="3173" y="658"/>
                    <a:ext cx="1248" cy="424"/>
                    <a:chOff x="3173" y="658"/>
                    <a:chExt cx="1248" cy="424"/>
                  </a:xfrm>
                </p:grpSpPr>
                <p:sp>
                  <p:nvSpPr>
                    <p:cNvPr id="5153" name="Oval 64"/>
                    <p:cNvSpPr>
                      <a:spLocks noChangeArrowheads="1"/>
                    </p:cNvSpPr>
                    <p:nvPr/>
                  </p:nvSpPr>
                  <p:spPr bwMode="auto">
                    <a:xfrm>
                      <a:off x="3177" y="658"/>
                      <a:ext cx="1240" cy="136"/>
                    </a:xfrm>
                    <a:prstGeom prst="ellipse">
                      <a:avLst/>
                    </a:prstGeom>
                    <a:noFill/>
                    <a:ln w="12700">
                      <a:solidFill>
                        <a:schemeClr val="tx1"/>
                      </a:solidFill>
                      <a:round/>
                      <a:headEnd/>
                      <a:tailEnd/>
                    </a:ln>
                    <a:effectLst/>
                  </p:spPr>
                  <p:txBody>
                    <a:bodyPr wrap="none" anchor="ctr"/>
                    <a:lstStyle/>
                    <a:p>
                      <a:pPr eaLnBrk="1" hangingPunct="1"/>
                      <a:endParaRPr lang="en-IN" altLang="en-US"/>
                    </a:p>
                  </p:txBody>
                </p:sp>
                <p:sp>
                  <p:nvSpPr>
                    <p:cNvPr id="5154" name="Line 65"/>
                    <p:cNvSpPr>
                      <a:spLocks noChangeShapeType="1"/>
                    </p:cNvSpPr>
                    <p:nvPr/>
                  </p:nvSpPr>
                  <p:spPr bwMode="auto">
                    <a:xfrm>
                      <a:off x="3173" y="711"/>
                      <a:ext cx="0" cy="28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155" name="Line 66"/>
                    <p:cNvSpPr>
                      <a:spLocks noChangeShapeType="1"/>
                    </p:cNvSpPr>
                    <p:nvPr/>
                  </p:nvSpPr>
                  <p:spPr bwMode="auto">
                    <a:xfrm>
                      <a:off x="4421" y="711"/>
                      <a:ext cx="0" cy="28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156" name="Oval 67"/>
                    <p:cNvSpPr>
                      <a:spLocks noChangeArrowheads="1"/>
                    </p:cNvSpPr>
                    <p:nvPr/>
                  </p:nvSpPr>
                  <p:spPr bwMode="auto">
                    <a:xfrm>
                      <a:off x="3177" y="946"/>
                      <a:ext cx="1240" cy="136"/>
                    </a:xfrm>
                    <a:prstGeom prst="ellipse">
                      <a:avLst/>
                    </a:prstGeom>
                    <a:noFill/>
                    <a:ln w="12700">
                      <a:solidFill>
                        <a:schemeClr val="tx1"/>
                      </a:solidFill>
                      <a:round/>
                      <a:headEnd/>
                      <a:tailEnd/>
                    </a:ln>
                    <a:effectLst/>
                  </p:spPr>
                  <p:txBody>
                    <a:bodyPr wrap="none" anchor="ctr"/>
                    <a:lstStyle/>
                    <a:p>
                      <a:pPr eaLnBrk="1" hangingPunct="1"/>
                      <a:endParaRPr lang="en-IN" altLang="en-US"/>
                    </a:p>
                  </p:txBody>
                </p:sp>
              </p:grpSp>
              <p:sp>
                <p:nvSpPr>
                  <p:cNvPr id="5150" name="Oval 68"/>
                  <p:cNvSpPr>
                    <a:spLocks noChangeArrowheads="1"/>
                  </p:cNvSpPr>
                  <p:nvPr/>
                </p:nvSpPr>
                <p:spPr bwMode="auto">
                  <a:xfrm>
                    <a:off x="3173" y="912"/>
                    <a:ext cx="1243" cy="156"/>
                  </a:xfrm>
                  <a:prstGeom prst="ellipse">
                    <a:avLst/>
                  </a:prstGeom>
                  <a:solidFill>
                    <a:schemeClr val="bg1"/>
                  </a:solidFill>
                  <a:ln w="9525">
                    <a:noFill/>
                    <a:round/>
                    <a:headEnd/>
                    <a:tailEnd/>
                  </a:ln>
                  <a:effectLst/>
                </p:spPr>
                <p:txBody>
                  <a:bodyPr wrap="none" anchor="ctr"/>
                  <a:lstStyle/>
                  <a:p>
                    <a:pPr eaLnBrk="1" hangingPunct="1"/>
                    <a:endParaRPr lang="en-IN" altLang="en-US"/>
                  </a:p>
                </p:txBody>
              </p:sp>
              <p:sp>
                <p:nvSpPr>
                  <p:cNvPr id="5151" name="Line 69"/>
                  <p:cNvSpPr>
                    <a:spLocks noChangeShapeType="1"/>
                  </p:cNvSpPr>
                  <p:nvPr/>
                </p:nvSpPr>
                <p:spPr bwMode="auto">
                  <a:xfrm>
                    <a:off x="3173" y="928"/>
                    <a:ext cx="0" cy="86"/>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152" name="Line 70"/>
                  <p:cNvSpPr>
                    <a:spLocks noChangeShapeType="1"/>
                  </p:cNvSpPr>
                  <p:nvPr/>
                </p:nvSpPr>
                <p:spPr bwMode="auto">
                  <a:xfrm>
                    <a:off x="4421" y="930"/>
                    <a:ext cx="0" cy="86"/>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5148" name="Rectangle 71"/>
                <p:cNvSpPr>
                  <a:spLocks noChangeArrowheads="1"/>
                </p:cNvSpPr>
                <p:nvPr/>
              </p:nvSpPr>
              <p:spPr bwMode="auto">
                <a:xfrm>
                  <a:off x="3552" y="783"/>
                  <a:ext cx="420" cy="266"/>
                </a:xfrm>
                <a:prstGeom prst="rect">
                  <a:avLst/>
                </a:prstGeom>
                <a:noFill/>
                <a:ln w="9525">
                  <a:noFill/>
                  <a:miter lim="800000"/>
                  <a:headEnd/>
                  <a:tailEnd/>
                </a:ln>
                <a:effectLst/>
              </p:spPr>
              <p:txBody>
                <a:bodyPr wrap="none" lIns="92075" tIns="46038" rIns="92075" bIns="46038">
                  <a:spAutoFit/>
                </a:bodyPr>
                <a:lstStyle/>
                <a:p>
                  <a:r>
                    <a:rPr lang="en-GB" altLang="en-US" sz="1600" b="1">
                      <a:latin typeface="Arial" charset="0"/>
                    </a:rPr>
                    <a:t>Disk</a:t>
                  </a:r>
                </a:p>
              </p:txBody>
            </p:sp>
          </p:grpSp>
        </p:grpSp>
        <p:sp>
          <p:nvSpPr>
            <p:cNvPr id="5126" name="Rectangle 72"/>
            <p:cNvSpPr>
              <a:spLocks noChangeArrowheads="1"/>
            </p:cNvSpPr>
            <p:nvPr/>
          </p:nvSpPr>
          <p:spPr bwMode="auto">
            <a:xfrm>
              <a:off x="4368" y="3456"/>
              <a:ext cx="1200" cy="674"/>
            </a:xfrm>
            <a:prstGeom prst="rect">
              <a:avLst/>
            </a:prstGeom>
            <a:noFill/>
            <a:ln w="9525">
              <a:noFill/>
              <a:miter lim="800000"/>
              <a:headEnd/>
              <a:tailEnd/>
            </a:ln>
            <a:effectLst/>
          </p:spPr>
          <p:txBody>
            <a:bodyPr>
              <a:spAutoFit/>
            </a:bodyPr>
            <a:lstStyle/>
            <a:p>
              <a:r>
                <a:rPr lang="en-US" altLang="en-US" sz="1600" dirty="0">
                  <a:latin typeface="Arial" charset="0"/>
                </a:rPr>
                <a:t>Linker links object</a:t>
              </a:r>
            </a:p>
            <a:p>
              <a:r>
                <a:rPr lang="en-US" altLang="en-US" sz="1600" dirty="0">
                  <a:latin typeface="Arial" charset="0"/>
                </a:rPr>
                <a:t>code with libraries,</a:t>
              </a:r>
            </a:p>
            <a:p>
              <a:r>
                <a:rPr lang="en-US" altLang="en-US" sz="1600" dirty="0">
                  <a:latin typeface="Arial" charset="0"/>
                </a:rPr>
                <a:t>creates </a:t>
              </a:r>
              <a:r>
                <a:rPr lang="en-US" altLang="en-US" sz="1600" b="1" dirty="0" err="1">
                  <a:latin typeface="Arial" charset="0"/>
                </a:rPr>
                <a:t>a.out</a:t>
              </a:r>
              <a:r>
                <a:rPr lang="en-US" altLang="en-US" sz="1600" b="1" dirty="0">
                  <a:latin typeface="Arial" charset="0"/>
                </a:rPr>
                <a:t> </a:t>
              </a:r>
              <a:r>
                <a:rPr lang="en-US" altLang="en-US" sz="1600" dirty="0">
                  <a:latin typeface="Arial" charset="0"/>
                </a:rPr>
                <a:t>and</a:t>
              </a:r>
            </a:p>
            <a:p>
              <a:r>
                <a:rPr lang="en-US" altLang="en-US" sz="1600" dirty="0">
                  <a:latin typeface="Arial" charset="0"/>
                </a:rPr>
                <a:t>stores it on Disk</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sz="3200"/>
              <a:t>Constant example – volume of a cone</a:t>
            </a:r>
          </a:p>
        </p:txBody>
      </p:sp>
      <p:sp>
        <p:nvSpPr>
          <p:cNvPr id="25605" name="Rectangle 3"/>
          <p:cNvSpPr>
            <a:spLocks noGrp="1" noChangeArrowheads="1"/>
          </p:cNvSpPr>
          <p:nvPr>
            <p:ph idx="1"/>
          </p:nvPr>
        </p:nvSpPr>
        <p:spPr/>
        <p:txBody>
          <a:bodyPr>
            <a:normAutofit fontScale="85000" lnSpcReduction="20000"/>
          </a:bodyPr>
          <a:lstStyle/>
          <a:p>
            <a:pPr fontAlgn="auto">
              <a:spcAft>
                <a:spcPts val="0"/>
              </a:spcAft>
              <a:buFont typeface="Wingdings" panose="05000000000000000000" pitchFamily="2" charset="2"/>
              <a:buNone/>
              <a:defRPr/>
            </a:pPr>
            <a:r>
              <a:rPr lang="en-US" altLang="en-US" sz="2000" dirty="0"/>
              <a:t>#include &lt;</a:t>
            </a:r>
            <a:r>
              <a:rPr lang="en-US" altLang="en-US" sz="2000" dirty="0" err="1"/>
              <a:t>stdio.h</a:t>
            </a:r>
            <a:r>
              <a:rPr lang="en-US" altLang="en-US" sz="2000" dirty="0"/>
              <a:t>&gt;</a:t>
            </a:r>
          </a:p>
          <a:p>
            <a:pPr fontAlgn="auto">
              <a:spcAft>
                <a:spcPts val="0"/>
              </a:spcAft>
              <a:buFont typeface="Wingdings" panose="05000000000000000000" pitchFamily="2" charset="2"/>
              <a:buNone/>
              <a:defRPr/>
            </a:pPr>
            <a:endParaRPr lang="en-US" altLang="en-US" sz="2000" dirty="0"/>
          </a:p>
          <a:p>
            <a:pPr fontAlgn="auto">
              <a:spcAft>
                <a:spcPts val="0"/>
              </a:spcAft>
              <a:buFont typeface="Wingdings" panose="05000000000000000000" pitchFamily="2" charset="2"/>
              <a:buNone/>
              <a:defRPr/>
            </a:pPr>
            <a:r>
              <a:rPr lang="en-US" altLang="en-US" sz="2000" dirty="0"/>
              <a:t>void main(void)</a:t>
            </a:r>
          </a:p>
          <a:p>
            <a:pPr fontAlgn="auto">
              <a:spcAft>
                <a:spcPts val="0"/>
              </a:spcAft>
              <a:buFont typeface="Wingdings" panose="05000000000000000000" pitchFamily="2" charset="2"/>
              <a:buNone/>
              <a:defRPr/>
            </a:pPr>
            <a:r>
              <a:rPr lang="en-US" altLang="en-US" sz="2000" dirty="0"/>
              <a:t>{</a:t>
            </a:r>
          </a:p>
          <a:p>
            <a:pPr fontAlgn="auto">
              <a:spcAft>
                <a:spcPts val="0"/>
              </a:spcAft>
              <a:buFont typeface="Wingdings" panose="05000000000000000000" pitchFamily="2" charset="2"/>
              <a:buNone/>
              <a:defRPr/>
            </a:pPr>
            <a:r>
              <a:rPr lang="en-US" altLang="en-US" sz="2000" dirty="0"/>
              <a:t>	</a:t>
            </a:r>
            <a:r>
              <a:rPr lang="en-US" altLang="en-US" sz="2000" dirty="0" err="1"/>
              <a:t>const</a:t>
            </a:r>
            <a:r>
              <a:rPr lang="en-US" altLang="en-US" sz="2000" dirty="0"/>
              <a:t> double pi = 3.412;</a:t>
            </a:r>
          </a:p>
          <a:p>
            <a:pPr fontAlgn="auto">
              <a:spcAft>
                <a:spcPts val="0"/>
              </a:spcAft>
              <a:buFont typeface="Wingdings" panose="05000000000000000000" pitchFamily="2" charset="2"/>
              <a:buNone/>
              <a:defRPr/>
            </a:pPr>
            <a:r>
              <a:rPr lang="en-US" altLang="en-US" sz="2000" dirty="0"/>
              <a:t>	double height, radius, volume;</a:t>
            </a:r>
          </a:p>
          <a:p>
            <a:pPr fontAlgn="auto">
              <a:spcAft>
                <a:spcPts val="0"/>
              </a:spcAft>
              <a:buFont typeface="Wingdings" panose="05000000000000000000" pitchFamily="2" charset="2"/>
              <a:buNone/>
              <a:defRPr/>
            </a:pPr>
            <a:endParaRPr lang="en-US" altLang="en-US" sz="2000" dirty="0"/>
          </a:p>
          <a:p>
            <a:pPr fontAlgn="auto">
              <a:spcAft>
                <a:spcPts val="0"/>
              </a:spcAft>
              <a:buFont typeface="Wingdings" panose="05000000000000000000" pitchFamily="2" charset="2"/>
              <a:buNone/>
              <a:defRPr/>
            </a:pPr>
            <a:r>
              <a:rPr lang="en-US" altLang="en-US" sz="2000" dirty="0"/>
              <a:t>	</a:t>
            </a:r>
            <a:r>
              <a:rPr lang="en-US" altLang="en-US" sz="2000" dirty="0" err="1"/>
              <a:t>printf</a:t>
            </a:r>
            <a:r>
              <a:rPr lang="en-US" altLang="en-US" sz="2000" dirty="0"/>
              <a:t>(“Enter the height and radius of the cone:”);</a:t>
            </a:r>
          </a:p>
          <a:p>
            <a:pPr fontAlgn="auto">
              <a:spcAft>
                <a:spcPts val="0"/>
              </a:spcAft>
              <a:buFont typeface="Wingdings" panose="05000000000000000000" pitchFamily="2" charset="2"/>
              <a:buNone/>
              <a:defRPr/>
            </a:pPr>
            <a:r>
              <a:rPr lang="en-US" altLang="en-US" sz="2000" dirty="0"/>
              <a:t>	</a:t>
            </a:r>
            <a:r>
              <a:rPr lang="en-US" altLang="en-US" sz="2000" dirty="0" err="1"/>
              <a:t>scanf</a:t>
            </a:r>
            <a:r>
              <a:rPr lang="en-US" altLang="en-US" sz="2000" dirty="0"/>
              <a:t>(“%lf %</a:t>
            </a:r>
            <a:r>
              <a:rPr lang="en-US" altLang="en-US" sz="2000" dirty="0" err="1"/>
              <a:t>lf”,&amp;height</a:t>
            </a:r>
            <a:r>
              <a:rPr lang="en-US" altLang="en-US" sz="2000" dirty="0"/>
              <a:t>, &amp;radius);</a:t>
            </a:r>
          </a:p>
          <a:p>
            <a:pPr fontAlgn="auto">
              <a:spcAft>
                <a:spcPts val="0"/>
              </a:spcAft>
              <a:buFont typeface="Wingdings" panose="05000000000000000000" pitchFamily="2" charset="2"/>
              <a:buNone/>
              <a:defRPr/>
            </a:pPr>
            <a:endParaRPr lang="en-US" altLang="en-US" sz="2000" dirty="0"/>
          </a:p>
          <a:p>
            <a:pPr fontAlgn="auto">
              <a:spcAft>
                <a:spcPts val="0"/>
              </a:spcAft>
              <a:buFont typeface="Wingdings" panose="05000000000000000000" pitchFamily="2" charset="2"/>
              <a:buNone/>
              <a:defRPr/>
            </a:pPr>
            <a:r>
              <a:rPr lang="en-US" altLang="en-US" sz="2000" dirty="0"/>
              <a:t>	base = pi * radius * radius;</a:t>
            </a:r>
          </a:p>
          <a:p>
            <a:pPr fontAlgn="auto">
              <a:spcAft>
                <a:spcPts val="0"/>
              </a:spcAft>
              <a:buFont typeface="Wingdings" panose="05000000000000000000" pitchFamily="2" charset="2"/>
              <a:buNone/>
              <a:defRPr/>
            </a:pPr>
            <a:r>
              <a:rPr lang="en-US" altLang="en-US" sz="2000" dirty="0"/>
              <a:t>	volume = (1.0/3.0) * base * height;</a:t>
            </a:r>
          </a:p>
          <a:p>
            <a:pPr fontAlgn="auto">
              <a:spcAft>
                <a:spcPts val="0"/>
              </a:spcAft>
              <a:buFont typeface="Wingdings" panose="05000000000000000000" pitchFamily="2" charset="2"/>
              <a:buNone/>
              <a:defRPr/>
            </a:pPr>
            <a:endParaRPr lang="en-US" altLang="en-US" sz="2000" dirty="0"/>
          </a:p>
          <a:p>
            <a:pPr fontAlgn="auto">
              <a:spcAft>
                <a:spcPts val="0"/>
              </a:spcAft>
              <a:buFont typeface="Wingdings" panose="05000000000000000000" pitchFamily="2" charset="2"/>
              <a:buNone/>
              <a:defRPr/>
            </a:pPr>
            <a:r>
              <a:rPr lang="en-US" altLang="en-US" sz="2000" dirty="0"/>
              <a:t>	</a:t>
            </a:r>
            <a:r>
              <a:rPr lang="en-US" altLang="en-US" sz="2000" dirty="0" err="1"/>
              <a:t>printf</a:t>
            </a:r>
            <a:r>
              <a:rPr lang="en-US" altLang="en-US" sz="2000" dirty="0"/>
              <a:t>(“\</a:t>
            </a:r>
            <a:r>
              <a:rPr lang="en-US" altLang="en-US" sz="2000" dirty="0" err="1"/>
              <a:t>nThe</a:t>
            </a:r>
            <a:r>
              <a:rPr lang="en-US" altLang="en-US" sz="2000" dirty="0"/>
              <a:t> volume of a cone is %f ”, volume);</a:t>
            </a:r>
          </a:p>
          <a:p>
            <a:pPr fontAlgn="auto">
              <a:spcAft>
                <a:spcPts val="0"/>
              </a:spcAft>
              <a:buFont typeface="Wingdings" panose="05000000000000000000" pitchFamily="2" charset="2"/>
              <a:buNone/>
              <a:defRPr/>
            </a:pPr>
            <a:r>
              <a:rPr lang="en-US" altLang="en-US" sz="2000" dirty="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t>#define</a:t>
            </a:r>
          </a:p>
        </p:txBody>
      </p:sp>
      <p:sp>
        <p:nvSpPr>
          <p:cNvPr id="26629" name="Rectangle 3"/>
          <p:cNvSpPr>
            <a:spLocks noGrp="1" noChangeArrowheads="1"/>
          </p:cNvSpPr>
          <p:nvPr>
            <p:ph idx="1"/>
          </p:nvPr>
        </p:nvSpPr>
        <p:spPr/>
        <p:txBody>
          <a:bodyPr>
            <a:normAutofit fontScale="92500" lnSpcReduction="20000"/>
          </a:bodyPr>
          <a:lstStyle/>
          <a:p>
            <a:pPr fontAlgn="auto">
              <a:lnSpc>
                <a:spcPct val="70000"/>
              </a:lnSpc>
              <a:spcAft>
                <a:spcPts val="0"/>
              </a:spcAft>
              <a:buFont typeface="Arial" panose="020B0604020202020204" pitchFamily="34" charset="0"/>
              <a:buChar char="•"/>
              <a:defRPr/>
            </a:pPr>
            <a:r>
              <a:rPr lang="en-US" altLang="en-US" sz="2000"/>
              <a:t>You may also associate constant using #define preprocessor directive</a:t>
            </a:r>
          </a:p>
          <a:p>
            <a:pPr fontAlgn="auto">
              <a:lnSpc>
                <a:spcPct val="30000"/>
              </a:lnSpc>
              <a:spcAft>
                <a:spcPts val="0"/>
              </a:spcAft>
              <a:buFont typeface="Wingdings" panose="05000000000000000000" pitchFamily="2" charset="2"/>
              <a:buNone/>
              <a:defRPr/>
            </a:pPr>
            <a:endParaRPr lang="en-US" altLang="en-US" sz="2000"/>
          </a:p>
          <a:p>
            <a:pPr fontAlgn="auto">
              <a:lnSpc>
                <a:spcPct val="70000"/>
              </a:lnSpc>
              <a:spcAft>
                <a:spcPts val="0"/>
              </a:spcAft>
              <a:buFont typeface="Wingdings" panose="05000000000000000000" pitchFamily="2" charset="2"/>
              <a:buNone/>
              <a:defRPr/>
            </a:pPr>
            <a:r>
              <a:rPr lang="en-US" altLang="en-US" sz="2000"/>
              <a:t>#include &lt;stdio.h&gt;</a:t>
            </a:r>
          </a:p>
          <a:p>
            <a:pPr fontAlgn="auto">
              <a:lnSpc>
                <a:spcPct val="70000"/>
              </a:lnSpc>
              <a:spcAft>
                <a:spcPts val="0"/>
              </a:spcAft>
              <a:buFont typeface="Wingdings" panose="05000000000000000000" pitchFamily="2" charset="2"/>
              <a:buNone/>
              <a:defRPr/>
            </a:pPr>
            <a:r>
              <a:rPr lang="en-US" altLang="en-US" sz="2000"/>
              <a:t>#define pi 3.412</a:t>
            </a:r>
          </a:p>
          <a:p>
            <a:pPr fontAlgn="auto">
              <a:lnSpc>
                <a:spcPct val="70000"/>
              </a:lnSpc>
              <a:spcAft>
                <a:spcPts val="0"/>
              </a:spcAft>
              <a:buFont typeface="Wingdings" panose="05000000000000000000" pitchFamily="2" charset="2"/>
              <a:buNone/>
              <a:defRPr/>
            </a:pPr>
            <a:endParaRPr lang="en-US" altLang="en-US" sz="2000"/>
          </a:p>
          <a:p>
            <a:pPr fontAlgn="auto">
              <a:lnSpc>
                <a:spcPct val="70000"/>
              </a:lnSpc>
              <a:spcAft>
                <a:spcPts val="0"/>
              </a:spcAft>
              <a:buFont typeface="Wingdings" panose="05000000000000000000" pitchFamily="2" charset="2"/>
              <a:buNone/>
              <a:defRPr/>
            </a:pPr>
            <a:r>
              <a:rPr lang="en-US" altLang="en-US" sz="2000"/>
              <a:t>void main(void)</a:t>
            </a:r>
          </a:p>
          <a:p>
            <a:pPr fontAlgn="auto">
              <a:lnSpc>
                <a:spcPct val="70000"/>
              </a:lnSpc>
              <a:spcAft>
                <a:spcPts val="0"/>
              </a:spcAft>
              <a:buFont typeface="Wingdings" panose="05000000000000000000" pitchFamily="2" charset="2"/>
              <a:buNone/>
              <a:defRPr/>
            </a:pPr>
            <a:r>
              <a:rPr lang="en-US" altLang="en-US" sz="2000"/>
              <a:t>{</a:t>
            </a:r>
          </a:p>
          <a:p>
            <a:pPr fontAlgn="auto">
              <a:lnSpc>
                <a:spcPct val="70000"/>
              </a:lnSpc>
              <a:spcAft>
                <a:spcPts val="0"/>
              </a:spcAft>
              <a:buFont typeface="Wingdings" panose="05000000000000000000" pitchFamily="2" charset="2"/>
              <a:buNone/>
              <a:defRPr/>
            </a:pPr>
            <a:r>
              <a:rPr lang="en-US" altLang="en-US" sz="2000"/>
              <a:t>	double height, radius, base, volume;</a:t>
            </a:r>
          </a:p>
          <a:p>
            <a:pPr fontAlgn="auto">
              <a:lnSpc>
                <a:spcPct val="70000"/>
              </a:lnSpc>
              <a:spcAft>
                <a:spcPts val="0"/>
              </a:spcAft>
              <a:buFont typeface="Wingdings" panose="05000000000000000000" pitchFamily="2" charset="2"/>
              <a:buNone/>
              <a:defRPr/>
            </a:pPr>
            <a:endParaRPr lang="en-US" altLang="en-US" sz="2000"/>
          </a:p>
          <a:p>
            <a:pPr fontAlgn="auto">
              <a:lnSpc>
                <a:spcPct val="70000"/>
              </a:lnSpc>
              <a:spcAft>
                <a:spcPts val="0"/>
              </a:spcAft>
              <a:buFont typeface="Wingdings" panose="05000000000000000000" pitchFamily="2" charset="2"/>
              <a:buNone/>
              <a:defRPr/>
            </a:pPr>
            <a:r>
              <a:rPr lang="en-US" altLang="en-US" sz="2000"/>
              <a:t>	printf(“Enter the height and radius of the cone:”);</a:t>
            </a:r>
          </a:p>
          <a:p>
            <a:pPr fontAlgn="auto">
              <a:lnSpc>
                <a:spcPct val="70000"/>
              </a:lnSpc>
              <a:spcAft>
                <a:spcPts val="0"/>
              </a:spcAft>
              <a:buFont typeface="Wingdings" panose="05000000000000000000" pitchFamily="2" charset="2"/>
              <a:buNone/>
              <a:defRPr/>
            </a:pPr>
            <a:r>
              <a:rPr lang="en-US" altLang="en-US" sz="2000"/>
              <a:t>	scanf(“%lf %lf”,&amp;height,&amp;radius);</a:t>
            </a:r>
          </a:p>
          <a:p>
            <a:pPr fontAlgn="auto">
              <a:lnSpc>
                <a:spcPct val="70000"/>
              </a:lnSpc>
              <a:spcAft>
                <a:spcPts val="0"/>
              </a:spcAft>
              <a:buFont typeface="Wingdings" panose="05000000000000000000" pitchFamily="2" charset="2"/>
              <a:buNone/>
              <a:defRPr/>
            </a:pPr>
            <a:endParaRPr lang="en-US" altLang="en-US" sz="2000"/>
          </a:p>
          <a:p>
            <a:pPr fontAlgn="auto">
              <a:lnSpc>
                <a:spcPct val="70000"/>
              </a:lnSpc>
              <a:spcAft>
                <a:spcPts val="0"/>
              </a:spcAft>
              <a:buFont typeface="Wingdings" panose="05000000000000000000" pitchFamily="2" charset="2"/>
              <a:buNone/>
              <a:defRPr/>
            </a:pPr>
            <a:r>
              <a:rPr lang="en-US" altLang="en-US" sz="2000"/>
              <a:t>	base = pi * radius * radius;</a:t>
            </a:r>
          </a:p>
          <a:p>
            <a:pPr fontAlgn="auto">
              <a:lnSpc>
                <a:spcPct val="70000"/>
              </a:lnSpc>
              <a:spcAft>
                <a:spcPts val="0"/>
              </a:spcAft>
              <a:buFont typeface="Wingdings" panose="05000000000000000000" pitchFamily="2" charset="2"/>
              <a:buNone/>
              <a:defRPr/>
            </a:pPr>
            <a:r>
              <a:rPr lang="en-US" altLang="en-US" sz="2000"/>
              <a:t>	volume = (1.0/3.0) * base * height;</a:t>
            </a:r>
          </a:p>
          <a:p>
            <a:pPr fontAlgn="auto">
              <a:lnSpc>
                <a:spcPct val="70000"/>
              </a:lnSpc>
              <a:spcAft>
                <a:spcPts val="0"/>
              </a:spcAft>
              <a:buFont typeface="Wingdings" panose="05000000000000000000" pitchFamily="2" charset="2"/>
              <a:buNone/>
              <a:defRPr/>
            </a:pPr>
            <a:endParaRPr lang="en-US" altLang="en-US" sz="2000"/>
          </a:p>
          <a:p>
            <a:pPr fontAlgn="auto">
              <a:lnSpc>
                <a:spcPct val="70000"/>
              </a:lnSpc>
              <a:spcAft>
                <a:spcPts val="0"/>
              </a:spcAft>
              <a:buFont typeface="Wingdings" panose="05000000000000000000" pitchFamily="2" charset="2"/>
              <a:buNone/>
              <a:defRPr/>
            </a:pPr>
            <a:r>
              <a:rPr lang="en-US" altLang="en-US" sz="2000"/>
              <a:t>	printf(“\nThe volume of a cone is %f ”, volume);</a:t>
            </a:r>
          </a:p>
          <a:p>
            <a:pPr fontAlgn="auto">
              <a:lnSpc>
                <a:spcPct val="70000"/>
              </a:lnSpc>
              <a:spcAft>
                <a:spcPts val="0"/>
              </a:spcAft>
              <a:buFont typeface="Wingdings" panose="05000000000000000000" pitchFamily="2" charset="2"/>
              <a:buNone/>
              <a:defRPr/>
            </a:pPr>
            <a:r>
              <a:rPr lang="en-US" altLang="en-US" sz="200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a:t>Input/Output Operations</a:t>
            </a:r>
          </a:p>
        </p:txBody>
      </p:sp>
      <p:sp>
        <p:nvSpPr>
          <p:cNvPr id="26627" name="Rectangle 3"/>
          <p:cNvSpPr>
            <a:spLocks noGrp="1" noChangeArrowheads="1"/>
          </p:cNvSpPr>
          <p:nvPr>
            <p:ph idx="1"/>
          </p:nvPr>
        </p:nvSpPr>
        <p:spPr bwMode="auto"/>
        <p:txBody>
          <a:bodyPr wrap="square" numCol="1" anchor="t" anchorCtr="0" compatLnSpc="1">
            <a:prstTxWarp prst="textNoShape">
              <a:avLst/>
            </a:prstTxWarp>
          </a:bodyPr>
          <a:lstStyle/>
          <a:p>
            <a:r>
              <a:rPr lang="en-US" altLang="en-US"/>
              <a:t>Input operation</a:t>
            </a:r>
          </a:p>
          <a:p>
            <a:pPr lvl="1"/>
            <a:r>
              <a:rPr lang="en-US" altLang="en-US"/>
              <a:t>an instruction that copies data from an input device into memory</a:t>
            </a:r>
          </a:p>
          <a:p>
            <a:pPr lvl="1">
              <a:buFont typeface="Wingdings" pitchFamily="2" charset="2"/>
              <a:buNone/>
            </a:pPr>
            <a:endParaRPr lang="en-US" altLang="en-US"/>
          </a:p>
          <a:p>
            <a:r>
              <a:rPr lang="en-US" altLang="en-US"/>
              <a:t>Output operation</a:t>
            </a:r>
          </a:p>
          <a:p>
            <a:pPr lvl="1"/>
            <a:r>
              <a:rPr lang="en-US" altLang="en-US"/>
              <a:t>an instruction that displays information stored in memory to the output devices (such as the monitor screen)</a:t>
            </a:r>
          </a:p>
          <a:p>
            <a:pPr>
              <a:buFont typeface="Wingdings" pitchFamily="2" charset="2"/>
              <a:buNone/>
            </a:pPr>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a:t>Input/Output Functions</a:t>
            </a:r>
          </a:p>
        </p:txBody>
      </p:sp>
      <p:sp>
        <p:nvSpPr>
          <p:cNvPr id="27651" name="Rectangle 3"/>
          <p:cNvSpPr>
            <a:spLocks noGrp="1" noChangeArrowheads="1"/>
          </p:cNvSpPr>
          <p:nvPr>
            <p:ph idx="1"/>
          </p:nvPr>
        </p:nvSpPr>
        <p:spPr bwMode="auto"/>
        <p:txBody>
          <a:bodyPr wrap="square" numCol="1" anchor="t" anchorCtr="0" compatLnSpc="1">
            <a:prstTxWarp prst="textNoShape">
              <a:avLst/>
            </a:prstTxWarp>
          </a:bodyPr>
          <a:lstStyle/>
          <a:p>
            <a:r>
              <a:rPr lang="en-US" altLang="en-US"/>
              <a:t>A C function that performs an input or output operation</a:t>
            </a:r>
          </a:p>
          <a:p>
            <a:r>
              <a:rPr lang="en-US" altLang="en-US"/>
              <a:t>A few functions that are pre-defined in the header file stdio.h such as :</a:t>
            </a:r>
          </a:p>
          <a:p>
            <a:pPr lvl="1"/>
            <a:r>
              <a:rPr lang="en-US" altLang="en-US"/>
              <a:t>printf()</a:t>
            </a:r>
          </a:p>
          <a:p>
            <a:pPr lvl="1"/>
            <a:r>
              <a:rPr lang="en-US" altLang="en-US"/>
              <a:t>scanf()</a:t>
            </a:r>
          </a:p>
          <a:p>
            <a:pPr lvl="1"/>
            <a:r>
              <a:rPr lang="en-US" altLang="en-US"/>
              <a:t>getchar() &amp; putchar()</a:t>
            </a:r>
          </a:p>
          <a:p>
            <a:pPr>
              <a:buFont typeface="Wingdings" pitchFamily="2" charset="2"/>
              <a:buNone/>
            </a:pPr>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t>The printf function</a:t>
            </a:r>
          </a:p>
        </p:txBody>
      </p:sp>
      <p:sp>
        <p:nvSpPr>
          <p:cNvPr id="28675" name="Rectangle 3"/>
          <p:cNvSpPr>
            <a:spLocks noGrp="1" noChangeArrowheads="1"/>
          </p:cNvSpPr>
          <p:nvPr>
            <p:ph idx="1"/>
          </p:nvPr>
        </p:nvSpPr>
        <p:spPr bwMode="auto"/>
        <p:txBody>
          <a:bodyPr wrap="square" numCol="1" anchor="t" anchorCtr="0" compatLnSpc="1">
            <a:prstTxWarp prst="textNoShape">
              <a:avLst/>
            </a:prstTxWarp>
          </a:bodyPr>
          <a:lstStyle/>
          <a:p>
            <a:r>
              <a:rPr lang="en-US" altLang="en-US" sz="3000"/>
              <a:t>Used to send data to the standard output (usually the monitor) to be printed according to specific format.</a:t>
            </a:r>
          </a:p>
          <a:p>
            <a:r>
              <a:rPr lang="en-US" altLang="en-US" sz="3000"/>
              <a:t>General format:</a:t>
            </a:r>
          </a:p>
          <a:p>
            <a:pPr lvl="1"/>
            <a:r>
              <a:rPr lang="en-US" altLang="en-US" sz="2800"/>
              <a:t>printf(“string literal”);</a:t>
            </a:r>
          </a:p>
          <a:p>
            <a:pPr lvl="2"/>
            <a:r>
              <a:rPr lang="en-US" altLang="en-US"/>
              <a:t>A sequence of any number of characters surrounded by double quotation marks.</a:t>
            </a:r>
          </a:p>
          <a:p>
            <a:pPr lvl="1"/>
            <a:r>
              <a:rPr lang="en-US" altLang="en-US" sz="2800"/>
              <a:t>printf(“format string”, variables);</a:t>
            </a:r>
          </a:p>
          <a:p>
            <a:pPr lvl="2"/>
            <a:r>
              <a:rPr lang="en-US" altLang="en-US"/>
              <a:t>Format string is a combination of text, conversion specifier and escape sequence.</a:t>
            </a:r>
          </a:p>
          <a:p>
            <a:pPr>
              <a:buFont typeface="Wingdings" pitchFamily="2" charset="2"/>
              <a:buNone/>
            </a:pPr>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t>The printf function cont…</a:t>
            </a:r>
          </a:p>
        </p:txBody>
      </p:sp>
      <p:sp>
        <p:nvSpPr>
          <p:cNvPr id="30725" name="Rectangle 3"/>
          <p:cNvSpPr>
            <a:spLocks noGrp="1" noChangeArrowheads="1"/>
          </p:cNvSpPr>
          <p:nvPr>
            <p:ph idx="1"/>
          </p:nvPr>
        </p:nvSpPr>
        <p:spPr/>
        <p:txBody>
          <a:bodyPr/>
          <a:lstStyle/>
          <a:p>
            <a:pPr fontAlgn="auto">
              <a:spcAft>
                <a:spcPts val="0"/>
              </a:spcAft>
              <a:buFont typeface="Arial" panose="020B0604020202020204" pitchFamily="34" charset="0"/>
              <a:buChar char="•"/>
              <a:defRPr/>
            </a:pPr>
            <a:r>
              <a:rPr lang="en-US" altLang="en-US"/>
              <a:t>Example:</a:t>
            </a:r>
          </a:p>
          <a:p>
            <a:pPr lvl="1" fontAlgn="auto">
              <a:spcAft>
                <a:spcPts val="0"/>
              </a:spcAft>
              <a:buFont typeface="Arial" panose="020B0604020202020204" pitchFamily="34" charset="0"/>
              <a:buChar char="•"/>
              <a:defRPr/>
            </a:pPr>
            <a:r>
              <a:rPr lang="en-US" altLang="en-US"/>
              <a:t>printf(“Thank you”);</a:t>
            </a:r>
          </a:p>
          <a:p>
            <a:pPr lvl="1" fontAlgn="auto">
              <a:spcAft>
                <a:spcPts val="0"/>
              </a:spcAft>
              <a:buFont typeface="Arial" panose="020B0604020202020204" pitchFamily="34" charset="0"/>
              <a:buChar char="•"/>
              <a:defRPr/>
            </a:pPr>
            <a:r>
              <a:rPr lang="en-US" altLang="en-US"/>
              <a:t>printf (“Total sum is: %d\n”, sum);</a:t>
            </a:r>
          </a:p>
          <a:p>
            <a:pPr lvl="2" fontAlgn="auto">
              <a:spcAft>
                <a:spcPts val="0"/>
              </a:spcAft>
              <a:buFont typeface="Arial" panose="020B0604020202020204" pitchFamily="34" charset="0"/>
              <a:buChar char="•"/>
              <a:defRPr/>
            </a:pPr>
            <a:r>
              <a:rPr lang="en-US" altLang="en-US"/>
              <a:t>%d is a placeholder (conversion specifier)</a:t>
            </a:r>
          </a:p>
          <a:p>
            <a:pPr lvl="3" fontAlgn="auto">
              <a:spcAft>
                <a:spcPts val="0"/>
              </a:spcAft>
              <a:buFont typeface="Arial" panose="020B0604020202020204" pitchFamily="34" charset="0"/>
              <a:buChar char="•"/>
              <a:defRPr/>
            </a:pPr>
            <a:r>
              <a:rPr lang="en-US" altLang="en-US" sz="1350"/>
              <a:t>marks the display position for a type integer variable</a:t>
            </a:r>
          </a:p>
          <a:p>
            <a:pPr lvl="2" fontAlgn="auto">
              <a:spcAft>
                <a:spcPts val="0"/>
              </a:spcAft>
              <a:buFont typeface="Arial" panose="020B0604020202020204" pitchFamily="34" charset="0"/>
              <a:buChar char="•"/>
              <a:defRPr/>
            </a:pPr>
            <a:r>
              <a:rPr lang="en-US" altLang="en-US"/>
              <a:t>\n is an escape sequence</a:t>
            </a:r>
          </a:p>
          <a:p>
            <a:pPr lvl="3" fontAlgn="auto">
              <a:spcAft>
                <a:spcPts val="0"/>
              </a:spcAft>
              <a:buFont typeface="Arial" panose="020B0604020202020204" pitchFamily="34" charset="0"/>
              <a:buChar char="•"/>
              <a:defRPr/>
            </a:pPr>
            <a:r>
              <a:rPr lang="en-US" altLang="en-US" sz="1350"/>
              <a:t>moves the cursor to the new line</a:t>
            </a:r>
          </a:p>
          <a:p>
            <a:pPr fontAlgn="auto">
              <a:spcAft>
                <a:spcPts val="0"/>
              </a:spcAft>
              <a:buFont typeface="Wingdings" panose="05000000000000000000" pitchFamily="2" charset="2"/>
              <a:buNone/>
              <a:defRPr/>
            </a:pPr>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t>Escape Sequence</a:t>
            </a:r>
          </a:p>
        </p:txBody>
      </p:sp>
      <p:graphicFrame>
        <p:nvGraphicFramePr>
          <p:cNvPr id="30724" name="Object 4"/>
          <p:cNvGraphicFramePr>
            <a:graphicFrameLocks noChangeAspect="1"/>
          </p:cNvGraphicFramePr>
          <p:nvPr/>
        </p:nvGraphicFramePr>
        <p:xfrm>
          <a:off x="1485900" y="1689100"/>
          <a:ext cx="6394450" cy="4559300"/>
        </p:xfrm>
        <a:graphic>
          <a:graphicData uri="http://schemas.openxmlformats.org/presentationml/2006/ole">
            <mc:AlternateContent xmlns:mc="http://schemas.openxmlformats.org/markup-compatibility/2006">
              <mc:Choice xmlns:v="urn:schemas-microsoft-com:vml" Requires="v">
                <p:oleObj name="Document" r:id="rId2" imgW="3582924" imgH="2557272" progId="Word.Document.8">
                  <p:embed/>
                </p:oleObj>
              </mc:Choice>
              <mc:Fallback>
                <p:oleObj name="Document" r:id="rId2" imgW="3582924" imgH="2557272" progId="Word.Document.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900" y="1689100"/>
                        <a:ext cx="6394450" cy="455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sz="3200"/>
              <a:t>Placeholder / Conversion Specifier</a:t>
            </a:r>
          </a:p>
        </p:txBody>
      </p:sp>
      <p:graphicFrame>
        <p:nvGraphicFramePr>
          <p:cNvPr id="31748" name="Object 23"/>
          <p:cNvGraphicFramePr>
            <a:graphicFrameLocks noChangeAspect="1"/>
          </p:cNvGraphicFramePr>
          <p:nvPr/>
        </p:nvGraphicFramePr>
        <p:xfrm>
          <a:off x="747713" y="1657350"/>
          <a:ext cx="7696200" cy="4067175"/>
        </p:xfrm>
        <a:graphic>
          <a:graphicData uri="http://schemas.openxmlformats.org/presentationml/2006/ole">
            <mc:AlternateContent xmlns:mc="http://schemas.openxmlformats.org/markup-compatibility/2006">
              <mc:Choice xmlns:v="urn:schemas-microsoft-com:vml" Requires="v">
                <p:oleObj name="Document" r:id="rId2" imgW="4683252" imgH="2479548" progId="Word.Document.8">
                  <p:embed/>
                </p:oleObj>
              </mc:Choice>
              <mc:Fallback>
                <p:oleObj name="Document" r:id="rId2" imgW="4683252" imgH="2479548" progId="Word.Document.8">
                  <p:embed/>
                  <p:pic>
                    <p:nvPicPr>
                      <p:cNvPr id="0" name="Object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13" y="1657350"/>
                        <a:ext cx="7696200"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t>The scanf function</a:t>
            </a:r>
          </a:p>
        </p:txBody>
      </p:sp>
      <p:sp>
        <p:nvSpPr>
          <p:cNvPr id="32771" name="Rectangle 3"/>
          <p:cNvSpPr>
            <a:spLocks noGrp="1" noChangeArrowheads="1"/>
          </p:cNvSpPr>
          <p:nvPr>
            <p:ph idx="1"/>
          </p:nvPr>
        </p:nvSpPr>
        <p:spPr bwMode="auto"/>
        <p:txBody>
          <a:bodyPr wrap="square" numCol="1" anchor="t" anchorCtr="0" compatLnSpc="1">
            <a:prstTxWarp prst="textNoShape">
              <a:avLst/>
            </a:prstTxWarp>
          </a:bodyPr>
          <a:lstStyle/>
          <a:p>
            <a:r>
              <a:rPr lang="en-US" altLang="en-US"/>
              <a:t>Read data from the standard input device (usually keyboard) and store it in a variable.</a:t>
            </a:r>
          </a:p>
          <a:p>
            <a:pPr>
              <a:lnSpc>
                <a:spcPct val="20000"/>
              </a:lnSpc>
              <a:buFont typeface="Wingdings" pitchFamily="2" charset="2"/>
              <a:buNone/>
            </a:pPr>
            <a:endParaRPr lang="en-US" altLang="en-US"/>
          </a:p>
          <a:p>
            <a:r>
              <a:rPr lang="en-US" altLang="en-US"/>
              <a:t>General format:</a:t>
            </a:r>
          </a:p>
          <a:p>
            <a:pPr lvl="1">
              <a:lnSpc>
                <a:spcPct val="80000"/>
              </a:lnSpc>
            </a:pPr>
            <a:r>
              <a:rPr lang="en-US" altLang="en-US"/>
              <a:t>scanf(“Format string”, &amp;variable);</a:t>
            </a:r>
          </a:p>
          <a:p>
            <a:pPr lvl="1">
              <a:lnSpc>
                <a:spcPct val="20000"/>
              </a:lnSpc>
              <a:buFont typeface="Wingdings" pitchFamily="2" charset="2"/>
              <a:buNone/>
            </a:pPr>
            <a:endParaRPr lang="en-US" altLang="en-US"/>
          </a:p>
          <a:p>
            <a:r>
              <a:rPr lang="en-US" altLang="en-US" sz="2600"/>
              <a:t>Notice ampersand (&amp;) operator :</a:t>
            </a:r>
          </a:p>
          <a:p>
            <a:pPr lvl="1">
              <a:lnSpc>
                <a:spcPct val="80000"/>
              </a:lnSpc>
            </a:pPr>
            <a:r>
              <a:rPr lang="en-US" altLang="en-US"/>
              <a:t>C address of operator</a:t>
            </a:r>
          </a:p>
          <a:p>
            <a:pPr lvl="1">
              <a:lnSpc>
                <a:spcPct val="80000"/>
              </a:lnSpc>
            </a:pPr>
            <a:r>
              <a:rPr lang="en-US" altLang="en-US"/>
              <a:t>it passes the address of the variable instead of the variable itself</a:t>
            </a:r>
          </a:p>
          <a:p>
            <a:pPr lvl="1">
              <a:lnSpc>
                <a:spcPct val="80000"/>
              </a:lnSpc>
            </a:pPr>
            <a:r>
              <a:rPr lang="en-US" altLang="en-US"/>
              <a:t>tells the scanf() where to find the variable to store the new value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sz="4000"/>
              <a:t>The scanf function cont…</a:t>
            </a:r>
          </a:p>
        </p:txBody>
      </p:sp>
      <p:sp>
        <p:nvSpPr>
          <p:cNvPr id="33795" name="Rectangle 3"/>
          <p:cNvSpPr>
            <a:spLocks noGrp="1" noChangeArrowheads="1"/>
          </p:cNvSpPr>
          <p:nvPr>
            <p:ph idx="1"/>
          </p:nvPr>
        </p:nvSpPr>
        <p:spPr bwMode="auto">
          <a:xfrm>
            <a:off x="685800" y="1484313"/>
            <a:ext cx="7772400" cy="2849562"/>
          </a:xfrm>
        </p:spPr>
        <p:txBody>
          <a:bodyPr wrap="square" numCol="1" anchor="t" anchorCtr="0" compatLnSpc="1">
            <a:prstTxWarp prst="textNoShape">
              <a:avLst/>
            </a:prstTxWarp>
          </a:bodyPr>
          <a:lstStyle/>
          <a:p>
            <a:pPr>
              <a:lnSpc>
                <a:spcPct val="100000"/>
              </a:lnSpc>
            </a:pPr>
            <a:r>
              <a:rPr lang="en-US" altLang="en-US" sz="2600"/>
              <a:t>Example :</a:t>
            </a:r>
          </a:p>
          <a:p>
            <a:pPr lvl="1">
              <a:buFont typeface="Wingdings" pitchFamily="2" charset="2"/>
              <a:buNone/>
            </a:pPr>
            <a:r>
              <a:rPr lang="en-US" altLang="en-US"/>
              <a:t>	int age;</a:t>
            </a:r>
          </a:p>
          <a:p>
            <a:pPr lvl="1">
              <a:buFont typeface="Wingdings" pitchFamily="2" charset="2"/>
              <a:buNone/>
            </a:pPr>
            <a:r>
              <a:rPr lang="en-US" altLang="en-US"/>
              <a:t>	printf(“Enter your age: “);</a:t>
            </a:r>
          </a:p>
          <a:p>
            <a:pPr lvl="1">
              <a:buFont typeface="Wingdings" pitchFamily="2" charset="2"/>
              <a:buNone/>
            </a:pPr>
            <a:r>
              <a:rPr lang="en-US" altLang="en-US"/>
              <a:t>	scanf(“%d”, &amp;age);</a:t>
            </a:r>
          </a:p>
          <a:p>
            <a:pPr lvl="1">
              <a:lnSpc>
                <a:spcPct val="30000"/>
              </a:lnSpc>
              <a:buFont typeface="Wingdings" pitchFamily="2" charset="2"/>
              <a:buNone/>
            </a:pPr>
            <a:endParaRPr lang="en-US" altLang="en-US"/>
          </a:p>
          <a:p>
            <a:pPr>
              <a:lnSpc>
                <a:spcPct val="100000"/>
              </a:lnSpc>
            </a:pPr>
            <a:r>
              <a:rPr lang="en-US" altLang="en-US" sz="2600"/>
              <a:t>Common Conversion Identifier used in printf and scanf functions.</a:t>
            </a:r>
            <a:endParaRPr lang="en-US" altLang="en-US" sz="2500"/>
          </a:p>
        </p:txBody>
      </p:sp>
      <p:graphicFrame>
        <p:nvGraphicFramePr>
          <p:cNvPr id="33856" name="Group 64"/>
          <p:cNvGraphicFramePr>
            <a:graphicFrameLocks noGrp="1"/>
          </p:cNvGraphicFramePr>
          <p:nvPr/>
        </p:nvGraphicFramePr>
        <p:xfrm>
          <a:off x="3871913" y="4025900"/>
          <a:ext cx="4095750" cy="2305050"/>
        </p:xfrm>
        <a:graphic>
          <a:graphicData uri="http://schemas.openxmlformats.org/drawingml/2006/table">
            <a:tbl>
              <a:tblPr/>
              <a:tblGrid>
                <a:gridCol w="1300162">
                  <a:extLst>
                    <a:ext uri="{9D8B030D-6E8A-4147-A177-3AD203B41FA5}">
                      <a16:colId xmlns:a16="http://schemas.microsoft.com/office/drawing/2014/main" val="20000"/>
                    </a:ext>
                  </a:extLst>
                </a:gridCol>
                <a:gridCol w="1528763">
                  <a:extLst>
                    <a:ext uri="{9D8B030D-6E8A-4147-A177-3AD203B41FA5}">
                      <a16:colId xmlns:a16="http://schemas.microsoft.com/office/drawing/2014/main" val="20001"/>
                    </a:ext>
                  </a:extLst>
                </a:gridCol>
                <a:gridCol w="1266825">
                  <a:extLst>
                    <a:ext uri="{9D8B030D-6E8A-4147-A177-3AD203B41FA5}">
                      <a16:colId xmlns:a16="http://schemas.microsoft.com/office/drawing/2014/main" val="20002"/>
                    </a:ext>
                  </a:extLst>
                </a:gridCol>
              </a:tblGrid>
              <a:tr h="384175">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endParaRPr kumimoji="0" lang="en-US" altLang="en-US" sz="2400" b="0" i="0" u="none" strike="noStrike" cap="none" normalizeH="0" baseline="0">
                        <a:ln>
                          <a:noFill/>
                        </a:ln>
                        <a:solidFill>
                          <a:srgbClr val="003399"/>
                        </a:solidFill>
                        <a:effectLst/>
                        <a:latin typeface="Arial" panose="020B0604020202020204" pitchFamily="34" charset="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a:ln>
                            <a:noFill/>
                          </a:ln>
                          <a:solidFill>
                            <a:srgbClr val="003399"/>
                          </a:solidFill>
                          <a:effectLst/>
                          <a:latin typeface="Arial" panose="020B0604020202020204" pitchFamily="34" charset="0"/>
                        </a:rPr>
                        <a:t>printf</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a:ln>
                            <a:noFill/>
                          </a:ln>
                          <a:solidFill>
                            <a:srgbClr val="003399"/>
                          </a:solidFill>
                          <a:effectLst/>
                          <a:latin typeface="Arial" panose="020B0604020202020204" pitchFamily="34" charset="0"/>
                        </a:rPr>
                        <a:t>scanf</a:t>
                      </a: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4175">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a:ln>
                            <a:noFill/>
                          </a:ln>
                          <a:solidFill>
                            <a:srgbClr val="003399"/>
                          </a:solidFill>
                          <a:effectLst/>
                          <a:latin typeface="Arial" panose="020B0604020202020204" pitchFamily="34" charset="0"/>
                        </a:rPr>
                        <a:t>int</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a:ln>
                            <a:noFill/>
                          </a:ln>
                          <a:solidFill>
                            <a:srgbClr val="003399"/>
                          </a:solidFill>
                          <a:effectLst/>
                          <a:latin typeface="Arial" panose="020B0604020202020204" pitchFamily="34" charset="0"/>
                        </a:rPr>
                        <a:t>%d</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a:ln>
                            <a:noFill/>
                          </a:ln>
                          <a:solidFill>
                            <a:srgbClr val="003399"/>
                          </a:solidFill>
                          <a:effectLst/>
                          <a:latin typeface="Arial" panose="020B0604020202020204" pitchFamily="34" charset="0"/>
                        </a:rPr>
                        <a:t>%d</a:t>
                      </a: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4175">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a:ln>
                            <a:noFill/>
                          </a:ln>
                          <a:solidFill>
                            <a:srgbClr val="003399"/>
                          </a:solidFill>
                          <a:effectLst/>
                          <a:latin typeface="Arial" panose="020B0604020202020204" pitchFamily="34" charset="0"/>
                        </a:rPr>
                        <a:t>float</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a:ln>
                            <a:noFill/>
                          </a:ln>
                          <a:solidFill>
                            <a:srgbClr val="003399"/>
                          </a:solidFill>
                          <a:effectLst/>
                          <a:latin typeface="Arial" panose="020B0604020202020204" pitchFamily="34" charset="0"/>
                        </a:rPr>
                        <a:t>%f</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a:ln>
                            <a:noFill/>
                          </a:ln>
                          <a:solidFill>
                            <a:srgbClr val="003399"/>
                          </a:solidFill>
                          <a:effectLst/>
                          <a:latin typeface="Arial" panose="020B0604020202020204" pitchFamily="34" charset="0"/>
                        </a:rPr>
                        <a:t>%f</a:t>
                      </a: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4175">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a:ln>
                            <a:noFill/>
                          </a:ln>
                          <a:solidFill>
                            <a:srgbClr val="003399"/>
                          </a:solidFill>
                          <a:effectLst/>
                          <a:latin typeface="Arial" panose="020B0604020202020204" pitchFamily="34" charset="0"/>
                        </a:rPr>
                        <a:t>double</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a:ln>
                            <a:noFill/>
                          </a:ln>
                          <a:solidFill>
                            <a:srgbClr val="003399"/>
                          </a:solidFill>
                          <a:effectLst/>
                          <a:latin typeface="Arial" panose="020B0604020202020204" pitchFamily="34" charset="0"/>
                        </a:rPr>
                        <a:t>%f</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a:ln>
                            <a:noFill/>
                          </a:ln>
                          <a:solidFill>
                            <a:srgbClr val="003399"/>
                          </a:solidFill>
                          <a:effectLst/>
                          <a:latin typeface="Arial" panose="020B0604020202020204" pitchFamily="34" charset="0"/>
                        </a:rPr>
                        <a:t>%lf</a:t>
                      </a: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4175">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a:ln>
                            <a:noFill/>
                          </a:ln>
                          <a:solidFill>
                            <a:srgbClr val="003399"/>
                          </a:solidFill>
                          <a:effectLst/>
                          <a:latin typeface="Arial" panose="020B0604020202020204" pitchFamily="34" charset="0"/>
                        </a:rPr>
                        <a:t>char</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a:ln>
                            <a:noFill/>
                          </a:ln>
                          <a:solidFill>
                            <a:srgbClr val="003399"/>
                          </a:solidFill>
                          <a:effectLst/>
                          <a:latin typeface="Arial" panose="020B0604020202020204" pitchFamily="34" charset="0"/>
                        </a:rPr>
                        <a:t>%c</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a:ln>
                            <a:noFill/>
                          </a:ln>
                          <a:solidFill>
                            <a:srgbClr val="003399"/>
                          </a:solidFill>
                          <a:effectLst/>
                          <a:latin typeface="Arial" panose="020B0604020202020204" pitchFamily="34" charset="0"/>
                        </a:rPr>
                        <a:t>%c</a:t>
                      </a: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4175">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a:ln>
                            <a:noFill/>
                          </a:ln>
                          <a:solidFill>
                            <a:srgbClr val="003399"/>
                          </a:solidFill>
                          <a:effectLst/>
                          <a:latin typeface="Arial" panose="020B0604020202020204" pitchFamily="34" charset="0"/>
                        </a:rPr>
                        <a:t>string</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a:ln>
                            <a:noFill/>
                          </a:ln>
                          <a:solidFill>
                            <a:srgbClr val="003399"/>
                          </a:solidFill>
                          <a:effectLst/>
                          <a:latin typeface="Arial" panose="020B0604020202020204" pitchFamily="34" charset="0"/>
                        </a:rPr>
                        <a:t>%s</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a:ln>
                            <a:noFill/>
                          </a:ln>
                          <a:solidFill>
                            <a:srgbClr val="003399"/>
                          </a:solidFill>
                          <a:effectLst/>
                          <a:latin typeface="Arial" panose="020B0604020202020204" pitchFamily="34" charset="0"/>
                        </a:rPr>
                        <a:t>%s</a:t>
                      </a: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t>C Development Environment cont</a:t>
            </a:r>
          </a:p>
        </p:txBody>
      </p:sp>
      <p:grpSp>
        <p:nvGrpSpPr>
          <p:cNvPr id="6148" name="Group 4"/>
          <p:cNvGrpSpPr>
            <a:grpSpLocks/>
          </p:cNvGrpSpPr>
          <p:nvPr/>
        </p:nvGrpSpPr>
        <p:grpSpPr bwMode="auto">
          <a:xfrm>
            <a:off x="228600" y="1447800"/>
            <a:ext cx="8393113" cy="4549775"/>
            <a:chOff x="144" y="1152"/>
            <a:chExt cx="5287" cy="2866"/>
          </a:xfrm>
        </p:grpSpPr>
        <p:grpSp>
          <p:nvGrpSpPr>
            <p:cNvPr id="6149" name="Group 5"/>
            <p:cNvGrpSpPr>
              <a:grpSpLocks/>
            </p:cNvGrpSpPr>
            <p:nvPr/>
          </p:nvGrpSpPr>
          <p:grpSpPr bwMode="auto">
            <a:xfrm>
              <a:off x="144" y="1152"/>
              <a:ext cx="4614" cy="1395"/>
              <a:chOff x="177" y="592"/>
              <a:chExt cx="5279" cy="1612"/>
            </a:xfrm>
          </p:grpSpPr>
          <p:sp>
            <p:nvSpPr>
              <p:cNvPr id="6164" name="Rectangle 6"/>
              <p:cNvSpPr>
                <a:spLocks noChangeArrowheads="1"/>
              </p:cNvSpPr>
              <p:nvPr/>
            </p:nvSpPr>
            <p:spPr bwMode="auto">
              <a:xfrm>
                <a:off x="1140" y="982"/>
                <a:ext cx="1379" cy="287"/>
              </a:xfrm>
              <a:prstGeom prst="rect">
                <a:avLst/>
              </a:prstGeom>
              <a:solidFill>
                <a:schemeClr val="bg1"/>
              </a:solidFill>
              <a:ln w="12700">
                <a:solidFill>
                  <a:schemeClr val="tx1"/>
                </a:solidFill>
                <a:miter lim="800000"/>
                <a:headEnd/>
                <a:tailEnd/>
              </a:ln>
              <a:effectLst/>
            </p:spPr>
            <p:txBody>
              <a:bodyPr wrap="none" anchor="ctr"/>
              <a:lstStyle/>
              <a:p>
                <a:pPr eaLnBrk="1" hangingPunct="1"/>
                <a:endParaRPr lang="en-IN" altLang="en-US"/>
              </a:p>
            </p:txBody>
          </p:sp>
          <p:sp>
            <p:nvSpPr>
              <p:cNvPr id="6165" name="Rectangle 7"/>
              <p:cNvSpPr>
                <a:spLocks noChangeArrowheads="1"/>
              </p:cNvSpPr>
              <p:nvPr/>
            </p:nvSpPr>
            <p:spPr bwMode="auto">
              <a:xfrm>
                <a:off x="1286" y="999"/>
                <a:ext cx="865" cy="267"/>
              </a:xfrm>
              <a:prstGeom prst="rect">
                <a:avLst/>
              </a:prstGeom>
              <a:noFill/>
              <a:ln w="9525">
                <a:noFill/>
                <a:miter lim="800000"/>
                <a:headEnd/>
                <a:tailEnd/>
              </a:ln>
              <a:effectLst/>
            </p:spPr>
            <p:txBody>
              <a:bodyPr wrap="none" lIns="92075" tIns="46038" rIns="92075" bIns="46038">
                <a:spAutoFit/>
              </a:bodyPr>
              <a:lstStyle/>
              <a:p>
                <a:r>
                  <a:rPr lang="en-GB" altLang="en-US" sz="1800">
                    <a:latin typeface="Arial" charset="0"/>
                  </a:rPr>
                  <a:t>    </a:t>
                </a:r>
                <a:r>
                  <a:rPr lang="en-GB" altLang="en-US" sz="1800" b="1">
                    <a:latin typeface="Arial" charset="0"/>
                  </a:rPr>
                  <a:t>Loader</a:t>
                </a:r>
              </a:p>
            </p:txBody>
          </p:sp>
          <p:sp>
            <p:nvSpPr>
              <p:cNvPr id="6166" name="Line 8"/>
              <p:cNvSpPr>
                <a:spLocks noChangeShapeType="1"/>
              </p:cNvSpPr>
              <p:nvPr/>
            </p:nvSpPr>
            <p:spPr bwMode="auto">
              <a:xfrm>
                <a:off x="2523" y="1126"/>
                <a:ext cx="762" cy="0"/>
              </a:xfrm>
              <a:prstGeom prst="line">
                <a:avLst/>
              </a:prstGeom>
              <a:noFill/>
              <a:ln w="12700">
                <a:solidFill>
                  <a:schemeClr val="tx1"/>
                </a:solidFill>
                <a:round/>
                <a:headEnd type="stealth" w="med" len="lg"/>
                <a:tailEnd type="stealth" w="med" len="lg"/>
              </a:ln>
              <a:effectLst/>
            </p:spPr>
            <p:txBody>
              <a:bodyPr wrap="none" anchor="ctr"/>
              <a:lstStyle/>
              <a:p>
                <a:endParaRPr lang="en-US"/>
              </a:p>
            </p:txBody>
          </p:sp>
          <p:sp>
            <p:nvSpPr>
              <p:cNvPr id="6167" name="Rectangle 9"/>
              <p:cNvSpPr>
                <a:spLocks noChangeArrowheads="1"/>
              </p:cNvSpPr>
              <p:nvPr/>
            </p:nvSpPr>
            <p:spPr bwMode="auto">
              <a:xfrm>
                <a:off x="177" y="1011"/>
                <a:ext cx="902" cy="267"/>
              </a:xfrm>
              <a:prstGeom prst="rect">
                <a:avLst/>
              </a:prstGeom>
              <a:noFill/>
              <a:ln w="9525">
                <a:noFill/>
                <a:miter lim="800000"/>
                <a:headEnd/>
                <a:tailEnd/>
              </a:ln>
              <a:effectLst/>
            </p:spPr>
            <p:txBody>
              <a:bodyPr wrap="none" lIns="92075" tIns="46038" rIns="92075" bIns="46038">
                <a:spAutoFit/>
              </a:bodyPr>
              <a:lstStyle/>
              <a:p>
                <a:r>
                  <a:rPr lang="en-GB" altLang="en-US" sz="1800" b="1">
                    <a:latin typeface="Arial" charset="0"/>
                  </a:rPr>
                  <a:t> Phase 5 :</a:t>
                </a:r>
              </a:p>
            </p:txBody>
          </p:sp>
          <p:grpSp>
            <p:nvGrpSpPr>
              <p:cNvPr id="6168" name="Group 10"/>
              <p:cNvGrpSpPr>
                <a:grpSpLocks/>
              </p:cNvGrpSpPr>
              <p:nvPr/>
            </p:nvGrpSpPr>
            <p:grpSpPr bwMode="auto">
              <a:xfrm>
                <a:off x="3288" y="1062"/>
                <a:ext cx="960" cy="1142"/>
                <a:chOff x="3288" y="1062"/>
                <a:chExt cx="960" cy="1142"/>
              </a:xfrm>
            </p:grpSpPr>
            <p:sp>
              <p:nvSpPr>
                <p:cNvPr id="6171" name="Rectangle 11"/>
                <p:cNvSpPr>
                  <a:spLocks noChangeArrowheads="1"/>
                </p:cNvSpPr>
                <p:nvPr/>
              </p:nvSpPr>
              <p:spPr bwMode="auto">
                <a:xfrm>
                  <a:off x="3292" y="1062"/>
                  <a:ext cx="952" cy="1142"/>
                </a:xfrm>
                <a:prstGeom prst="rect">
                  <a:avLst/>
                </a:prstGeom>
                <a:solidFill>
                  <a:schemeClr val="bg1"/>
                </a:solidFill>
                <a:ln w="12700">
                  <a:solidFill>
                    <a:schemeClr val="tx1"/>
                  </a:solidFill>
                  <a:miter lim="800000"/>
                  <a:headEnd/>
                  <a:tailEnd/>
                </a:ln>
                <a:effectLst/>
              </p:spPr>
              <p:txBody>
                <a:bodyPr wrap="none" anchor="ctr"/>
                <a:lstStyle/>
                <a:p>
                  <a:pPr eaLnBrk="1" hangingPunct="1"/>
                  <a:endParaRPr lang="en-IN" altLang="en-US"/>
                </a:p>
              </p:txBody>
            </p:sp>
            <p:sp>
              <p:nvSpPr>
                <p:cNvPr id="6172" name="Line 12"/>
                <p:cNvSpPr>
                  <a:spLocks noChangeShapeType="1"/>
                </p:cNvSpPr>
                <p:nvPr/>
              </p:nvSpPr>
              <p:spPr bwMode="auto">
                <a:xfrm>
                  <a:off x="3288" y="1228"/>
                  <a:ext cx="96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173" name="Line 13"/>
                <p:cNvSpPr>
                  <a:spLocks noChangeShapeType="1"/>
                </p:cNvSpPr>
                <p:nvPr/>
              </p:nvSpPr>
              <p:spPr bwMode="auto">
                <a:xfrm>
                  <a:off x="3288" y="1398"/>
                  <a:ext cx="96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174" name="Line 14"/>
                <p:cNvSpPr>
                  <a:spLocks noChangeShapeType="1"/>
                </p:cNvSpPr>
                <p:nvPr/>
              </p:nvSpPr>
              <p:spPr bwMode="auto">
                <a:xfrm>
                  <a:off x="3288" y="1569"/>
                  <a:ext cx="96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175" name="Line 15"/>
                <p:cNvSpPr>
                  <a:spLocks noChangeShapeType="1"/>
                </p:cNvSpPr>
                <p:nvPr/>
              </p:nvSpPr>
              <p:spPr bwMode="auto">
                <a:xfrm>
                  <a:off x="3288" y="2038"/>
                  <a:ext cx="96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176" name="Rectangle 16"/>
                <p:cNvSpPr>
                  <a:spLocks noChangeArrowheads="1"/>
                </p:cNvSpPr>
                <p:nvPr/>
              </p:nvSpPr>
              <p:spPr bwMode="auto">
                <a:xfrm>
                  <a:off x="3662" y="1650"/>
                  <a:ext cx="188" cy="467"/>
                </a:xfrm>
                <a:prstGeom prst="rect">
                  <a:avLst/>
                </a:prstGeom>
                <a:noFill/>
                <a:ln w="9525">
                  <a:noFill/>
                  <a:miter lim="800000"/>
                  <a:headEnd/>
                  <a:tailEnd/>
                </a:ln>
                <a:effectLst/>
              </p:spPr>
              <p:txBody>
                <a:bodyPr wrap="none" lIns="92075" tIns="46038" rIns="92075" bIns="46038">
                  <a:spAutoFit/>
                </a:bodyPr>
                <a:lstStyle/>
                <a:p>
                  <a:r>
                    <a:rPr lang="en-GB" altLang="en-US" sz="1800" b="1">
                      <a:latin typeface="Arial" charset="0"/>
                    </a:rPr>
                    <a:t>:</a:t>
                  </a:r>
                </a:p>
                <a:p>
                  <a:r>
                    <a:rPr lang="en-GB" altLang="en-US" sz="1800" b="1">
                      <a:latin typeface="Arial" charset="0"/>
                    </a:rPr>
                    <a:t>.</a:t>
                  </a:r>
                </a:p>
              </p:txBody>
            </p:sp>
          </p:grpSp>
          <p:sp>
            <p:nvSpPr>
              <p:cNvPr id="6169" name="Rectangle 17"/>
              <p:cNvSpPr>
                <a:spLocks noChangeArrowheads="1"/>
              </p:cNvSpPr>
              <p:nvPr/>
            </p:nvSpPr>
            <p:spPr bwMode="auto">
              <a:xfrm>
                <a:off x="3254" y="592"/>
                <a:ext cx="855" cy="467"/>
              </a:xfrm>
              <a:prstGeom prst="rect">
                <a:avLst/>
              </a:prstGeom>
              <a:noFill/>
              <a:ln w="9525">
                <a:noFill/>
                <a:miter lim="800000"/>
                <a:headEnd/>
                <a:tailEnd/>
              </a:ln>
              <a:effectLst/>
            </p:spPr>
            <p:txBody>
              <a:bodyPr wrap="none" lIns="92075" tIns="46038" rIns="92075" bIns="46038">
                <a:spAutoFit/>
              </a:bodyPr>
              <a:lstStyle/>
              <a:p>
                <a:r>
                  <a:rPr lang="en-GB" altLang="en-US" sz="1800" b="1">
                    <a:latin typeface="Arial" charset="0"/>
                  </a:rPr>
                  <a:t>  Primary</a:t>
                </a:r>
              </a:p>
              <a:p>
                <a:r>
                  <a:rPr lang="en-GB" altLang="en-US" sz="1800" b="1">
                    <a:latin typeface="Arial" charset="0"/>
                  </a:rPr>
                  <a:t>  Memory</a:t>
                </a:r>
              </a:p>
            </p:txBody>
          </p:sp>
          <p:sp>
            <p:nvSpPr>
              <p:cNvPr id="6170" name="Rectangle 18"/>
              <p:cNvSpPr>
                <a:spLocks noChangeArrowheads="1"/>
              </p:cNvSpPr>
              <p:nvPr/>
            </p:nvSpPr>
            <p:spPr bwMode="auto">
              <a:xfrm>
                <a:off x="4454" y="1059"/>
                <a:ext cx="1002" cy="867"/>
              </a:xfrm>
              <a:prstGeom prst="rect">
                <a:avLst/>
              </a:prstGeom>
              <a:noFill/>
              <a:ln w="9525">
                <a:noFill/>
                <a:miter lim="800000"/>
                <a:headEnd/>
                <a:tailEnd/>
              </a:ln>
              <a:effectLst/>
            </p:spPr>
            <p:txBody>
              <a:bodyPr wrap="none" lIns="92075" tIns="46038" rIns="92075" bIns="46038">
                <a:spAutoFit/>
              </a:bodyPr>
              <a:lstStyle/>
              <a:p>
                <a:endParaRPr lang="en-GB" altLang="en-US" sz="1800">
                  <a:latin typeface="Arial" charset="0"/>
                </a:endParaRPr>
              </a:p>
              <a:p>
                <a:r>
                  <a:rPr lang="en-GB" altLang="en-US" sz="1800">
                    <a:latin typeface="Arial" charset="0"/>
                  </a:rPr>
                  <a:t>Loader puts</a:t>
                </a:r>
              </a:p>
              <a:p>
                <a:r>
                  <a:rPr lang="en-GB" altLang="en-US" sz="1800">
                    <a:latin typeface="Arial" charset="0"/>
                  </a:rPr>
                  <a:t>Program in</a:t>
                </a:r>
              </a:p>
              <a:p>
                <a:r>
                  <a:rPr lang="en-GB" altLang="en-US" sz="1800">
                    <a:latin typeface="Arial" charset="0"/>
                  </a:rPr>
                  <a:t>Memory</a:t>
                </a:r>
              </a:p>
            </p:txBody>
          </p:sp>
        </p:grpSp>
        <p:grpSp>
          <p:nvGrpSpPr>
            <p:cNvPr id="6150" name="Group 19"/>
            <p:cNvGrpSpPr>
              <a:grpSpLocks/>
            </p:cNvGrpSpPr>
            <p:nvPr/>
          </p:nvGrpSpPr>
          <p:grpSpPr bwMode="auto">
            <a:xfrm>
              <a:off x="144" y="2544"/>
              <a:ext cx="5287" cy="1474"/>
              <a:chOff x="144" y="2544"/>
              <a:chExt cx="5287" cy="1474"/>
            </a:xfrm>
          </p:grpSpPr>
          <p:sp>
            <p:nvSpPr>
              <p:cNvPr id="6151" name="Rectangle 20"/>
              <p:cNvSpPr>
                <a:spLocks noChangeArrowheads="1"/>
              </p:cNvSpPr>
              <p:nvPr/>
            </p:nvSpPr>
            <p:spPr bwMode="auto">
              <a:xfrm>
                <a:off x="986" y="2859"/>
                <a:ext cx="1206" cy="232"/>
              </a:xfrm>
              <a:prstGeom prst="rect">
                <a:avLst/>
              </a:prstGeom>
              <a:solidFill>
                <a:schemeClr val="bg1"/>
              </a:solidFill>
              <a:ln w="12700">
                <a:solidFill>
                  <a:schemeClr val="tx1"/>
                </a:solidFill>
                <a:miter lim="800000"/>
                <a:headEnd/>
                <a:tailEnd/>
              </a:ln>
              <a:effectLst/>
            </p:spPr>
            <p:txBody>
              <a:bodyPr wrap="none" anchor="ctr"/>
              <a:lstStyle/>
              <a:p>
                <a:pPr eaLnBrk="1" hangingPunct="1"/>
                <a:endParaRPr lang="en-IN" altLang="en-US"/>
              </a:p>
            </p:txBody>
          </p:sp>
          <p:sp>
            <p:nvSpPr>
              <p:cNvPr id="6152" name="Rectangle 21"/>
              <p:cNvSpPr>
                <a:spLocks noChangeArrowheads="1"/>
              </p:cNvSpPr>
              <p:nvPr/>
            </p:nvSpPr>
            <p:spPr bwMode="auto">
              <a:xfrm>
                <a:off x="816" y="2880"/>
                <a:ext cx="1332" cy="231"/>
              </a:xfrm>
              <a:prstGeom prst="rect">
                <a:avLst/>
              </a:prstGeom>
              <a:noFill/>
              <a:ln w="9525">
                <a:noFill/>
                <a:miter lim="800000"/>
                <a:headEnd/>
                <a:tailEnd/>
              </a:ln>
              <a:effectLst/>
            </p:spPr>
            <p:txBody>
              <a:bodyPr wrap="none" lIns="92075" tIns="46038" rIns="92075" bIns="46038">
                <a:spAutoFit/>
              </a:bodyPr>
              <a:lstStyle/>
              <a:p>
                <a:pPr algn="ctr"/>
                <a:r>
                  <a:rPr lang="en-GB" altLang="en-US" sz="1800">
                    <a:latin typeface="Arial" charset="0"/>
                  </a:rPr>
                  <a:t>    </a:t>
                </a:r>
                <a:r>
                  <a:rPr lang="en-GB" altLang="en-US" sz="1800" b="1">
                    <a:latin typeface="Arial" charset="0"/>
                  </a:rPr>
                  <a:t>C P U (execute)</a:t>
                </a:r>
              </a:p>
            </p:txBody>
          </p:sp>
          <p:sp>
            <p:nvSpPr>
              <p:cNvPr id="6153" name="Line 22"/>
              <p:cNvSpPr>
                <a:spLocks noChangeShapeType="1"/>
              </p:cNvSpPr>
              <p:nvPr/>
            </p:nvSpPr>
            <p:spPr bwMode="auto">
              <a:xfrm>
                <a:off x="2195" y="2976"/>
                <a:ext cx="666" cy="0"/>
              </a:xfrm>
              <a:prstGeom prst="line">
                <a:avLst/>
              </a:prstGeom>
              <a:noFill/>
              <a:ln w="12700">
                <a:solidFill>
                  <a:schemeClr val="tx1"/>
                </a:solidFill>
                <a:round/>
                <a:headEnd type="stealth" w="med" len="lg"/>
                <a:tailEnd type="stealth" w="med" len="lg"/>
              </a:ln>
              <a:effectLst/>
            </p:spPr>
            <p:txBody>
              <a:bodyPr wrap="none" anchor="ctr"/>
              <a:lstStyle/>
              <a:p>
                <a:endParaRPr lang="en-US"/>
              </a:p>
            </p:txBody>
          </p:sp>
          <p:sp>
            <p:nvSpPr>
              <p:cNvPr id="6154" name="Rectangle 23"/>
              <p:cNvSpPr>
                <a:spLocks noChangeArrowheads="1"/>
              </p:cNvSpPr>
              <p:nvPr/>
            </p:nvSpPr>
            <p:spPr bwMode="auto">
              <a:xfrm>
                <a:off x="144" y="2883"/>
                <a:ext cx="788" cy="231"/>
              </a:xfrm>
              <a:prstGeom prst="rect">
                <a:avLst/>
              </a:prstGeom>
              <a:noFill/>
              <a:ln w="9525">
                <a:noFill/>
                <a:miter lim="800000"/>
                <a:headEnd/>
                <a:tailEnd/>
              </a:ln>
              <a:effectLst/>
            </p:spPr>
            <p:txBody>
              <a:bodyPr wrap="none" lIns="92075" tIns="46038" rIns="92075" bIns="46038">
                <a:spAutoFit/>
              </a:bodyPr>
              <a:lstStyle/>
              <a:p>
                <a:r>
                  <a:rPr lang="en-GB" altLang="en-US" sz="1800">
                    <a:latin typeface="Arial" charset="0"/>
                  </a:rPr>
                  <a:t> </a:t>
                </a:r>
                <a:r>
                  <a:rPr lang="en-GB" altLang="en-US" sz="1800" b="1">
                    <a:latin typeface="Arial" charset="0"/>
                  </a:rPr>
                  <a:t>Phase 6 :</a:t>
                </a:r>
              </a:p>
            </p:txBody>
          </p:sp>
          <p:grpSp>
            <p:nvGrpSpPr>
              <p:cNvPr id="6155" name="Group 24"/>
              <p:cNvGrpSpPr>
                <a:grpSpLocks/>
              </p:cNvGrpSpPr>
              <p:nvPr/>
            </p:nvGrpSpPr>
            <p:grpSpPr bwMode="auto">
              <a:xfrm>
                <a:off x="2864" y="2924"/>
                <a:ext cx="839" cy="923"/>
                <a:chOff x="3288" y="2838"/>
                <a:chExt cx="960" cy="1142"/>
              </a:xfrm>
            </p:grpSpPr>
            <p:sp>
              <p:nvSpPr>
                <p:cNvPr id="6158" name="Rectangle 25"/>
                <p:cNvSpPr>
                  <a:spLocks noChangeArrowheads="1"/>
                </p:cNvSpPr>
                <p:nvPr/>
              </p:nvSpPr>
              <p:spPr bwMode="auto">
                <a:xfrm>
                  <a:off x="3292" y="2838"/>
                  <a:ext cx="952" cy="1142"/>
                </a:xfrm>
                <a:prstGeom prst="rect">
                  <a:avLst/>
                </a:prstGeom>
                <a:solidFill>
                  <a:schemeClr val="bg1"/>
                </a:solidFill>
                <a:ln w="12700">
                  <a:solidFill>
                    <a:schemeClr val="tx1"/>
                  </a:solidFill>
                  <a:miter lim="800000"/>
                  <a:headEnd/>
                  <a:tailEnd/>
                </a:ln>
                <a:effectLst/>
              </p:spPr>
              <p:txBody>
                <a:bodyPr wrap="none" anchor="ctr"/>
                <a:lstStyle/>
                <a:p>
                  <a:pPr eaLnBrk="1" hangingPunct="1"/>
                  <a:endParaRPr lang="en-IN" altLang="en-US"/>
                </a:p>
              </p:txBody>
            </p:sp>
            <p:sp>
              <p:nvSpPr>
                <p:cNvPr id="6159" name="Line 26"/>
                <p:cNvSpPr>
                  <a:spLocks noChangeShapeType="1"/>
                </p:cNvSpPr>
                <p:nvPr/>
              </p:nvSpPr>
              <p:spPr bwMode="auto">
                <a:xfrm>
                  <a:off x="3288" y="3004"/>
                  <a:ext cx="96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160" name="Line 27"/>
                <p:cNvSpPr>
                  <a:spLocks noChangeShapeType="1"/>
                </p:cNvSpPr>
                <p:nvPr/>
              </p:nvSpPr>
              <p:spPr bwMode="auto">
                <a:xfrm>
                  <a:off x="3288" y="3174"/>
                  <a:ext cx="96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161" name="Line 28"/>
                <p:cNvSpPr>
                  <a:spLocks noChangeShapeType="1"/>
                </p:cNvSpPr>
                <p:nvPr/>
              </p:nvSpPr>
              <p:spPr bwMode="auto">
                <a:xfrm>
                  <a:off x="3288" y="3345"/>
                  <a:ext cx="96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162" name="Line 29"/>
                <p:cNvSpPr>
                  <a:spLocks noChangeShapeType="1"/>
                </p:cNvSpPr>
                <p:nvPr/>
              </p:nvSpPr>
              <p:spPr bwMode="auto">
                <a:xfrm>
                  <a:off x="3288" y="3814"/>
                  <a:ext cx="96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163" name="Rectangle 30"/>
                <p:cNvSpPr>
                  <a:spLocks noChangeArrowheads="1"/>
                </p:cNvSpPr>
                <p:nvPr/>
              </p:nvSpPr>
              <p:spPr bwMode="auto">
                <a:xfrm>
                  <a:off x="3659" y="3424"/>
                  <a:ext cx="187" cy="500"/>
                </a:xfrm>
                <a:prstGeom prst="rect">
                  <a:avLst/>
                </a:prstGeom>
                <a:noFill/>
                <a:ln w="9525">
                  <a:noFill/>
                  <a:miter lim="800000"/>
                  <a:headEnd/>
                  <a:tailEnd/>
                </a:ln>
                <a:effectLst/>
              </p:spPr>
              <p:txBody>
                <a:bodyPr wrap="none" lIns="92075" tIns="46038" rIns="92075" bIns="46038">
                  <a:spAutoFit/>
                </a:bodyPr>
                <a:lstStyle/>
                <a:p>
                  <a:r>
                    <a:rPr lang="en-GB" altLang="en-US" sz="1800" b="1">
                      <a:latin typeface="Arial" charset="0"/>
                    </a:rPr>
                    <a:t>:</a:t>
                  </a:r>
                </a:p>
                <a:p>
                  <a:r>
                    <a:rPr lang="en-GB" altLang="en-US" sz="1800" b="1">
                      <a:latin typeface="Arial" charset="0"/>
                    </a:rPr>
                    <a:t>.</a:t>
                  </a:r>
                </a:p>
              </p:txBody>
            </p:sp>
          </p:grpSp>
          <p:sp>
            <p:nvSpPr>
              <p:cNvPr id="6156" name="Rectangle 31"/>
              <p:cNvSpPr>
                <a:spLocks noChangeArrowheads="1"/>
              </p:cNvSpPr>
              <p:nvPr/>
            </p:nvSpPr>
            <p:spPr bwMode="auto">
              <a:xfrm>
                <a:off x="2834" y="2544"/>
                <a:ext cx="748" cy="404"/>
              </a:xfrm>
              <a:prstGeom prst="rect">
                <a:avLst/>
              </a:prstGeom>
              <a:noFill/>
              <a:ln w="9525">
                <a:noFill/>
                <a:miter lim="800000"/>
                <a:headEnd/>
                <a:tailEnd/>
              </a:ln>
              <a:effectLst/>
            </p:spPr>
            <p:txBody>
              <a:bodyPr wrap="none" lIns="92075" tIns="46038" rIns="92075" bIns="46038">
                <a:spAutoFit/>
              </a:bodyPr>
              <a:lstStyle/>
              <a:p>
                <a:r>
                  <a:rPr lang="en-GB" altLang="en-US" sz="1800">
                    <a:latin typeface="Arial" charset="0"/>
                  </a:rPr>
                  <a:t>  </a:t>
                </a:r>
                <a:r>
                  <a:rPr lang="en-GB" altLang="en-US" sz="1800" b="1">
                    <a:latin typeface="Arial" charset="0"/>
                  </a:rPr>
                  <a:t>Primary</a:t>
                </a:r>
              </a:p>
              <a:p>
                <a:r>
                  <a:rPr lang="en-GB" altLang="en-US" sz="1800" b="1">
                    <a:latin typeface="Arial" charset="0"/>
                  </a:rPr>
                  <a:t>  Memory</a:t>
                </a:r>
              </a:p>
            </p:txBody>
          </p:sp>
          <p:sp>
            <p:nvSpPr>
              <p:cNvPr id="6157" name="Rectangle 32"/>
              <p:cNvSpPr>
                <a:spLocks noChangeArrowheads="1"/>
              </p:cNvSpPr>
              <p:nvPr/>
            </p:nvSpPr>
            <p:spPr bwMode="auto">
              <a:xfrm>
                <a:off x="3883" y="2922"/>
                <a:ext cx="1548" cy="1096"/>
              </a:xfrm>
              <a:prstGeom prst="rect">
                <a:avLst/>
              </a:prstGeom>
              <a:noFill/>
              <a:ln w="9525">
                <a:noFill/>
                <a:miter lim="800000"/>
                <a:headEnd/>
                <a:tailEnd/>
              </a:ln>
              <a:effectLst/>
            </p:spPr>
            <p:txBody>
              <a:bodyPr wrap="none" lIns="92075" tIns="46038" rIns="92075" bIns="46038">
                <a:spAutoFit/>
              </a:bodyPr>
              <a:lstStyle/>
              <a:p>
                <a:r>
                  <a:rPr lang="en-GB" altLang="en-US" sz="1800">
                    <a:latin typeface="Arial" charset="0"/>
                  </a:rPr>
                  <a:t>CPU takes each</a:t>
                </a:r>
              </a:p>
              <a:p>
                <a:r>
                  <a:rPr lang="en-GB" altLang="en-US" sz="1800">
                    <a:latin typeface="Arial" charset="0"/>
                  </a:rPr>
                  <a:t>instruction and </a:t>
                </a:r>
              </a:p>
              <a:p>
                <a:r>
                  <a:rPr lang="en-GB" altLang="en-US" sz="1800">
                    <a:latin typeface="Arial" charset="0"/>
                  </a:rPr>
                  <a:t>executes it, storing</a:t>
                </a:r>
              </a:p>
              <a:p>
                <a:r>
                  <a:rPr lang="en-GB" altLang="en-US" sz="1800">
                    <a:latin typeface="Arial" charset="0"/>
                  </a:rPr>
                  <a:t>new data values as</a:t>
                </a:r>
              </a:p>
              <a:p>
                <a:r>
                  <a:rPr lang="en-GB" altLang="en-US" sz="1800">
                    <a:latin typeface="Arial" charset="0"/>
                  </a:rPr>
                  <a:t>the program executes.</a:t>
                </a:r>
              </a:p>
              <a:p>
                <a:endParaRPr lang="en-GB" altLang="en-US" sz="1800">
                  <a:latin typeface="Arial" charset="0"/>
                </a:endParaRPr>
              </a:p>
            </p:txBody>
          </p: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sz="4000"/>
              <a:t>The scanf function cont…</a:t>
            </a:r>
          </a:p>
        </p:txBody>
      </p:sp>
      <p:sp>
        <p:nvSpPr>
          <p:cNvPr id="34819" name="Rectangle 3"/>
          <p:cNvSpPr>
            <a:spLocks noGrp="1" noChangeArrowheads="1"/>
          </p:cNvSpPr>
          <p:nvPr>
            <p:ph idx="1"/>
          </p:nvPr>
        </p:nvSpPr>
        <p:spPr bwMode="auto"/>
        <p:txBody>
          <a:bodyPr wrap="square" numCol="1" anchor="t" anchorCtr="0" compatLnSpc="1">
            <a:prstTxWarp prst="textNoShape">
              <a:avLst/>
            </a:prstTxWarp>
          </a:bodyPr>
          <a:lstStyle/>
          <a:p>
            <a:r>
              <a:rPr lang="en-US" altLang="en-US"/>
              <a:t>If you want the user to enter more than one value, you serialise the inputs.</a:t>
            </a:r>
          </a:p>
          <a:p>
            <a:pPr>
              <a:lnSpc>
                <a:spcPct val="30000"/>
              </a:lnSpc>
              <a:buFont typeface="Wingdings" pitchFamily="2" charset="2"/>
              <a:buNone/>
            </a:pPr>
            <a:endParaRPr lang="en-US" altLang="en-US"/>
          </a:p>
          <a:p>
            <a:r>
              <a:rPr lang="en-US" altLang="en-US"/>
              <a:t>Example:</a:t>
            </a:r>
          </a:p>
          <a:p>
            <a:pPr>
              <a:lnSpc>
                <a:spcPct val="30000"/>
              </a:lnSpc>
              <a:buFont typeface="Wingdings" pitchFamily="2" charset="2"/>
              <a:buNone/>
            </a:pPr>
            <a:endParaRPr lang="en-US" altLang="en-US"/>
          </a:p>
          <a:p>
            <a:pPr>
              <a:buFont typeface="Wingdings" pitchFamily="2" charset="2"/>
              <a:buNone/>
            </a:pPr>
            <a:r>
              <a:rPr lang="en-US" altLang="en-US"/>
              <a:t>	float height, weight;</a:t>
            </a:r>
          </a:p>
          <a:p>
            <a:pPr>
              <a:lnSpc>
                <a:spcPct val="30000"/>
              </a:lnSpc>
              <a:buFont typeface="Wingdings" pitchFamily="2" charset="2"/>
              <a:buNone/>
            </a:pPr>
            <a:endParaRPr lang="en-US" altLang="en-US"/>
          </a:p>
          <a:p>
            <a:pPr>
              <a:buFont typeface="Wingdings" pitchFamily="2" charset="2"/>
              <a:buNone/>
            </a:pPr>
            <a:r>
              <a:rPr lang="en-US" altLang="en-US"/>
              <a:t>	printf(“Please enter your height and weight:”);</a:t>
            </a:r>
          </a:p>
          <a:p>
            <a:pPr>
              <a:buFont typeface="Wingdings" pitchFamily="2" charset="2"/>
              <a:buNone/>
            </a:pPr>
            <a:r>
              <a:rPr lang="en-US" altLang="en-US"/>
              <a:t>	scanf(“%f%f”, &amp;height, &amp;weight);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a:t>getchar() and putchar()</a:t>
            </a:r>
          </a:p>
        </p:txBody>
      </p:sp>
      <p:sp>
        <p:nvSpPr>
          <p:cNvPr id="35843" name="Rectangle 3"/>
          <p:cNvSpPr>
            <a:spLocks noGrp="1" noChangeArrowheads="1"/>
          </p:cNvSpPr>
          <p:nvPr>
            <p:ph idx="1"/>
          </p:nvPr>
        </p:nvSpPr>
        <p:spPr bwMode="auto"/>
        <p:txBody>
          <a:bodyPr wrap="square" numCol="1" anchor="t" anchorCtr="0" compatLnSpc="1">
            <a:prstTxWarp prst="textNoShape">
              <a:avLst/>
            </a:prstTxWarp>
          </a:bodyPr>
          <a:lstStyle/>
          <a:p>
            <a:r>
              <a:rPr lang="en-US" altLang="en-US"/>
              <a:t>getchar() - read a character from standard input</a:t>
            </a:r>
          </a:p>
          <a:p>
            <a:r>
              <a:rPr lang="en-US" altLang="en-US"/>
              <a:t>putchar() - write a character to standard output</a:t>
            </a:r>
          </a:p>
          <a:p>
            <a:r>
              <a:rPr lang="en-US" altLang="en-US"/>
              <a:t>Example:</a:t>
            </a:r>
          </a:p>
          <a:p>
            <a:endParaRPr lang="en-US" altLang="en-US"/>
          </a:p>
        </p:txBody>
      </p:sp>
      <p:sp>
        <p:nvSpPr>
          <p:cNvPr id="35845" name="Text Box 4"/>
          <p:cNvSpPr txBox="1">
            <a:spLocks noChangeArrowheads="1"/>
          </p:cNvSpPr>
          <p:nvPr/>
        </p:nvSpPr>
        <p:spPr bwMode="auto">
          <a:xfrm>
            <a:off x="2871788" y="2847975"/>
            <a:ext cx="6072187" cy="3387725"/>
          </a:xfrm>
          <a:prstGeom prst="rect">
            <a:avLst/>
          </a:prstGeom>
          <a:noFill/>
          <a:ln w="9525">
            <a:solidFill>
              <a:srgbClr val="FF0000"/>
            </a:solidFill>
            <a:miter lim="800000"/>
            <a:headEnd/>
            <a:tailEnd/>
          </a:ln>
          <a:effectLst/>
        </p:spPr>
        <p:txBody>
          <a:bodyPr>
            <a:spAutoFit/>
          </a:bodyPr>
          <a:lstStyle/>
          <a:p>
            <a:r>
              <a:rPr lang="en-US" altLang="en-US">
                <a:latin typeface="Arial" charset="0"/>
              </a:rPr>
              <a:t>#include &lt;stdio.h&gt;</a:t>
            </a:r>
          </a:p>
          <a:p>
            <a:r>
              <a:rPr lang="en-US" altLang="en-US">
                <a:latin typeface="Arial" charset="0"/>
              </a:rPr>
              <a:t>void main(void)</a:t>
            </a:r>
          </a:p>
          <a:p>
            <a:r>
              <a:rPr lang="en-US" altLang="en-US">
                <a:latin typeface="Arial" charset="0"/>
              </a:rPr>
              <a:t>{</a:t>
            </a:r>
          </a:p>
          <a:p>
            <a:r>
              <a:rPr lang="en-US" altLang="en-US">
                <a:latin typeface="Arial" charset="0"/>
              </a:rPr>
              <a:t>  char my_char;</a:t>
            </a:r>
          </a:p>
          <a:p>
            <a:r>
              <a:rPr lang="en-US" altLang="en-US">
                <a:latin typeface="Arial" charset="0"/>
              </a:rPr>
              <a:t>  printf(“Please type a character: ”);</a:t>
            </a:r>
          </a:p>
          <a:p>
            <a:r>
              <a:rPr lang="en-US" altLang="en-US">
                <a:latin typeface="Arial" charset="0"/>
              </a:rPr>
              <a:t>  my_char = getchar();</a:t>
            </a:r>
          </a:p>
          <a:p>
            <a:r>
              <a:rPr lang="en-US" altLang="en-US">
                <a:latin typeface="Arial" charset="0"/>
              </a:rPr>
              <a:t>  printf(“\nYou have typed this character: ”);</a:t>
            </a:r>
          </a:p>
          <a:p>
            <a:r>
              <a:rPr lang="en-US" altLang="en-US">
                <a:latin typeface="Arial" charset="0"/>
              </a:rPr>
              <a:t>  putchar(my_char);</a:t>
            </a:r>
          </a:p>
          <a:p>
            <a:r>
              <a:rPr lang="en-US" altLang="en-US">
                <a:latin typeface="Arial" charset="0"/>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a:t>getchar() and putchar() cont</a:t>
            </a:r>
          </a:p>
        </p:txBody>
      </p:sp>
      <p:sp>
        <p:nvSpPr>
          <p:cNvPr id="36867" name="Rectangle 3"/>
          <p:cNvSpPr>
            <a:spLocks noGrp="1" noChangeArrowheads="1"/>
          </p:cNvSpPr>
          <p:nvPr>
            <p:ph idx="1"/>
          </p:nvPr>
        </p:nvSpPr>
        <p:spPr bwMode="auto"/>
        <p:txBody>
          <a:bodyPr wrap="square" numCol="1" anchor="t" anchorCtr="0" compatLnSpc="1">
            <a:prstTxWarp prst="textNoShape">
              <a:avLst/>
            </a:prstTxWarp>
          </a:bodyPr>
          <a:lstStyle/>
          <a:p>
            <a:r>
              <a:rPr lang="en-US" altLang="en-US"/>
              <a:t>Alternatively, you can write the previous code using normal scanf and %c placeholder.</a:t>
            </a:r>
          </a:p>
          <a:p>
            <a:r>
              <a:rPr lang="en-US" altLang="en-US"/>
              <a:t>Example</a:t>
            </a:r>
          </a:p>
          <a:p>
            <a:pPr>
              <a:buFont typeface="Wingdings" pitchFamily="2" charset="2"/>
              <a:buNone/>
            </a:pPr>
            <a:endParaRPr lang="en-US" altLang="en-US"/>
          </a:p>
        </p:txBody>
      </p:sp>
      <p:sp>
        <p:nvSpPr>
          <p:cNvPr id="36869" name="Text Box 4"/>
          <p:cNvSpPr txBox="1">
            <a:spLocks noChangeArrowheads="1"/>
          </p:cNvSpPr>
          <p:nvPr/>
        </p:nvSpPr>
        <p:spPr bwMode="auto">
          <a:xfrm>
            <a:off x="542925" y="2890838"/>
            <a:ext cx="8043863" cy="3022600"/>
          </a:xfrm>
          <a:prstGeom prst="rect">
            <a:avLst/>
          </a:prstGeom>
          <a:noFill/>
          <a:ln w="9525">
            <a:solidFill>
              <a:srgbClr val="FF0000"/>
            </a:solidFill>
            <a:miter lim="800000"/>
            <a:headEnd/>
            <a:tailEnd/>
          </a:ln>
          <a:effectLst/>
        </p:spPr>
        <p:txBody>
          <a:bodyPr>
            <a:spAutoFit/>
          </a:bodyPr>
          <a:lstStyle/>
          <a:p>
            <a:r>
              <a:rPr lang="en-US" altLang="en-US">
                <a:latin typeface="Arial" charset="0"/>
              </a:rPr>
              <a:t>#include &lt;stdio.h&gt;</a:t>
            </a:r>
          </a:p>
          <a:p>
            <a:r>
              <a:rPr lang="en-US" altLang="en-US">
                <a:latin typeface="Arial" charset="0"/>
              </a:rPr>
              <a:t>void main(void)</a:t>
            </a:r>
          </a:p>
          <a:p>
            <a:r>
              <a:rPr lang="en-US" altLang="en-US">
                <a:latin typeface="Arial" charset="0"/>
              </a:rPr>
              <a:t>{</a:t>
            </a:r>
          </a:p>
          <a:p>
            <a:r>
              <a:rPr lang="en-US" altLang="en-US">
                <a:latin typeface="Arial" charset="0"/>
              </a:rPr>
              <a:t>  char my_char;</a:t>
            </a:r>
          </a:p>
          <a:p>
            <a:r>
              <a:rPr lang="en-US" altLang="en-US">
                <a:latin typeface="Arial" charset="0"/>
              </a:rPr>
              <a:t>  printf(“Please type a character: ”);</a:t>
            </a:r>
          </a:p>
          <a:p>
            <a:r>
              <a:rPr lang="en-US" altLang="en-US">
                <a:latin typeface="Arial" charset="0"/>
              </a:rPr>
              <a:t>  scanf(“%c”,&amp;my_char);</a:t>
            </a:r>
          </a:p>
          <a:p>
            <a:r>
              <a:rPr lang="en-US" altLang="en-US">
                <a:latin typeface="Arial" charset="0"/>
              </a:rPr>
              <a:t>  printf(“\nYou have typed this character: %c ”, my_char);</a:t>
            </a:r>
          </a:p>
          <a:p>
            <a:r>
              <a:rPr lang="en-US" altLang="en-US">
                <a:latin typeface="Arial" charset="0"/>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a:t>Few notes on C program…</a:t>
            </a:r>
          </a:p>
        </p:txBody>
      </p:sp>
      <p:sp>
        <p:nvSpPr>
          <p:cNvPr id="37891" name="Rectangle 3"/>
          <p:cNvSpPr>
            <a:spLocks noGrp="1" noChangeArrowheads="1"/>
          </p:cNvSpPr>
          <p:nvPr>
            <p:ph idx="1"/>
          </p:nvPr>
        </p:nvSpPr>
        <p:spPr bwMode="auto">
          <a:xfrm>
            <a:off x="528638" y="1484313"/>
            <a:ext cx="8101012" cy="4764087"/>
          </a:xfrm>
        </p:spPr>
        <p:txBody>
          <a:bodyPr wrap="square" numCol="1" anchor="t" anchorCtr="0" compatLnSpc="1">
            <a:prstTxWarp prst="textNoShape">
              <a:avLst/>
            </a:prstTxWarp>
          </a:bodyPr>
          <a:lstStyle/>
          <a:p>
            <a:r>
              <a:rPr lang="en-US" altLang="en-US" sz="2400"/>
              <a:t>C is </a:t>
            </a:r>
            <a:r>
              <a:rPr lang="en-US" altLang="en-US" sz="2400" b="1" i="1"/>
              <a:t>case-sensitive </a:t>
            </a:r>
            <a:endParaRPr lang="en-US" altLang="en-US" sz="2400"/>
          </a:p>
          <a:p>
            <a:pPr lvl="1">
              <a:lnSpc>
                <a:spcPct val="80000"/>
              </a:lnSpc>
            </a:pPr>
            <a:r>
              <a:rPr lang="en-US" altLang="en-US" sz="2200"/>
              <a:t>Word, word, WorD, WORD, WOrD, worD, etc are all different variables / expressions </a:t>
            </a:r>
          </a:p>
          <a:p>
            <a:pPr lvl="2">
              <a:lnSpc>
                <a:spcPct val="80000"/>
              </a:lnSpc>
              <a:buFont typeface="Wingdings" pitchFamily="2" charset="2"/>
              <a:buNone/>
            </a:pPr>
            <a:r>
              <a:rPr lang="en-US" altLang="en-US" sz="2000"/>
              <a:t>Eg.  sum = 23 + 7</a:t>
            </a:r>
          </a:p>
          <a:p>
            <a:pPr lvl="2">
              <a:lnSpc>
                <a:spcPct val="80000"/>
              </a:lnSpc>
            </a:pPr>
            <a:r>
              <a:rPr lang="en-US" altLang="en-US" sz="2000"/>
              <a:t>What is the value of Sum after this addition ?</a:t>
            </a:r>
          </a:p>
          <a:p>
            <a:pPr lvl="2">
              <a:lnSpc>
                <a:spcPct val="80000"/>
              </a:lnSpc>
              <a:buFont typeface="Wingdings" pitchFamily="2" charset="2"/>
              <a:buNone/>
            </a:pPr>
            <a:endParaRPr lang="en-US" altLang="en-US" sz="2000"/>
          </a:p>
          <a:p>
            <a:r>
              <a:rPr lang="en-US" altLang="en-US" sz="2400"/>
              <a:t>Comments (remember 'Documentation'; Chapter 2)</a:t>
            </a:r>
          </a:p>
          <a:p>
            <a:pPr lvl="1">
              <a:lnSpc>
                <a:spcPct val="80000"/>
              </a:lnSpc>
            </a:pPr>
            <a:r>
              <a:rPr lang="en-US" altLang="en-US" sz="2200"/>
              <a:t>are inserted into the code using /* to start and */ to end a comment</a:t>
            </a:r>
          </a:p>
          <a:p>
            <a:pPr lvl="1">
              <a:lnSpc>
                <a:spcPct val="80000"/>
              </a:lnSpc>
            </a:pPr>
            <a:r>
              <a:rPr lang="en-US" altLang="en-US" sz="2200"/>
              <a:t>Some compiler support comments starting with ‘//’</a:t>
            </a:r>
          </a:p>
          <a:p>
            <a:pPr lvl="1">
              <a:lnSpc>
                <a:spcPct val="80000"/>
              </a:lnSpc>
            </a:pPr>
            <a:r>
              <a:rPr lang="en-US" altLang="en-US" sz="2200"/>
              <a:t>Provides supplementary information but is ignored by the preprocessor and compiler </a:t>
            </a:r>
          </a:p>
          <a:p>
            <a:pPr lvl="2">
              <a:lnSpc>
                <a:spcPct val="80000"/>
              </a:lnSpc>
            </a:pPr>
            <a:r>
              <a:rPr lang="en-US" altLang="en-US" sz="2000">
                <a:latin typeface="Courier New" pitchFamily="49" charset="0"/>
              </a:rPr>
              <a:t>/* This is a comment */</a:t>
            </a:r>
          </a:p>
          <a:p>
            <a:pPr lvl="2">
              <a:lnSpc>
                <a:spcPct val="80000"/>
              </a:lnSpc>
            </a:pPr>
            <a:r>
              <a:rPr lang="en-US" altLang="en-US" sz="2000">
                <a:latin typeface="Courier New" pitchFamily="49" charset="0"/>
              </a:rPr>
              <a:t>// This program was written by Hanly Koffman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a:t>Few notes on C program cont…</a:t>
            </a:r>
          </a:p>
        </p:txBody>
      </p:sp>
      <p:sp>
        <p:nvSpPr>
          <p:cNvPr id="38915" name="Rectangle 3"/>
          <p:cNvSpPr>
            <a:spLocks noGrp="1" noChangeArrowheads="1"/>
          </p:cNvSpPr>
          <p:nvPr>
            <p:ph idx="1"/>
          </p:nvPr>
        </p:nvSpPr>
        <p:spPr bwMode="auto"/>
        <p:txBody>
          <a:bodyPr wrap="square" numCol="1" anchor="t" anchorCtr="0" compatLnSpc="1">
            <a:prstTxWarp prst="textNoShape">
              <a:avLst/>
            </a:prstTxWarp>
          </a:bodyPr>
          <a:lstStyle/>
          <a:p>
            <a:r>
              <a:rPr lang="en-US" altLang="en-US"/>
              <a:t>Reserved Words</a:t>
            </a:r>
          </a:p>
          <a:p>
            <a:pPr lvl="1"/>
            <a:r>
              <a:rPr lang="en-US" altLang="en-US"/>
              <a:t>Keywords that identify language entities such as statements, data types, language attributes, etc.</a:t>
            </a:r>
          </a:p>
          <a:p>
            <a:pPr lvl="1"/>
            <a:r>
              <a:rPr lang="en-US" altLang="en-US"/>
              <a:t>Have special meaning to the compiler, cannot be used as identifiers (variable, function name) in our program.</a:t>
            </a:r>
          </a:p>
          <a:p>
            <a:pPr lvl="1"/>
            <a:r>
              <a:rPr lang="en-US" altLang="en-US"/>
              <a:t>Should be typed in lowercase.</a:t>
            </a:r>
          </a:p>
          <a:p>
            <a:pPr lvl="1"/>
            <a:r>
              <a:rPr lang="en-US" altLang="en-US"/>
              <a:t>Example: const, double, int, main, void,printf, while, for, else (etc..)</a:t>
            </a:r>
          </a:p>
          <a:p>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descr="http://3.bp.blogspot.com/--sl9lqHZuJM/T1NO-_r3uvI/AAAAAAAAACU/jICgIY2rS2c/s1600/Keywords.jpg"/>
          <p:cNvPicPr>
            <a:picLocks noChangeAspect="1" noChangeArrowheads="1"/>
          </p:cNvPicPr>
          <p:nvPr/>
        </p:nvPicPr>
        <p:blipFill>
          <a:blip r:embed="rId2" cstate="print"/>
          <a:srcRect/>
          <a:stretch>
            <a:fillRect/>
          </a:stretch>
        </p:blipFill>
        <p:spPr bwMode="auto">
          <a:xfrm>
            <a:off x="1734185" y="1771332"/>
            <a:ext cx="5010150" cy="2724151"/>
          </a:xfrm>
          <a:prstGeom prst="rect">
            <a:avLst/>
          </a:prstGeom>
          <a:noFill/>
        </p:spPr>
      </p:pic>
      <p:sp>
        <p:nvSpPr>
          <p:cNvPr id="4" name="TextBox 3"/>
          <p:cNvSpPr txBox="1"/>
          <p:nvPr/>
        </p:nvSpPr>
        <p:spPr>
          <a:xfrm>
            <a:off x="2045970" y="491490"/>
            <a:ext cx="4743450" cy="461665"/>
          </a:xfrm>
          <a:prstGeom prst="rect">
            <a:avLst/>
          </a:prstGeom>
          <a:noFill/>
        </p:spPr>
        <p:txBody>
          <a:bodyPr wrap="square" rtlCol="0">
            <a:spAutoFit/>
          </a:bodyPr>
          <a:lstStyle/>
          <a:p>
            <a:r>
              <a:rPr lang="en-US" dirty="0"/>
              <a:t>RESERVED    KEYWORDS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5"/>
          <p:cNvSpPr>
            <a:spLocks noGrp="1" noChangeArrowheads="1"/>
          </p:cNvSpPr>
          <p:nvPr>
            <p:ph idx="1"/>
          </p:nvPr>
        </p:nvSpPr>
        <p:spPr/>
        <p:txBody>
          <a:bodyPr>
            <a:normAutofit lnSpcReduction="10000"/>
          </a:bodyPr>
          <a:lstStyle/>
          <a:p>
            <a:pPr marL="365760" indent="-283464" fontAlgn="auto">
              <a:spcAft>
                <a:spcPts val="0"/>
              </a:spcAft>
              <a:buFont typeface="Wingdings 2"/>
              <a:buChar char=""/>
              <a:defRPr/>
            </a:pPr>
            <a:r>
              <a:rPr lang="en-US" altLang="zh-CN" sz="2400" dirty="0">
                <a:ea typeface="宋体" pitchFamily="2" charset="-122"/>
              </a:rPr>
              <a:t>An operator is a symbol that tells the computer to perform certain manipulations.</a:t>
            </a:r>
          </a:p>
          <a:p>
            <a:pPr marL="365760" indent="-283464" fontAlgn="auto">
              <a:spcAft>
                <a:spcPts val="0"/>
              </a:spcAft>
              <a:buFont typeface="Wingdings 2"/>
              <a:buChar char=""/>
              <a:defRPr/>
            </a:pPr>
            <a:r>
              <a:rPr lang="en-US" altLang="zh-CN" sz="2400" dirty="0">
                <a:ea typeface="宋体" pitchFamily="2" charset="-122"/>
              </a:rPr>
              <a:t>An expression is a sequence of operands and operators that reduces to a single value.</a:t>
            </a:r>
          </a:p>
          <a:p>
            <a:pPr marL="365760" indent="-283464" fontAlgn="auto">
              <a:spcAft>
                <a:spcPts val="0"/>
              </a:spcAft>
              <a:buFont typeface="Wingdings 2"/>
              <a:buChar char=""/>
              <a:defRPr/>
            </a:pPr>
            <a:r>
              <a:rPr lang="en-US" altLang="zh-CN" sz="2400" dirty="0">
                <a:ea typeface="宋体" pitchFamily="2" charset="-122"/>
              </a:rPr>
              <a:t>C operators can be classified into a number of categories.</a:t>
            </a:r>
          </a:p>
          <a:p>
            <a:pPr marL="640080" lvl="1" indent="-237744" fontAlgn="auto">
              <a:spcAft>
                <a:spcPts val="0"/>
              </a:spcAft>
              <a:buFont typeface="Verdana"/>
              <a:buChar char="◦"/>
              <a:defRPr/>
            </a:pPr>
            <a:r>
              <a:rPr lang="en-US" altLang="zh-CN" sz="2000" dirty="0">
                <a:ea typeface="宋体" pitchFamily="2" charset="-122"/>
              </a:rPr>
              <a:t>Arithmetic operators</a:t>
            </a:r>
          </a:p>
          <a:p>
            <a:pPr marL="640080" lvl="1" indent="-237744" fontAlgn="auto">
              <a:spcAft>
                <a:spcPts val="0"/>
              </a:spcAft>
              <a:buFont typeface="Verdana"/>
              <a:buChar char="◦"/>
              <a:defRPr/>
            </a:pPr>
            <a:r>
              <a:rPr lang="en-US" altLang="zh-CN" sz="2000" dirty="0">
                <a:ea typeface="宋体" pitchFamily="2" charset="-122"/>
              </a:rPr>
              <a:t>Relational operators</a:t>
            </a:r>
          </a:p>
          <a:p>
            <a:pPr marL="640080" lvl="1" indent="-237744" fontAlgn="auto">
              <a:spcAft>
                <a:spcPts val="0"/>
              </a:spcAft>
              <a:buFont typeface="Verdana"/>
              <a:buChar char="◦"/>
              <a:defRPr/>
            </a:pPr>
            <a:r>
              <a:rPr lang="en-US" altLang="zh-CN" sz="2000" dirty="0">
                <a:ea typeface="宋体" pitchFamily="2" charset="-122"/>
              </a:rPr>
              <a:t>Logical operators</a:t>
            </a:r>
          </a:p>
          <a:p>
            <a:pPr marL="640080" lvl="1" indent="-237744" fontAlgn="auto">
              <a:spcAft>
                <a:spcPts val="0"/>
              </a:spcAft>
              <a:buFont typeface="Verdana"/>
              <a:buChar char="◦"/>
              <a:defRPr/>
            </a:pPr>
            <a:r>
              <a:rPr lang="en-US" altLang="zh-CN" sz="2000" dirty="0">
                <a:ea typeface="宋体" pitchFamily="2" charset="-122"/>
              </a:rPr>
              <a:t>Assignment operators</a:t>
            </a:r>
          </a:p>
          <a:p>
            <a:pPr marL="640080" lvl="1" indent="-237744" fontAlgn="auto">
              <a:spcAft>
                <a:spcPts val="0"/>
              </a:spcAft>
              <a:buFont typeface="Verdana"/>
              <a:buChar char="◦"/>
              <a:defRPr/>
            </a:pPr>
            <a:r>
              <a:rPr lang="en-US" altLang="zh-CN" sz="2000" dirty="0">
                <a:ea typeface="宋体" pitchFamily="2" charset="-122"/>
              </a:rPr>
              <a:t>Increment and decrement operators</a:t>
            </a:r>
          </a:p>
          <a:p>
            <a:pPr marL="640080" lvl="1" indent="-237744" fontAlgn="auto">
              <a:spcAft>
                <a:spcPts val="0"/>
              </a:spcAft>
              <a:buFont typeface="Verdana"/>
              <a:buChar char="◦"/>
              <a:defRPr/>
            </a:pPr>
            <a:r>
              <a:rPr lang="en-US" altLang="zh-CN" sz="2000" dirty="0">
                <a:ea typeface="宋体" pitchFamily="2" charset="-122"/>
              </a:rPr>
              <a:t>Conditional operators</a:t>
            </a:r>
          </a:p>
          <a:p>
            <a:pPr marL="640080" lvl="1" indent="-237744" fontAlgn="auto">
              <a:spcAft>
                <a:spcPts val="0"/>
              </a:spcAft>
              <a:buFont typeface="Verdana"/>
              <a:buChar char="◦"/>
              <a:defRPr/>
            </a:pPr>
            <a:r>
              <a:rPr lang="en-US" altLang="zh-CN" sz="2000" dirty="0">
                <a:ea typeface="宋体" pitchFamily="2" charset="-122"/>
              </a:rPr>
              <a:t>Bitwise operators</a:t>
            </a:r>
          </a:p>
          <a:p>
            <a:pPr marL="640080" lvl="1" indent="-237744" fontAlgn="auto">
              <a:spcAft>
                <a:spcPts val="0"/>
              </a:spcAft>
              <a:buFont typeface="Verdana"/>
              <a:buChar char="◦"/>
              <a:defRPr/>
            </a:pPr>
            <a:r>
              <a:rPr lang="en-US" altLang="zh-CN" sz="2000" dirty="0">
                <a:ea typeface="宋体" pitchFamily="2" charset="-122"/>
              </a:rPr>
              <a:t>Special operators</a:t>
            </a:r>
          </a:p>
          <a:p>
            <a:pPr marL="640080" lvl="1" indent="-237744" fontAlgn="auto">
              <a:spcAft>
                <a:spcPts val="0"/>
              </a:spcAft>
              <a:buFont typeface="Verdana"/>
              <a:buChar char="◦"/>
              <a:defRPr/>
            </a:pPr>
            <a:endParaRPr lang="en-US" altLang="zh-CN" sz="2000" dirty="0">
              <a:ea typeface="宋体" pitchFamily="2" charset="-122"/>
            </a:endParaRPr>
          </a:p>
        </p:txBody>
      </p:sp>
      <p:sp>
        <p:nvSpPr>
          <p:cNvPr id="5124" name="Rectangle 4"/>
          <p:cNvSpPr>
            <a:spLocks noGrp="1" noChangeArrowheads="1"/>
          </p:cNvSpPr>
          <p:nvPr>
            <p:ph type="title"/>
          </p:nvPr>
        </p:nvSpPr>
        <p:spPr/>
        <p:txBody>
          <a:bodyPr/>
          <a:lstStyle/>
          <a:p>
            <a:pPr algn="ctr" fontAlgn="auto">
              <a:spcAft>
                <a:spcPts val="0"/>
              </a:spcAft>
              <a:defRPr/>
            </a:pPr>
            <a:r>
              <a:rPr lang="en-US" altLang="zh-CN" sz="4400" dirty="0">
                <a:ea typeface="宋体" pitchFamily="2" charset="-122"/>
              </a:rPr>
              <a:t>Operators</a:t>
            </a:r>
            <a:endParaRPr lang="en-US" altLang="zh-CN" sz="4400" dirty="0">
              <a:solidFill>
                <a:schemeClr val="tx2">
                  <a:satMod val="130000"/>
                </a:schemeClr>
              </a:solidFill>
              <a:latin typeface="Arial" charset="0"/>
              <a:ea typeface="宋体"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title"/>
          </p:nvPr>
        </p:nvSpPr>
        <p:spPr/>
        <p:txBody>
          <a:bodyPr/>
          <a:lstStyle/>
          <a:p>
            <a:pPr fontAlgn="auto">
              <a:spcAft>
                <a:spcPts val="0"/>
              </a:spcAft>
              <a:defRPr/>
            </a:pPr>
            <a:r>
              <a:rPr lang="en-US" altLang="zh-CN" dirty="0">
                <a:solidFill>
                  <a:schemeClr val="tx2">
                    <a:satMod val="130000"/>
                  </a:schemeClr>
                </a:solidFill>
                <a:latin typeface="Arial" charset="0"/>
                <a:ea typeface="宋体" pitchFamily="2" charset="-122"/>
              </a:rPr>
              <a:t>     Arithmetic operators</a:t>
            </a:r>
          </a:p>
        </p:txBody>
      </p:sp>
      <p:sp>
        <p:nvSpPr>
          <p:cNvPr id="14339" name="Rectangle 5"/>
          <p:cNvSpPr>
            <a:spLocks noGrp="1" noChangeArrowheads="1"/>
          </p:cNvSpPr>
          <p:nvPr>
            <p:ph type="body" sz="half" idx="1"/>
          </p:nvPr>
        </p:nvSpPr>
        <p:spPr>
          <a:xfrm>
            <a:off x="685800" y="1066800"/>
            <a:ext cx="7918450" cy="706438"/>
          </a:xfrm>
        </p:spPr>
        <p:txBody>
          <a:bodyPr/>
          <a:lstStyle/>
          <a:p>
            <a:r>
              <a:rPr lang="en-US" altLang="zh-CN" sz="2400">
                <a:ea typeface="SimSun" pitchFamily="2" charset="-122"/>
              </a:rPr>
              <a:t>The arithmetic operators in C 		</a:t>
            </a:r>
          </a:p>
        </p:txBody>
      </p:sp>
      <p:graphicFrame>
        <p:nvGraphicFramePr>
          <p:cNvPr id="14390" name="Group 54"/>
          <p:cNvGraphicFramePr>
            <a:graphicFrameLocks noGrp="1"/>
          </p:cNvGraphicFramePr>
          <p:nvPr>
            <p:ph sz="half" idx="2"/>
          </p:nvPr>
        </p:nvGraphicFramePr>
        <p:xfrm>
          <a:off x="971550" y="1844675"/>
          <a:ext cx="7558088" cy="3011489"/>
        </p:xfrm>
        <a:graphic>
          <a:graphicData uri="http://schemas.openxmlformats.org/drawingml/2006/table">
            <a:tbl>
              <a:tblPr/>
              <a:tblGrid>
                <a:gridCol w="2016125">
                  <a:extLst>
                    <a:ext uri="{9D8B030D-6E8A-4147-A177-3AD203B41FA5}">
                      <a16:colId xmlns:a16="http://schemas.microsoft.com/office/drawing/2014/main" val="20000"/>
                    </a:ext>
                  </a:extLst>
                </a:gridCol>
                <a:gridCol w="5541963">
                  <a:extLst>
                    <a:ext uri="{9D8B030D-6E8A-4147-A177-3AD203B41FA5}">
                      <a16:colId xmlns:a16="http://schemas.microsoft.com/office/drawing/2014/main" val="20001"/>
                    </a:ext>
                  </a:extLst>
                </a:gridCol>
              </a:tblGrid>
              <a:tr h="490538">
                <a:tc>
                  <a:txBody>
                    <a:bodyPr/>
                    <a:lstStyle/>
                    <a:p>
                      <a:pPr marL="0" marR="0" lvl="0" indent="0" algn="ctr"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Operator</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meaning</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0375">
                <a:tc>
                  <a:txBody>
                    <a:bodyPr/>
                    <a:lstStyle/>
                    <a:p>
                      <a:pPr marL="0" marR="0" lvl="0" indent="0" algn="ctr"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Addition or unary plus</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7688">
                <a:tc>
                  <a:txBody>
                    <a:bodyPr/>
                    <a:lstStyle/>
                    <a:p>
                      <a:pPr marL="0" marR="0" lvl="0" indent="0" algn="ctr"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Subtraction or unary minus</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9588">
                <a:tc>
                  <a:txBody>
                    <a:bodyPr/>
                    <a:lstStyle/>
                    <a:p>
                      <a:pPr marL="0" marR="0" lvl="0" indent="0" algn="ctr"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Multiplication</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5613">
                <a:tc>
                  <a:txBody>
                    <a:bodyPr/>
                    <a:lstStyle/>
                    <a:p>
                      <a:pPr marL="0" marR="0" lvl="0" indent="0" algn="ctr"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Division</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6100">
                <a:tc>
                  <a:txBody>
                    <a:bodyPr/>
                    <a:lstStyle/>
                    <a:p>
                      <a:pPr marL="0" marR="0" lvl="0" indent="0" algn="ctr"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modulo division</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fontAlgn="auto">
              <a:spcAft>
                <a:spcPts val="0"/>
              </a:spcAft>
              <a:defRPr/>
            </a:pPr>
            <a:r>
              <a:rPr lang="en-US" altLang="zh-CN" dirty="0">
                <a:solidFill>
                  <a:schemeClr val="tx2">
                    <a:satMod val="130000"/>
                  </a:schemeClr>
                </a:solidFill>
                <a:latin typeface="Arial" charset="0"/>
                <a:ea typeface="宋体" pitchFamily="2" charset="-122"/>
              </a:rPr>
              <a:t>    Arithmetic operators</a:t>
            </a:r>
          </a:p>
        </p:txBody>
      </p:sp>
      <p:sp>
        <p:nvSpPr>
          <p:cNvPr id="15363" name="Rectangle 3"/>
          <p:cNvSpPr>
            <a:spLocks noGrp="1" noChangeArrowheads="1"/>
          </p:cNvSpPr>
          <p:nvPr>
            <p:ph type="body" sz="half" idx="1"/>
          </p:nvPr>
        </p:nvSpPr>
        <p:spPr>
          <a:xfrm>
            <a:off x="685800" y="1066800"/>
            <a:ext cx="7918450" cy="4810125"/>
          </a:xfrm>
        </p:spPr>
        <p:txBody>
          <a:bodyPr/>
          <a:lstStyle/>
          <a:p>
            <a:r>
              <a:rPr lang="en-US" altLang="zh-CN" sz="2400" dirty="0">
                <a:ea typeface="SimSun" pitchFamily="2" charset="-122"/>
              </a:rPr>
              <a:t>Note:,</a:t>
            </a:r>
          </a:p>
          <a:p>
            <a:pPr lvl="1"/>
            <a:r>
              <a:rPr lang="en-US" altLang="zh-CN" sz="2400" dirty="0">
                <a:ea typeface="SimSun" pitchFamily="2" charset="-122"/>
              </a:rPr>
              <a:t>Integer division truncates remainder</a:t>
            </a:r>
          </a:p>
          <a:p>
            <a:pPr lvl="1"/>
            <a:r>
              <a:rPr lang="en-US" altLang="zh-CN" sz="2400" dirty="0">
                <a:ea typeface="SimSun" pitchFamily="2" charset="-122"/>
              </a:rPr>
              <a:t>The % operator cannot be applied to a float or double.</a:t>
            </a:r>
          </a:p>
          <a:p>
            <a:pPr lvl="1"/>
            <a:r>
              <a:rPr lang="en-US" altLang="zh-CN" sz="2400" dirty="0">
                <a:ea typeface="SimSun" pitchFamily="2" charset="-122"/>
              </a:rPr>
              <a:t>The  precedence of arithmetic operators</a:t>
            </a:r>
          </a:p>
          <a:p>
            <a:pPr lvl="2"/>
            <a:r>
              <a:rPr lang="en-US" altLang="zh-CN" dirty="0">
                <a:ea typeface="SimSun" pitchFamily="2" charset="-122"/>
              </a:rPr>
              <a:t>Unary  +  or   -</a:t>
            </a:r>
          </a:p>
          <a:p>
            <a:pPr lvl="2"/>
            <a:r>
              <a:rPr lang="en-US" altLang="zh-CN" dirty="0">
                <a:ea typeface="SimSun" pitchFamily="2" charset="-122"/>
              </a:rPr>
              <a:t>*   /    %</a:t>
            </a:r>
          </a:p>
          <a:p>
            <a:pPr lvl="2"/>
            <a:r>
              <a:rPr lang="en-US" altLang="zh-CN" dirty="0">
                <a:ea typeface="SimSun" pitchFamily="2" charset="-122"/>
              </a:rPr>
              <a:t>+   -</a:t>
            </a:r>
          </a:p>
          <a:p>
            <a:endParaRPr lang="en-US" altLang="zh-CN" dirty="0">
              <a:ea typeface="SimSun"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a:bodyPr>
          <a:lstStyle/>
          <a:p>
            <a:pPr fontAlgn="auto">
              <a:spcAft>
                <a:spcPts val="0"/>
              </a:spcAft>
              <a:defRPr/>
            </a:pPr>
            <a:r>
              <a:rPr lang="en-US" altLang="zh-CN" dirty="0">
                <a:solidFill>
                  <a:schemeClr val="tx2">
                    <a:satMod val="130000"/>
                  </a:schemeClr>
                </a:solidFill>
                <a:latin typeface="Arial" charset="0"/>
                <a:ea typeface="宋体" pitchFamily="2" charset="-122"/>
              </a:rPr>
              <a:t>  Arithmetic expressions</a:t>
            </a:r>
          </a:p>
        </p:txBody>
      </p:sp>
      <p:sp>
        <p:nvSpPr>
          <p:cNvPr id="16387" name="Rectangle 3"/>
          <p:cNvSpPr>
            <a:spLocks noGrp="1" noChangeArrowheads="1"/>
          </p:cNvSpPr>
          <p:nvPr>
            <p:ph type="body" sz="half" idx="1"/>
          </p:nvPr>
        </p:nvSpPr>
        <p:spPr>
          <a:xfrm>
            <a:off x="685800" y="1066800"/>
            <a:ext cx="7918450" cy="4810125"/>
          </a:xfrm>
        </p:spPr>
        <p:txBody>
          <a:bodyPr/>
          <a:lstStyle/>
          <a:p>
            <a:r>
              <a:rPr lang="en-US" altLang="zh-CN" sz="2400">
                <a:ea typeface="SimSun" pitchFamily="2" charset="-122"/>
              </a:rPr>
              <a:t>An arithmetic expression is a combination of variables, constants, and operators. </a:t>
            </a:r>
          </a:p>
          <a:p>
            <a:r>
              <a:rPr lang="en-US" altLang="zh-CN" sz="2400">
                <a:ea typeface="SimSun" pitchFamily="2" charset="-122"/>
              </a:rPr>
              <a:t>For example,</a:t>
            </a:r>
          </a:p>
          <a:p>
            <a:r>
              <a:rPr lang="en-US" altLang="zh-CN" sz="2400">
                <a:ea typeface="SimSun" pitchFamily="2" charset="-122"/>
              </a:rPr>
              <a:t>a*b-c	</a:t>
            </a:r>
            <a:r>
              <a:rPr lang="en-US" altLang="zh-CN" sz="2400">
                <a:ea typeface="SimSun" pitchFamily="2" charset="-122"/>
                <a:sym typeface="Wingdings" pitchFamily="2" charset="2"/>
              </a:rPr>
              <a:t>	</a:t>
            </a:r>
            <a:r>
              <a:rPr lang="en-US" altLang="zh-CN" sz="2400">
                <a:ea typeface="SimSun" pitchFamily="2" charset="-122"/>
              </a:rPr>
              <a:t>a*b-c</a:t>
            </a:r>
          </a:p>
          <a:p>
            <a:r>
              <a:rPr lang="en-US" altLang="zh-CN" sz="2400">
                <a:ea typeface="SimSun" pitchFamily="2" charset="-122"/>
              </a:rPr>
              <a:t>(m+n)(x+y)	 </a:t>
            </a:r>
            <a:r>
              <a:rPr lang="en-US" altLang="zh-CN" sz="2400">
                <a:ea typeface="SimSun" pitchFamily="2" charset="-122"/>
                <a:sym typeface="Wingdings" pitchFamily="2" charset="2"/>
              </a:rPr>
              <a:t></a:t>
            </a:r>
            <a:r>
              <a:rPr lang="en-US" altLang="zh-CN" sz="2400">
                <a:ea typeface="SimSun" pitchFamily="2" charset="-122"/>
              </a:rPr>
              <a:t> 	(m+n)*(x+y)</a:t>
            </a:r>
          </a:p>
          <a:p>
            <a:r>
              <a:rPr lang="en-US" altLang="zh-CN" sz="2400">
                <a:ea typeface="SimSun" pitchFamily="2" charset="-122"/>
              </a:rPr>
              <a:t>ax</a:t>
            </a:r>
            <a:r>
              <a:rPr lang="en-US" altLang="zh-CN" sz="2400" baseline="30000">
                <a:ea typeface="SimSun" pitchFamily="2" charset="-122"/>
              </a:rPr>
              <a:t>2</a:t>
            </a:r>
            <a:r>
              <a:rPr lang="en-US" altLang="zh-CN" sz="2400">
                <a:ea typeface="SimSun" pitchFamily="2" charset="-122"/>
              </a:rPr>
              <a:t>+bx+c 	</a:t>
            </a:r>
            <a:r>
              <a:rPr lang="en-US" altLang="zh-CN" sz="2400">
                <a:ea typeface="SimSun" pitchFamily="2" charset="-122"/>
                <a:sym typeface="Wingdings" pitchFamily="2" charset="2"/>
              </a:rPr>
              <a:t></a:t>
            </a:r>
            <a:r>
              <a:rPr lang="en-US" altLang="zh-CN" sz="2400">
                <a:ea typeface="SimSun" pitchFamily="2" charset="-122"/>
              </a:rPr>
              <a:t> 	a*x*x+b*x+c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4" descr="fig0112"/>
          <p:cNvPicPr preferRelativeResize="0">
            <a:picLocks noChangeAspect="1" noChangeArrowheads="1"/>
          </p:cNvPicPr>
          <p:nvPr/>
        </p:nvPicPr>
        <p:blipFill>
          <a:blip r:embed="rId2" cstate="print"/>
          <a:srcRect/>
          <a:stretch>
            <a:fillRect/>
          </a:stretch>
        </p:blipFill>
        <p:spPr bwMode="auto">
          <a:xfrm>
            <a:off x="2147888" y="171450"/>
            <a:ext cx="5938837" cy="6324600"/>
          </a:xfrm>
          <a:prstGeom prst="rect">
            <a:avLst/>
          </a:prstGeom>
          <a:noFill/>
          <a:ln w="9525">
            <a:noFill/>
            <a:miter lim="800000"/>
            <a:headEnd/>
            <a:tailEnd/>
          </a:ln>
          <a:effectLst/>
        </p:spPr>
      </p:pic>
      <p:sp>
        <p:nvSpPr>
          <p:cNvPr id="7172" name="Rectangle 5"/>
          <p:cNvSpPr>
            <a:spLocks noChangeArrowheads="1"/>
          </p:cNvSpPr>
          <p:nvPr/>
        </p:nvSpPr>
        <p:spPr bwMode="auto">
          <a:xfrm>
            <a:off x="319088" y="5238750"/>
            <a:ext cx="4495800" cy="609600"/>
          </a:xfrm>
          <a:prstGeom prst="rect">
            <a:avLst/>
          </a:prstGeom>
          <a:noFill/>
          <a:ln w="9525">
            <a:noFill/>
            <a:miter lim="800000"/>
            <a:headEnd/>
            <a:tailEnd/>
          </a:ln>
          <a:effectLst/>
        </p:spPr>
        <p:txBody>
          <a:bodyPr/>
          <a:lstStyle/>
          <a:p>
            <a:pPr eaLnBrk="1" hangingPunct="1"/>
            <a:r>
              <a:rPr lang="en-US" altLang="en-US" sz="1200">
                <a:solidFill>
                  <a:srgbClr val="003399"/>
                </a:solidFill>
                <a:latin typeface="Tahoma" pitchFamily="34" charset="0"/>
              </a:rPr>
              <a:t>Entering, translating, and running a High-Level Language Program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33400" y="0"/>
            <a:ext cx="7772400" cy="1371600"/>
          </a:xfrm>
          <a:noFill/>
        </p:spPr>
        <p:txBody>
          <a:bodyPr/>
          <a:lstStyle/>
          <a:p>
            <a:r>
              <a:rPr lang="en-US" altLang="en-US"/>
              <a:t>Shortcut Assignment Operators</a:t>
            </a:r>
          </a:p>
        </p:txBody>
      </p:sp>
      <p:sp>
        <p:nvSpPr>
          <p:cNvPr id="18435" name="Text Box 7"/>
          <p:cNvSpPr txBox="1">
            <a:spLocks noChangeArrowheads="1"/>
          </p:cNvSpPr>
          <p:nvPr/>
        </p:nvSpPr>
        <p:spPr bwMode="auto">
          <a:xfrm>
            <a:off x="1600200" y="1371600"/>
            <a:ext cx="6096000" cy="3978275"/>
          </a:xfrm>
          <a:prstGeom prst="rect">
            <a:avLst/>
          </a:prstGeom>
          <a:noFill/>
          <a:ln w="12700">
            <a:noFill/>
            <a:miter lim="800000"/>
            <a:headEnd type="none" w="sm" len="sm"/>
            <a:tailEnd type="none" w="sm" len="sm"/>
          </a:ln>
          <a:effectLst/>
        </p:spPr>
        <p:txBody>
          <a:bodyPr>
            <a:spAutoFit/>
          </a:bodyPr>
          <a:lstStyle/>
          <a:p>
            <a:pPr>
              <a:spcBef>
                <a:spcPct val="50000"/>
              </a:spcBef>
              <a:tabLst>
                <a:tab pos="1771650" algn="l"/>
                <a:tab pos="3657600" algn="l"/>
              </a:tabLst>
            </a:pPr>
            <a:r>
              <a:rPr lang="en-US" altLang="en-US" sz="3000" i="1"/>
              <a:t>Operator	Example	Equivalent</a:t>
            </a:r>
          </a:p>
          <a:p>
            <a:pPr>
              <a:spcBef>
                <a:spcPct val="50000"/>
              </a:spcBef>
              <a:tabLst>
                <a:tab pos="1771650" algn="l"/>
                <a:tab pos="3657600" algn="l"/>
              </a:tabLst>
            </a:pPr>
            <a:r>
              <a:rPr lang="en-US" altLang="en-US" sz="3000">
                <a:latin typeface="Courier New" pitchFamily="49" charset="0"/>
              </a:rPr>
              <a:t>+=</a:t>
            </a:r>
            <a:r>
              <a:rPr lang="en-US" altLang="en-US" sz="3000"/>
              <a:t>	</a:t>
            </a:r>
            <a:r>
              <a:rPr lang="en-US" altLang="en-US" sz="3000">
                <a:latin typeface="Courier New" pitchFamily="49" charset="0"/>
              </a:rPr>
              <a:t>i+=8</a:t>
            </a:r>
            <a:r>
              <a:rPr lang="en-US" altLang="en-US" sz="3000"/>
              <a:t>	</a:t>
            </a:r>
            <a:r>
              <a:rPr lang="en-US" altLang="en-US" sz="3000">
                <a:latin typeface="Courier New" pitchFamily="49" charset="0"/>
              </a:rPr>
              <a:t>i = i+8</a:t>
            </a:r>
            <a:endParaRPr lang="en-US" altLang="en-US" sz="3000"/>
          </a:p>
          <a:p>
            <a:pPr>
              <a:spcBef>
                <a:spcPct val="50000"/>
              </a:spcBef>
              <a:tabLst>
                <a:tab pos="1771650" algn="l"/>
                <a:tab pos="3657600" algn="l"/>
              </a:tabLst>
            </a:pPr>
            <a:r>
              <a:rPr lang="en-US" altLang="en-US" sz="3000">
                <a:latin typeface="Courier New" pitchFamily="49" charset="0"/>
              </a:rPr>
              <a:t>-=</a:t>
            </a:r>
            <a:r>
              <a:rPr lang="en-US" altLang="en-US" sz="3000"/>
              <a:t>	</a:t>
            </a:r>
            <a:r>
              <a:rPr lang="en-US" altLang="en-US" sz="3000">
                <a:latin typeface="Courier New" pitchFamily="49" charset="0"/>
              </a:rPr>
              <a:t>f-=8.0</a:t>
            </a:r>
            <a:r>
              <a:rPr lang="en-US" altLang="en-US" sz="3000"/>
              <a:t>	</a:t>
            </a:r>
            <a:r>
              <a:rPr lang="en-US" altLang="en-US" sz="3000">
                <a:latin typeface="Courier New" pitchFamily="49" charset="0"/>
              </a:rPr>
              <a:t>f = f-8.0</a:t>
            </a:r>
            <a:endParaRPr lang="en-US" altLang="en-US" sz="3000"/>
          </a:p>
          <a:p>
            <a:pPr>
              <a:spcBef>
                <a:spcPct val="50000"/>
              </a:spcBef>
              <a:tabLst>
                <a:tab pos="1771650" algn="l"/>
                <a:tab pos="3657600" algn="l"/>
              </a:tabLst>
            </a:pPr>
            <a:r>
              <a:rPr lang="en-US" altLang="en-US" sz="3000">
                <a:latin typeface="Courier New" pitchFamily="49" charset="0"/>
              </a:rPr>
              <a:t>*=</a:t>
            </a:r>
            <a:r>
              <a:rPr lang="en-US" altLang="en-US" sz="3000"/>
              <a:t>	</a:t>
            </a:r>
            <a:r>
              <a:rPr lang="en-US" altLang="en-US" sz="3000">
                <a:latin typeface="Courier New" pitchFamily="49" charset="0"/>
              </a:rPr>
              <a:t>i*=8</a:t>
            </a:r>
            <a:r>
              <a:rPr lang="en-US" altLang="en-US" sz="3000"/>
              <a:t>	</a:t>
            </a:r>
            <a:r>
              <a:rPr lang="en-US" altLang="en-US" sz="3000">
                <a:latin typeface="Courier New" pitchFamily="49" charset="0"/>
              </a:rPr>
              <a:t>i = i*8</a:t>
            </a:r>
            <a:endParaRPr lang="en-US" altLang="en-US" sz="3000"/>
          </a:p>
          <a:p>
            <a:pPr>
              <a:spcBef>
                <a:spcPct val="50000"/>
              </a:spcBef>
              <a:tabLst>
                <a:tab pos="1771650" algn="l"/>
                <a:tab pos="3657600" algn="l"/>
              </a:tabLst>
            </a:pPr>
            <a:r>
              <a:rPr lang="en-US" altLang="en-US" sz="3000">
                <a:latin typeface="Courier New" pitchFamily="49" charset="0"/>
              </a:rPr>
              <a:t>/=</a:t>
            </a:r>
            <a:r>
              <a:rPr lang="en-US" altLang="en-US" sz="3000"/>
              <a:t>	</a:t>
            </a:r>
            <a:r>
              <a:rPr lang="en-US" altLang="en-US" sz="3000">
                <a:latin typeface="Courier New" pitchFamily="49" charset="0"/>
              </a:rPr>
              <a:t>i/=8</a:t>
            </a:r>
            <a:r>
              <a:rPr lang="en-US" altLang="en-US" sz="3000"/>
              <a:t>	</a:t>
            </a:r>
            <a:r>
              <a:rPr lang="en-US" altLang="en-US" sz="3000">
                <a:latin typeface="Courier New" pitchFamily="49" charset="0"/>
              </a:rPr>
              <a:t>i = i/8</a:t>
            </a:r>
            <a:endParaRPr lang="en-US" altLang="en-US" sz="3000"/>
          </a:p>
          <a:p>
            <a:pPr>
              <a:spcBef>
                <a:spcPct val="50000"/>
              </a:spcBef>
              <a:tabLst>
                <a:tab pos="1771650" algn="l"/>
                <a:tab pos="3657600" algn="l"/>
              </a:tabLst>
            </a:pPr>
            <a:r>
              <a:rPr lang="en-US" altLang="en-US" sz="3000">
                <a:latin typeface="Courier New" pitchFamily="49" charset="0"/>
              </a:rPr>
              <a:t>%=</a:t>
            </a:r>
            <a:r>
              <a:rPr lang="en-US" altLang="en-US" sz="3000"/>
              <a:t>	</a:t>
            </a:r>
            <a:r>
              <a:rPr lang="en-US" altLang="en-US" sz="3000">
                <a:latin typeface="Courier New" pitchFamily="49" charset="0"/>
              </a:rPr>
              <a:t>i%=8</a:t>
            </a:r>
            <a:r>
              <a:rPr lang="en-US" altLang="en-US" sz="3000"/>
              <a:t>	</a:t>
            </a:r>
            <a:r>
              <a:rPr lang="en-US" altLang="en-US" sz="3000">
                <a:latin typeface="Courier New" pitchFamily="49" charset="0"/>
              </a:rPr>
              <a:t>i = i%8</a:t>
            </a:r>
            <a:endParaRPr lang="en-US" altLang="en-US" sz="30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4" name="Rectangle 16"/>
          <p:cNvSpPr>
            <a:spLocks noGrp="1" noChangeArrowheads="1"/>
          </p:cNvSpPr>
          <p:nvPr>
            <p:ph type="title"/>
          </p:nvPr>
        </p:nvSpPr>
        <p:spPr/>
        <p:txBody>
          <a:bodyPr/>
          <a:lstStyle/>
          <a:p>
            <a:pPr fontAlgn="auto">
              <a:spcAft>
                <a:spcPts val="0"/>
              </a:spcAft>
              <a:defRPr/>
            </a:pPr>
            <a:r>
              <a:rPr lang="en-US" altLang="zh-CN" dirty="0">
                <a:solidFill>
                  <a:schemeClr val="tx2">
                    <a:satMod val="130000"/>
                  </a:schemeClr>
                </a:solidFill>
                <a:latin typeface="Arial" charset="0"/>
                <a:ea typeface="宋体" pitchFamily="2" charset="-122"/>
              </a:rPr>
              <a:t>	Relational Operators</a:t>
            </a:r>
          </a:p>
        </p:txBody>
      </p:sp>
      <p:graphicFrame>
        <p:nvGraphicFramePr>
          <p:cNvPr id="50265" name="Group 89"/>
          <p:cNvGraphicFramePr>
            <a:graphicFrameLocks noGrp="1"/>
          </p:cNvGraphicFramePr>
          <p:nvPr>
            <p:ph type="tbl" idx="1"/>
          </p:nvPr>
        </p:nvGraphicFramePr>
        <p:xfrm>
          <a:off x="900113" y="2420938"/>
          <a:ext cx="7200900" cy="3200400"/>
        </p:xfrm>
        <a:graphic>
          <a:graphicData uri="http://schemas.openxmlformats.org/drawingml/2006/table">
            <a:tbl>
              <a:tblPr/>
              <a:tblGrid>
                <a:gridCol w="2862262">
                  <a:extLst>
                    <a:ext uri="{9D8B030D-6E8A-4147-A177-3AD203B41FA5}">
                      <a16:colId xmlns:a16="http://schemas.microsoft.com/office/drawing/2014/main" val="20000"/>
                    </a:ext>
                  </a:extLst>
                </a:gridCol>
                <a:gridCol w="4338638">
                  <a:extLst>
                    <a:ext uri="{9D8B030D-6E8A-4147-A177-3AD203B41FA5}">
                      <a16:colId xmlns:a16="http://schemas.microsoft.com/office/drawing/2014/main" val="20001"/>
                    </a:ext>
                  </a:extLst>
                </a:gridCol>
              </a:tblGrid>
              <a:tr h="452438">
                <a:tc>
                  <a:txBody>
                    <a:bodyPr/>
                    <a:lstStyle/>
                    <a:p>
                      <a:pPr marL="342900" marR="0" lvl="0" indent="-342900" algn="ctr"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Operator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Meaning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2438">
                <a:tc>
                  <a:txBody>
                    <a:bodyPr/>
                    <a:lstStyle/>
                    <a:p>
                      <a:pPr marL="342900" marR="0" lvl="0" indent="-342900" algn="ctr"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less that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2438">
                <a:tc>
                  <a:txBody>
                    <a:bodyPr/>
                    <a:lstStyle/>
                    <a:p>
                      <a:pPr marL="342900" marR="0" lvl="0" indent="-342900" algn="ctr"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less than or equal to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4025">
                <a:tc>
                  <a:txBody>
                    <a:bodyPr/>
                    <a:lstStyle/>
                    <a:p>
                      <a:pPr marL="342900" marR="0" lvl="0" indent="-342900" algn="ctr"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greater than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2438">
                <a:tc>
                  <a:txBody>
                    <a:bodyPr/>
                    <a:lstStyle/>
                    <a:p>
                      <a:pPr marL="342900" marR="0" lvl="0" indent="-342900" algn="ctr"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greater than or equal to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2438">
                <a:tc>
                  <a:txBody>
                    <a:bodyPr/>
                    <a:lstStyle/>
                    <a:p>
                      <a:pPr marL="342900" marR="0" lvl="0" indent="-342900" algn="ctr"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equal to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2438">
                <a:tc>
                  <a:txBody>
                    <a:bodyPr/>
                    <a:lstStyle/>
                    <a:p>
                      <a:pPr marL="342900" marR="0" lvl="0" indent="-342900" algn="ctr"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not equal to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7438" name="Rectangle 90"/>
          <p:cNvSpPr>
            <a:spLocks noChangeArrowheads="1"/>
          </p:cNvSpPr>
          <p:nvPr/>
        </p:nvSpPr>
        <p:spPr bwMode="auto">
          <a:xfrm>
            <a:off x="827088" y="1514475"/>
            <a:ext cx="5976937" cy="519113"/>
          </a:xfrm>
          <a:prstGeom prst="rect">
            <a:avLst/>
          </a:prstGeom>
          <a:noFill/>
          <a:ln w="9525">
            <a:noFill/>
            <a:miter lim="800000"/>
            <a:headEnd/>
            <a:tailEnd/>
          </a:ln>
        </p:spPr>
        <p:txBody>
          <a:bodyPr anchor="ctr">
            <a:spAutoFit/>
          </a:bodyPr>
          <a:lstStyle/>
          <a:p>
            <a:pPr eaLnBrk="1" hangingPunct="1">
              <a:spcBef>
                <a:spcPct val="0"/>
              </a:spcBef>
              <a:buFontTx/>
              <a:buChar char="•"/>
            </a:pPr>
            <a:r>
              <a:rPr lang="en-US" altLang="zh-CN" sz="2800">
                <a:ea typeface="SimSun" pitchFamily="2" charset="-122"/>
              </a:rPr>
              <a:t> The relational operators in C are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r>
              <a:rPr lang="en-US" altLang="zh-CN" dirty="0">
                <a:ea typeface="SimSun" pitchFamily="2" charset="-122"/>
              </a:rPr>
              <a:t>A relational expression yields a value of  1  or  0. </a:t>
            </a:r>
          </a:p>
          <a:p>
            <a:pPr lvl="1"/>
            <a:r>
              <a:rPr lang="en-US" altLang="zh-CN" dirty="0">
                <a:ea typeface="SimSun" pitchFamily="2" charset="-122"/>
              </a:rPr>
              <a:t>5 &lt; 6   			1</a:t>
            </a:r>
          </a:p>
          <a:p>
            <a:pPr lvl="1"/>
            <a:r>
              <a:rPr lang="en-US" altLang="zh-CN" dirty="0">
                <a:ea typeface="SimSun" pitchFamily="2" charset="-122"/>
              </a:rPr>
              <a:t>-34 + 8 &gt; 23 - 5  	 	0</a:t>
            </a:r>
          </a:p>
          <a:p>
            <a:pPr lvl="1"/>
            <a:r>
              <a:rPr lang="en-US" altLang="zh-CN" dirty="0">
                <a:ea typeface="SimSun" pitchFamily="2" charset="-122"/>
              </a:rPr>
              <a:t>if a=3, b=2, c =1;  then   a &gt; b &gt; c   is  ?</a:t>
            </a:r>
          </a:p>
          <a:p>
            <a:endParaRPr lang="en-US" altLang="zh-CN" dirty="0">
              <a:ea typeface="SimSun" pitchFamily="2" charset="-122"/>
            </a:endParaRPr>
          </a:p>
          <a:p>
            <a:r>
              <a:rPr lang="en-US" altLang="zh-CN" dirty="0">
                <a:ea typeface="SimSun" pitchFamily="2" charset="-122"/>
              </a:rPr>
              <a:t>the  associativity  of  relational  operators is </a:t>
            </a:r>
            <a:br>
              <a:rPr lang="en-US" altLang="zh-CN" dirty="0">
                <a:ea typeface="SimSun" pitchFamily="2" charset="-122"/>
              </a:rPr>
            </a:br>
            <a:r>
              <a:rPr lang="en-US" altLang="zh-CN" dirty="0">
                <a:ea typeface="SimSun" pitchFamily="2" charset="-122"/>
              </a:rPr>
              <a:t>left </a:t>
            </a:r>
            <a:r>
              <a:rPr lang="en-US" altLang="zh-CN" dirty="0">
                <a:ea typeface="SimSun" pitchFamily="2" charset="-122"/>
                <a:sym typeface="Wingdings" pitchFamily="2" charset="2"/>
              </a:rPr>
              <a:t> right</a:t>
            </a:r>
          </a:p>
          <a:p>
            <a:pPr>
              <a:buFont typeface="Wingdings 2" pitchFamily="18" charset="2"/>
              <a:buNone/>
            </a:pPr>
            <a:endParaRPr lang="en-US" altLang="zh-CN" dirty="0">
              <a:ea typeface="SimSun" pitchFamily="2" charset="-122"/>
              <a:sym typeface="Wingdings" pitchFamily="2" charset="2"/>
            </a:endParaRPr>
          </a:p>
          <a:p>
            <a:endParaRPr lang="en-US" altLang="zh-CN" dirty="0">
              <a:ea typeface="SimSun" pitchFamily="2" charset="-122"/>
            </a:endParaRPr>
          </a:p>
        </p:txBody>
      </p:sp>
      <p:sp>
        <p:nvSpPr>
          <p:cNvPr id="53250" name="Rectangle 2"/>
          <p:cNvSpPr>
            <a:spLocks noGrp="1" noChangeArrowheads="1"/>
          </p:cNvSpPr>
          <p:nvPr>
            <p:ph type="title"/>
          </p:nvPr>
        </p:nvSpPr>
        <p:spPr/>
        <p:txBody>
          <a:bodyPr/>
          <a:lstStyle/>
          <a:p>
            <a:pPr fontAlgn="auto">
              <a:spcAft>
                <a:spcPts val="0"/>
              </a:spcAft>
              <a:defRPr/>
            </a:pPr>
            <a:r>
              <a:rPr lang="en-US" altLang="zh-CN" dirty="0">
                <a:solidFill>
                  <a:schemeClr val="tx2">
                    <a:satMod val="130000"/>
                  </a:schemeClr>
                </a:solidFill>
                <a:latin typeface="Arial" charset="0"/>
                <a:ea typeface="宋体" pitchFamily="2" charset="-122"/>
              </a:rPr>
              <a:t>Relational Operators</a:t>
            </a:r>
            <a:endParaRPr lang="zh-CN" altLang="en-US" dirty="0">
              <a:solidFill>
                <a:schemeClr val="tx2">
                  <a:satMod val="130000"/>
                </a:schemeClr>
              </a:solidFill>
              <a:latin typeface="Arial" charset="0"/>
              <a:ea typeface="宋体"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p:cNvSpPr>
            <a:spLocks noGrp="1" noChangeArrowheads="1"/>
          </p:cNvSpPr>
          <p:nvPr>
            <p:ph type="title"/>
          </p:nvPr>
        </p:nvSpPr>
        <p:spPr/>
        <p:txBody>
          <a:bodyPr/>
          <a:lstStyle/>
          <a:p>
            <a:pPr eaLnBrk="1" hangingPunct="1"/>
            <a:r>
              <a:rPr lang="en-US"/>
              <a:t>Bitwise operators</a:t>
            </a:r>
          </a:p>
        </p:txBody>
      </p:sp>
      <p:graphicFrame>
        <p:nvGraphicFramePr>
          <p:cNvPr id="19538" name="Group 82"/>
          <p:cNvGraphicFramePr>
            <a:graphicFrameLocks noGrp="1"/>
          </p:cNvGraphicFramePr>
          <p:nvPr>
            <p:ph idx="1"/>
          </p:nvPr>
        </p:nvGraphicFramePr>
        <p:xfrm>
          <a:off x="806668" y="1636986"/>
          <a:ext cx="7051675" cy="4434840"/>
        </p:xfrm>
        <a:graphic>
          <a:graphicData uri="http://schemas.openxmlformats.org/drawingml/2006/table">
            <a:tbl>
              <a:tblPr/>
              <a:tblGrid>
                <a:gridCol w="2505075">
                  <a:extLst>
                    <a:ext uri="{9D8B030D-6E8A-4147-A177-3AD203B41FA5}">
                      <a16:colId xmlns:a16="http://schemas.microsoft.com/office/drawing/2014/main" val="20000"/>
                    </a:ext>
                  </a:extLst>
                </a:gridCol>
                <a:gridCol w="4546600">
                  <a:extLst>
                    <a:ext uri="{9D8B030D-6E8A-4147-A177-3AD203B41FA5}">
                      <a16:colId xmlns:a16="http://schemas.microsoft.com/office/drawing/2014/main" val="20001"/>
                    </a:ext>
                  </a:extLst>
                </a:gridCol>
              </a:tblGrid>
              <a:tr h="6858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3200" b="1" i="0" u="none" strike="noStrike" cap="none" normalizeH="0" baseline="0" dirty="0">
                          <a:ln>
                            <a:noFill/>
                          </a:ln>
                          <a:solidFill>
                            <a:schemeClr val="tx1"/>
                          </a:solidFill>
                          <a:effectLst/>
                          <a:latin typeface="Arial" charset="0"/>
                          <a:cs typeface="Arial" charset="0"/>
                        </a:rPr>
                        <a:t>Operator</a:t>
                      </a:r>
                      <a:endParaRPr kumimoji="0" lang="en-US" sz="32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3200" b="1" i="0" u="none" strike="noStrike" cap="none" normalizeH="0" baseline="0">
                          <a:ln>
                            <a:noFill/>
                          </a:ln>
                          <a:solidFill>
                            <a:schemeClr val="tx1"/>
                          </a:solidFill>
                          <a:effectLst/>
                          <a:latin typeface="Arial" charset="0"/>
                          <a:cs typeface="Arial" charset="0"/>
                        </a:rPr>
                        <a:t>Meaning</a:t>
                      </a:r>
                      <a:endParaRPr kumimoji="0" lang="en-US" sz="3200" b="0" i="0" u="none" strike="noStrike" cap="none" normalizeH="0" baseline="0">
                        <a:ln>
                          <a:noFill/>
                        </a:ln>
                        <a:solidFill>
                          <a:schemeClr val="tx1"/>
                        </a:solidFill>
                        <a:effectLst/>
                        <a:latin typeface="Arial" charset="0"/>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396875">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2400" b="0" i="0" u="none" strike="noStrike" cap="none" normalizeH="0" baseline="0">
                          <a:ln>
                            <a:noFill/>
                          </a:ln>
                          <a:solidFill>
                            <a:srgbClr val="000000"/>
                          </a:solidFill>
                          <a:effectLst/>
                          <a:latin typeface="Arial" charset="0"/>
                          <a:cs typeface="Arial" charset="0"/>
                        </a:rPr>
                        <a:t>&amp;</a:t>
                      </a:r>
                      <a:br>
                        <a:rPr kumimoji="0" lang="en-US" sz="2400" b="0" i="0" u="none" strike="noStrike" cap="none" normalizeH="0" baseline="0">
                          <a:ln>
                            <a:noFill/>
                          </a:ln>
                          <a:solidFill>
                            <a:srgbClr val="000000"/>
                          </a:solidFill>
                          <a:effectLst/>
                          <a:latin typeface="Arial" charset="0"/>
                        </a:rPr>
                      </a:b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2400" b="0" i="0" u="none" strike="noStrike" cap="none" normalizeH="0" baseline="0">
                          <a:ln>
                            <a:noFill/>
                          </a:ln>
                          <a:solidFill>
                            <a:srgbClr val="000000"/>
                          </a:solidFill>
                          <a:effectLst/>
                          <a:latin typeface="Arial" charset="0"/>
                          <a:cs typeface="Arial" charset="0"/>
                        </a:rPr>
                        <a:t>Bitwise AND </a:t>
                      </a:r>
                      <a:br>
                        <a:rPr kumimoji="0" lang="en-US" sz="2400" b="0" i="0" u="none" strike="noStrike" cap="none" normalizeH="0" baseline="0">
                          <a:ln>
                            <a:noFill/>
                          </a:ln>
                          <a:solidFill>
                            <a:srgbClr val="000000"/>
                          </a:solidFill>
                          <a:effectLst/>
                          <a:latin typeface="Arial" charset="0"/>
                        </a:rPr>
                      </a:b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95288">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2400" b="0" i="0" u="none" strike="noStrike" cap="none" normalizeH="0" baseline="0">
                          <a:ln>
                            <a:noFill/>
                          </a:ln>
                          <a:solidFill>
                            <a:srgbClr val="000000"/>
                          </a:solidFill>
                          <a:effectLst/>
                          <a:latin typeface="Arial" charset="0"/>
                          <a:cs typeface="Arial" charset="0"/>
                        </a:rPr>
                        <a:t>| </a:t>
                      </a:r>
                      <a:br>
                        <a:rPr kumimoji="0" lang="en-US" sz="2400" b="0" i="0" u="none" strike="noStrike" cap="none" normalizeH="0" baseline="0">
                          <a:ln>
                            <a:noFill/>
                          </a:ln>
                          <a:solidFill>
                            <a:srgbClr val="000000"/>
                          </a:solidFill>
                          <a:effectLst/>
                          <a:latin typeface="Arial" charset="0"/>
                        </a:rPr>
                      </a:b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2400" b="0" i="0" u="none" strike="noStrike" cap="none" normalizeH="0" baseline="0">
                          <a:ln>
                            <a:noFill/>
                          </a:ln>
                          <a:solidFill>
                            <a:srgbClr val="000000"/>
                          </a:solidFill>
                          <a:effectLst/>
                          <a:latin typeface="Arial" charset="0"/>
                          <a:cs typeface="Arial" charset="0"/>
                        </a:rPr>
                        <a:t>Bitwise OR </a:t>
                      </a:r>
                      <a:br>
                        <a:rPr kumimoji="0" lang="en-US" sz="2400" b="0" i="0" u="none" strike="noStrike" cap="none" normalizeH="0" baseline="0">
                          <a:ln>
                            <a:noFill/>
                          </a:ln>
                          <a:solidFill>
                            <a:srgbClr val="000000"/>
                          </a:solidFill>
                          <a:effectLst/>
                          <a:latin typeface="Arial" charset="0"/>
                        </a:rPr>
                      </a:b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658813">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2400" b="0" i="0" u="none" strike="noStrike" cap="none" normalizeH="0" baseline="0">
                          <a:ln>
                            <a:noFill/>
                          </a:ln>
                          <a:solidFill>
                            <a:srgbClr val="000000"/>
                          </a:solidFill>
                          <a:effectLst/>
                          <a:latin typeface="Arial" charset="0"/>
                          <a:cs typeface="Arial" charset="0"/>
                        </a:rPr>
                        <a:t>^ </a:t>
                      </a:r>
                      <a:br>
                        <a:rPr kumimoji="0" lang="en-US" sz="2400" b="0" i="0" u="none" strike="noStrike" cap="none" normalizeH="0" baseline="0">
                          <a:ln>
                            <a:noFill/>
                          </a:ln>
                          <a:solidFill>
                            <a:srgbClr val="000000"/>
                          </a:solidFill>
                          <a:effectLst/>
                          <a:latin typeface="Arial" charset="0"/>
                        </a:rPr>
                      </a:b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2400" b="0" i="0" u="none" strike="noStrike" cap="none" normalizeH="0" baseline="0">
                          <a:ln>
                            <a:noFill/>
                          </a:ln>
                          <a:solidFill>
                            <a:srgbClr val="000000"/>
                          </a:solidFill>
                          <a:effectLst/>
                          <a:latin typeface="Arial" charset="0"/>
                          <a:cs typeface="Arial" charset="0"/>
                        </a:rPr>
                        <a:t>Bitwise Exclusive</a:t>
                      </a:r>
                      <a:br>
                        <a:rPr kumimoji="0" lang="en-US" sz="2400" b="0" i="0" u="none" strike="noStrike" cap="none" normalizeH="0" baseline="0">
                          <a:ln>
                            <a:noFill/>
                          </a:ln>
                          <a:solidFill>
                            <a:srgbClr val="000000"/>
                          </a:solidFill>
                          <a:effectLst/>
                          <a:latin typeface="Arial" charset="0"/>
                        </a:rPr>
                      </a:b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396875">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2400" b="0" i="0" u="none" strike="noStrike" cap="none" normalizeH="0" baseline="0">
                          <a:ln>
                            <a:noFill/>
                          </a:ln>
                          <a:solidFill>
                            <a:srgbClr val="000000"/>
                          </a:solidFill>
                          <a:effectLst/>
                          <a:latin typeface="Arial" charset="0"/>
                          <a:cs typeface="Arial" charset="0"/>
                        </a:rPr>
                        <a:t>&lt;&lt;</a:t>
                      </a:r>
                      <a:br>
                        <a:rPr kumimoji="0" lang="en-US" sz="2400" b="0" i="0" u="none" strike="noStrike" cap="none" normalizeH="0" baseline="0">
                          <a:ln>
                            <a:noFill/>
                          </a:ln>
                          <a:solidFill>
                            <a:srgbClr val="000000"/>
                          </a:solidFill>
                          <a:effectLst/>
                          <a:latin typeface="Arial" charset="0"/>
                        </a:rPr>
                      </a:b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2400" b="0" i="0" u="none" strike="noStrike" cap="none" normalizeH="0" baseline="0">
                          <a:ln>
                            <a:noFill/>
                          </a:ln>
                          <a:solidFill>
                            <a:srgbClr val="000000"/>
                          </a:solidFill>
                          <a:effectLst/>
                          <a:latin typeface="Arial" charset="0"/>
                          <a:cs typeface="Arial" charset="0"/>
                        </a:rPr>
                        <a:t>Shift left </a:t>
                      </a:r>
                      <a:br>
                        <a:rPr kumimoji="0" lang="en-US" sz="2400" b="0" i="0" u="none" strike="noStrike" cap="none" normalizeH="0" baseline="0">
                          <a:ln>
                            <a:noFill/>
                          </a:ln>
                          <a:solidFill>
                            <a:srgbClr val="000000"/>
                          </a:solidFill>
                          <a:effectLst/>
                          <a:latin typeface="Arial" charset="0"/>
                        </a:rPr>
                      </a:b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395288">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2400" b="0" i="0" u="none" strike="noStrike" cap="none" normalizeH="0" baseline="0">
                          <a:ln>
                            <a:noFill/>
                          </a:ln>
                          <a:solidFill>
                            <a:srgbClr val="000000"/>
                          </a:solidFill>
                          <a:effectLst/>
                          <a:latin typeface="Arial" charset="0"/>
                          <a:cs typeface="Arial" charset="0"/>
                        </a:rPr>
                        <a:t>&gt;&gt; </a:t>
                      </a: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2400" b="0" i="0" u="none" strike="noStrike" cap="none" normalizeH="0" baseline="0" dirty="0">
                          <a:ln>
                            <a:noFill/>
                          </a:ln>
                          <a:solidFill>
                            <a:srgbClr val="000000"/>
                          </a:solidFill>
                          <a:effectLst/>
                          <a:latin typeface="Arial" charset="0"/>
                          <a:cs typeface="Arial" charset="0"/>
                        </a:rPr>
                        <a:t>Shift right</a:t>
                      </a:r>
                      <a:endParaRPr kumimoji="0" lang="en-US" sz="2400" b="0" i="0" u="none" strike="noStrike" cap="none" normalizeH="0" baseline="0" dirty="0">
                        <a:ln>
                          <a:noFill/>
                        </a:ln>
                        <a:solidFill>
                          <a:schemeClr val="tx1"/>
                        </a:solidFill>
                        <a:effectLst/>
                        <a:latin typeface="Arial" charset="0"/>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blinds(horizontal)">
                                      <p:cBhvr>
                                        <p:cTn id="7" dur="500"/>
                                        <p:tgtEl>
                                          <p:spTgt spid="194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538"/>
                                        </p:tgtEl>
                                        <p:attrNameLst>
                                          <p:attrName>style.visibility</p:attrName>
                                        </p:attrNameLst>
                                      </p:cBhvr>
                                      <p:to>
                                        <p:strVal val="visible"/>
                                      </p:to>
                                    </p:set>
                                    <p:animEffect transition="in" filter="blinds(horizontal)">
                                      <p:cBhvr>
                                        <p:cTn id="12" dur="500"/>
                                        <p:tgtEl>
                                          <p:spTgt spid="19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utoShape 2"/>
          <p:cNvSpPr>
            <a:spLocks noGrp="1" noChangeArrowheads="1"/>
          </p:cNvSpPr>
          <p:nvPr>
            <p:ph type="title" idx="4294967295"/>
          </p:nvPr>
        </p:nvSpPr>
        <p:spPr>
          <a:xfrm>
            <a:off x="457200" y="838200"/>
            <a:ext cx="8229600" cy="1143000"/>
          </a:xfrm>
        </p:spPr>
        <p:txBody>
          <a:bodyPr/>
          <a:lstStyle/>
          <a:p>
            <a:pPr eaLnBrk="1" hangingPunct="1"/>
            <a:r>
              <a:rPr lang="en-US" sz="3200"/>
              <a:t>	Result of logical Bitwise Operation</a:t>
            </a:r>
          </a:p>
        </p:txBody>
      </p:sp>
      <p:graphicFrame>
        <p:nvGraphicFramePr>
          <p:cNvPr id="22614" name="Group 86"/>
          <p:cNvGraphicFramePr>
            <a:graphicFrameLocks noGrp="1"/>
          </p:cNvGraphicFramePr>
          <p:nvPr>
            <p:ph/>
          </p:nvPr>
        </p:nvGraphicFramePr>
        <p:xfrm>
          <a:off x="1219200" y="3352800"/>
          <a:ext cx="7632700" cy="2662239"/>
        </p:xfrm>
        <a:graphic>
          <a:graphicData uri="http://schemas.openxmlformats.org/drawingml/2006/table">
            <a:tbl>
              <a:tblPr/>
              <a:tblGrid>
                <a:gridCol w="1247775">
                  <a:extLst>
                    <a:ext uri="{9D8B030D-6E8A-4147-A177-3AD203B41FA5}">
                      <a16:colId xmlns:a16="http://schemas.microsoft.com/office/drawing/2014/main" val="20000"/>
                    </a:ext>
                  </a:extLst>
                </a:gridCol>
                <a:gridCol w="1541463">
                  <a:extLst>
                    <a:ext uri="{9D8B030D-6E8A-4147-A177-3AD203B41FA5}">
                      <a16:colId xmlns:a16="http://schemas.microsoft.com/office/drawing/2014/main" val="20001"/>
                    </a:ext>
                  </a:extLst>
                </a:gridCol>
                <a:gridCol w="1701800">
                  <a:extLst>
                    <a:ext uri="{9D8B030D-6E8A-4147-A177-3AD203B41FA5}">
                      <a16:colId xmlns:a16="http://schemas.microsoft.com/office/drawing/2014/main" val="20002"/>
                    </a:ext>
                  </a:extLst>
                </a:gridCol>
                <a:gridCol w="1498600">
                  <a:extLst>
                    <a:ext uri="{9D8B030D-6E8A-4147-A177-3AD203B41FA5}">
                      <a16:colId xmlns:a16="http://schemas.microsoft.com/office/drawing/2014/main" val="20003"/>
                    </a:ext>
                  </a:extLst>
                </a:gridCol>
                <a:gridCol w="1643062">
                  <a:extLst>
                    <a:ext uri="{9D8B030D-6E8A-4147-A177-3AD203B41FA5}">
                      <a16:colId xmlns:a16="http://schemas.microsoft.com/office/drawing/2014/main" val="20004"/>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1" i="0" u="none" strike="noStrike" cap="none" normalizeH="0" baseline="0">
                          <a:ln>
                            <a:noFill/>
                          </a:ln>
                          <a:solidFill>
                            <a:schemeClr val="tx1"/>
                          </a:solidFill>
                          <a:effectLst/>
                          <a:latin typeface="Arial" charset="0"/>
                        </a:rPr>
                        <a:t>op1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1" i="0" u="none" strike="noStrike" cap="none" normalizeH="0" baseline="0">
                          <a:ln>
                            <a:noFill/>
                          </a:ln>
                          <a:solidFill>
                            <a:schemeClr val="tx1"/>
                          </a:solidFill>
                          <a:effectLst/>
                          <a:latin typeface="Arial" charset="0"/>
                        </a:rPr>
                        <a:t>op2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1" i="0" u="none" strike="noStrike" cap="none" normalizeH="0" baseline="0">
                          <a:ln>
                            <a:noFill/>
                          </a:ln>
                          <a:solidFill>
                            <a:schemeClr val="tx1"/>
                          </a:solidFill>
                          <a:effectLst/>
                          <a:latin typeface="Arial" charset="0"/>
                        </a:rPr>
                        <a:t>op1&amp;op2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1" i="0" u="none" strike="noStrike" cap="none" normalizeH="0" baseline="0">
                          <a:ln>
                            <a:noFill/>
                          </a:ln>
                          <a:solidFill>
                            <a:schemeClr val="tx1"/>
                          </a:solidFill>
                          <a:effectLst/>
                          <a:latin typeface="Arial" charset="0"/>
                        </a:rPr>
                        <a:t>op1|op2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1" i="0" u="none" strike="noStrike" cap="none" normalizeH="0" baseline="0">
                          <a:ln>
                            <a:noFill/>
                          </a:ln>
                          <a:solidFill>
                            <a:schemeClr val="tx1"/>
                          </a:solidFill>
                          <a:effectLst/>
                          <a:latin typeface="Arial" charset="0"/>
                        </a:rPr>
                        <a:t>op1^op2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1813">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1813">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1813">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blinds(horizontal)">
                                      <p:cBhvr>
                                        <p:cTn id="7" dur="500"/>
                                        <p:tgtEl>
                                          <p:spTgt spid="225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614"/>
                                        </p:tgtEl>
                                        <p:attrNameLst>
                                          <p:attrName>style.visibility</p:attrName>
                                        </p:attrNameLst>
                                      </p:cBhvr>
                                      <p:to>
                                        <p:strVal val="visible"/>
                                      </p:to>
                                    </p:set>
                                    <p:animEffect transition="in" filter="blinds(horizontal)">
                                      <p:cBhvr>
                                        <p:cTn id="12" dur="500"/>
                                        <p:tgtEl>
                                          <p:spTgt spid="22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2"/>
          <p:cNvSpPr>
            <a:spLocks noGrp="1" noChangeArrowheads="1"/>
          </p:cNvSpPr>
          <p:nvPr>
            <p:ph type="title"/>
          </p:nvPr>
        </p:nvSpPr>
        <p:spPr>
          <a:xfrm>
            <a:off x="762000" y="762000"/>
            <a:ext cx="7558088" cy="563563"/>
          </a:xfrm>
        </p:spPr>
        <p:txBody>
          <a:bodyPr/>
          <a:lstStyle/>
          <a:p>
            <a:pPr algn="ctr" eaLnBrk="1" hangingPunct="1"/>
            <a:r>
              <a:rPr lang="en-US" sz="3200"/>
              <a:t>Example</a:t>
            </a:r>
          </a:p>
        </p:txBody>
      </p:sp>
      <p:sp>
        <p:nvSpPr>
          <p:cNvPr id="24579" name="Rectangle 3"/>
          <p:cNvSpPr>
            <a:spLocks noGrp="1" noChangeArrowheads="1"/>
          </p:cNvSpPr>
          <p:nvPr>
            <p:ph type="body" idx="1"/>
          </p:nvPr>
        </p:nvSpPr>
        <p:spPr>
          <a:xfrm>
            <a:off x="1143000" y="2332038"/>
            <a:ext cx="8229600" cy="4525962"/>
          </a:xfrm>
        </p:spPr>
        <p:txBody>
          <a:bodyPr>
            <a:normAutofit lnSpcReduction="10000"/>
          </a:bodyPr>
          <a:lstStyle/>
          <a:p>
            <a:pPr eaLnBrk="1" hangingPunct="1">
              <a:lnSpc>
                <a:spcPct val="80000"/>
              </a:lnSpc>
              <a:buFont typeface="Wingdings" pitchFamily="2" charset="2"/>
              <a:buNone/>
            </a:pPr>
            <a:r>
              <a:rPr lang="en-US" sz="2400"/>
              <a:t>Bitwise AND</a:t>
            </a:r>
          </a:p>
          <a:p>
            <a:pPr eaLnBrk="1" hangingPunct="1">
              <a:lnSpc>
                <a:spcPct val="80000"/>
              </a:lnSpc>
              <a:buFont typeface="Wingdings" pitchFamily="2" charset="2"/>
              <a:buNone/>
            </a:pPr>
            <a:endParaRPr lang="en-US" sz="2400"/>
          </a:p>
          <a:p>
            <a:pPr eaLnBrk="1" hangingPunct="1">
              <a:lnSpc>
                <a:spcPct val="80000"/>
              </a:lnSpc>
              <a:buFont typeface="Wingdings" pitchFamily="2" charset="2"/>
              <a:buNone/>
            </a:pPr>
            <a:r>
              <a:rPr lang="en-US" sz="2400"/>
              <a:t>x - - -&gt; 	0000 0000 0000 1101</a:t>
            </a:r>
          </a:p>
          <a:p>
            <a:pPr eaLnBrk="1" hangingPunct="1">
              <a:lnSpc>
                <a:spcPct val="80000"/>
              </a:lnSpc>
              <a:buFont typeface="Wingdings" pitchFamily="2" charset="2"/>
              <a:buNone/>
            </a:pPr>
            <a:r>
              <a:rPr lang="en-US" sz="2400"/>
              <a:t>y - - -&gt; 	0000 0000 0001 1001</a:t>
            </a:r>
          </a:p>
          <a:p>
            <a:pPr eaLnBrk="1" hangingPunct="1">
              <a:lnSpc>
                <a:spcPct val="80000"/>
              </a:lnSpc>
              <a:buFont typeface="Wingdings" pitchFamily="2" charset="2"/>
              <a:buNone/>
            </a:pPr>
            <a:endParaRPr lang="en-US" sz="2400"/>
          </a:p>
          <a:p>
            <a:pPr eaLnBrk="1" hangingPunct="1">
              <a:lnSpc>
                <a:spcPct val="80000"/>
              </a:lnSpc>
              <a:buFont typeface="Wingdings" pitchFamily="2" charset="2"/>
              <a:buNone/>
            </a:pPr>
            <a:r>
              <a:rPr lang="en-US" sz="2400"/>
              <a:t>x&amp;y- - -&gt; 	0000 0000 0000 1001</a:t>
            </a:r>
          </a:p>
          <a:p>
            <a:pPr eaLnBrk="1" hangingPunct="1">
              <a:lnSpc>
                <a:spcPct val="80000"/>
              </a:lnSpc>
              <a:buFont typeface="Wingdings" pitchFamily="2" charset="2"/>
              <a:buNone/>
            </a:pPr>
            <a:endParaRPr lang="en-US" sz="2400"/>
          </a:p>
          <a:p>
            <a:pPr eaLnBrk="1" hangingPunct="1">
              <a:lnSpc>
                <a:spcPct val="80000"/>
              </a:lnSpc>
              <a:buFont typeface="Wingdings" pitchFamily="2" charset="2"/>
              <a:buNone/>
            </a:pPr>
            <a:r>
              <a:rPr lang="en-US" sz="2400"/>
              <a:t>Bitwise OR</a:t>
            </a:r>
          </a:p>
          <a:p>
            <a:pPr eaLnBrk="1" hangingPunct="1">
              <a:lnSpc>
                <a:spcPct val="80000"/>
              </a:lnSpc>
              <a:buFont typeface="Wingdings" pitchFamily="2" charset="2"/>
              <a:buNone/>
            </a:pPr>
            <a:endParaRPr lang="en-US" sz="2400"/>
          </a:p>
          <a:p>
            <a:pPr eaLnBrk="1" hangingPunct="1">
              <a:lnSpc>
                <a:spcPct val="80000"/>
              </a:lnSpc>
              <a:buFont typeface="Wingdings" pitchFamily="2" charset="2"/>
              <a:buNone/>
            </a:pPr>
            <a:r>
              <a:rPr lang="en-US" sz="2400"/>
              <a:t>x - - - &gt;	0000 0000 0000 1101</a:t>
            </a:r>
          </a:p>
          <a:p>
            <a:pPr eaLnBrk="1" hangingPunct="1">
              <a:lnSpc>
                <a:spcPct val="80000"/>
              </a:lnSpc>
              <a:buFont typeface="Wingdings" pitchFamily="2" charset="2"/>
              <a:buNone/>
            </a:pPr>
            <a:r>
              <a:rPr lang="en-US" sz="2400"/>
              <a:t>y - - -&gt;		0000 0000 0000 1001</a:t>
            </a:r>
          </a:p>
          <a:p>
            <a:pPr eaLnBrk="1" hangingPunct="1">
              <a:lnSpc>
                <a:spcPct val="80000"/>
              </a:lnSpc>
              <a:buFont typeface="Wingdings" pitchFamily="2" charset="2"/>
              <a:buNone/>
            </a:pPr>
            <a:r>
              <a:rPr lang="en-US" sz="2400"/>
              <a:t>x|y - - -&gt;	0000 0000 0001 1101</a:t>
            </a:r>
          </a:p>
          <a:p>
            <a:pPr eaLnBrk="1" hangingPunct="1">
              <a:lnSpc>
                <a:spcPct val="80000"/>
              </a:lnSpc>
              <a:buFont typeface="Wingdings" pitchFamily="2" charset="2"/>
              <a:buNone/>
            </a:pPr>
            <a:endParaRPr 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blinds(horizontal)">
                                      <p:cBhvr>
                                        <p:cTn id="7" dur="500"/>
                                        <p:tgtEl>
                                          <p:spTgt spid="2457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12" dur="500"/>
                                        <p:tgtEl>
                                          <p:spTgt spid="2457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17" dur="500"/>
                                        <p:tgtEl>
                                          <p:spTgt spid="245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579">
                                            <p:txEl>
                                              <p:pRg st="3" end="3"/>
                                            </p:txEl>
                                          </p:spTgt>
                                        </p:tgtEl>
                                        <p:attrNameLst>
                                          <p:attrName>style.visibility</p:attrName>
                                        </p:attrNameLst>
                                      </p:cBhvr>
                                      <p:to>
                                        <p:strVal val="visible"/>
                                      </p:to>
                                    </p:set>
                                    <p:animEffect transition="in" filter="blinds(horizontal)">
                                      <p:cBhvr>
                                        <p:cTn id="22" dur="500"/>
                                        <p:tgtEl>
                                          <p:spTgt spid="245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579">
                                            <p:txEl>
                                              <p:pRg st="5" end="5"/>
                                            </p:txEl>
                                          </p:spTgt>
                                        </p:tgtEl>
                                        <p:attrNameLst>
                                          <p:attrName>style.visibility</p:attrName>
                                        </p:attrNameLst>
                                      </p:cBhvr>
                                      <p:to>
                                        <p:strVal val="visible"/>
                                      </p:to>
                                    </p:set>
                                    <p:animEffect transition="in" filter="blinds(horizontal)">
                                      <p:cBhvr>
                                        <p:cTn id="27" dur="500"/>
                                        <p:tgtEl>
                                          <p:spTgt spid="2457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579">
                                            <p:txEl>
                                              <p:pRg st="7" end="7"/>
                                            </p:txEl>
                                          </p:spTgt>
                                        </p:tgtEl>
                                        <p:attrNameLst>
                                          <p:attrName>style.visibility</p:attrName>
                                        </p:attrNameLst>
                                      </p:cBhvr>
                                      <p:to>
                                        <p:strVal val="visible"/>
                                      </p:to>
                                    </p:set>
                                    <p:animEffect transition="in" filter="blinds(horizontal)">
                                      <p:cBhvr>
                                        <p:cTn id="32" dur="500"/>
                                        <p:tgtEl>
                                          <p:spTgt spid="24579">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4579">
                                            <p:txEl>
                                              <p:pRg st="9" end="9"/>
                                            </p:txEl>
                                          </p:spTgt>
                                        </p:tgtEl>
                                        <p:attrNameLst>
                                          <p:attrName>style.visibility</p:attrName>
                                        </p:attrNameLst>
                                      </p:cBhvr>
                                      <p:to>
                                        <p:strVal val="visible"/>
                                      </p:to>
                                    </p:set>
                                    <p:animEffect transition="in" filter="blinds(horizontal)">
                                      <p:cBhvr>
                                        <p:cTn id="37" dur="500"/>
                                        <p:tgtEl>
                                          <p:spTgt spid="24579">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4579">
                                            <p:txEl>
                                              <p:pRg st="10" end="10"/>
                                            </p:txEl>
                                          </p:spTgt>
                                        </p:tgtEl>
                                        <p:attrNameLst>
                                          <p:attrName>style.visibility</p:attrName>
                                        </p:attrNameLst>
                                      </p:cBhvr>
                                      <p:to>
                                        <p:strVal val="visible"/>
                                      </p:to>
                                    </p:set>
                                    <p:animEffect transition="in" filter="blinds(horizontal)">
                                      <p:cBhvr>
                                        <p:cTn id="42" dur="500"/>
                                        <p:tgtEl>
                                          <p:spTgt spid="24579">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4579">
                                            <p:txEl>
                                              <p:pRg st="11" end="11"/>
                                            </p:txEl>
                                          </p:spTgt>
                                        </p:tgtEl>
                                        <p:attrNameLst>
                                          <p:attrName>style.visibility</p:attrName>
                                        </p:attrNameLst>
                                      </p:cBhvr>
                                      <p:to>
                                        <p:strVal val="visible"/>
                                      </p:to>
                                    </p:set>
                                    <p:animEffect transition="in" filter="blinds(horizontal)">
                                      <p:cBhvr>
                                        <p:cTn id="47" dur="500"/>
                                        <p:tgtEl>
                                          <p:spTgt spid="2457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7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AutoShape 6"/>
          <p:cNvSpPr>
            <a:spLocks noGrp="1" noChangeArrowheads="1"/>
          </p:cNvSpPr>
          <p:nvPr>
            <p:ph type="title"/>
          </p:nvPr>
        </p:nvSpPr>
        <p:spPr/>
        <p:txBody>
          <a:bodyPr/>
          <a:lstStyle/>
          <a:p>
            <a:pPr eaLnBrk="1" hangingPunct="1"/>
            <a:r>
              <a:rPr lang="en-US"/>
              <a:t>Bitwise Exclusive OR</a:t>
            </a:r>
          </a:p>
        </p:txBody>
      </p:sp>
      <p:sp>
        <p:nvSpPr>
          <p:cNvPr id="25603" name="Rectangle 3"/>
          <p:cNvSpPr>
            <a:spLocks noGrp="1" noChangeArrowheads="1"/>
          </p:cNvSpPr>
          <p:nvPr>
            <p:ph type="subTitle" idx="4294967295"/>
          </p:nvPr>
        </p:nvSpPr>
        <p:spPr>
          <a:xfrm>
            <a:off x="1524000" y="2667000"/>
            <a:ext cx="6858000" cy="3200400"/>
          </a:xfrm>
        </p:spPr>
        <p:txBody>
          <a:bodyPr/>
          <a:lstStyle/>
          <a:p>
            <a:pPr marL="0" indent="0" eaLnBrk="1" hangingPunct="1">
              <a:buFont typeface="Wingdings" pitchFamily="2" charset="2"/>
              <a:buNone/>
            </a:pPr>
            <a:endParaRPr lang="en-US" sz="3200" b="1" dirty="0">
              <a:solidFill>
                <a:srgbClr val="000000"/>
              </a:solidFill>
              <a:cs typeface="Arial" pitchFamily="34" charset="0"/>
            </a:endParaRPr>
          </a:p>
          <a:p>
            <a:pPr marL="0" indent="0" eaLnBrk="1" hangingPunct="1">
              <a:buFont typeface="Wingdings" pitchFamily="2" charset="2"/>
              <a:buNone/>
            </a:pPr>
            <a:r>
              <a:rPr lang="en-US" sz="3200" dirty="0">
                <a:solidFill>
                  <a:schemeClr val="tx2"/>
                </a:solidFill>
              </a:rPr>
              <a:t>x - - -&gt;	0000 0000 0000 1101</a:t>
            </a:r>
          </a:p>
          <a:p>
            <a:pPr marL="0" indent="0" eaLnBrk="1" hangingPunct="1">
              <a:buFont typeface="Wingdings" pitchFamily="2" charset="2"/>
              <a:buNone/>
            </a:pPr>
            <a:r>
              <a:rPr lang="en-US" sz="3200" dirty="0">
                <a:solidFill>
                  <a:schemeClr val="tx2"/>
                </a:solidFill>
              </a:rPr>
              <a:t>y - - -&gt;	0000 0000 0001 1001</a:t>
            </a:r>
          </a:p>
          <a:p>
            <a:pPr marL="0" indent="0" eaLnBrk="1" hangingPunct="1">
              <a:buFont typeface="Wingdings" pitchFamily="2" charset="2"/>
              <a:buNone/>
            </a:pPr>
            <a:r>
              <a:rPr lang="en-US" sz="3200" dirty="0" err="1">
                <a:solidFill>
                  <a:schemeClr val="tx2"/>
                </a:solidFill>
              </a:rPr>
              <a:t>x^y</a:t>
            </a:r>
            <a:r>
              <a:rPr lang="en-US" sz="3200" dirty="0">
                <a:solidFill>
                  <a:schemeClr val="tx2"/>
                </a:solidFill>
              </a:rPr>
              <a:t> - - -&gt;	0000 0000 0001 0100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6"/>
                                        </p:tgtEl>
                                        <p:attrNameLst>
                                          <p:attrName>style.visibility</p:attrName>
                                        </p:attrNameLst>
                                      </p:cBhvr>
                                      <p:to>
                                        <p:strVal val="visible"/>
                                      </p:to>
                                    </p:set>
                                    <p:animEffect transition="in" filter="blinds(horizontal)">
                                      <p:cBhvr>
                                        <p:cTn id="7" dur="500"/>
                                        <p:tgtEl>
                                          <p:spTgt spid="256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blinds(horizontal)">
                                      <p:cBhvr>
                                        <p:cTn id="12" dur="5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blinds(horizontal)">
                                      <p:cBhvr>
                                        <p:cTn id="17" dur="5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blinds(horizontal)">
                                      <p:cBhvr>
                                        <p:cTn id="22" dur="5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p:bldP spid="2560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AutoShape 2"/>
          <p:cNvSpPr>
            <a:spLocks noGrp="1" noChangeArrowheads="1"/>
          </p:cNvSpPr>
          <p:nvPr>
            <p:ph type="title"/>
          </p:nvPr>
        </p:nvSpPr>
        <p:spPr/>
        <p:txBody>
          <a:bodyPr/>
          <a:lstStyle/>
          <a:p>
            <a:pPr eaLnBrk="1" hangingPunct="1"/>
            <a:r>
              <a:rPr lang="en-US" b="0"/>
              <a:t>Bitwise shift operators</a:t>
            </a:r>
          </a:p>
        </p:txBody>
      </p:sp>
      <p:sp>
        <p:nvSpPr>
          <p:cNvPr id="32771" name="Rectangle 3"/>
          <p:cNvSpPr>
            <a:spLocks noGrp="1" noChangeArrowheads="1"/>
          </p:cNvSpPr>
          <p:nvPr>
            <p:ph type="body" idx="1"/>
          </p:nvPr>
        </p:nvSpPr>
        <p:spPr/>
        <p:txBody>
          <a:bodyPr/>
          <a:lstStyle/>
          <a:p>
            <a:pPr eaLnBrk="1" hangingPunct="1"/>
            <a:r>
              <a:rPr lang="en-US" dirty="0"/>
              <a:t>Left shift</a:t>
            </a:r>
          </a:p>
          <a:p>
            <a:pPr lvl="1" eaLnBrk="1" hangingPunct="1">
              <a:buFontTx/>
              <a:buNone/>
            </a:pPr>
            <a:r>
              <a:rPr lang="en-US" sz="2800" dirty="0"/>
              <a:t>op&lt;&lt;n</a:t>
            </a:r>
          </a:p>
          <a:p>
            <a:pPr eaLnBrk="1" hangingPunct="1">
              <a:buFont typeface="Wingdings" pitchFamily="2" charset="2"/>
              <a:buNone/>
            </a:pPr>
            <a:r>
              <a:rPr lang="en-US" dirty="0" err="1"/>
              <a:t>Eg</a:t>
            </a:r>
            <a:r>
              <a:rPr lang="en-US" dirty="0"/>
              <a:t>. 	0100 1001 1100	 </a:t>
            </a:r>
          </a:p>
          <a:p>
            <a:pPr eaLnBrk="1" hangingPunct="1">
              <a:buFont typeface="Wingdings" pitchFamily="2" charset="2"/>
              <a:buNone/>
            </a:pPr>
            <a:r>
              <a:rPr lang="en-US" dirty="0"/>
              <a:t>		x&lt;&lt;3    0100 1110 0000</a:t>
            </a:r>
          </a:p>
          <a:p>
            <a:pPr eaLnBrk="1" hangingPunct="1"/>
            <a:endParaRPr lang="en-US" dirty="0"/>
          </a:p>
          <a:p>
            <a:pPr eaLnBrk="1" hangingPunct="1"/>
            <a:r>
              <a:rPr lang="en-US" dirty="0"/>
              <a:t>Right shift</a:t>
            </a:r>
          </a:p>
          <a:p>
            <a:pPr eaLnBrk="1" hangingPunct="1">
              <a:buFont typeface="Wingdings" pitchFamily="2" charset="2"/>
              <a:buNone/>
            </a:pPr>
            <a:r>
              <a:rPr lang="en-US" dirty="0"/>
              <a:t>	op&gt;&gt;n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blinds(horizontal)">
                                      <p:cBhvr>
                                        <p:cTn id="7" dur="500"/>
                                        <p:tgtEl>
                                          <p:spTgt spid="327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771">
                                            <p:txEl>
                                              <p:pRg st="0" end="0"/>
                                            </p:txEl>
                                          </p:spTgt>
                                        </p:tgtEl>
                                        <p:attrNameLst>
                                          <p:attrName>style.visibility</p:attrName>
                                        </p:attrNameLst>
                                      </p:cBhvr>
                                      <p:to>
                                        <p:strVal val="visible"/>
                                      </p:to>
                                    </p:set>
                                    <p:animEffect transition="in" filter="blinds(horizontal)">
                                      <p:cBhvr>
                                        <p:cTn id="12" dur="500"/>
                                        <p:tgtEl>
                                          <p:spTgt spid="32771">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2771">
                                            <p:txEl>
                                              <p:pRg st="1" end="1"/>
                                            </p:txEl>
                                          </p:spTgt>
                                        </p:tgtEl>
                                        <p:attrNameLst>
                                          <p:attrName>style.visibility</p:attrName>
                                        </p:attrNameLst>
                                      </p:cBhvr>
                                      <p:to>
                                        <p:strVal val="visible"/>
                                      </p:to>
                                    </p:set>
                                    <p:animEffect transition="in" filter="blinds(horizontal)">
                                      <p:cBhvr>
                                        <p:cTn id="15" dur="500"/>
                                        <p:tgtEl>
                                          <p:spTgt spid="3277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2771">
                                            <p:txEl>
                                              <p:pRg st="2" end="2"/>
                                            </p:txEl>
                                          </p:spTgt>
                                        </p:tgtEl>
                                        <p:attrNameLst>
                                          <p:attrName>style.visibility</p:attrName>
                                        </p:attrNameLst>
                                      </p:cBhvr>
                                      <p:to>
                                        <p:strVal val="visible"/>
                                      </p:to>
                                    </p:set>
                                    <p:animEffect transition="in" filter="blinds(horizontal)">
                                      <p:cBhvr>
                                        <p:cTn id="20" dur="500"/>
                                        <p:tgtEl>
                                          <p:spTgt spid="3277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2771">
                                            <p:txEl>
                                              <p:pRg st="3" end="3"/>
                                            </p:txEl>
                                          </p:spTgt>
                                        </p:tgtEl>
                                        <p:attrNameLst>
                                          <p:attrName>style.visibility</p:attrName>
                                        </p:attrNameLst>
                                      </p:cBhvr>
                                      <p:to>
                                        <p:strVal val="visible"/>
                                      </p:to>
                                    </p:set>
                                    <p:animEffect transition="in" filter="blinds(horizontal)">
                                      <p:cBhvr>
                                        <p:cTn id="25" dur="500"/>
                                        <p:tgtEl>
                                          <p:spTgt spid="3277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2771">
                                            <p:txEl>
                                              <p:pRg st="5" end="5"/>
                                            </p:txEl>
                                          </p:spTgt>
                                        </p:tgtEl>
                                        <p:attrNameLst>
                                          <p:attrName>style.visibility</p:attrName>
                                        </p:attrNameLst>
                                      </p:cBhvr>
                                      <p:to>
                                        <p:strVal val="visible"/>
                                      </p:to>
                                    </p:set>
                                    <p:animEffect transition="in" filter="blinds(horizontal)">
                                      <p:cBhvr>
                                        <p:cTn id="30" dur="500"/>
                                        <p:tgtEl>
                                          <p:spTgt spid="32771">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2771">
                                            <p:txEl>
                                              <p:pRg st="6" end="6"/>
                                            </p:txEl>
                                          </p:spTgt>
                                        </p:tgtEl>
                                        <p:attrNameLst>
                                          <p:attrName>style.visibility</p:attrName>
                                        </p:attrNameLst>
                                      </p:cBhvr>
                                      <p:to>
                                        <p:strVal val="visible"/>
                                      </p:to>
                                    </p:set>
                                    <p:animEffect transition="in" filter="blinds(horizontal)">
                                      <p:cBhvr>
                                        <p:cTn id="35" dur="500"/>
                                        <p:tgtEl>
                                          <p:spTgt spid="327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P spid="32771"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2"/>
          <p:cNvSpPr>
            <a:spLocks noGrp="1" noChangeArrowheads="1"/>
          </p:cNvSpPr>
          <p:nvPr>
            <p:ph type="title"/>
          </p:nvPr>
        </p:nvSpPr>
        <p:spPr/>
        <p:txBody>
          <a:bodyPr/>
          <a:lstStyle/>
          <a:p>
            <a:pPr eaLnBrk="1" hangingPunct="1"/>
            <a:r>
              <a:rPr lang="en-US"/>
              <a:t>Bitwise Complement Operators</a:t>
            </a:r>
          </a:p>
        </p:txBody>
      </p:sp>
      <p:sp>
        <p:nvSpPr>
          <p:cNvPr id="33795" name="Rectangle 3"/>
          <p:cNvSpPr>
            <a:spLocks noGrp="1" noChangeArrowheads="1"/>
          </p:cNvSpPr>
          <p:nvPr>
            <p:ph type="body" idx="1"/>
          </p:nvPr>
        </p:nvSpPr>
        <p:spPr/>
        <p:txBody>
          <a:bodyPr/>
          <a:lstStyle/>
          <a:p>
            <a:pPr eaLnBrk="1" hangingPunct="1"/>
            <a:endParaRPr lang="en-US"/>
          </a:p>
          <a:p>
            <a:pPr eaLnBrk="1" hangingPunct="1"/>
            <a:endParaRPr lang="en-US"/>
          </a:p>
          <a:p>
            <a:pPr eaLnBrk="1" hangingPunct="1"/>
            <a:r>
              <a:rPr lang="en-US"/>
              <a:t>~ one’s complement operator is a unary operator.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blinds(horizontal)">
                                      <p:cBhvr>
                                        <p:cTn id="7" dur="500"/>
                                        <p:tgtEl>
                                          <p:spTgt spid="337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795">
                                            <p:txEl>
                                              <p:pRg st="2" end="2"/>
                                            </p:txEl>
                                          </p:spTgt>
                                        </p:tgtEl>
                                        <p:attrNameLst>
                                          <p:attrName>style.visibility</p:attrName>
                                        </p:attrNameLst>
                                      </p:cBhvr>
                                      <p:to>
                                        <p:strVal val="visible"/>
                                      </p:to>
                                    </p:set>
                                    <p:animEffect transition="in" filter="blinds(horizontal)">
                                      <p:cBhvr>
                                        <p:cTn id="12" dur="500"/>
                                        <p:tgtEl>
                                          <p:spTgt spid="337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p:cNvSpPr>
            <a:spLocks noGrp="1" noChangeArrowheads="1"/>
          </p:cNvSpPr>
          <p:nvPr>
            <p:ph type="title"/>
          </p:nvPr>
        </p:nvSpPr>
        <p:spPr/>
        <p:txBody>
          <a:bodyPr/>
          <a:lstStyle/>
          <a:p>
            <a:pPr eaLnBrk="1" hangingPunct="1"/>
            <a:r>
              <a:rPr lang="en-US" sz="3200"/>
              <a:t>Logical operators</a:t>
            </a:r>
            <a:br>
              <a:rPr lang="en-US" sz="3200"/>
            </a:br>
            <a:endParaRPr lang="en-US" sz="3200"/>
          </a:p>
        </p:txBody>
      </p:sp>
      <p:graphicFrame>
        <p:nvGraphicFramePr>
          <p:cNvPr id="13364" name="Group 52"/>
          <p:cNvGraphicFramePr>
            <a:graphicFrameLocks noGrp="1"/>
          </p:cNvGraphicFramePr>
          <p:nvPr>
            <p:ph idx="1"/>
          </p:nvPr>
        </p:nvGraphicFramePr>
        <p:xfrm>
          <a:off x="1692275" y="2424113"/>
          <a:ext cx="6269038" cy="4267200"/>
        </p:xfrm>
        <a:graphic>
          <a:graphicData uri="http://schemas.openxmlformats.org/drawingml/2006/table">
            <a:tbl>
              <a:tblPr/>
              <a:tblGrid>
                <a:gridCol w="2633663">
                  <a:extLst>
                    <a:ext uri="{9D8B030D-6E8A-4147-A177-3AD203B41FA5}">
                      <a16:colId xmlns:a16="http://schemas.microsoft.com/office/drawing/2014/main" val="20000"/>
                    </a:ext>
                  </a:extLst>
                </a:gridCol>
                <a:gridCol w="3635375">
                  <a:extLst>
                    <a:ext uri="{9D8B030D-6E8A-4147-A177-3AD203B41FA5}">
                      <a16:colId xmlns:a16="http://schemas.microsoft.com/office/drawing/2014/main" val="20001"/>
                    </a:ext>
                  </a:extLst>
                </a:gridCol>
              </a:tblGrid>
              <a:tr h="8001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3200" b="1" i="0" u="none" strike="noStrike" cap="none" normalizeH="0" baseline="0">
                          <a:ln>
                            <a:noFill/>
                          </a:ln>
                          <a:solidFill>
                            <a:schemeClr val="tx1"/>
                          </a:solidFill>
                          <a:effectLst/>
                          <a:latin typeface="Arial" charset="0"/>
                          <a:cs typeface="Arial" charset="0"/>
                        </a:rPr>
                        <a:t>Operator</a:t>
                      </a:r>
                      <a:br>
                        <a:rPr kumimoji="0" lang="en-US" sz="3200" b="1" i="0" u="none" strike="noStrike" cap="none" normalizeH="0" baseline="0">
                          <a:ln>
                            <a:noFill/>
                          </a:ln>
                          <a:solidFill>
                            <a:srgbClr val="000000"/>
                          </a:solidFill>
                          <a:effectLst/>
                          <a:latin typeface="Verdana" pitchFamily="34" charset="0"/>
                        </a:rPr>
                      </a:br>
                      <a:endParaRPr kumimoji="0" lang="en-US" sz="3200" b="1"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3200" b="1" i="0" u="none" strike="noStrike" cap="none" normalizeH="0" baseline="0">
                          <a:ln>
                            <a:noFill/>
                          </a:ln>
                          <a:solidFill>
                            <a:schemeClr val="tx1"/>
                          </a:solidFill>
                          <a:effectLst/>
                          <a:latin typeface="Arial" charset="0"/>
                          <a:cs typeface="Arial" charset="0"/>
                        </a:rPr>
                        <a:t>Meaning </a:t>
                      </a:r>
                      <a:br>
                        <a:rPr kumimoji="0" lang="en-US" sz="3200" b="1" i="0" u="none" strike="noStrike" cap="none" normalizeH="0" baseline="0">
                          <a:ln>
                            <a:noFill/>
                          </a:ln>
                          <a:solidFill>
                            <a:schemeClr val="tx1"/>
                          </a:solidFill>
                          <a:effectLst/>
                          <a:latin typeface="Verdana" pitchFamily="34" charset="0"/>
                        </a:rPr>
                      </a:br>
                      <a:endParaRPr kumimoji="0" lang="en-US" sz="3200" b="1" i="0" u="none" strike="noStrike" cap="none" normalizeH="0" baseline="0">
                        <a:ln>
                          <a:noFill/>
                        </a:ln>
                        <a:solidFill>
                          <a:schemeClr val="tx1"/>
                        </a:solidFill>
                        <a:effectLst/>
                        <a:latin typeface="Arial" charset="0"/>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8001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3200" b="0" i="0" u="none" strike="noStrike" cap="none" normalizeH="0" baseline="0" dirty="0">
                          <a:ln>
                            <a:noFill/>
                          </a:ln>
                          <a:solidFill>
                            <a:srgbClr val="000000"/>
                          </a:solidFill>
                          <a:effectLst/>
                          <a:latin typeface="Arial" charset="0"/>
                          <a:cs typeface="Arial" charset="0"/>
                        </a:rPr>
                        <a:t>&amp;&amp; </a:t>
                      </a:r>
                      <a:br>
                        <a:rPr kumimoji="0" lang="en-US" sz="3200" b="0" i="0" u="none" strike="noStrike" cap="none" normalizeH="0" baseline="0" dirty="0">
                          <a:ln>
                            <a:noFill/>
                          </a:ln>
                          <a:solidFill>
                            <a:srgbClr val="000000"/>
                          </a:solidFill>
                          <a:effectLst/>
                          <a:latin typeface="Arial" charset="0"/>
                        </a:rPr>
                      </a:br>
                      <a:endParaRPr kumimoji="0" lang="en-US" sz="32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3200" b="0" i="0" u="none" strike="noStrike" cap="none" normalizeH="0" baseline="0">
                          <a:ln>
                            <a:noFill/>
                          </a:ln>
                          <a:solidFill>
                            <a:srgbClr val="000000"/>
                          </a:solidFill>
                          <a:effectLst/>
                          <a:latin typeface="Arial" charset="0"/>
                          <a:cs typeface="Arial" charset="0"/>
                        </a:rPr>
                        <a:t>Logical AND </a:t>
                      </a:r>
                      <a:br>
                        <a:rPr kumimoji="0" lang="en-US" sz="3200" b="0" i="0" u="none" strike="noStrike" cap="none" normalizeH="0" baseline="0">
                          <a:ln>
                            <a:noFill/>
                          </a:ln>
                          <a:solidFill>
                            <a:srgbClr val="000000"/>
                          </a:solidFill>
                          <a:effectLst/>
                          <a:latin typeface="Arial" charset="0"/>
                        </a:rPr>
                      </a:br>
                      <a:endParaRPr kumimoji="0" lang="en-US" sz="3200" b="0" i="0" u="none" strike="noStrike" cap="none" normalizeH="0" baseline="0">
                        <a:ln>
                          <a:noFill/>
                        </a:ln>
                        <a:solidFill>
                          <a:schemeClr val="tx1"/>
                        </a:solidFill>
                        <a:effectLst/>
                        <a:latin typeface="Arial" charset="0"/>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798513">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3200" b="0" i="0" u="none" strike="noStrike" cap="none" normalizeH="0" baseline="0" dirty="0">
                          <a:ln>
                            <a:noFill/>
                          </a:ln>
                          <a:solidFill>
                            <a:srgbClr val="000000"/>
                          </a:solidFill>
                          <a:effectLst/>
                          <a:latin typeface="Arial" charset="0"/>
                          <a:cs typeface="Arial" charset="0"/>
                        </a:rPr>
                        <a:t>|| </a:t>
                      </a:r>
                      <a:br>
                        <a:rPr kumimoji="0" lang="en-US" sz="3200" b="0" i="0" u="none" strike="noStrike" cap="none" normalizeH="0" baseline="0" dirty="0">
                          <a:ln>
                            <a:noFill/>
                          </a:ln>
                          <a:solidFill>
                            <a:srgbClr val="000000"/>
                          </a:solidFill>
                          <a:effectLst/>
                          <a:latin typeface="Arial" charset="0"/>
                        </a:rPr>
                      </a:br>
                      <a:endParaRPr kumimoji="0" lang="en-US" sz="32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3200" b="0" i="0" u="none" strike="noStrike" cap="none" normalizeH="0" baseline="0">
                          <a:ln>
                            <a:noFill/>
                          </a:ln>
                          <a:solidFill>
                            <a:srgbClr val="000000"/>
                          </a:solidFill>
                          <a:effectLst/>
                          <a:latin typeface="Arial" charset="0"/>
                          <a:cs typeface="Arial" charset="0"/>
                        </a:rPr>
                        <a:t>Logical OR </a:t>
                      </a:r>
                      <a:br>
                        <a:rPr kumimoji="0" lang="en-US" sz="3200" b="0" i="0" u="none" strike="noStrike" cap="none" normalizeH="0" baseline="0">
                          <a:ln>
                            <a:noFill/>
                          </a:ln>
                          <a:solidFill>
                            <a:srgbClr val="000000"/>
                          </a:solidFill>
                          <a:effectLst/>
                          <a:latin typeface="Arial" charset="0"/>
                        </a:rPr>
                      </a:br>
                      <a:endParaRPr kumimoji="0" lang="en-US" sz="3200" b="0" i="0" u="none" strike="noStrike" cap="none" normalizeH="0" baseline="0">
                        <a:ln>
                          <a:noFill/>
                        </a:ln>
                        <a:solidFill>
                          <a:schemeClr val="tx1"/>
                        </a:solidFill>
                        <a:effectLst/>
                        <a:latin typeface="Arial" charset="0"/>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8001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3200" b="0" i="0" u="none" strike="noStrike" cap="none" normalizeH="0" baseline="0" dirty="0">
                          <a:ln>
                            <a:noFill/>
                          </a:ln>
                          <a:solidFill>
                            <a:srgbClr val="000000"/>
                          </a:solidFill>
                          <a:effectLst/>
                          <a:latin typeface="Arial" charset="0"/>
                          <a:cs typeface="Arial" charset="0"/>
                        </a:rPr>
                        <a:t>! </a:t>
                      </a:r>
                      <a:br>
                        <a:rPr kumimoji="0" lang="en-US" sz="3200" b="0" i="0" u="none" strike="noStrike" cap="none" normalizeH="0" baseline="0" dirty="0">
                          <a:ln>
                            <a:noFill/>
                          </a:ln>
                          <a:solidFill>
                            <a:srgbClr val="000000"/>
                          </a:solidFill>
                          <a:effectLst/>
                          <a:latin typeface="Arial" charset="0"/>
                        </a:rPr>
                      </a:br>
                      <a:endParaRPr kumimoji="0" lang="en-US" sz="32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3200" b="0" i="0" u="none" strike="noStrike" cap="none" normalizeH="0" baseline="0" dirty="0">
                          <a:ln>
                            <a:noFill/>
                          </a:ln>
                          <a:solidFill>
                            <a:srgbClr val="000000"/>
                          </a:solidFill>
                          <a:effectLst/>
                          <a:latin typeface="Arial" charset="0"/>
                          <a:cs typeface="Arial" charset="0"/>
                        </a:rPr>
                        <a:t>Logical NOT </a:t>
                      </a:r>
                      <a:br>
                        <a:rPr kumimoji="0" lang="en-US" sz="3200" b="0" i="0" u="none" strike="noStrike" cap="none" normalizeH="0" baseline="0" dirty="0">
                          <a:ln>
                            <a:noFill/>
                          </a:ln>
                          <a:solidFill>
                            <a:srgbClr val="000000"/>
                          </a:solidFill>
                          <a:effectLst/>
                          <a:latin typeface="Arial" charset="0"/>
                        </a:rPr>
                      </a:br>
                      <a:endParaRPr kumimoji="0" lang="en-US" sz="3200" b="0" i="0" u="none" strike="noStrike" cap="none" normalizeH="0" baseline="0" dirty="0">
                        <a:ln>
                          <a:noFill/>
                        </a:ln>
                        <a:solidFill>
                          <a:schemeClr val="tx1"/>
                        </a:solidFill>
                        <a:effectLst/>
                        <a:latin typeface="Arial" charset="0"/>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blinds(horizontal)">
                                      <p:cBhvr>
                                        <p:cTn id="7" dur="500"/>
                                        <p:tgtEl>
                                          <p:spTgt spid="133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364"/>
                                        </p:tgtEl>
                                        <p:attrNameLst>
                                          <p:attrName>style.visibility</p:attrName>
                                        </p:attrNameLst>
                                      </p:cBhvr>
                                      <p:to>
                                        <p:strVal val="visible"/>
                                      </p:to>
                                    </p:set>
                                    <p:animEffect transition="in" filter="blinds(horizontal)">
                                      <p:cBhvr>
                                        <p:cTn id="12" dur="500"/>
                                        <p:tgtEl>
                                          <p:spTgt spid="13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t>Preprocessor directives</a:t>
            </a:r>
          </a:p>
        </p:txBody>
      </p:sp>
      <p:sp>
        <p:nvSpPr>
          <p:cNvPr id="10243" name="Rectangle 3"/>
          <p:cNvSpPr>
            <a:spLocks noGrp="1" noChangeArrowheads="1"/>
          </p:cNvSpPr>
          <p:nvPr>
            <p:ph idx="1"/>
          </p:nvPr>
        </p:nvSpPr>
        <p:spPr bwMode="auto"/>
        <p:txBody>
          <a:bodyPr wrap="square" numCol="1" anchor="t" anchorCtr="0" compatLnSpc="1">
            <a:prstTxWarp prst="textNoShape">
              <a:avLst/>
            </a:prstTxWarp>
          </a:bodyPr>
          <a:lstStyle/>
          <a:p>
            <a:pPr>
              <a:lnSpc>
                <a:spcPct val="100000"/>
              </a:lnSpc>
            </a:pPr>
            <a:r>
              <a:rPr lang="en-US" altLang="en-US" dirty="0"/>
              <a:t>a C program line begins with # provides an instruction to the C preprocessor </a:t>
            </a:r>
          </a:p>
          <a:p>
            <a:r>
              <a:rPr lang="en-US" altLang="en-US" dirty="0"/>
              <a:t>It is executed </a:t>
            </a:r>
            <a:r>
              <a:rPr lang="en-US" altLang="en-US" b="1" dirty="0"/>
              <a:t>before </a:t>
            </a:r>
            <a:r>
              <a:rPr lang="en-US" altLang="en-US" dirty="0"/>
              <a:t>the actual compilation is done.</a:t>
            </a:r>
          </a:p>
          <a:p>
            <a:r>
              <a:rPr lang="en-US" altLang="en-US" dirty="0"/>
              <a:t>Two most common directives : </a:t>
            </a:r>
          </a:p>
          <a:p>
            <a:pPr lvl="1"/>
            <a:r>
              <a:rPr lang="en-US" altLang="en-US" dirty="0"/>
              <a:t>#include</a:t>
            </a:r>
          </a:p>
          <a:p>
            <a:pPr lvl="1"/>
            <a:r>
              <a:rPr lang="en-US" altLang="en-US" dirty="0"/>
              <a:t>#define  </a:t>
            </a:r>
          </a:p>
          <a:p>
            <a:r>
              <a:rPr lang="en-US" altLang="en-US" dirty="0"/>
              <a:t>In our example (#include&lt;</a:t>
            </a:r>
            <a:r>
              <a:rPr lang="en-US" altLang="en-US" dirty="0" err="1"/>
              <a:t>stdio.h</a:t>
            </a:r>
            <a:r>
              <a:rPr lang="en-US" altLang="en-US" dirty="0"/>
              <a:t>&gt;) identifies the </a:t>
            </a:r>
            <a:r>
              <a:rPr lang="en-US" altLang="en-US" b="1" i="1" dirty="0"/>
              <a:t>header </a:t>
            </a:r>
            <a:r>
              <a:rPr lang="en-US" altLang="en-US" dirty="0"/>
              <a:t>file for standard input and output needed by the </a:t>
            </a:r>
            <a:r>
              <a:rPr lang="en-US" altLang="en-US" dirty="0" err="1"/>
              <a:t>printf</a:t>
            </a:r>
            <a:r>
              <a:rPr lang="en-US" altLang="en-US" dirty="0"/>
              <a:t>().  </a:t>
            </a:r>
          </a:p>
          <a:p>
            <a:endParaRPr lang="en-US"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p:cNvSpPr>
            <a:spLocks noGrp="1" noChangeArrowheads="1"/>
          </p:cNvSpPr>
          <p:nvPr>
            <p:ph type="title"/>
          </p:nvPr>
        </p:nvSpPr>
        <p:spPr/>
        <p:txBody>
          <a:bodyPr/>
          <a:lstStyle/>
          <a:p>
            <a:pPr eaLnBrk="1" hangingPunct="1"/>
            <a:r>
              <a:rPr lang="en-US" b="0"/>
              <a:t>Examples</a:t>
            </a:r>
          </a:p>
        </p:txBody>
      </p:sp>
      <p:sp>
        <p:nvSpPr>
          <p:cNvPr id="16387" name="Rectangle 3"/>
          <p:cNvSpPr>
            <a:spLocks noGrp="1" noChangeArrowheads="1"/>
          </p:cNvSpPr>
          <p:nvPr>
            <p:ph type="body" idx="1"/>
          </p:nvPr>
        </p:nvSpPr>
        <p:spPr/>
        <p:txBody>
          <a:bodyPr/>
          <a:lstStyle/>
          <a:p>
            <a:pPr eaLnBrk="1" hangingPunct="1">
              <a:buFont typeface="Wingdings" pitchFamily="2" charset="2"/>
              <a:buNone/>
            </a:pPr>
            <a:br>
              <a:rPr lang="en-US" sz="2400"/>
            </a:br>
            <a:r>
              <a:rPr lang="en-US" sz="2400" b="1"/>
              <a:t>Logical AND (&amp;&amp;) </a:t>
            </a:r>
            <a:br>
              <a:rPr lang="en-US" sz="2400" b="1"/>
            </a:br>
            <a:r>
              <a:rPr lang="en-US" sz="2400" b="1"/>
              <a:t> </a:t>
            </a:r>
            <a:r>
              <a:rPr lang="en-US" sz="2400"/>
              <a:t>a &gt; b &amp;&amp; x = = 10 </a:t>
            </a:r>
          </a:p>
          <a:p>
            <a:pPr eaLnBrk="1" hangingPunct="1">
              <a:buFont typeface="Wingdings" pitchFamily="2" charset="2"/>
              <a:buNone/>
            </a:pPr>
            <a:r>
              <a:rPr lang="en-US" sz="2400" b="1"/>
              <a:t>   Logical OR (||) </a:t>
            </a:r>
            <a:br>
              <a:rPr lang="en-US" sz="2400" b="1"/>
            </a:br>
            <a:r>
              <a:rPr lang="en-US" sz="2400"/>
              <a:t>a &lt; m || a &lt; n</a:t>
            </a:r>
          </a:p>
          <a:p>
            <a:pPr eaLnBrk="1" hangingPunct="1">
              <a:buFont typeface="Wingdings" pitchFamily="2" charset="2"/>
              <a:buNone/>
            </a:pPr>
            <a:r>
              <a:rPr lang="en-US" sz="2400"/>
              <a:t>   </a:t>
            </a:r>
            <a:r>
              <a:rPr lang="en-US" sz="2400" b="1"/>
              <a:t>Logical NOT (!)</a:t>
            </a:r>
          </a:p>
          <a:p>
            <a:pPr eaLnBrk="1" hangingPunct="1">
              <a:buFont typeface="Wingdings" pitchFamily="2" charset="2"/>
              <a:buNone/>
            </a:pPr>
            <a:r>
              <a:rPr lang="en-US" sz="2400"/>
              <a:t>   ! (x &gt;= y)</a:t>
            </a:r>
          </a:p>
          <a:p>
            <a:pPr eaLnBrk="1" hangingPunct="1">
              <a:buFont typeface="Wingdings" pitchFamily="2" charset="2"/>
              <a:buNone/>
            </a:pPr>
            <a:br>
              <a:rPr lang="en-US" sz="2400"/>
            </a:br>
            <a:endParaRPr lang="en-US" sz="2400"/>
          </a:p>
          <a:p>
            <a:pPr eaLnBrk="1" hangingPunct="1"/>
            <a:endParaRPr 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blinds(horizontal)">
                                      <p:cBhvr>
                                        <p:cTn id="7" dur="500"/>
                                        <p:tgtEl>
                                          <p:spTgt spid="163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7">
                                            <p:txEl>
                                              <p:pRg st="0" end="0"/>
                                            </p:txEl>
                                          </p:spTgt>
                                        </p:tgtEl>
                                        <p:attrNameLst>
                                          <p:attrName>style.visibility</p:attrName>
                                        </p:attrNameLst>
                                      </p:cBhvr>
                                      <p:to>
                                        <p:strVal val="visible"/>
                                      </p:to>
                                    </p:set>
                                    <p:animEffect transition="in" filter="blinds(horizontal)">
                                      <p:cBhvr>
                                        <p:cTn id="12" dur="500"/>
                                        <p:tgtEl>
                                          <p:spTgt spid="1638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87">
                                            <p:txEl>
                                              <p:pRg st="1" end="1"/>
                                            </p:txEl>
                                          </p:spTgt>
                                        </p:tgtEl>
                                        <p:attrNameLst>
                                          <p:attrName>style.visibility</p:attrName>
                                        </p:attrNameLst>
                                      </p:cBhvr>
                                      <p:to>
                                        <p:strVal val="visible"/>
                                      </p:to>
                                    </p:set>
                                    <p:animEffect transition="in" filter="blinds(horizontal)">
                                      <p:cBhvr>
                                        <p:cTn id="17" dur="500"/>
                                        <p:tgtEl>
                                          <p:spTgt spid="1638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387">
                                            <p:txEl>
                                              <p:pRg st="2" end="2"/>
                                            </p:txEl>
                                          </p:spTgt>
                                        </p:tgtEl>
                                        <p:attrNameLst>
                                          <p:attrName>style.visibility</p:attrName>
                                        </p:attrNameLst>
                                      </p:cBhvr>
                                      <p:to>
                                        <p:strVal val="visible"/>
                                      </p:to>
                                    </p:set>
                                    <p:animEffect transition="in" filter="blinds(horizontal)">
                                      <p:cBhvr>
                                        <p:cTn id="22" dur="500"/>
                                        <p:tgtEl>
                                          <p:spTgt spid="1638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387">
                                            <p:txEl>
                                              <p:pRg st="3" end="3"/>
                                            </p:txEl>
                                          </p:spTgt>
                                        </p:tgtEl>
                                        <p:attrNameLst>
                                          <p:attrName>style.visibility</p:attrName>
                                        </p:attrNameLst>
                                      </p:cBhvr>
                                      <p:to>
                                        <p:strVal val="visible"/>
                                      </p:to>
                                    </p:set>
                                    <p:animEffect transition="in" filter="blinds(horizontal)">
                                      <p:cBhvr>
                                        <p:cTn id="27" dur="500"/>
                                        <p:tgtEl>
                                          <p:spTgt spid="1638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387">
                                            <p:txEl>
                                              <p:pRg st="4" end="4"/>
                                            </p:txEl>
                                          </p:spTgt>
                                        </p:tgtEl>
                                        <p:attrNameLst>
                                          <p:attrName>style.visibility</p:attrName>
                                        </p:attrNameLst>
                                      </p:cBhvr>
                                      <p:to>
                                        <p:strVal val="visible"/>
                                      </p:to>
                                    </p:set>
                                    <p:animEffect transition="in" filter="blinds(horizontal)">
                                      <p:cBhvr>
                                        <p:cTn id="32" dur="500"/>
                                        <p:tgtEl>
                                          <p:spTgt spid="163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P spid="1638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p:cNvSpPr>
            <a:spLocks noGrp="1" noChangeArrowheads="1"/>
          </p:cNvSpPr>
          <p:nvPr>
            <p:ph type="title"/>
          </p:nvPr>
        </p:nvSpPr>
        <p:spPr/>
        <p:txBody>
          <a:bodyPr/>
          <a:lstStyle/>
          <a:p>
            <a:pPr eaLnBrk="1" hangingPunct="1"/>
            <a:r>
              <a:rPr lang="en-US"/>
              <a:t>Assignment Operators </a:t>
            </a:r>
          </a:p>
        </p:txBody>
      </p:sp>
      <p:sp>
        <p:nvSpPr>
          <p:cNvPr id="29699" name="Rectangle 3"/>
          <p:cNvSpPr>
            <a:spLocks noGrp="1" noChangeArrowheads="1"/>
          </p:cNvSpPr>
          <p:nvPr>
            <p:ph type="body" idx="1"/>
          </p:nvPr>
        </p:nvSpPr>
        <p:spPr/>
        <p:txBody>
          <a:bodyPr/>
          <a:lstStyle/>
          <a:p>
            <a:pPr eaLnBrk="1" hangingPunct="1">
              <a:buFont typeface="Wingdings" pitchFamily="2" charset="2"/>
              <a:buNone/>
            </a:pPr>
            <a:r>
              <a:rPr lang="en-US"/>
              <a:t>   In addition, C has a set of shorthand assignment operators of the form. </a:t>
            </a:r>
            <a:br>
              <a:rPr lang="en-US"/>
            </a:br>
            <a:r>
              <a:rPr lang="en-US"/>
              <a:t>var oper = exp; </a:t>
            </a:r>
            <a:br>
              <a:rPr lang="en-US"/>
            </a:br>
            <a:br>
              <a:rPr lang="en-US"/>
            </a:br>
            <a:r>
              <a:rPr lang="en-US"/>
              <a:t> </a:t>
            </a:r>
            <a:r>
              <a:rPr lang="en-US" b="1"/>
              <a:t>Example </a:t>
            </a:r>
            <a:br>
              <a:rPr lang="en-US"/>
            </a:br>
            <a:r>
              <a:rPr lang="en-US"/>
              <a:t> x = a + b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blinds(horizontal)">
                                      <p:cBhvr>
                                        <p:cTn id="7" dur="500"/>
                                        <p:tgtEl>
                                          <p:spTgt spid="2969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699">
                                            <p:txEl>
                                              <p:pRg st="0" end="0"/>
                                            </p:txEl>
                                          </p:spTgt>
                                        </p:tgtEl>
                                        <p:attrNameLst>
                                          <p:attrName>style.visibility</p:attrName>
                                        </p:attrNameLst>
                                      </p:cBhvr>
                                      <p:to>
                                        <p:strVal val="visible"/>
                                      </p:to>
                                    </p:set>
                                    <p:animEffect transition="in" filter="blinds(horizontal)">
                                      <p:cBhvr>
                                        <p:cTn id="12" dur="500"/>
                                        <p:tgtEl>
                                          <p:spTgt spid="296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29699"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AutoShape 2"/>
          <p:cNvSpPr>
            <a:spLocks noGrp="1" noChangeArrowheads="1"/>
          </p:cNvSpPr>
          <p:nvPr>
            <p:ph type="title"/>
          </p:nvPr>
        </p:nvSpPr>
        <p:spPr/>
        <p:txBody>
          <a:bodyPr/>
          <a:lstStyle/>
          <a:p>
            <a:pPr eaLnBrk="1" hangingPunct="1"/>
            <a:r>
              <a:rPr lang="en-US" b="0">
                <a:latin typeface="Times New Roman" pitchFamily="18" charset="0"/>
              </a:rPr>
              <a:t>Increment and Decrement</a:t>
            </a:r>
          </a:p>
        </p:txBody>
      </p:sp>
      <p:sp>
        <p:nvSpPr>
          <p:cNvPr id="23558"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sz="1800"/>
              <a:t>syntax:</a:t>
            </a:r>
          </a:p>
          <a:p>
            <a:pPr eaLnBrk="1" hangingPunct="1">
              <a:lnSpc>
                <a:spcPct val="80000"/>
              </a:lnSpc>
              <a:buFont typeface="Wingdings" pitchFamily="2" charset="2"/>
              <a:buNone/>
            </a:pPr>
            <a:r>
              <a:rPr lang="en-US" sz="1800"/>
              <a:t>     1. ++variable name </a:t>
            </a:r>
            <a:br>
              <a:rPr lang="en-US" sz="1800"/>
            </a:br>
            <a:r>
              <a:rPr lang="en-US" sz="1800"/>
              <a:t>2. variable name++ </a:t>
            </a:r>
            <a:br>
              <a:rPr lang="en-US" sz="1800"/>
            </a:br>
            <a:r>
              <a:rPr lang="en-US" sz="1800"/>
              <a:t>3. – –variable name </a:t>
            </a:r>
            <a:br>
              <a:rPr lang="en-US" sz="1800"/>
            </a:br>
            <a:r>
              <a:rPr lang="en-US" sz="1800"/>
              <a:t>4. variable name– – </a:t>
            </a:r>
            <a:br>
              <a:rPr lang="en-US" sz="1800"/>
            </a:br>
            <a:br>
              <a:rPr lang="en-US" sz="1800"/>
            </a:br>
            <a:r>
              <a:rPr lang="en-US" sz="1800"/>
              <a:t>x= 5; </a:t>
            </a:r>
            <a:br>
              <a:rPr lang="en-US" sz="1800"/>
            </a:br>
            <a:r>
              <a:rPr lang="en-US" sz="1800"/>
              <a:t>y = ++x; (prefix) </a:t>
            </a:r>
            <a:br>
              <a:rPr lang="en-US" sz="1800"/>
            </a:br>
            <a:br>
              <a:rPr lang="en-US" sz="1800"/>
            </a:br>
            <a:r>
              <a:rPr lang="en-US" sz="1800"/>
              <a:t>In this case the value of y and x would be 6 </a:t>
            </a:r>
          </a:p>
          <a:p>
            <a:pPr eaLnBrk="1" hangingPunct="1">
              <a:lnSpc>
                <a:spcPct val="80000"/>
              </a:lnSpc>
              <a:buFont typeface="Wingdings" pitchFamily="2" charset="2"/>
              <a:buNone/>
            </a:pPr>
            <a:br>
              <a:rPr lang="en-US" sz="1800"/>
            </a:br>
            <a:r>
              <a:rPr lang="en-US" sz="1800"/>
              <a:t>x= 5; </a:t>
            </a:r>
            <a:br>
              <a:rPr lang="en-US" sz="1800"/>
            </a:br>
            <a:r>
              <a:rPr lang="en-US" sz="1800"/>
              <a:t>y = x++; (post fix) </a:t>
            </a:r>
            <a:br>
              <a:rPr lang="en-US" sz="1800"/>
            </a:br>
            <a:br>
              <a:rPr lang="en-US" sz="1800"/>
            </a:br>
            <a:r>
              <a:rPr lang="en-US" sz="1800"/>
              <a:t>Then the value of y will be 5 and that of x will be 6.</a:t>
            </a:r>
          </a:p>
          <a:p>
            <a:pPr eaLnBrk="1" hangingPunct="1">
              <a:lnSpc>
                <a:spcPct val="80000"/>
              </a:lnSpc>
            </a:pPr>
            <a:endParaRPr lang="en-US" sz="180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AutoShape 2"/>
          <p:cNvSpPr>
            <a:spLocks noGrp="1" noChangeArrowheads="1"/>
          </p:cNvSpPr>
          <p:nvPr>
            <p:ph type="title"/>
          </p:nvPr>
        </p:nvSpPr>
        <p:spPr/>
        <p:txBody>
          <a:bodyPr/>
          <a:lstStyle/>
          <a:p>
            <a:pPr eaLnBrk="1" hangingPunct="1"/>
            <a:r>
              <a:rPr lang="en-US" sz="3200" b="0">
                <a:latin typeface="Times New Roman" pitchFamily="18" charset="0"/>
              </a:rPr>
              <a:t>Special operators</a:t>
            </a:r>
            <a:br>
              <a:rPr lang="en-US" sz="3200">
                <a:latin typeface="Times New Roman" pitchFamily="18" charset="0"/>
              </a:rPr>
            </a:br>
            <a:endParaRPr lang="en-US" sz="3200">
              <a:latin typeface="Times New Roman" pitchFamily="18" charset="0"/>
            </a:endParaRPr>
          </a:p>
        </p:txBody>
      </p:sp>
      <p:sp>
        <p:nvSpPr>
          <p:cNvPr id="24582" name="Rectangle 3"/>
          <p:cNvSpPr>
            <a:spLocks noGrp="1" noChangeArrowheads="1"/>
          </p:cNvSpPr>
          <p:nvPr>
            <p:ph type="body" idx="1"/>
          </p:nvPr>
        </p:nvSpPr>
        <p:spPr/>
        <p:txBody>
          <a:bodyPr/>
          <a:lstStyle/>
          <a:p>
            <a:pPr eaLnBrk="1" hangingPunct="1">
              <a:buFont typeface="Wingdings" pitchFamily="2" charset="2"/>
              <a:buChar char="Ø"/>
            </a:pPr>
            <a:r>
              <a:rPr lang="en-US"/>
              <a:t>Comma operator </a:t>
            </a:r>
          </a:p>
          <a:p>
            <a:pPr eaLnBrk="1" hangingPunct="1">
              <a:buFont typeface="Wingdings" pitchFamily="2" charset="2"/>
              <a:buChar char="Ø"/>
            </a:pPr>
            <a:r>
              <a:rPr lang="en-US"/>
              <a:t>Size of operator</a:t>
            </a:r>
          </a:p>
          <a:p>
            <a:pPr eaLnBrk="1" hangingPunct="1">
              <a:buFont typeface="Wingdings" pitchFamily="2" charset="2"/>
              <a:buChar char="Ø"/>
            </a:pPr>
            <a:r>
              <a:rPr lang="en-US"/>
              <a:t>Pointer operators (&amp; and *) </a:t>
            </a:r>
          </a:p>
          <a:p>
            <a:pPr eaLnBrk="1" hangingPunct="1">
              <a:buFont typeface="Wingdings" pitchFamily="2" charset="2"/>
              <a:buChar char="Ø"/>
            </a:pPr>
            <a:r>
              <a:rPr lang="en-US"/>
              <a:t>Member selection operators (. and -&gt;).</a:t>
            </a:r>
          </a:p>
          <a:p>
            <a:pPr eaLnBrk="1" hangingPunct="1"/>
            <a:endParaRPr lang="en-US"/>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AutoShape 2"/>
          <p:cNvSpPr>
            <a:spLocks noGrp="1" noChangeArrowheads="1"/>
          </p:cNvSpPr>
          <p:nvPr>
            <p:ph type="title"/>
          </p:nvPr>
        </p:nvSpPr>
        <p:spPr/>
        <p:txBody>
          <a:bodyPr/>
          <a:lstStyle/>
          <a:p>
            <a:pPr eaLnBrk="1" hangingPunct="1"/>
            <a:r>
              <a:rPr lang="en-US" b="0">
                <a:latin typeface="Times New Roman" pitchFamily="18" charset="0"/>
              </a:rPr>
              <a:t>Comma operator</a:t>
            </a:r>
          </a:p>
        </p:txBody>
      </p:sp>
      <p:sp>
        <p:nvSpPr>
          <p:cNvPr id="25606" name="Rectangle 3"/>
          <p:cNvSpPr>
            <a:spLocks noGrp="1" noChangeArrowheads="1"/>
          </p:cNvSpPr>
          <p:nvPr>
            <p:ph type="body" idx="1"/>
          </p:nvPr>
        </p:nvSpPr>
        <p:spPr/>
        <p:txBody>
          <a:bodyPr/>
          <a:lstStyle/>
          <a:p>
            <a:pPr eaLnBrk="1" hangingPunct="1">
              <a:buFont typeface="Wingdings" pitchFamily="2" charset="2"/>
              <a:buChar char="Ø"/>
            </a:pPr>
            <a:r>
              <a:rPr lang="en-US"/>
              <a:t>Link related expressions together </a:t>
            </a:r>
          </a:p>
          <a:p>
            <a:pPr eaLnBrk="1" hangingPunct="1">
              <a:buFont typeface="Wingdings" pitchFamily="2" charset="2"/>
              <a:buChar char="Ø"/>
            </a:pPr>
            <a:r>
              <a:rPr lang="en-US"/>
              <a:t>Expressions are evaluated left to right </a:t>
            </a:r>
          </a:p>
          <a:p>
            <a:pPr eaLnBrk="1" hangingPunct="1">
              <a:buFont typeface="Wingdings" pitchFamily="2" charset="2"/>
              <a:buNone/>
            </a:pPr>
            <a:r>
              <a:rPr lang="fr-FR"/>
              <a:t>   for e.g.</a:t>
            </a:r>
          </a:p>
          <a:p>
            <a:pPr eaLnBrk="1" hangingPunct="1">
              <a:buFont typeface="Wingdings" pitchFamily="2" charset="2"/>
              <a:buNone/>
            </a:pPr>
            <a:r>
              <a:rPr lang="fr-FR"/>
              <a:t>   value = (x = 10, y = 5, x + y); </a:t>
            </a:r>
          </a:p>
          <a:p>
            <a:pPr eaLnBrk="1" hangingPunct="1">
              <a:buFont typeface="Wingdings" pitchFamily="2" charset="2"/>
              <a:buNone/>
            </a:pPr>
            <a:r>
              <a:rPr lang="en-US"/>
              <a:t>   for (n=1, m=10, n &lt;=m; n++, m++) </a:t>
            </a:r>
          </a:p>
          <a:p>
            <a:pPr eaLnBrk="1" hangingPunct="1"/>
            <a:endParaRPr lang="en-US"/>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AutoShape 2"/>
          <p:cNvSpPr>
            <a:spLocks noGrp="1" noChangeArrowheads="1"/>
          </p:cNvSpPr>
          <p:nvPr>
            <p:ph type="title"/>
          </p:nvPr>
        </p:nvSpPr>
        <p:spPr/>
        <p:txBody>
          <a:bodyPr/>
          <a:lstStyle/>
          <a:p>
            <a:pPr eaLnBrk="1" hangingPunct="1"/>
            <a:r>
              <a:rPr lang="en-US" b="0" dirty="0">
                <a:latin typeface="Times New Roman" pitchFamily="18" charset="0"/>
              </a:rPr>
              <a:t>The </a:t>
            </a:r>
            <a:r>
              <a:rPr lang="en-US" b="0" dirty="0" err="1">
                <a:latin typeface="Times New Roman" pitchFamily="18" charset="0"/>
              </a:rPr>
              <a:t>sizeof</a:t>
            </a:r>
            <a:r>
              <a:rPr lang="en-US" b="0" dirty="0">
                <a:latin typeface="Times New Roman" pitchFamily="18" charset="0"/>
              </a:rPr>
              <a:t> Operator</a:t>
            </a:r>
          </a:p>
        </p:txBody>
      </p:sp>
      <p:sp>
        <p:nvSpPr>
          <p:cNvPr id="26630" name="Rectangle 3"/>
          <p:cNvSpPr>
            <a:spLocks noGrp="1" noChangeArrowheads="1"/>
          </p:cNvSpPr>
          <p:nvPr>
            <p:ph type="body" idx="1"/>
          </p:nvPr>
        </p:nvSpPr>
        <p:spPr/>
        <p:txBody>
          <a:bodyPr/>
          <a:lstStyle/>
          <a:p>
            <a:pPr eaLnBrk="1" hangingPunct="1">
              <a:buFont typeface="Wingdings" pitchFamily="2" charset="2"/>
              <a:buChar char="Ø"/>
            </a:pPr>
            <a:r>
              <a:rPr lang="en-US" dirty="0">
                <a:latin typeface="Times New Roman" pitchFamily="18" charset="0"/>
              </a:rPr>
              <a:t>Gives size of bytes occupied in the memory. </a:t>
            </a:r>
          </a:p>
          <a:p>
            <a:pPr eaLnBrk="1" hangingPunct="1">
              <a:buFont typeface="Wingdings" pitchFamily="2" charset="2"/>
              <a:buChar char="Ø"/>
            </a:pPr>
            <a:r>
              <a:rPr lang="en-US" dirty="0">
                <a:latin typeface="Times New Roman" pitchFamily="18" charset="0"/>
              </a:rPr>
              <a:t>To determine the lengths of arrays and structures when their sizes are not known to the programmer</a:t>
            </a:r>
          </a:p>
          <a:p>
            <a:pPr eaLnBrk="1" hangingPunct="1">
              <a:buFont typeface="Wingdings" pitchFamily="2" charset="2"/>
              <a:buNone/>
            </a:pPr>
            <a:r>
              <a:rPr lang="en-US" dirty="0">
                <a:latin typeface="Times New Roman" pitchFamily="18" charset="0"/>
              </a:rPr>
              <a:t>   for e.g.</a:t>
            </a:r>
          </a:p>
          <a:p>
            <a:pPr eaLnBrk="1" hangingPunct="1">
              <a:buFont typeface="Wingdings" pitchFamily="2" charset="2"/>
              <a:buNone/>
            </a:pPr>
            <a:r>
              <a:rPr lang="en-US" dirty="0">
                <a:latin typeface="Times New Roman" pitchFamily="18" charset="0"/>
              </a:rPr>
              <a:t>   x = </a:t>
            </a:r>
            <a:r>
              <a:rPr lang="en-US" dirty="0" err="1">
                <a:latin typeface="Times New Roman" pitchFamily="18" charset="0"/>
              </a:rPr>
              <a:t>sizeof</a:t>
            </a:r>
            <a:r>
              <a:rPr lang="en-US" dirty="0">
                <a:latin typeface="Times New Roman" pitchFamily="18" charset="0"/>
              </a:rPr>
              <a:t> (sum); </a:t>
            </a:r>
            <a:br>
              <a:rPr lang="en-US" dirty="0">
                <a:latin typeface="Times New Roman" pitchFamily="18" charset="0"/>
              </a:rPr>
            </a:br>
            <a:r>
              <a:rPr lang="en-US" dirty="0">
                <a:latin typeface="Times New Roman" pitchFamily="18" charset="0"/>
              </a:rPr>
              <a:t>y = </a:t>
            </a:r>
            <a:r>
              <a:rPr lang="en-US" dirty="0" err="1">
                <a:latin typeface="Times New Roman" pitchFamily="18" charset="0"/>
              </a:rPr>
              <a:t>sizeof</a:t>
            </a:r>
            <a:r>
              <a:rPr lang="en-US" dirty="0">
                <a:latin typeface="Times New Roman" pitchFamily="18" charset="0"/>
              </a:rPr>
              <a:t> (long </a:t>
            </a:r>
            <a:r>
              <a:rPr lang="en-US" dirty="0" err="1">
                <a:latin typeface="Times New Roman" pitchFamily="18" charset="0"/>
              </a:rPr>
              <a:t>int</a:t>
            </a:r>
            <a:r>
              <a:rPr lang="en-US" dirty="0">
                <a:latin typeface="Times New Roman" pitchFamily="18" charset="0"/>
              </a:rPr>
              <a:t>); </a:t>
            </a:r>
            <a:br>
              <a:rPr lang="en-US" dirty="0">
                <a:latin typeface="Times New Roman" pitchFamily="18" charset="0"/>
              </a:rPr>
            </a:br>
            <a:r>
              <a:rPr lang="en-US" dirty="0">
                <a:latin typeface="Times New Roman" pitchFamily="18" charset="0"/>
              </a:rPr>
              <a:t>z= </a:t>
            </a:r>
            <a:r>
              <a:rPr lang="en-US" dirty="0" err="1">
                <a:latin typeface="Times New Roman" pitchFamily="18" charset="0"/>
              </a:rPr>
              <a:t>sizeof</a:t>
            </a:r>
            <a:r>
              <a:rPr lang="en-US" dirty="0">
                <a:latin typeface="Times New Roman" pitchFamily="18" charset="0"/>
              </a:rPr>
              <a:t> (235L);  </a:t>
            </a:r>
          </a:p>
          <a:p>
            <a:pPr eaLnBrk="1" hangingPunct="1"/>
            <a:endParaRPr lang="en-US" dirty="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AutoShape 2"/>
          <p:cNvSpPr>
            <a:spLocks noGrp="1" noChangeArrowheads="1"/>
          </p:cNvSpPr>
          <p:nvPr>
            <p:ph type="title"/>
          </p:nvPr>
        </p:nvSpPr>
        <p:spPr/>
        <p:txBody>
          <a:bodyPr/>
          <a:lstStyle/>
          <a:p>
            <a:pPr eaLnBrk="1" hangingPunct="1"/>
            <a:r>
              <a:rPr lang="en-US" sz="3200"/>
              <a:t>Precedence and Associativity</a:t>
            </a:r>
            <a:br>
              <a:rPr lang="en-US" sz="3200"/>
            </a:br>
            <a:endParaRPr lang="en-US" sz="3200"/>
          </a:p>
        </p:txBody>
      </p:sp>
      <p:sp>
        <p:nvSpPr>
          <p:cNvPr id="27654" name="Rectangle 3"/>
          <p:cNvSpPr>
            <a:spLocks noGrp="1" noChangeArrowheads="1"/>
          </p:cNvSpPr>
          <p:nvPr>
            <p:ph type="body" idx="1"/>
          </p:nvPr>
        </p:nvSpPr>
        <p:spPr/>
        <p:txBody>
          <a:bodyPr/>
          <a:lstStyle/>
          <a:p>
            <a:pPr eaLnBrk="1" hangingPunct="1">
              <a:buFont typeface="Wingdings" pitchFamily="2" charset="2"/>
              <a:buNone/>
            </a:pPr>
            <a:r>
              <a:rPr lang="en-US"/>
              <a:t>Precedence rules decides the order in which different operator are applied.</a:t>
            </a:r>
          </a:p>
          <a:p>
            <a:pPr eaLnBrk="1" hangingPunct="1">
              <a:buFont typeface="Wingdings" pitchFamily="2" charset="2"/>
              <a:buNone/>
            </a:pPr>
            <a:r>
              <a:rPr lang="en-US"/>
              <a:t>Associativity rule decides the order in which multiple occurrences of the same level operator are applied.</a:t>
            </a:r>
          </a:p>
          <a:p>
            <a:pPr eaLnBrk="1" hangingPunct="1"/>
            <a:endParaRPr lang="en-US"/>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AutoShape 51"/>
          <p:cNvSpPr>
            <a:spLocks noGrp="1" noChangeArrowheads="1"/>
          </p:cNvSpPr>
          <p:nvPr>
            <p:ph type="title"/>
          </p:nvPr>
        </p:nvSpPr>
        <p:spPr>
          <a:xfrm>
            <a:off x="492369" y="1"/>
            <a:ext cx="7866185" cy="808891"/>
          </a:xfrm>
        </p:spPr>
        <p:txBody>
          <a:bodyPr/>
          <a:lstStyle/>
          <a:p>
            <a:pPr eaLnBrk="1" hangingPunct="1"/>
            <a:r>
              <a:rPr lang="en-US" dirty="0"/>
              <a:t>Summary of C operator </a:t>
            </a:r>
          </a:p>
        </p:txBody>
      </p:sp>
      <p:graphicFrame>
        <p:nvGraphicFramePr>
          <p:cNvPr id="57402" name="Group 58"/>
          <p:cNvGraphicFramePr>
            <a:graphicFrameLocks noGrp="1"/>
          </p:cNvGraphicFramePr>
          <p:nvPr>
            <p:ph idx="1"/>
          </p:nvPr>
        </p:nvGraphicFramePr>
        <p:xfrm>
          <a:off x="339970" y="550984"/>
          <a:ext cx="8077200" cy="6217920"/>
        </p:xfrm>
        <a:graphic>
          <a:graphicData uri="http://schemas.openxmlformats.org/drawingml/2006/table">
            <a:tbl>
              <a:tblPr/>
              <a:tblGrid>
                <a:gridCol w="3476896">
                  <a:extLst>
                    <a:ext uri="{9D8B030D-6E8A-4147-A177-3AD203B41FA5}">
                      <a16:colId xmlns:a16="http://schemas.microsoft.com/office/drawing/2014/main" val="20000"/>
                    </a:ext>
                  </a:extLst>
                </a:gridCol>
                <a:gridCol w="1330087">
                  <a:extLst>
                    <a:ext uri="{9D8B030D-6E8A-4147-A177-3AD203B41FA5}">
                      <a16:colId xmlns:a16="http://schemas.microsoft.com/office/drawing/2014/main" val="20001"/>
                    </a:ext>
                  </a:extLst>
                </a:gridCol>
                <a:gridCol w="1636775">
                  <a:extLst>
                    <a:ext uri="{9D8B030D-6E8A-4147-A177-3AD203B41FA5}">
                      <a16:colId xmlns:a16="http://schemas.microsoft.com/office/drawing/2014/main" val="20002"/>
                    </a:ext>
                  </a:extLst>
                </a:gridCol>
                <a:gridCol w="1633442">
                  <a:extLst>
                    <a:ext uri="{9D8B030D-6E8A-4147-A177-3AD203B41FA5}">
                      <a16:colId xmlns:a16="http://schemas.microsoft.com/office/drawing/2014/main" val="20003"/>
                    </a:ext>
                  </a:extLst>
                </a:gridCol>
              </a:tblGrid>
              <a:tr h="302086">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Description </a:t>
                      </a:r>
                      <a:endParaRPr kumimoji="0" lang="en-US" sz="15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Operator</a:t>
                      </a: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Rank</a:t>
                      </a:r>
                      <a:endParaRPr kumimoji="0" lang="en-US" sz="15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Associativity</a:t>
                      </a: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1786">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Function call</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Array element reference </a:t>
                      </a:r>
                      <a:endParaRPr kumimoji="0" lang="en-US" sz="15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 )</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a:t>
                      </a: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Left to right </a:t>
                      </a: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39981">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Unary plus </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Unary minus </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Increment </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Decrement </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Logical negation</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Ones complement </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Address</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Size of an object  </a:t>
                      </a:r>
                      <a:endParaRPr kumimoji="0" lang="en-US" sz="15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&amp;</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err="1">
                          <a:ln>
                            <a:noFill/>
                          </a:ln>
                          <a:solidFill>
                            <a:schemeClr val="tx1"/>
                          </a:solidFill>
                          <a:effectLst/>
                          <a:latin typeface="Times New Roman" pitchFamily="18" charset="0"/>
                          <a:cs typeface="Times New Roman" pitchFamily="18" charset="0"/>
                        </a:rPr>
                        <a:t>Sizeof</a:t>
                      </a:r>
                      <a:r>
                        <a:rPr kumimoji="0" lang="en-US" sz="1500" b="0" i="0" u="none" strike="noStrike" cap="none" normalizeH="0" baseline="0" dirty="0">
                          <a:ln>
                            <a:noFill/>
                          </a:ln>
                          <a:solidFill>
                            <a:schemeClr val="tx1"/>
                          </a:solidFill>
                          <a:effectLst/>
                          <a:latin typeface="Times New Roman" pitchFamily="18" charset="0"/>
                          <a:cs typeface="Times New Roman" pitchFamily="18" charset="0"/>
                        </a:rPr>
                        <a:t> </a:t>
                      </a:r>
                      <a:endParaRPr kumimoji="0" lang="en-US" sz="15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2</a:t>
                      </a: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Right to left </a:t>
                      </a: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41485">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Multiplication</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Division</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Modulus</a:t>
                      </a:r>
                      <a:endParaRPr kumimoji="0" lang="en-US" sz="15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a:t>
                      </a:r>
                      <a:endParaRPr kumimoji="0" lang="en-US" sz="15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3</a:t>
                      </a:r>
                      <a:endParaRPr kumimoji="0" lang="en-US" sz="15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Left to right </a:t>
                      </a: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1786">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Addition</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Subtraction</a:t>
                      </a: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a:t>
                      </a:r>
                      <a:endParaRPr kumimoji="0" lang="en-US" sz="15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4</a:t>
                      </a:r>
                      <a:endParaRPr kumimoji="0" lang="en-US" sz="15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Left to right</a:t>
                      </a: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1786">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Left shift</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Right shift</a:t>
                      </a: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&lt;&lt;</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&gt;&gt;</a:t>
                      </a: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5</a:t>
                      </a:r>
                      <a:endParaRPr kumimoji="0" lang="en-US" sz="15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Left to right</a:t>
                      </a:r>
                      <a:endParaRPr kumimoji="0" lang="en-US" sz="15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961184">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Less than</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Less than equal to</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Greater than </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Greater than equal to</a:t>
                      </a: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&lt;</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&lt;=</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&gt;</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&gt;=</a:t>
                      </a: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6</a:t>
                      </a:r>
                      <a:endParaRPr kumimoji="0" lang="en-US" sz="15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Left to right</a:t>
                      </a:r>
                      <a:endParaRPr kumimoji="0" lang="en-US" sz="15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21786">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Equality</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Inequality</a:t>
                      </a: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 =</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a:t>
                      </a:r>
                      <a:endParaRPr kumimoji="0" lang="en-US" sz="15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7</a:t>
                      </a: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Left to right</a:t>
                      </a:r>
                      <a:endParaRPr kumimoji="0" lang="en-US" sz="15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AutoShape 2"/>
          <p:cNvSpPr>
            <a:spLocks noGrp="1" noChangeArrowheads="1"/>
          </p:cNvSpPr>
          <p:nvPr>
            <p:ph type="title"/>
          </p:nvPr>
        </p:nvSpPr>
        <p:spPr>
          <a:xfrm>
            <a:off x="685800" y="304800"/>
            <a:ext cx="7924800" cy="1143000"/>
          </a:xfrm>
        </p:spPr>
        <p:txBody>
          <a:bodyPr/>
          <a:lstStyle/>
          <a:p>
            <a:pPr eaLnBrk="1" hangingPunct="1"/>
            <a:r>
              <a:rPr lang="en-US" sz="3200">
                <a:latin typeface="Times New Roman" pitchFamily="18" charset="0"/>
              </a:rPr>
              <a:t>Continue….</a:t>
            </a:r>
          </a:p>
        </p:txBody>
      </p:sp>
      <p:graphicFrame>
        <p:nvGraphicFramePr>
          <p:cNvPr id="59445" name="Group 53"/>
          <p:cNvGraphicFramePr>
            <a:graphicFrameLocks noGrp="1"/>
          </p:cNvGraphicFramePr>
          <p:nvPr>
            <p:ph idx="1"/>
          </p:nvPr>
        </p:nvGraphicFramePr>
        <p:xfrm>
          <a:off x="1295400" y="2362200"/>
          <a:ext cx="6400800" cy="4297680"/>
        </p:xfrm>
        <a:graphic>
          <a:graphicData uri="http://schemas.openxmlformats.org/drawingml/2006/table">
            <a:tbl>
              <a:tblPr/>
              <a:tblGrid>
                <a:gridCol w="2755900">
                  <a:extLst>
                    <a:ext uri="{9D8B030D-6E8A-4147-A177-3AD203B41FA5}">
                      <a16:colId xmlns:a16="http://schemas.microsoft.com/office/drawing/2014/main" val="20000"/>
                    </a:ext>
                  </a:extLst>
                </a:gridCol>
                <a:gridCol w="10541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234950">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Bitwise AND</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&amp;</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8</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Left to right</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6538">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Bitwise XOR</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9</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Left to right</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4950">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Bitwise OR</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10</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Left to right</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6538">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Logical AND </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&amp;&amp;</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11</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Left to right</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4950">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Logical OR</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12</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Left to right</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4950">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Conditional operator</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13</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Right to left</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66775">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Assignment operator</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+=-=&amp;=</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&lt;&lt; = &gt;&gt;=</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14</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Right to left</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4950">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Commas operator</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15</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Left to right</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r>
              <a:rPr lang="en-US" altLang="zh-CN">
                <a:ea typeface="SimSun" pitchFamily="2" charset="-122"/>
              </a:rPr>
              <a:t>The use of shorthand assignment operators has three advantages:</a:t>
            </a:r>
          </a:p>
          <a:p>
            <a:pPr lvl="1"/>
            <a:r>
              <a:rPr lang="en-US" altLang="zh-CN">
                <a:ea typeface="SimSun" pitchFamily="2" charset="-122"/>
              </a:rPr>
              <a:t>1. What appears on the left-hand side need not be repeated and therefore it becomes easier to write.</a:t>
            </a:r>
          </a:p>
          <a:p>
            <a:pPr lvl="1"/>
            <a:r>
              <a:rPr lang="en-US" altLang="zh-CN">
                <a:ea typeface="SimSun" pitchFamily="2" charset="-122"/>
              </a:rPr>
              <a:t>2. The statement is more concise and easier to read.</a:t>
            </a:r>
          </a:p>
          <a:p>
            <a:pPr lvl="1"/>
            <a:r>
              <a:rPr lang="en-US" altLang="zh-CN">
                <a:ea typeface="SimSun" pitchFamily="2" charset="-122"/>
              </a:rPr>
              <a:t>3. The statement is more efficient.</a:t>
            </a:r>
            <a:endParaRPr lang="zh-CN" altLang="en-US">
              <a:ea typeface="SimSun" pitchFamily="2" charset="-122"/>
            </a:endParaRPr>
          </a:p>
        </p:txBody>
      </p:sp>
      <p:sp>
        <p:nvSpPr>
          <p:cNvPr id="62466" name="Rectangle 2"/>
          <p:cNvSpPr>
            <a:spLocks noGrp="1" noChangeArrowheads="1"/>
          </p:cNvSpPr>
          <p:nvPr>
            <p:ph type="title"/>
          </p:nvPr>
        </p:nvSpPr>
        <p:spPr/>
        <p:txBody>
          <a:bodyPr/>
          <a:lstStyle/>
          <a:p>
            <a:pPr fontAlgn="auto">
              <a:spcAft>
                <a:spcPts val="0"/>
              </a:spcAft>
              <a:defRPr/>
            </a:pPr>
            <a:r>
              <a:rPr lang="en-US" altLang="zh-CN" dirty="0">
                <a:solidFill>
                  <a:schemeClr val="tx2">
                    <a:satMod val="130000"/>
                  </a:schemeClr>
                </a:solidFill>
                <a:ea typeface="宋体" pitchFamily="2" charset="-122"/>
              </a:rPr>
              <a:t> 	Assignment operators</a:t>
            </a:r>
            <a:endParaRPr lang="zh-CN" altLang="en-US" dirty="0">
              <a:solidFill>
                <a:schemeClr val="tx2">
                  <a:satMod val="130000"/>
                </a:schemeClr>
              </a:solidFill>
              <a:ea typeface="宋体"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t>Function main</a:t>
            </a:r>
          </a:p>
        </p:txBody>
      </p:sp>
      <p:sp>
        <p:nvSpPr>
          <p:cNvPr id="11267" name="Rectangle 3"/>
          <p:cNvSpPr>
            <a:spLocks noGrp="1" noChangeArrowheads="1"/>
          </p:cNvSpPr>
          <p:nvPr>
            <p:ph idx="1"/>
          </p:nvPr>
        </p:nvSpPr>
        <p:spPr bwMode="auto"/>
        <p:txBody>
          <a:bodyPr wrap="square" numCol="1" anchor="t" anchorCtr="0" compatLnSpc="1">
            <a:prstTxWarp prst="textNoShape">
              <a:avLst/>
            </a:prstTxWarp>
          </a:bodyPr>
          <a:lstStyle/>
          <a:p>
            <a:r>
              <a:rPr lang="en-US" altLang="en-US"/>
              <a:t>Identify the start of the program</a:t>
            </a:r>
          </a:p>
          <a:p>
            <a:r>
              <a:rPr lang="en-US" altLang="en-US"/>
              <a:t>Every C program has a main ( )</a:t>
            </a:r>
          </a:p>
          <a:p>
            <a:r>
              <a:rPr lang="en-US" altLang="en-US"/>
              <a:t>'main' is a C </a:t>
            </a:r>
            <a:r>
              <a:rPr lang="en-US" altLang="en-US" b="1" i="1"/>
              <a:t>keyword.  </a:t>
            </a:r>
            <a:r>
              <a:rPr lang="en-US" altLang="en-US"/>
              <a:t>We </a:t>
            </a:r>
            <a:r>
              <a:rPr lang="en-US" altLang="en-US" b="1"/>
              <a:t>must not </a:t>
            </a:r>
            <a:r>
              <a:rPr lang="en-US" altLang="en-US"/>
              <a:t>use it for any other variable.</a:t>
            </a:r>
          </a:p>
          <a:p>
            <a:r>
              <a:rPr lang="en-US" altLang="en-US"/>
              <a:t>4 common ways of main declaration</a:t>
            </a:r>
          </a:p>
        </p:txBody>
      </p:sp>
      <p:sp>
        <p:nvSpPr>
          <p:cNvPr id="11269" name="Text Box 4"/>
          <p:cNvSpPr txBox="1">
            <a:spLocks noChangeArrowheads="1"/>
          </p:cNvSpPr>
          <p:nvPr/>
        </p:nvSpPr>
        <p:spPr bwMode="auto">
          <a:xfrm>
            <a:off x="852488" y="3843338"/>
            <a:ext cx="1600200" cy="1589087"/>
          </a:xfrm>
          <a:prstGeom prst="rect">
            <a:avLst/>
          </a:prstGeom>
          <a:noFill/>
          <a:ln w="9525">
            <a:solidFill>
              <a:schemeClr val="tx1"/>
            </a:solidFill>
            <a:miter lim="800000"/>
            <a:headEnd/>
            <a:tailEnd/>
          </a:ln>
          <a:effectLst/>
        </p:spPr>
        <p:txBody>
          <a:bodyPr>
            <a:spAutoFit/>
          </a:bodyPr>
          <a:lstStyle/>
          <a:p>
            <a:pPr eaLnBrk="1" hangingPunct="1">
              <a:spcBef>
                <a:spcPct val="50000"/>
              </a:spcBef>
            </a:pPr>
            <a:r>
              <a:rPr lang="en-US" altLang="en-US" sz="1800"/>
              <a:t>int main(void)</a:t>
            </a:r>
          </a:p>
          <a:p>
            <a:pPr eaLnBrk="1" hangingPunct="1">
              <a:spcBef>
                <a:spcPct val="50000"/>
              </a:spcBef>
            </a:pPr>
            <a:r>
              <a:rPr lang="en-US" altLang="en-US" sz="1800"/>
              <a:t>{</a:t>
            </a:r>
          </a:p>
          <a:p>
            <a:pPr eaLnBrk="1" hangingPunct="1">
              <a:spcBef>
                <a:spcPct val="50000"/>
              </a:spcBef>
            </a:pPr>
            <a:endParaRPr lang="en-US" altLang="en-US" sz="1800"/>
          </a:p>
          <a:p>
            <a:pPr eaLnBrk="1" hangingPunct="1">
              <a:lnSpc>
                <a:spcPct val="20000"/>
              </a:lnSpc>
              <a:spcBef>
                <a:spcPct val="50000"/>
              </a:spcBef>
            </a:pPr>
            <a:r>
              <a:rPr lang="en-US" altLang="en-US" sz="1800"/>
              <a:t>    return 0;</a:t>
            </a:r>
          </a:p>
          <a:p>
            <a:pPr eaLnBrk="1" hangingPunct="1">
              <a:lnSpc>
                <a:spcPct val="20000"/>
              </a:lnSpc>
              <a:spcBef>
                <a:spcPct val="50000"/>
              </a:spcBef>
            </a:pPr>
            <a:r>
              <a:rPr lang="en-US" altLang="en-US" sz="1800"/>
              <a:t>}</a:t>
            </a:r>
          </a:p>
        </p:txBody>
      </p:sp>
      <p:sp>
        <p:nvSpPr>
          <p:cNvPr id="11270" name="Text Box 5"/>
          <p:cNvSpPr txBox="1">
            <a:spLocks noChangeArrowheads="1"/>
          </p:cNvSpPr>
          <p:nvPr/>
        </p:nvSpPr>
        <p:spPr bwMode="auto">
          <a:xfrm>
            <a:off x="2624138" y="3833813"/>
            <a:ext cx="1685925" cy="1614487"/>
          </a:xfrm>
          <a:prstGeom prst="rect">
            <a:avLst/>
          </a:prstGeom>
          <a:noFill/>
          <a:ln w="9525">
            <a:solidFill>
              <a:schemeClr val="tx1"/>
            </a:solidFill>
            <a:miter lim="800000"/>
            <a:headEnd/>
            <a:tailEnd/>
          </a:ln>
          <a:effectLst/>
        </p:spPr>
        <p:txBody>
          <a:bodyPr>
            <a:spAutoFit/>
          </a:bodyPr>
          <a:lstStyle/>
          <a:p>
            <a:pPr eaLnBrk="1" hangingPunct="1">
              <a:spcBef>
                <a:spcPct val="50000"/>
              </a:spcBef>
            </a:pPr>
            <a:r>
              <a:rPr lang="en-US" altLang="en-US" sz="1800"/>
              <a:t>void main(void)</a:t>
            </a:r>
          </a:p>
          <a:p>
            <a:pPr eaLnBrk="1" hangingPunct="1">
              <a:spcBef>
                <a:spcPct val="50000"/>
              </a:spcBef>
            </a:pPr>
            <a:r>
              <a:rPr lang="en-US" altLang="en-US" sz="1800"/>
              <a:t>{</a:t>
            </a:r>
          </a:p>
          <a:p>
            <a:pPr eaLnBrk="1" hangingPunct="1">
              <a:spcBef>
                <a:spcPct val="50000"/>
              </a:spcBef>
            </a:pPr>
            <a:endParaRPr lang="en-US" altLang="en-US" sz="1800"/>
          </a:p>
          <a:p>
            <a:pPr eaLnBrk="1" hangingPunct="1">
              <a:spcBef>
                <a:spcPct val="50000"/>
              </a:spcBef>
            </a:pPr>
            <a:r>
              <a:rPr lang="en-US" altLang="en-US" sz="1800"/>
              <a:t>}</a:t>
            </a:r>
          </a:p>
        </p:txBody>
      </p:sp>
      <p:sp>
        <p:nvSpPr>
          <p:cNvPr id="11271" name="Text Box 8"/>
          <p:cNvSpPr txBox="1">
            <a:spLocks noChangeArrowheads="1"/>
          </p:cNvSpPr>
          <p:nvPr/>
        </p:nvSpPr>
        <p:spPr bwMode="auto">
          <a:xfrm>
            <a:off x="4491038" y="3829050"/>
            <a:ext cx="1643062" cy="1614488"/>
          </a:xfrm>
          <a:prstGeom prst="rect">
            <a:avLst/>
          </a:prstGeom>
          <a:noFill/>
          <a:ln w="9525">
            <a:solidFill>
              <a:schemeClr val="tx1"/>
            </a:solidFill>
            <a:miter lim="800000"/>
            <a:headEnd/>
            <a:tailEnd/>
          </a:ln>
          <a:effectLst/>
        </p:spPr>
        <p:txBody>
          <a:bodyPr>
            <a:spAutoFit/>
          </a:bodyPr>
          <a:lstStyle/>
          <a:p>
            <a:pPr eaLnBrk="1" hangingPunct="1">
              <a:spcBef>
                <a:spcPct val="50000"/>
              </a:spcBef>
            </a:pPr>
            <a:r>
              <a:rPr lang="en-US" altLang="en-US" sz="1800"/>
              <a:t>main(void)</a:t>
            </a:r>
          </a:p>
          <a:p>
            <a:pPr eaLnBrk="1" hangingPunct="1">
              <a:spcBef>
                <a:spcPct val="50000"/>
              </a:spcBef>
            </a:pPr>
            <a:r>
              <a:rPr lang="en-US" altLang="en-US" sz="1800"/>
              <a:t>{</a:t>
            </a:r>
          </a:p>
          <a:p>
            <a:pPr eaLnBrk="1" hangingPunct="1">
              <a:spcBef>
                <a:spcPct val="50000"/>
              </a:spcBef>
            </a:pPr>
            <a:endParaRPr lang="en-US" altLang="en-US" sz="1800"/>
          </a:p>
          <a:p>
            <a:pPr eaLnBrk="1" hangingPunct="1">
              <a:spcBef>
                <a:spcPct val="50000"/>
              </a:spcBef>
            </a:pPr>
            <a:r>
              <a:rPr lang="en-US" altLang="en-US" sz="1800"/>
              <a:t>}</a:t>
            </a:r>
          </a:p>
        </p:txBody>
      </p:sp>
      <p:sp>
        <p:nvSpPr>
          <p:cNvPr id="11272" name="Text Box 9"/>
          <p:cNvSpPr txBox="1">
            <a:spLocks noChangeArrowheads="1"/>
          </p:cNvSpPr>
          <p:nvPr/>
        </p:nvSpPr>
        <p:spPr bwMode="auto">
          <a:xfrm>
            <a:off x="6272213" y="3838575"/>
            <a:ext cx="1643062" cy="1614488"/>
          </a:xfrm>
          <a:prstGeom prst="rect">
            <a:avLst/>
          </a:prstGeom>
          <a:noFill/>
          <a:ln w="9525">
            <a:solidFill>
              <a:schemeClr val="tx1"/>
            </a:solidFill>
            <a:miter lim="800000"/>
            <a:headEnd/>
            <a:tailEnd/>
          </a:ln>
          <a:effectLst/>
        </p:spPr>
        <p:txBody>
          <a:bodyPr>
            <a:spAutoFit/>
          </a:bodyPr>
          <a:lstStyle/>
          <a:p>
            <a:pPr eaLnBrk="1" hangingPunct="1">
              <a:spcBef>
                <a:spcPct val="50000"/>
              </a:spcBef>
            </a:pPr>
            <a:r>
              <a:rPr lang="en-US" altLang="en-US" sz="1800"/>
              <a:t>main( )</a:t>
            </a:r>
          </a:p>
          <a:p>
            <a:pPr eaLnBrk="1" hangingPunct="1">
              <a:spcBef>
                <a:spcPct val="50000"/>
              </a:spcBef>
            </a:pPr>
            <a:r>
              <a:rPr lang="en-US" altLang="en-US" sz="1800"/>
              <a:t>{</a:t>
            </a:r>
          </a:p>
          <a:p>
            <a:pPr eaLnBrk="1" hangingPunct="1">
              <a:spcBef>
                <a:spcPct val="50000"/>
              </a:spcBef>
            </a:pPr>
            <a:endParaRPr lang="en-US" altLang="en-US" sz="1800"/>
          </a:p>
          <a:p>
            <a:pPr eaLnBrk="1" hangingPunct="1">
              <a:spcBef>
                <a:spcPct val="50000"/>
              </a:spcBef>
            </a:pPr>
            <a:r>
              <a:rPr lang="en-US" altLang="en-US" sz="1800"/>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p:txBody>
          <a:bodyPr>
            <a:normAutofit/>
          </a:bodyPr>
          <a:lstStyle/>
          <a:p>
            <a:pPr marL="365760" indent="-283464" fontAlgn="auto">
              <a:lnSpc>
                <a:spcPct val="90000"/>
              </a:lnSpc>
              <a:spcAft>
                <a:spcPts val="0"/>
              </a:spcAft>
              <a:buFont typeface="Wingdings 2"/>
              <a:buChar char=""/>
              <a:defRPr/>
            </a:pPr>
            <a:r>
              <a:rPr lang="en-US" altLang="zh-CN">
                <a:ea typeface="宋体" pitchFamily="2" charset="-122"/>
              </a:rPr>
              <a:t>C provides two unusual operators for incrementing and decrementing variables. </a:t>
            </a:r>
          </a:p>
          <a:p>
            <a:pPr marL="365760" indent="-283464" fontAlgn="auto">
              <a:lnSpc>
                <a:spcPct val="90000"/>
              </a:lnSpc>
              <a:spcAft>
                <a:spcPts val="0"/>
              </a:spcAft>
              <a:buFont typeface="Wingdings 2"/>
              <a:buChar char=""/>
              <a:defRPr/>
            </a:pPr>
            <a:r>
              <a:rPr lang="en-US" altLang="zh-CN">
                <a:ea typeface="宋体" pitchFamily="2" charset="-122"/>
              </a:rPr>
              <a:t>The increment operator ++ adds 1 to its operand, while the decrement operator -- subtracts 1.</a:t>
            </a:r>
          </a:p>
          <a:p>
            <a:pPr marL="365760" indent="-283464" fontAlgn="auto">
              <a:lnSpc>
                <a:spcPct val="90000"/>
              </a:lnSpc>
              <a:spcAft>
                <a:spcPts val="0"/>
              </a:spcAft>
              <a:buFont typeface="Wingdings 2"/>
              <a:buChar char=""/>
              <a:defRPr/>
            </a:pPr>
            <a:r>
              <a:rPr lang="en-US" altLang="zh-CN">
                <a:ea typeface="宋体" pitchFamily="2" charset="-122"/>
              </a:rPr>
              <a:t>The unusual aspect is that ++ and -- may be used either as prefix operators (before the variable, as in ++n), or postfix operators (after the variable: n++). </a:t>
            </a:r>
          </a:p>
          <a:p>
            <a:pPr marL="365760" indent="-283464" fontAlgn="auto">
              <a:lnSpc>
                <a:spcPct val="90000"/>
              </a:lnSpc>
              <a:spcAft>
                <a:spcPts val="0"/>
              </a:spcAft>
              <a:buFont typeface="Wingdings 2"/>
              <a:buChar char=""/>
              <a:defRPr/>
            </a:pPr>
            <a:r>
              <a:rPr lang="zh-CN" altLang="en-US">
                <a:ea typeface="宋体" pitchFamily="2" charset="-122"/>
              </a:rPr>
              <a:t> </a:t>
            </a:r>
            <a:r>
              <a:rPr lang="en-US" altLang="zh-CN">
                <a:ea typeface="宋体" pitchFamily="2" charset="-122"/>
              </a:rPr>
              <a:t>In both cases, the effect is to increment n. But the expression ++n increments n </a:t>
            </a:r>
            <a:r>
              <a:rPr lang="en-US" altLang="zh-CN" i="1">
                <a:ea typeface="宋体" pitchFamily="2" charset="-122"/>
              </a:rPr>
              <a:t>before</a:t>
            </a:r>
            <a:r>
              <a:rPr lang="en-US" altLang="zh-CN">
                <a:ea typeface="宋体" pitchFamily="2" charset="-122"/>
              </a:rPr>
              <a:t> its value is used, while n++ increments n </a:t>
            </a:r>
            <a:r>
              <a:rPr lang="en-US" altLang="zh-CN" i="1">
                <a:ea typeface="宋体" pitchFamily="2" charset="-122"/>
              </a:rPr>
              <a:t>after</a:t>
            </a:r>
            <a:r>
              <a:rPr lang="en-US" altLang="zh-CN">
                <a:ea typeface="宋体" pitchFamily="2" charset="-122"/>
              </a:rPr>
              <a:t> its value has been used. </a:t>
            </a:r>
            <a:endParaRPr lang="zh-CN" altLang="en-US">
              <a:ea typeface="宋体" pitchFamily="2" charset="-122"/>
            </a:endParaRPr>
          </a:p>
        </p:txBody>
      </p:sp>
      <p:sp>
        <p:nvSpPr>
          <p:cNvPr id="63490" name="Rectangle 2"/>
          <p:cNvSpPr>
            <a:spLocks noGrp="1" noChangeArrowheads="1"/>
          </p:cNvSpPr>
          <p:nvPr>
            <p:ph type="title"/>
          </p:nvPr>
        </p:nvSpPr>
        <p:spPr/>
        <p:txBody>
          <a:bodyPr>
            <a:normAutofit/>
          </a:bodyPr>
          <a:lstStyle/>
          <a:p>
            <a:pPr fontAlgn="auto">
              <a:spcAft>
                <a:spcPts val="0"/>
              </a:spcAft>
              <a:defRPr/>
            </a:pPr>
            <a:r>
              <a:rPr lang="en-US" altLang="zh-CN" dirty="0">
                <a:solidFill>
                  <a:schemeClr val="tx2">
                    <a:satMod val="130000"/>
                  </a:schemeClr>
                </a:solidFill>
                <a:ea typeface="宋体" pitchFamily="2" charset="-122"/>
              </a:rPr>
              <a:t>	 Increment and decrement operators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idx="1"/>
          </p:nvPr>
        </p:nvSpPr>
        <p:spPr/>
        <p:txBody>
          <a:bodyPr>
            <a:normAutofit/>
          </a:bodyPr>
          <a:lstStyle/>
          <a:p>
            <a:pPr marL="365760" indent="-283464" fontAlgn="auto">
              <a:spcAft>
                <a:spcPts val="0"/>
              </a:spcAft>
              <a:buFont typeface="Wingdings 2"/>
              <a:buChar char=""/>
              <a:defRPr/>
            </a:pPr>
            <a:r>
              <a:rPr lang="en-US" altLang="zh-CN">
                <a:ea typeface="宋体" pitchFamily="2" charset="-122"/>
              </a:rPr>
              <a:t>The increment and decrement operators can be used in complex statements. Example:</a:t>
            </a:r>
          </a:p>
          <a:p>
            <a:pPr marL="365760" indent="-283464" algn="ctr" fontAlgn="auto">
              <a:spcAft>
                <a:spcPts val="0"/>
              </a:spcAft>
              <a:buFont typeface="Times New Roman" pitchFamily="18" charset="0"/>
              <a:buNone/>
              <a:defRPr/>
            </a:pPr>
            <a:r>
              <a:rPr lang="en-US" altLang="zh-CN">
                <a:ea typeface="宋体" pitchFamily="2" charset="-122"/>
              </a:rPr>
              <a:t>m=n++ -j +10;</a:t>
            </a:r>
          </a:p>
          <a:p>
            <a:pPr marL="365760" indent="-283464" fontAlgn="auto">
              <a:spcAft>
                <a:spcPts val="0"/>
              </a:spcAft>
              <a:buFont typeface="Wingdings 2"/>
              <a:buChar char=""/>
              <a:defRPr/>
            </a:pPr>
            <a:endParaRPr lang="en-US" altLang="zh-CN">
              <a:ea typeface="宋体" pitchFamily="2" charset="-122"/>
            </a:endParaRPr>
          </a:p>
          <a:p>
            <a:pPr marL="365760" indent="-283464" fontAlgn="auto">
              <a:spcAft>
                <a:spcPts val="0"/>
              </a:spcAft>
              <a:buFont typeface="Wingdings 2"/>
              <a:buChar char=""/>
              <a:defRPr/>
            </a:pPr>
            <a:r>
              <a:rPr lang="en-US" altLang="zh-CN">
                <a:ea typeface="宋体" pitchFamily="2" charset="-122"/>
              </a:rPr>
              <a:t>Consider the expression</a:t>
            </a:r>
          </a:p>
          <a:p>
            <a:pPr marL="365760" indent="-283464" algn="ctr" fontAlgn="auto">
              <a:spcAft>
                <a:spcPts val="0"/>
              </a:spcAft>
              <a:buFont typeface="Times New Roman" pitchFamily="18" charset="0"/>
              <a:buNone/>
              <a:defRPr/>
            </a:pPr>
            <a:r>
              <a:rPr lang="en-US" altLang="zh-CN">
                <a:ea typeface="宋体" pitchFamily="2" charset="-122"/>
              </a:rPr>
              <a:t>m = - n++ ;</a:t>
            </a:r>
          </a:p>
          <a:p>
            <a:pPr marL="365760" indent="-283464" fontAlgn="auto">
              <a:spcAft>
                <a:spcPts val="0"/>
              </a:spcAft>
              <a:buFont typeface="Wingdings 2"/>
              <a:buChar char=""/>
              <a:defRPr/>
            </a:pPr>
            <a:r>
              <a:rPr lang="en-US" altLang="zh-CN">
                <a:ea typeface="宋体" pitchFamily="2" charset="-122"/>
              </a:rPr>
              <a:t>The precedence of ++ and – operators are the same as those of unary + and -.</a:t>
            </a:r>
          </a:p>
          <a:p>
            <a:pPr marL="365760" indent="-283464" fontAlgn="auto">
              <a:spcAft>
                <a:spcPts val="0"/>
              </a:spcAft>
              <a:buFont typeface="Wingdings 2"/>
              <a:buChar char=""/>
              <a:defRPr/>
            </a:pPr>
            <a:r>
              <a:rPr lang="en-US" altLang="zh-CN">
                <a:ea typeface="宋体" pitchFamily="2" charset="-122"/>
              </a:rPr>
              <a:t>The associatively of them is </a:t>
            </a:r>
            <a:r>
              <a:rPr lang="en-US" altLang="zh-CN">
                <a:solidFill>
                  <a:schemeClr val="accent2"/>
                </a:solidFill>
                <a:ea typeface="宋体" pitchFamily="2" charset="-122"/>
              </a:rPr>
              <a:t>right to left</a:t>
            </a:r>
            <a:r>
              <a:rPr lang="en-US" altLang="zh-CN">
                <a:ea typeface="宋体" pitchFamily="2" charset="-122"/>
              </a:rPr>
              <a:t>.</a:t>
            </a:r>
          </a:p>
          <a:p>
            <a:pPr marL="365760" indent="-283464" fontAlgn="auto">
              <a:spcAft>
                <a:spcPts val="0"/>
              </a:spcAft>
              <a:buFont typeface="Wingdings 2"/>
              <a:buChar char=""/>
              <a:defRPr/>
            </a:pPr>
            <a:r>
              <a:rPr lang="en-US" altLang="zh-CN">
                <a:ea typeface="宋体" pitchFamily="2" charset="-122"/>
              </a:rPr>
              <a:t>m = - n++;  is equivalent to  m = - (n++)</a:t>
            </a:r>
            <a:endParaRPr lang="zh-CN" altLang="en-US">
              <a:ea typeface="宋体" pitchFamily="2" charset="-122"/>
            </a:endParaRPr>
          </a:p>
          <a:p>
            <a:pPr marL="365760" indent="-283464" fontAlgn="auto">
              <a:spcAft>
                <a:spcPts val="0"/>
              </a:spcAft>
              <a:buFont typeface="Wingdings 2"/>
              <a:buChar char=""/>
              <a:defRPr/>
            </a:pPr>
            <a:endParaRPr lang="zh-CN" altLang="en-US">
              <a:ea typeface="宋体" pitchFamily="2" charset="-122"/>
            </a:endParaRPr>
          </a:p>
        </p:txBody>
      </p:sp>
      <p:sp>
        <p:nvSpPr>
          <p:cNvPr id="65538" name="Rectangle 2"/>
          <p:cNvSpPr>
            <a:spLocks noGrp="1" noChangeArrowheads="1"/>
          </p:cNvSpPr>
          <p:nvPr>
            <p:ph type="title"/>
          </p:nvPr>
        </p:nvSpPr>
        <p:spPr/>
        <p:txBody>
          <a:bodyPr/>
          <a:lstStyle/>
          <a:p>
            <a:pPr fontAlgn="auto">
              <a:spcAft>
                <a:spcPts val="0"/>
              </a:spcAft>
              <a:defRPr/>
            </a:pPr>
            <a:endParaRPr lang="zh-CN" altLang="en-US">
              <a:solidFill>
                <a:schemeClr val="tx2">
                  <a:satMod val="130000"/>
                </a:schemeClr>
              </a:solidFill>
              <a:ea typeface="宋体"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p:txBody>
          <a:bodyPr>
            <a:normAutofit/>
          </a:bodyPr>
          <a:lstStyle/>
          <a:p>
            <a:pPr marL="365760" indent="-283464" fontAlgn="auto">
              <a:spcAft>
                <a:spcPts val="0"/>
              </a:spcAft>
              <a:buFont typeface="Wingdings 2"/>
              <a:buChar char=""/>
              <a:defRPr/>
            </a:pPr>
            <a:r>
              <a:rPr lang="en-US" altLang="zh-CN">
                <a:ea typeface="宋体" pitchFamily="2" charset="-122"/>
              </a:rPr>
              <a:t>a ternary operator pair “? : ” is available in C to construct conditional expressions of the form</a:t>
            </a:r>
          </a:p>
          <a:p>
            <a:pPr marL="365760" indent="-283464" algn="ctr" fontAlgn="auto">
              <a:spcAft>
                <a:spcPts val="0"/>
              </a:spcAft>
              <a:buFont typeface="Times New Roman" pitchFamily="18" charset="0"/>
              <a:buNone/>
              <a:defRPr/>
            </a:pPr>
            <a:r>
              <a:rPr lang="en-US" altLang="zh-CN" i="1">
                <a:solidFill>
                  <a:schemeClr val="accent2"/>
                </a:solidFill>
                <a:ea typeface="宋体" pitchFamily="2" charset="-122"/>
              </a:rPr>
              <a:t>expr1</a:t>
            </a:r>
            <a:r>
              <a:rPr lang="en-US" altLang="zh-CN">
                <a:solidFill>
                  <a:schemeClr val="accent2"/>
                </a:solidFill>
                <a:ea typeface="宋体" pitchFamily="2" charset="-122"/>
              </a:rPr>
              <a:t> ? </a:t>
            </a:r>
            <a:r>
              <a:rPr lang="en-US" altLang="zh-CN" i="1">
                <a:solidFill>
                  <a:schemeClr val="accent2"/>
                </a:solidFill>
                <a:ea typeface="宋体" pitchFamily="2" charset="-122"/>
              </a:rPr>
              <a:t>expr2</a:t>
            </a:r>
            <a:r>
              <a:rPr lang="en-US" altLang="zh-CN">
                <a:solidFill>
                  <a:schemeClr val="accent2"/>
                </a:solidFill>
                <a:ea typeface="宋体" pitchFamily="2" charset="-122"/>
              </a:rPr>
              <a:t> : </a:t>
            </a:r>
            <a:r>
              <a:rPr lang="en-US" altLang="zh-CN" i="1">
                <a:solidFill>
                  <a:schemeClr val="accent2"/>
                </a:solidFill>
                <a:ea typeface="宋体" pitchFamily="2" charset="-122"/>
              </a:rPr>
              <a:t>expr3</a:t>
            </a:r>
            <a:endParaRPr lang="en-US" altLang="zh-CN">
              <a:solidFill>
                <a:schemeClr val="accent2"/>
              </a:solidFill>
              <a:ea typeface="宋体" pitchFamily="2" charset="-122"/>
            </a:endParaRPr>
          </a:p>
          <a:p>
            <a:pPr marL="365760" indent="-283464" fontAlgn="auto">
              <a:spcAft>
                <a:spcPts val="0"/>
              </a:spcAft>
              <a:buFont typeface="Wingdings 2"/>
              <a:buChar char=""/>
              <a:defRPr/>
            </a:pPr>
            <a:r>
              <a:rPr lang="en-US" altLang="zh-CN">
                <a:ea typeface="宋体" pitchFamily="2" charset="-122"/>
              </a:rPr>
              <a:t>the expression </a:t>
            </a:r>
            <a:r>
              <a:rPr lang="en-US" altLang="zh-CN" i="1">
                <a:ea typeface="宋体" pitchFamily="2" charset="-122"/>
              </a:rPr>
              <a:t>expr1</a:t>
            </a:r>
            <a:r>
              <a:rPr lang="en-US" altLang="zh-CN">
                <a:ea typeface="宋体" pitchFamily="2" charset="-122"/>
              </a:rPr>
              <a:t> is evaluated first. If it is non-zero (true), then the expression </a:t>
            </a:r>
            <a:r>
              <a:rPr lang="en-US" altLang="zh-CN" i="1">
                <a:ea typeface="宋体" pitchFamily="2" charset="-122"/>
              </a:rPr>
              <a:t>expr2</a:t>
            </a:r>
            <a:r>
              <a:rPr lang="en-US" altLang="zh-CN">
                <a:ea typeface="宋体" pitchFamily="2" charset="-122"/>
              </a:rPr>
              <a:t> is evaluated, and that is the value of the conditional expression. Otherwise </a:t>
            </a:r>
            <a:r>
              <a:rPr lang="en-US" altLang="zh-CN" i="1">
                <a:ea typeface="宋体" pitchFamily="2" charset="-122"/>
              </a:rPr>
              <a:t>expr3</a:t>
            </a:r>
            <a:r>
              <a:rPr lang="en-US" altLang="zh-CN">
                <a:ea typeface="宋体" pitchFamily="2" charset="-122"/>
              </a:rPr>
              <a:t> is evaluated, and that is the value. Only one of </a:t>
            </a:r>
            <a:r>
              <a:rPr lang="en-US" altLang="zh-CN" i="1">
                <a:ea typeface="宋体" pitchFamily="2" charset="-122"/>
              </a:rPr>
              <a:t>expr2</a:t>
            </a:r>
            <a:r>
              <a:rPr lang="en-US" altLang="zh-CN">
                <a:ea typeface="宋体" pitchFamily="2" charset="-122"/>
              </a:rPr>
              <a:t> and </a:t>
            </a:r>
            <a:r>
              <a:rPr lang="en-US" altLang="zh-CN" i="1">
                <a:ea typeface="宋体" pitchFamily="2" charset="-122"/>
              </a:rPr>
              <a:t>expr3</a:t>
            </a:r>
            <a:r>
              <a:rPr lang="en-US" altLang="zh-CN">
                <a:ea typeface="宋体" pitchFamily="2" charset="-122"/>
              </a:rPr>
              <a:t> is evaluated.  </a:t>
            </a:r>
          </a:p>
        </p:txBody>
      </p:sp>
      <p:sp>
        <p:nvSpPr>
          <p:cNvPr id="66562" name="Rectangle 2"/>
          <p:cNvSpPr>
            <a:spLocks noGrp="1" noChangeArrowheads="1"/>
          </p:cNvSpPr>
          <p:nvPr>
            <p:ph type="title"/>
          </p:nvPr>
        </p:nvSpPr>
        <p:spPr/>
        <p:txBody>
          <a:bodyPr/>
          <a:lstStyle/>
          <a:p>
            <a:pPr fontAlgn="auto">
              <a:spcAft>
                <a:spcPts val="0"/>
              </a:spcAft>
              <a:defRPr/>
            </a:pPr>
            <a:r>
              <a:rPr lang="en-US" altLang="zh-CN" dirty="0">
                <a:solidFill>
                  <a:schemeClr val="tx2">
                    <a:satMod val="130000"/>
                  </a:schemeClr>
                </a:solidFill>
                <a:ea typeface="宋体" pitchFamily="2" charset="-122"/>
              </a:rPr>
              <a:t> 	Conditional operator</a:t>
            </a:r>
            <a:endParaRPr lang="zh-CN" altLang="en-US" dirty="0">
              <a:solidFill>
                <a:schemeClr val="tx2">
                  <a:satMod val="130000"/>
                </a:schemeClr>
              </a:solidFill>
              <a:ea typeface="宋体"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p:txBody>
          <a:bodyPr>
            <a:normAutofit/>
          </a:bodyPr>
          <a:lstStyle/>
          <a:p>
            <a:pPr marL="365760" indent="-283464" fontAlgn="auto">
              <a:spcAft>
                <a:spcPts val="0"/>
              </a:spcAft>
              <a:buFont typeface="Wingdings 2"/>
              <a:buChar char=""/>
              <a:defRPr/>
            </a:pPr>
            <a:r>
              <a:rPr lang="en-US" altLang="zh-CN" b="1">
                <a:ea typeface="宋体" pitchFamily="2" charset="-122"/>
              </a:rPr>
              <a:t>1. The Comma Operator</a:t>
            </a:r>
            <a:endParaRPr lang="en-US" altLang="zh-CN">
              <a:ea typeface="宋体" pitchFamily="2" charset="-122"/>
            </a:endParaRPr>
          </a:p>
          <a:p>
            <a:pPr marL="365760" indent="-283464" fontAlgn="auto">
              <a:spcAft>
                <a:spcPts val="0"/>
              </a:spcAft>
              <a:buFont typeface="Wingdings 2"/>
              <a:buChar char=""/>
              <a:defRPr/>
            </a:pPr>
            <a:r>
              <a:rPr lang="en-US" altLang="zh-CN">
                <a:ea typeface="宋体" pitchFamily="2" charset="-122"/>
              </a:rPr>
              <a:t>The comma operator can be used to link the related expressions together. A comma-linked list of expressions is evaluated left to right and the value of right-most expression is the value of the combined expression. For example, the statement</a:t>
            </a:r>
          </a:p>
          <a:p>
            <a:pPr marL="365760" indent="-283464" fontAlgn="auto">
              <a:spcAft>
                <a:spcPts val="0"/>
              </a:spcAft>
              <a:buFont typeface="Wingdings 2"/>
              <a:buChar char=""/>
              <a:defRPr/>
            </a:pPr>
            <a:r>
              <a:rPr lang="en-US" altLang="zh-CN">
                <a:ea typeface="宋体" pitchFamily="2" charset="-122"/>
              </a:rPr>
              <a:t>value = (x=10, y=5, x+y);</a:t>
            </a:r>
          </a:p>
          <a:p>
            <a:pPr marL="365760" indent="-283464" fontAlgn="auto">
              <a:spcAft>
                <a:spcPts val="0"/>
              </a:spcAft>
              <a:buFont typeface="Wingdings 2"/>
              <a:buChar char=""/>
              <a:defRPr/>
            </a:pPr>
            <a:r>
              <a:rPr lang="en-US" altLang="zh-CN">
                <a:ea typeface="宋体" pitchFamily="2" charset="-122"/>
              </a:rPr>
              <a:t>first assigns the value 10 to x, then assigns 5 to y, and finally assigns 15 to value. Since comma operator has the </a:t>
            </a:r>
            <a:r>
              <a:rPr lang="en-US" altLang="zh-CN">
                <a:solidFill>
                  <a:schemeClr val="accent2"/>
                </a:solidFill>
                <a:ea typeface="宋体" pitchFamily="2" charset="-122"/>
              </a:rPr>
              <a:t>lowest precedence</a:t>
            </a:r>
            <a:r>
              <a:rPr lang="en-US" altLang="zh-CN">
                <a:ea typeface="宋体" pitchFamily="2" charset="-122"/>
              </a:rPr>
              <a:t> of all operators, the parentheses are necessary.</a:t>
            </a:r>
            <a:endParaRPr lang="zh-CN" altLang="en-US">
              <a:ea typeface="宋体" pitchFamily="2" charset="-122"/>
            </a:endParaRPr>
          </a:p>
        </p:txBody>
      </p:sp>
      <p:sp>
        <p:nvSpPr>
          <p:cNvPr id="68610" name="Rectangle 2"/>
          <p:cNvSpPr>
            <a:spLocks noGrp="1" noChangeArrowheads="1"/>
          </p:cNvSpPr>
          <p:nvPr>
            <p:ph type="title"/>
          </p:nvPr>
        </p:nvSpPr>
        <p:spPr/>
        <p:txBody>
          <a:bodyPr/>
          <a:lstStyle/>
          <a:p>
            <a:pPr fontAlgn="auto">
              <a:spcAft>
                <a:spcPts val="0"/>
              </a:spcAft>
              <a:defRPr/>
            </a:pPr>
            <a:r>
              <a:rPr lang="en-US" altLang="zh-CN" dirty="0">
                <a:solidFill>
                  <a:schemeClr val="tx2">
                    <a:satMod val="130000"/>
                  </a:schemeClr>
                </a:solidFill>
                <a:ea typeface="宋体" pitchFamily="2" charset="-122"/>
              </a:rPr>
              <a:t>Special operators </a:t>
            </a:r>
            <a:endParaRPr lang="zh-CN" altLang="en-US" dirty="0">
              <a:solidFill>
                <a:schemeClr val="tx2">
                  <a:satMod val="130000"/>
                </a:schemeClr>
              </a:solidFill>
              <a:ea typeface="宋体"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0"/>
            <a:ext cx="7772400" cy="1428750"/>
          </a:xfrm>
          <a:noFill/>
        </p:spPr>
        <p:txBody>
          <a:bodyPr/>
          <a:lstStyle/>
          <a:p>
            <a:r>
              <a:rPr lang="en-US" altLang="en-US"/>
              <a:t>Type Casting, cont.</a:t>
            </a:r>
          </a:p>
        </p:txBody>
      </p:sp>
      <p:sp>
        <p:nvSpPr>
          <p:cNvPr id="30723" name="Rectangle 3"/>
          <p:cNvSpPr>
            <a:spLocks noGrp="1" noChangeArrowheads="1"/>
          </p:cNvSpPr>
          <p:nvPr>
            <p:ph idx="1"/>
          </p:nvPr>
        </p:nvSpPr>
        <p:spPr bwMode="auto">
          <a:xfrm>
            <a:off x="304800" y="1676400"/>
            <a:ext cx="8610600" cy="4114800"/>
          </a:xfrm>
          <a:noFill/>
        </p:spPr>
        <p:txBody>
          <a:bodyPr wrap="square" numCol="1" anchor="t" anchorCtr="0" compatLnSpc="1">
            <a:prstTxWarp prst="textNoShape">
              <a:avLst/>
            </a:prstTxWarp>
          </a:bodyPr>
          <a:lstStyle/>
          <a:p>
            <a:pPr algn="just">
              <a:buFont typeface="Monotype Sorts" pitchFamily="2" charset="2"/>
              <a:buNone/>
            </a:pPr>
            <a:r>
              <a:rPr lang="en-US" altLang="en-US" sz="3000" dirty="0">
                <a:latin typeface="Courier New" pitchFamily="49" charset="0"/>
              </a:rPr>
              <a:t>Implicit casting</a:t>
            </a:r>
          </a:p>
          <a:p>
            <a:pPr algn="just">
              <a:buFont typeface="Monotype Sorts" pitchFamily="2" charset="2"/>
              <a:buNone/>
            </a:pPr>
            <a:r>
              <a:rPr lang="en-US" altLang="en-US" sz="3000" dirty="0">
                <a:latin typeface="Courier New" pitchFamily="49" charset="0"/>
              </a:rPr>
              <a:t>  double d = 3; (type widening)</a:t>
            </a:r>
          </a:p>
          <a:p>
            <a:pPr algn="just">
              <a:buFont typeface="Monotype Sorts" pitchFamily="2" charset="2"/>
              <a:buNone/>
            </a:pPr>
            <a:endParaRPr lang="en-US" altLang="en-US" sz="3000" dirty="0">
              <a:latin typeface="Courier New" pitchFamily="49" charset="0"/>
            </a:endParaRPr>
          </a:p>
          <a:p>
            <a:pPr algn="just">
              <a:buFont typeface="Monotype Sorts" pitchFamily="2" charset="2"/>
              <a:buNone/>
            </a:pPr>
            <a:r>
              <a:rPr lang="en-US" altLang="en-US" sz="3000" dirty="0">
                <a:latin typeface="Courier New" pitchFamily="49" charset="0"/>
              </a:rPr>
              <a:t>Explicit casting</a:t>
            </a:r>
          </a:p>
          <a:p>
            <a:pPr algn="just">
              <a:buFont typeface="Monotype Sorts" pitchFamily="2" charset="2"/>
              <a:buNone/>
            </a:pPr>
            <a:r>
              <a:rPr lang="en-US" altLang="en-US" sz="3000" dirty="0">
                <a:latin typeface="Courier New" pitchFamily="49" charset="0"/>
              </a:rPr>
              <a:t>  </a:t>
            </a:r>
            <a:r>
              <a:rPr lang="en-US" altLang="en-US" sz="3000" dirty="0" err="1">
                <a:latin typeface="Courier New" pitchFamily="49" charset="0"/>
              </a:rPr>
              <a:t>int</a:t>
            </a:r>
            <a:r>
              <a:rPr lang="en-US" altLang="en-US" sz="3000" dirty="0">
                <a:latin typeface="Courier New" pitchFamily="49" charset="0"/>
              </a:rPr>
              <a:t> </a:t>
            </a:r>
            <a:r>
              <a:rPr lang="en-US" altLang="en-US" sz="3000" dirty="0" err="1">
                <a:latin typeface="Courier New" pitchFamily="49" charset="0"/>
              </a:rPr>
              <a:t>i</a:t>
            </a:r>
            <a:r>
              <a:rPr lang="en-US" altLang="en-US" sz="3000" dirty="0">
                <a:latin typeface="Courier New" pitchFamily="49" charset="0"/>
              </a:rPr>
              <a:t> = (</a:t>
            </a:r>
            <a:r>
              <a:rPr lang="en-US" altLang="en-US" sz="3000" dirty="0" err="1">
                <a:latin typeface="Courier New" pitchFamily="49" charset="0"/>
              </a:rPr>
              <a:t>int</a:t>
            </a:r>
            <a:r>
              <a:rPr lang="en-US" altLang="en-US" sz="3000" dirty="0">
                <a:latin typeface="Courier New" pitchFamily="49" charset="0"/>
              </a:rPr>
              <a:t>)3.0; (type narrowing)</a:t>
            </a:r>
          </a:p>
          <a:p>
            <a:pPr>
              <a:buFont typeface="Monotype Sorts" pitchFamily="2" charset="2"/>
              <a:buNone/>
            </a:pPr>
            <a:endParaRPr lang="en-US" altLang="en-US" sz="3000" dirty="0">
              <a:latin typeface="Courier New" pitchFamily="49" charset="0"/>
            </a:endParaRPr>
          </a:p>
          <a:p>
            <a:pPr algn="just">
              <a:buFont typeface="Monotype Sorts" pitchFamily="2" charset="2"/>
              <a:buNone/>
            </a:pPr>
            <a:r>
              <a:rPr lang="en-US" altLang="en-US" sz="3000" dirty="0"/>
              <a:t>What is wrong?	</a:t>
            </a:r>
            <a:r>
              <a:rPr lang="en-US" altLang="en-US" sz="3000" dirty="0" err="1"/>
              <a:t>int</a:t>
            </a:r>
            <a:r>
              <a:rPr lang="en-US" altLang="en-US" sz="3000" dirty="0"/>
              <a:t> x = 5/2.0;</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GB"/>
              <a:t>Explicit type conversions - casts</a:t>
            </a:r>
          </a:p>
        </p:txBody>
      </p:sp>
      <p:sp>
        <p:nvSpPr>
          <p:cNvPr id="100355" name="Rectangle 3"/>
          <p:cNvSpPr>
            <a:spLocks noGrp="1" noChangeArrowheads="1"/>
          </p:cNvSpPr>
          <p:nvPr>
            <p:ph type="body" idx="1"/>
          </p:nvPr>
        </p:nvSpPr>
        <p:spPr/>
        <p:txBody>
          <a:bodyPr/>
          <a:lstStyle/>
          <a:p>
            <a:pPr>
              <a:buFont typeface="Wingdings" pitchFamily="2" charset="2"/>
              <a:buNone/>
            </a:pPr>
            <a:r>
              <a:rPr lang="en-GB"/>
              <a:t>If you want to convert a value from a variable of one type to a variable of another type you can use a cast. For example, to convert an int into a float, you </a:t>
            </a:r>
            <a:r>
              <a:rPr lang="en-IE"/>
              <a:t>can </a:t>
            </a:r>
            <a:r>
              <a:rPr lang="en-GB"/>
              <a:t>use the following code:</a:t>
            </a:r>
          </a:p>
          <a:p>
            <a:pPr>
              <a:buFont typeface="Wingdings" pitchFamily="2" charset="2"/>
              <a:buNone/>
            </a:pPr>
            <a:endParaRPr lang="en-GB"/>
          </a:p>
          <a:p>
            <a:pPr>
              <a:buFont typeface="Wingdings" pitchFamily="2" charset="2"/>
              <a:buNone/>
            </a:pPr>
            <a:r>
              <a:rPr lang="en-GB">
                <a:latin typeface="Courier New" pitchFamily="49" charset="0"/>
              </a:rPr>
              <a:t>int anInteger = 6;</a:t>
            </a:r>
          </a:p>
          <a:p>
            <a:pPr>
              <a:buFont typeface="Wingdings" pitchFamily="2" charset="2"/>
              <a:buNone/>
            </a:pPr>
            <a:r>
              <a:rPr lang="en-GB">
                <a:latin typeface="Courier New" pitchFamily="49" charset="0"/>
              </a:rPr>
              <a:t>float aFloat;</a:t>
            </a:r>
          </a:p>
          <a:p>
            <a:pPr>
              <a:buFont typeface="Wingdings" pitchFamily="2" charset="2"/>
              <a:buNone/>
            </a:pPr>
            <a:endParaRPr lang="en-GB"/>
          </a:p>
          <a:p>
            <a:pPr>
              <a:buFont typeface="Wingdings" pitchFamily="2" charset="2"/>
              <a:buNone/>
            </a:pPr>
            <a:r>
              <a:rPr lang="en-GB">
                <a:latin typeface="Courier New" pitchFamily="49" charset="0"/>
              </a:rPr>
              <a:t>aFloat = (float)anInteger;</a:t>
            </a:r>
            <a:endParaRPr lang="en-IE">
              <a:latin typeface="Courier New" pitchFamily="49" charset="0"/>
            </a:endParaRPr>
          </a:p>
          <a:p>
            <a:pPr>
              <a:buFont typeface="Wingdings" pitchFamily="2" charset="2"/>
              <a:buNone/>
            </a:pPr>
            <a:endParaRPr lang="en-IE">
              <a:latin typeface="Courier New" pitchFamily="49" charset="0"/>
            </a:endParaRPr>
          </a:p>
          <a:p>
            <a:pPr>
              <a:buFont typeface="Wingdings" pitchFamily="2" charset="2"/>
              <a:buNone/>
            </a:pPr>
            <a:r>
              <a:rPr lang="en-IE"/>
              <a:t>The general form is to give the target type in parentheses before the source variable.</a:t>
            </a:r>
            <a:endParaRPr lang="en-GB"/>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IE"/>
              <a:t>I</a:t>
            </a:r>
            <a:r>
              <a:rPr lang="en-GB"/>
              <a:t>mplicit type conversions</a:t>
            </a:r>
          </a:p>
        </p:txBody>
      </p:sp>
      <p:sp>
        <p:nvSpPr>
          <p:cNvPr id="101379" name="Rectangle 3"/>
          <p:cNvSpPr>
            <a:spLocks noGrp="1" noChangeArrowheads="1"/>
          </p:cNvSpPr>
          <p:nvPr>
            <p:ph type="body" idx="1"/>
          </p:nvPr>
        </p:nvSpPr>
        <p:spPr/>
        <p:txBody>
          <a:bodyPr>
            <a:normAutofit lnSpcReduction="10000"/>
          </a:bodyPr>
          <a:lstStyle/>
          <a:p>
            <a:pPr>
              <a:buFont typeface="Wingdings" pitchFamily="2" charset="2"/>
              <a:buNone/>
            </a:pPr>
            <a:r>
              <a:rPr lang="en-GB"/>
              <a:t>An implicit type conversion is a type conversion that is performed by the compiler. C had an extensive set of rules for implicit type</a:t>
            </a:r>
            <a:r>
              <a:rPr lang="en-IE"/>
              <a:t> conversion</a:t>
            </a:r>
            <a:r>
              <a:rPr lang="en-GB"/>
              <a:t>. Here is a simple example:</a:t>
            </a:r>
          </a:p>
          <a:p>
            <a:pPr>
              <a:buFont typeface="Wingdings" pitchFamily="2" charset="2"/>
              <a:buNone/>
            </a:pPr>
            <a:endParaRPr lang="en-GB"/>
          </a:p>
          <a:p>
            <a:pPr>
              <a:buFont typeface="Wingdings" pitchFamily="2" charset="2"/>
              <a:buNone/>
            </a:pPr>
            <a:r>
              <a:rPr lang="en-GB">
                <a:latin typeface="Courier New" pitchFamily="49" charset="0"/>
              </a:rPr>
              <a:t>int i = 2;</a:t>
            </a:r>
          </a:p>
          <a:p>
            <a:pPr>
              <a:buFont typeface="Wingdings" pitchFamily="2" charset="2"/>
              <a:buNone/>
            </a:pPr>
            <a:r>
              <a:rPr lang="en-IE">
                <a:latin typeface="Courier New" pitchFamily="49" charset="0"/>
              </a:rPr>
              <a:t>float</a:t>
            </a:r>
            <a:r>
              <a:rPr lang="en-GB">
                <a:latin typeface="Courier New" pitchFamily="49" charset="0"/>
              </a:rPr>
              <a:t> d = 1.32;</a:t>
            </a:r>
          </a:p>
          <a:p>
            <a:pPr>
              <a:buFont typeface="Wingdings" pitchFamily="2" charset="2"/>
              <a:buNone/>
            </a:pPr>
            <a:endParaRPr lang="en-GB">
              <a:latin typeface="Courier New" pitchFamily="49" charset="0"/>
            </a:endParaRPr>
          </a:p>
          <a:p>
            <a:pPr>
              <a:buFont typeface="Wingdings" pitchFamily="2" charset="2"/>
              <a:buNone/>
            </a:pPr>
            <a:r>
              <a:rPr lang="en-IE">
                <a:latin typeface="Courier New" pitchFamily="49" charset="0"/>
              </a:rPr>
              <a:t>printf(“Result is %f”, </a:t>
            </a:r>
            <a:r>
              <a:rPr lang="en-GB">
                <a:latin typeface="Courier New" pitchFamily="49" charset="0"/>
              </a:rPr>
              <a:t>d + i</a:t>
            </a:r>
            <a:r>
              <a:rPr lang="en-IE">
                <a:latin typeface="Courier New" pitchFamily="49" charset="0"/>
              </a:rPr>
              <a:t>)</a:t>
            </a:r>
            <a:r>
              <a:rPr lang="en-GB">
                <a:latin typeface="Courier New" pitchFamily="49" charset="0"/>
              </a:rPr>
              <a:t>;</a:t>
            </a:r>
          </a:p>
          <a:p>
            <a:pPr>
              <a:buFont typeface="Wingdings" pitchFamily="2" charset="2"/>
              <a:buNone/>
            </a:pPr>
            <a:endParaRPr lang="en-GB">
              <a:latin typeface="Courier New" pitchFamily="49" charset="0"/>
            </a:endParaRPr>
          </a:p>
          <a:p>
            <a:pPr>
              <a:buFont typeface="Wingdings" pitchFamily="2" charset="2"/>
              <a:buNone/>
            </a:pPr>
            <a:r>
              <a:rPr lang="en-GB"/>
              <a:t>In the expression above, as in all arithmetical expressions, the target type becomes the largest type in the expression, thus the target type is </a:t>
            </a:r>
            <a:r>
              <a:rPr lang="en-IE"/>
              <a:t>float</a:t>
            </a:r>
            <a:r>
              <a:rPr lang="en-GB"/>
              <a:t> and the 2 is converted to 2.0. The result of the expression is 3.32.</a:t>
            </a:r>
          </a:p>
          <a:p>
            <a:pPr>
              <a:buFont typeface="Wingdings" pitchFamily="2" charset="2"/>
              <a:buNone/>
            </a:pPr>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p:txBody>
          <a:bodyPr/>
          <a:lstStyle/>
          <a:p>
            <a:r>
              <a:rPr lang="en-US" altLang="en-US"/>
              <a:t>The curly braces { }</a:t>
            </a:r>
          </a:p>
        </p:txBody>
      </p:sp>
      <p:sp>
        <p:nvSpPr>
          <p:cNvPr id="12291" name="Rectangle 1027"/>
          <p:cNvSpPr>
            <a:spLocks noGrp="1" noChangeArrowheads="1"/>
          </p:cNvSpPr>
          <p:nvPr>
            <p:ph idx="1"/>
          </p:nvPr>
        </p:nvSpPr>
        <p:spPr bwMode="auto"/>
        <p:txBody>
          <a:bodyPr wrap="square" numCol="1" anchor="t" anchorCtr="0" compatLnSpc="1">
            <a:prstTxWarp prst="textNoShape">
              <a:avLst/>
            </a:prstTxWarp>
          </a:bodyPr>
          <a:lstStyle/>
          <a:p>
            <a:r>
              <a:rPr lang="en-US" altLang="en-US"/>
              <a:t>Identify a </a:t>
            </a:r>
            <a:r>
              <a:rPr lang="en-US" altLang="en-US" b="1" i="1"/>
              <a:t>segment / body </a:t>
            </a:r>
            <a:r>
              <a:rPr lang="en-US" altLang="en-US"/>
              <a:t>of a program</a:t>
            </a:r>
          </a:p>
          <a:p>
            <a:pPr lvl="1"/>
            <a:r>
              <a:rPr lang="en-US" altLang="en-US"/>
              <a:t>The start and end of a function</a:t>
            </a:r>
          </a:p>
          <a:p>
            <a:pPr lvl="1"/>
            <a:r>
              <a:rPr lang="en-US" altLang="en-US"/>
              <a:t>The start and end of the selection or repetition block.</a:t>
            </a:r>
          </a:p>
          <a:p>
            <a:pPr lvl="1">
              <a:lnSpc>
                <a:spcPct val="50000"/>
              </a:lnSpc>
              <a:buFont typeface="Wingdings" pitchFamily="2" charset="2"/>
              <a:buNone/>
            </a:pPr>
            <a:endParaRPr lang="en-US" altLang="en-US" sz="2800"/>
          </a:p>
          <a:p>
            <a:r>
              <a:rPr lang="en-US" altLang="en-US"/>
              <a:t>Since the opening brace indicates the </a:t>
            </a:r>
            <a:r>
              <a:rPr lang="en-US" altLang="en-US" b="1"/>
              <a:t>start </a:t>
            </a:r>
            <a:r>
              <a:rPr lang="en-US" altLang="en-US"/>
              <a:t>of a segment with the closing brace indicating the </a:t>
            </a:r>
            <a:r>
              <a:rPr lang="en-US" altLang="en-US" b="1"/>
              <a:t>end </a:t>
            </a:r>
            <a:r>
              <a:rPr lang="en-US" altLang="en-US"/>
              <a:t>of a segment, </a:t>
            </a:r>
            <a:r>
              <a:rPr lang="en-US" altLang="en-US" b="1"/>
              <a:t>there must be just as many opening braces as closing braces  </a:t>
            </a:r>
            <a:r>
              <a:rPr lang="en-US" altLang="en-US"/>
              <a:t>(this is a common mistake of beginners)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sz="4000"/>
              <a:t>Statement</a:t>
            </a:r>
          </a:p>
        </p:txBody>
      </p:sp>
      <p:sp>
        <p:nvSpPr>
          <p:cNvPr id="13315" name="Rectangle 3"/>
          <p:cNvSpPr>
            <a:spLocks noGrp="1" noChangeArrowheads="1"/>
          </p:cNvSpPr>
          <p:nvPr>
            <p:ph idx="1"/>
          </p:nvPr>
        </p:nvSpPr>
        <p:spPr bwMode="auto"/>
        <p:txBody>
          <a:bodyPr wrap="square" numCol="1" anchor="t" anchorCtr="0" compatLnSpc="1">
            <a:prstTxWarp prst="textNoShape">
              <a:avLst/>
            </a:prstTxWarp>
          </a:bodyPr>
          <a:lstStyle/>
          <a:p>
            <a:r>
              <a:rPr lang="en-US" altLang="en-US" sz="2500" dirty="0"/>
              <a:t>A specification of an action to be taken by the computer as the program executes.</a:t>
            </a:r>
          </a:p>
          <a:p>
            <a:r>
              <a:rPr lang="en-US" altLang="en-US" sz="2500" dirty="0"/>
              <a:t>Each statement in C </a:t>
            </a:r>
            <a:r>
              <a:rPr lang="en-US" altLang="en-US" sz="2500" u="sng" dirty="0"/>
              <a:t>needs to be terminated with semicolon (;) </a:t>
            </a:r>
          </a:p>
          <a:p>
            <a:r>
              <a:rPr lang="en-US" altLang="en-US" sz="2500" dirty="0"/>
              <a:t>Example:</a:t>
            </a:r>
          </a:p>
          <a:p>
            <a:pPr lvl="2">
              <a:buFont typeface="Wingdings" pitchFamily="2" charset="2"/>
              <a:buNone/>
            </a:pPr>
            <a:r>
              <a:rPr lang="en-US" altLang="en-US" dirty="0"/>
              <a:t>#include &lt;</a:t>
            </a:r>
            <a:r>
              <a:rPr lang="en-US" altLang="en-US" dirty="0" err="1"/>
              <a:t>stdio.h</a:t>
            </a:r>
            <a:r>
              <a:rPr lang="en-US" altLang="en-US" dirty="0"/>
              <a:t>&gt;</a:t>
            </a:r>
          </a:p>
          <a:p>
            <a:pPr lvl="2">
              <a:lnSpc>
                <a:spcPct val="20000"/>
              </a:lnSpc>
              <a:buFont typeface="Wingdings" pitchFamily="2" charset="2"/>
              <a:buNone/>
            </a:pPr>
            <a:endParaRPr lang="en-US" altLang="en-US" dirty="0"/>
          </a:p>
          <a:p>
            <a:pPr lvl="2">
              <a:buFont typeface="Wingdings" pitchFamily="2" charset="2"/>
              <a:buNone/>
            </a:pPr>
            <a:r>
              <a:rPr lang="en-US" altLang="en-US" dirty="0"/>
              <a:t>void main(void)</a:t>
            </a:r>
          </a:p>
          <a:p>
            <a:pPr lvl="2">
              <a:buFont typeface="Wingdings" pitchFamily="2" charset="2"/>
              <a:buNone/>
            </a:pPr>
            <a:r>
              <a:rPr lang="en-US" altLang="en-US" dirty="0"/>
              <a:t>{</a:t>
            </a:r>
          </a:p>
          <a:p>
            <a:pPr lvl="2">
              <a:buFont typeface="Wingdings" pitchFamily="2" charset="2"/>
              <a:buNone/>
            </a:pPr>
            <a:r>
              <a:rPr lang="en-US" altLang="en-US" dirty="0"/>
              <a:t>	</a:t>
            </a:r>
            <a:r>
              <a:rPr lang="en-US" altLang="en-US" dirty="0" err="1"/>
              <a:t>printf</a:t>
            </a:r>
            <a:r>
              <a:rPr lang="en-US" altLang="en-US" dirty="0"/>
              <a:t>(“I love programming\n”);</a:t>
            </a:r>
          </a:p>
          <a:p>
            <a:pPr lvl="2">
              <a:buFont typeface="Wingdings" pitchFamily="2" charset="2"/>
              <a:buNone/>
            </a:pPr>
            <a:r>
              <a:rPr lang="en-US" altLang="en-US" dirty="0"/>
              <a:t>	</a:t>
            </a:r>
            <a:r>
              <a:rPr lang="en-US" altLang="en-US" dirty="0" err="1"/>
              <a:t>printf</a:t>
            </a:r>
            <a:r>
              <a:rPr lang="en-US" altLang="en-US"/>
              <a:t>(“You will love it too  ”);</a:t>
            </a:r>
          </a:p>
          <a:p>
            <a:pPr lvl="2">
              <a:buFont typeface="Wingdings" pitchFamily="2" charset="2"/>
              <a:buNone/>
            </a:pPr>
            <a:r>
              <a:rPr lang="en-US" altLang="en-US" dirty="0"/>
              <a:t>	</a:t>
            </a:r>
            <a:r>
              <a:rPr lang="en-US" altLang="en-US" dirty="0" err="1"/>
              <a:t>printf</a:t>
            </a:r>
            <a:r>
              <a:rPr lang="en-US" altLang="en-US" dirty="0"/>
              <a:t>(“you know the trick\n”);</a:t>
            </a:r>
          </a:p>
          <a:p>
            <a:pPr lvl="2">
              <a:buFont typeface="Wingdings" pitchFamily="2" charset="2"/>
              <a:buNone/>
            </a:pPr>
            <a:r>
              <a:rPr lang="en-US" altLang="en-US" dirty="0"/>
              <a:t>}</a:t>
            </a:r>
          </a:p>
        </p:txBody>
      </p:sp>
      <p:grpSp>
        <p:nvGrpSpPr>
          <p:cNvPr id="13317" name="Group 6"/>
          <p:cNvGrpSpPr>
            <a:grpSpLocks/>
          </p:cNvGrpSpPr>
          <p:nvPr/>
        </p:nvGrpSpPr>
        <p:grpSpPr bwMode="auto">
          <a:xfrm>
            <a:off x="5948363" y="4633913"/>
            <a:ext cx="1809750" cy="314325"/>
            <a:chOff x="3456" y="2976"/>
            <a:chExt cx="1140" cy="198"/>
          </a:xfrm>
        </p:grpSpPr>
        <p:sp>
          <p:nvSpPr>
            <p:cNvPr id="13324" name="Text Box 4"/>
            <p:cNvSpPr txBox="1">
              <a:spLocks noChangeArrowheads="1"/>
            </p:cNvSpPr>
            <p:nvPr/>
          </p:nvSpPr>
          <p:spPr bwMode="auto">
            <a:xfrm>
              <a:off x="3984" y="2976"/>
              <a:ext cx="612" cy="198"/>
            </a:xfrm>
            <a:prstGeom prst="rect">
              <a:avLst/>
            </a:prstGeom>
            <a:noFill/>
            <a:ln w="9525">
              <a:solidFill>
                <a:schemeClr val="tx1"/>
              </a:solidFill>
              <a:miter lim="800000"/>
              <a:headEnd/>
              <a:tailEnd/>
            </a:ln>
            <a:effectLst/>
          </p:spPr>
          <p:txBody>
            <a:bodyPr wrap="none">
              <a:spAutoFit/>
            </a:bodyPr>
            <a:lstStyle/>
            <a:p>
              <a:pPr eaLnBrk="1" hangingPunct="1"/>
              <a:r>
                <a:rPr lang="en-US" altLang="en-US" sz="1400">
                  <a:solidFill>
                    <a:srgbClr val="FF0000"/>
                  </a:solidFill>
                  <a:latin typeface="Arial" charset="0"/>
                </a:rPr>
                <a:t>statement</a:t>
              </a:r>
            </a:p>
          </p:txBody>
        </p:sp>
        <p:sp>
          <p:nvSpPr>
            <p:cNvPr id="13325" name="Line 5"/>
            <p:cNvSpPr>
              <a:spLocks noChangeShapeType="1"/>
            </p:cNvSpPr>
            <p:nvPr/>
          </p:nvSpPr>
          <p:spPr bwMode="auto">
            <a:xfrm flipH="1">
              <a:off x="3456" y="3072"/>
              <a:ext cx="480" cy="0"/>
            </a:xfrm>
            <a:prstGeom prst="line">
              <a:avLst/>
            </a:prstGeom>
            <a:noFill/>
            <a:ln w="9525">
              <a:solidFill>
                <a:schemeClr val="tx1"/>
              </a:solidFill>
              <a:round/>
              <a:headEnd/>
              <a:tailEnd type="triangle" w="med" len="med"/>
            </a:ln>
            <a:effectLst/>
          </p:spPr>
          <p:txBody>
            <a:bodyPr/>
            <a:lstStyle/>
            <a:p>
              <a:endParaRPr lang="en-US"/>
            </a:p>
          </p:txBody>
        </p:sp>
      </p:grpSp>
      <p:grpSp>
        <p:nvGrpSpPr>
          <p:cNvPr id="13318" name="Group 7"/>
          <p:cNvGrpSpPr>
            <a:grpSpLocks/>
          </p:cNvGrpSpPr>
          <p:nvPr/>
        </p:nvGrpSpPr>
        <p:grpSpPr bwMode="auto">
          <a:xfrm>
            <a:off x="6353175" y="5048250"/>
            <a:ext cx="1809750" cy="314325"/>
            <a:chOff x="3456" y="2976"/>
            <a:chExt cx="1140" cy="198"/>
          </a:xfrm>
        </p:grpSpPr>
        <p:sp>
          <p:nvSpPr>
            <p:cNvPr id="13322" name="Text Box 8"/>
            <p:cNvSpPr txBox="1">
              <a:spLocks noChangeArrowheads="1"/>
            </p:cNvSpPr>
            <p:nvPr/>
          </p:nvSpPr>
          <p:spPr bwMode="auto">
            <a:xfrm>
              <a:off x="3984" y="2976"/>
              <a:ext cx="612" cy="198"/>
            </a:xfrm>
            <a:prstGeom prst="rect">
              <a:avLst/>
            </a:prstGeom>
            <a:noFill/>
            <a:ln w="9525">
              <a:solidFill>
                <a:schemeClr val="tx1"/>
              </a:solidFill>
              <a:miter lim="800000"/>
              <a:headEnd/>
              <a:tailEnd/>
            </a:ln>
            <a:effectLst/>
          </p:spPr>
          <p:txBody>
            <a:bodyPr wrap="none">
              <a:spAutoFit/>
            </a:bodyPr>
            <a:lstStyle/>
            <a:p>
              <a:pPr eaLnBrk="1" hangingPunct="1"/>
              <a:r>
                <a:rPr lang="en-US" altLang="en-US" sz="1400">
                  <a:solidFill>
                    <a:srgbClr val="FF0000"/>
                  </a:solidFill>
                  <a:latin typeface="Arial" charset="0"/>
                </a:rPr>
                <a:t>statement</a:t>
              </a:r>
            </a:p>
          </p:txBody>
        </p:sp>
        <p:sp>
          <p:nvSpPr>
            <p:cNvPr id="13323" name="Line 9"/>
            <p:cNvSpPr>
              <a:spLocks noChangeShapeType="1"/>
            </p:cNvSpPr>
            <p:nvPr/>
          </p:nvSpPr>
          <p:spPr bwMode="auto">
            <a:xfrm flipH="1">
              <a:off x="3456" y="3072"/>
              <a:ext cx="480" cy="0"/>
            </a:xfrm>
            <a:prstGeom prst="line">
              <a:avLst/>
            </a:prstGeom>
            <a:noFill/>
            <a:ln w="9525">
              <a:solidFill>
                <a:schemeClr val="tx1"/>
              </a:solidFill>
              <a:round/>
              <a:headEnd/>
              <a:tailEnd type="triangle" w="med" len="med"/>
            </a:ln>
            <a:effectLst/>
          </p:spPr>
          <p:txBody>
            <a:bodyPr/>
            <a:lstStyle/>
            <a:p>
              <a:endParaRPr lang="en-US"/>
            </a:p>
          </p:txBody>
        </p:sp>
      </p:grpSp>
      <p:grpSp>
        <p:nvGrpSpPr>
          <p:cNvPr id="13319" name="Group 10"/>
          <p:cNvGrpSpPr>
            <a:grpSpLocks/>
          </p:cNvGrpSpPr>
          <p:nvPr/>
        </p:nvGrpSpPr>
        <p:grpSpPr bwMode="auto">
          <a:xfrm>
            <a:off x="5767388" y="5472113"/>
            <a:ext cx="1809750" cy="314325"/>
            <a:chOff x="3456" y="2976"/>
            <a:chExt cx="1140" cy="198"/>
          </a:xfrm>
        </p:grpSpPr>
        <p:sp>
          <p:nvSpPr>
            <p:cNvPr id="13320" name="Text Box 11"/>
            <p:cNvSpPr txBox="1">
              <a:spLocks noChangeArrowheads="1"/>
            </p:cNvSpPr>
            <p:nvPr/>
          </p:nvSpPr>
          <p:spPr bwMode="auto">
            <a:xfrm>
              <a:off x="3984" y="2976"/>
              <a:ext cx="612" cy="198"/>
            </a:xfrm>
            <a:prstGeom prst="rect">
              <a:avLst/>
            </a:prstGeom>
            <a:noFill/>
            <a:ln w="9525">
              <a:solidFill>
                <a:schemeClr val="tx1"/>
              </a:solidFill>
              <a:miter lim="800000"/>
              <a:headEnd/>
              <a:tailEnd/>
            </a:ln>
            <a:effectLst/>
          </p:spPr>
          <p:txBody>
            <a:bodyPr wrap="none">
              <a:spAutoFit/>
            </a:bodyPr>
            <a:lstStyle/>
            <a:p>
              <a:pPr eaLnBrk="1" hangingPunct="1"/>
              <a:r>
                <a:rPr lang="en-US" altLang="en-US" sz="1400">
                  <a:solidFill>
                    <a:srgbClr val="FF0000"/>
                  </a:solidFill>
                  <a:latin typeface="Arial" charset="0"/>
                </a:rPr>
                <a:t>statement</a:t>
              </a:r>
            </a:p>
          </p:txBody>
        </p:sp>
        <p:sp>
          <p:nvSpPr>
            <p:cNvPr id="13321" name="Line 12"/>
            <p:cNvSpPr>
              <a:spLocks noChangeShapeType="1"/>
            </p:cNvSpPr>
            <p:nvPr/>
          </p:nvSpPr>
          <p:spPr bwMode="auto">
            <a:xfrm flipH="1">
              <a:off x="3456" y="3072"/>
              <a:ext cx="480" cy="0"/>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Statement cont…</a:t>
            </a:r>
          </a:p>
        </p:txBody>
      </p:sp>
      <p:sp>
        <p:nvSpPr>
          <p:cNvPr id="14339" name="Rectangle 3"/>
          <p:cNvSpPr>
            <a:spLocks noGrp="1" noChangeArrowheads="1"/>
          </p:cNvSpPr>
          <p:nvPr>
            <p:ph idx="1"/>
          </p:nvPr>
        </p:nvSpPr>
        <p:spPr bwMode="auto"/>
        <p:txBody>
          <a:bodyPr wrap="square" numCol="1" anchor="t" anchorCtr="0" compatLnSpc="1">
            <a:prstTxWarp prst="textNoShape">
              <a:avLst/>
            </a:prstTxWarp>
          </a:bodyPr>
          <a:lstStyle/>
          <a:p>
            <a:r>
              <a:rPr lang="en-US" altLang="en-US"/>
              <a:t>Statement has two parts : </a:t>
            </a:r>
          </a:p>
          <a:p>
            <a:pPr lvl="1"/>
            <a:r>
              <a:rPr lang="en-US" altLang="en-US"/>
              <a:t>Declaration</a:t>
            </a:r>
          </a:p>
          <a:p>
            <a:pPr lvl="2"/>
            <a:r>
              <a:rPr lang="en-US" altLang="en-US" b="1" dirty="0"/>
              <a:t>The part of the program that tells the compiler the names of memory cells in a program</a:t>
            </a:r>
            <a:endParaRPr lang="en-US" altLang="en-US" b="1" dirty="0">
              <a:cs typeface="Calibri"/>
            </a:endParaRPr>
          </a:p>
          <a:p>
            <a:pPr lvl="1"/>
            <a:r>
              <a:rPr lang="en-US" altLang="en-US"/>
              <a:t>Executable statements</a:t>
            </a:r>
          </a:p>
          <a:p>
            <a:pPr lvl="2"/>
            <a:r>
              <a:rPr lang="en-US" altLang="en-US" b="1" dirty="0"/>
              <a:t>Program lines that are converted to machine language instructions and executed by the computer</a:t>
            </a:r>
            <a:endParaRPr lang="en-US" altLang="en-US" b="1" dirty="0">
              <a:cs typeface="Calibri"/>
            </a:endParaRPr>
          </a:p>
          <a:p>
            <a:endParaRPr lang="en-US" altLang="en-US"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FB113E8829FD46998029E0E53E30C9" ma:contentTypeVersion="7" ma:contentTypeDescription="Create a new document." ma:contentTypeScope="" ma:versionID="94591147f18b50a9e44d4f012d4122c3">
  <xsd:schema xmlns:xsd="http://www.w3.org/2001/XMLSchema" xmlns:xs="http://www.w3.org/2001/XMLSchema" xmlns:p="http://schemas.microsoft.com/office/2006/metadata/properties" xmlns:ns2="936540d1-93d9-4bc8-b60f-5f3e05265b0f" targetNamespace="http://schemas.microsoft.com/office/2006/metadata/properties" ma:root="true" ma:fieldsID="039256f8e4c79019aa881b2c118bef6f" ns2:_="">
    <xsd:import namespace="936540d1-93d9-4bc8-b60f-5f3e05265b0f"/>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6540d1-93d9-4bc8-b60f-5f3e05265b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AFC656-EAB6-42FA-B176-C4F0FA575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36540d1-93d9-4bc8-b60f-5f3e05265b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65A8298-DEC7-4466-9D86-0B3AD2BCA18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941</TotalTime>
  <Words>3098</Words>
  <Application>Microsoft Office PowerPoint</Application>
  <PresentationFormat>On-screen Show (4:3)</PresentationFormat>
  <Paragraphs>749</Paragraphs>
  <Slides>66</Slides>
  <Notes>9</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Office Theme</vt:lpstr>
      <vt:lpstr>PowerPoint Presentation</vt:lpstr>
      <vt:lpstr>C Development Environment</vt:lpstr>
      <vt:lpstr>C Development Environment cont</vt:lpstr>
      <vt:lpstr>PowerPoint Presentation</vt:lpstr>
      <vt:lpstr>Preprocessor directives</vt:lpstr>
      <vt:lpstr>Function main</vt:lpstr>
      <vt:lpstr>The curly braces { }</vt:lpstr>
      <vt:lpstr>Statement</vt:lpstr>
      <vt:lpstr>Statement cont…</vt:lpstr>
      <vt:lpstr>C program skeleton</vt:lpstr>
      <vt:lpstr>Identifiers</vt:lpstr>
      <vt:lpstr>Rules for naming identifiers</vt:lpstr>
      <vt:lpstr>Variables</vt:lpstr>
      <vt:lpstr>Basic Data Types</vt:lpstr>
      <vt:lpstr>Basic Data Types cont…</vt:lpstr>
      <vt:lpstr>Basic Data Types cont…</vt:lpstr>
      <vt:lpstr>PowerPoint Presentation</vt:lpstr>
      <vt:lpstr>Constants</vt:lpstr>
      <vt:lpstr>Constants cont…</vt:lpstr>
      <vt:lpstr>Constant example – volume of a cone</vt:lpstr>
      <vt:lpstr>#define</vt:lpstr>
      <vt:lpstr>Input/Output Operations</vt:lpstr>
      <vt:lpstr>Input/Output Functions</vt:lpstr>
      <vt:lpstr>The printf function</vt:lpstr>
      <vt:lpstr>The printf function cont…</vt:lpstr>
      <vt:lpstr>Escape Sequence</vt:lpstr>
      <vt:lpstr>Placeholder / Conversion Specifier</vt:lpstr>
      <vt:lpstr>The scanf function</vt:lpstr>
      <vt:lpstr>The scanf function cont…</vt:lpstr>
      <vt:lpstr>The scanf function cont…</vt:lpstr>
      <vt:lpstr>getchar() and putchar()</vt:lpstr>
      <vt:lpstr>getchar() and putchar() cont</vt:lpstr>
      <vt:lpstr>Few notes on C program…</vt:lpstr>
      <vt:lpstr>Few notes on C program cont…</vt:lpstr>
      <vt:lpstr>PowerPoint Presentation</vt:lpstr>
      <vt:lpstr>Operators</vt:lpstr>
      <vt:lpstr>     Arithmetic operators</vt:lpstr>
      <vt:lpstr>    Arithmetic operators</vt:lpstr>
      <vt:lpstr>  Arithmetic expressions</vt:lpstr>
      <vt:lpstr>Shortcut Assignment Operators</vt:lpstr>
      <vt:lpstr> Relational Operators</vt:lpstr>
      <vt:lpstr>Relational Operators</vt:lpstr>
      <vt:lpstr>Bitwise operators</vt:lpstr>
      <vt:lpstr> Result of logical Bitwise Operation</vt:lpstr>
      <vt:lpstr>Example</vt:lpstr>
      <vt:lpstr>Bitwise Exclusive OR</vt:lpstr>
      <vt:lpstr>Bitwise shift operators</vt:lpstr>
      <vt:lpstr>Bitwise Complement Operators</vt:lpstr>
      <vt:lpstr>Logical operators </vt:lpstr>
      <vt:lpstr>Examples</vt:lpstr>
      <vt:lpstr>Assignment Operators </vt:lpstr>
      <vt:lpstr>Increment and Decrement</vt:lpstr>
      <vt:lpstr>Special operators </vt:lpstr>
      <vt:lpstr>Comma operator</vt:lpstr>
      <vt:lpstr>The sizeof Operator</vt:lpstr>
      <vt:lpstr>Precedence and Associativity </vt:lpstr>
      <vt:lpstr>Summary of C operator </vt:lpstr>
      <vt:lpstr>Continue….</vt:lpstr>
      <vt:lpstr>  Assignment operators</vt:lpstr>
      <vt:lpstr>  Increment and decrement operators</vt:lpstr>
      <vt:lpstr>PowerPoint Presentation</vt:lpstr>
      <vt:lpstr>  Conditional operator</vt:lpstr>
      <vt:lpstr>Special operators </vt:lpstr>
      <vt:lpstr>Type Casting, cont.</vt:lpstr>
      <vt:lpstr>Explicit type conversions - casts</vt:lpstr>
      <vt:lpstr>Implicit type conversions</vt:lpstr>
    </vt:vector>
  </TitlesOfParts>
  <Company>Universiti Tenaga Nasional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 of C Programming Language</dc:title>
  <dc:creator>Nazrita</dc:creator>
  <cp:lastModifiedBy>Dell</cp:lastModifiedBy>
  <cp:revision>62</cp:revision>
  <dcterms:created xsi:type="dcterms:W3CDTF">2005-07-12T02:50:28Z</dcterms:created>
  <dcterms:modified xsi:type="dcterms:W3CDTF">2023-09-11T04:03:48Z</dcterms:modified>
</cp:coreProperties>
</file>