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6B530-B685-405A-9C07-3F28C730F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91B7E8-5D50-47F7-B820-DF0A00171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2C062-568F-42C4-AD3E-8E95C087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3B665-B348-40B0-B51B-1C721A75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C3BAD-5DE0-4BC7-952E-D72CB887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2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B24BF-931D-46B5-9D4D-B953FEC3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886681-C5E7-4FE4-A79A-8A1A7BC17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D6891-5893-42A7-92F3-BA6B44FB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7F6AB-F86C-45C9-B586-15A4E362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4F8A1-6BE5-4537-9F2F-21A20489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3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B50154-972C-4323-B299-5F693E0D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3650E-E8FD-4829-BC81-02F6F7EE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818E8-49A9-425C-B189-D614A015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2AF53-09A3-4532-B656-48ACC82B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0AEEA-65A5-4CBC-B7F8-1A967FD9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74C8A-BD7B-409E-B761-94A7B6F6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1645A-5322-46A5-8D40-32A34808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8FDC8-8E25-4C29-829D-4773A3CD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6A297-9F91-450A-ABEE-E7CCC480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C12E8-9C9A-430D-96D3-299D142E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7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8281A-226A-4891-B230-ED063D54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0BBFA-78FC-4F4C-88B7-38EED969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64286-98AB-480E-AD1C-E3FE3FE4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B37A3-2794-47F3-BCE5-DF85F93C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66C4F-C136-4038-A041-A1C42B5E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4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6DDB-FCF2-4127-AD4B-B62056E6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A1A8A-8ED1-4EB1-89E6-D80C5D182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71C484-43CE-4867-A3AA-10D1A2770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9E39E-8C15-4CDC-BD2D-7405A59F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85A0F-BB49-4979-A6D4-B1D987CE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53CC2-C343-444B-8870-E185CE6E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8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F1A4E-A80E-4970-8F51-A40BCDC8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4506D-EBC1-46F9-B378-1EC3B163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9C2F7-8E83-4439-BD64-D2D3A25D2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72F9D-F089-4309-86F9-8D97A4889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E4D42D-9EFF-424C-9B22-E1227E80B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EC8850-0527-4B28-8DBF-AA57943E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1FEA4D-0F06-41BE-A9A4-CD639E4E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12F19-46D6-4FDF-A009-5E3904F4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3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EB4A2-DFAC-4D07-955E-4FDB6A82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B512E8-AFC2-4464-BA1E-C2608645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833878-4BA1-42AB-B3BE-7D042B43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D97685-E8D5-49BD-824B-654B0649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9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9B6441-6FB2-4794-B39B-AAD5ABB7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04A5FA-FA66-4C0C-8B5D-71503DD6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544A5-3E1D-4FAD-9251-05BF2D0D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9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AB79D-A266-4A34-A46A-2EF76CAA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44850-2F0F-4393-9ABE-AE3190EB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E5A24-5448-413B-9452-EED09656A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DEC22-5A52-42F5-ADF8-B9742635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17AF8-646B-49BA-AEB8-86AC7995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948DF-2CB1-4D4A-9A69-14509010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6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8C85C-6A11-4A5F-8E26-36AEC0B3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F4A57-6F6A-413F-88E6-BCBBE6D3A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AC5C67-7FBE-4911-B462-E5D39A810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F1279-B3A2-4ED9-BA50-0A411D87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7C912-BF45-4850-82EB-0ABC1B47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5AD18-9184-4289-86D6-1B3CF533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4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EF7DDD-C62C-44C8-87AF-2834F017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EA753-DCBA-4676-BA60-B1853634A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A4664-C5FD-4015-9DED-AFF554B64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DE10-5D58-46B1-B5FD-F73785DDDD57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BD557-3055-412E-9C4C-695D6F95A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1ED4B-1DEA-43B0-91C0-1FC6FC51B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5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82D48-6F48-4C04-806D-E6292AB80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589" y="1122363"/>
            <a:ext cx="9816860" cy="2387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Data Science from Scratch</a:t>
            </a:r>
            <a:br>
              <a:rPr lang="en-US" altLang="ko-KR" dirty="0"/>
            </a:br>
            <a:r>
              <a:rPr lang="en-US" altLang="ko-KR" sz="3600" dirty="0"/>
              <a:t>Chapter 19 – Clustering</a:t>
            </a:r>
            <a:endParaRPr lang="ko-KR" altLang="en-US" sz="49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3418C-33F4-4ED1-9E0D-6D695DD96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3578"/>
            <a:ext cx="9144000" cy="1655762"/>
          </a:xfrm>
        </p:spPr>
        <p:txBody>
          <a:bodyPr/>
          <a:lstStyle/>
          <a:p>
            <a:r>
              <a:rPr lang="en-US" altLang="ko-KR" dirty="0"/>
              <a:t>B411236 </a:t>
            </a:r>
            <a:r>
              <a:rPr lang="ko-KR" altLang="en-US" dirty="0"/>
              <a:t>한인수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42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1D84-3E9F-45DB-B423-7AD4E3B3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The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134F6-60D3-4C3E-84F1-DD9B743B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대부분의</a:t>
            </a:r>
            <a:r>
              <a:rPr lang="en-US" altLang="ko-KR" dirty="0"/>
              <a:t> </a:t>
            </a:r>
            <a:r>
              <a:rPr lang="ko-KR" altLang="en-US" dirty="0"/>
              <a:t>알고리즘은 </a:t>
            </a:r>
            <a:r>
              <a:rPr lang="en-US" altLang="ko-KR" dirty="0"/>
              <a:t>labeled data</a:t>
            </a:r>
            <a:r>
              <a:rPr lang="ko-KR" altLang="en-US" dirty="0"/>
              <a:t>를 이용하여</a:t>
            </a:r>
            <a:r>
              <a:rPr lang="en-US" altLang="ko-KR" dirty="0"/>
              <a:t>, unlabeled data</a:t>
            </a:r>
            <a:r>
              <a:rPr lang="ko-KR" altLang="en-US" dirty="0"/>
              <a:t>를 예측하는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but, Clustering</a:t>
            </a:r>
            <a:r>
              <a:rPr lang="ko-KR" altLang="en-US" dirty="0"/>
              <a:t>는 </a:t>
            </a:r>
            <a:r>
              <a:rPr lang="en-US" altLang="ko-KR" dirty="0"/>
              <a:t>completely</a:t>
            </a:r>
            <a:r>
              <a:rPr lang="ko-KR" altLang="en-US" dirty="0"/>
              <a:t> </a:t>
            </a:r>
            <a:r>
              <a:rPr lang="en-US" altLang="ko-KR" dirty="0"/>
              <a:t>unlabeled data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will</a:t>
            </a:r>
            <a:r>
              <a:rPr lang="ko-KR" altLang="en-US" dirty="0"/>
              <a:t> </a:t>
            </a:r>
            <a:r>
              <a:rPr lang="en-US" altLang="ko-KR" dirty="0"/>
              <a:t>show</a:t>
            </a:r>
            <a:r>
              <a:rPr lang="ko-KR" altLang="en-US" dirty="0"/>
              <a:t> </a:t>
            </a:r>
            <a:r>
              <a:rPr lang="en-US" altLang="ko-KR" dirty="0"/>
              <a:t>clusters</a:t>
            </a:r>
            <a:r>
              <a:rPr lang="ko-KR" altLang="en-US" dirty="0"/>
              <a:t> </a:t>
            </a:r>
            <a:r>
              <a:rPr lang="en-US" altLang="ko-KR" dirty="0"/>
              <a:t>(ex. A+</a:t>
            </a:r>
            <a:r>
              <a:rPr lang="ko-KR" altLang="en-US" dirty="0"/>
              <a:t>성적 분포</a:t>
            </a:r>
            <a:r>
              <a:rPr lang="en-US" altLang="ko-KR" dirty="0"/>
              <a:t>, </a:t>
            </a:r>
            <a:r>
              <a:rPr lang="ko-KR" altLang="en-US" dirty="0"/>
              <a:t>부자 거주지 분포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Generally there is no “correct” clustering.</a:t>
            </a:r>
          </a:p>
          <a:p>
            <a:pPr marL="0" indent="0">
              <a:buNone/>
            </a:pPr>
            <a:r>
              <a:rPr lang="en-US" altLang="ko-KR" dirty="0"/>
              <a:t>	(ex. </a:t>
            </a:r>
            <a:r>
              <a:rPr lang="ko-KR" altLang="en-US" dirty="0" err="1"/>
              <a:t>취준생에</a:t>
            </a:r>
            <a:r>
              <a:rPr lang="ko-KR" altLang="en-US" dirty="0"/>
              <a:t> 포함된 창업자</a:t>
            </a:r>
            <a:r>
              <a:rPr lang="en-US" altLang="ko-KR" dirty="0"/>
              <a:t>, )</a:t>
            </a:r>
          </a:p>
          <a:p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optimal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respect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its</a:t>
            </a:r>
            <a:r>
              <a:rPr lang="ko-KR" altLang="en-US" dirty="0"/>
              <a:t> </a:t>
            </a:r>
            <a:r>
              <a:rPr lang="en-US" altLang="ko-KR" dirty="0"/>
              <a:t>own</a:t>
            </a:r>
            <a:r>
              <a:rPr lang="ko-KR" altLang="en-US" dirty="0"/>
              <a:t> </a:t>
            </a:r>
            <a:r>
              <a:rPr lang="en-US" altLang="ko-KR" dirty="0"/>
              <a:t>clusters</a:t>
            </a:r>
            <a:r>
              <a:rPr lang="ko-KR" altLang="en-US" dirty="0"/>
              <a:t> </a:t>
            </a:r>
            <a:r>
              <a:rPr lang="en-US" altLang="ko-KR" dirty="0"/>
              <a:t>standard</a:t>
            </a:r>
          </a:p>
        </p:txBody>
      </p:sp>
    </p:spTree>
    <p:extLst>
      <p:ext uri="{BB962C8B-B14F-4D97-AF65-F5344CB8AC3E}">
        <p14:creationId xmlns:p14="http://schemas.microsoft.com/office/powerpoint/2010/main" val="74932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1D84-3E9F-45DB-B423-7AD4E3B3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The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134F6-60D3-4C3E-84F1-DD9B743B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Goal:</a:t>
            </a:r>
            <a:r>
              <a:rPr lang="ko-KR" altLang="en-US" dirty="0"/>
              <a:t> </a:t>
            </a:r>
            <a:r>
              <a:rPr lang="en-US" altLang="ko-KR" dirty="0"/>
              <a:t>identify clusters of similar inputs and</a:t>
            </a:r>
          </a:p>
          <a:p>
            <a:pPr marL="0" indent="0">
              <a:buNone/>
            </a:pPr>
            <a:r>
              <a:rPr lang="en-US" altLang="ko-KR" dirty="0"/>
              <a:t>	  find a representative value for each cluster.</a:t>
            </a:r>
          </a:p>
          <a:p>
            <a:r>
              <a:rPr lang="en-US" altLang="ko-KR" dirty="0"/>
              <a:t>Ex. </a:t>
            </a:r>
            <a:r>
              <a:rPr lang="ko-KR" altLang="en-US" dirty="0"/>
              <a:t>수천가지 색으로 이루어진 사진을 </a:t>
            </a:r>
            <a:r>
              <a:rPr lang="en-US" altLang="ko-KR" dirty="0"/>
              <a:t>10</a:t>
            </a:r>
            <a:r>
              <a:rPr lang="ko-KR" altLang="en-US" dirty="0"/>
              <a:t>가지 색으로 인쇄할 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색의 오류를 최소화 하는 </a:t>
            </a:r>
            <a:r>
              <a:rPr lang="en-US" altLang="ko-KR" dirty="0"/>
              <a:t>10</a:t>
            </a:r>
            <a:r>
              <a:rPr lang="ko-KR" altLang="en-US" dirty="0"/>
              <a:t>가지 색을 선택하는데 사용</a:t>
            </a:r>
            <a:endParaRPr lang="en-US" altLang="ko-KR" dirty="0"/>
          </a:p>
          <a:p>
            <a:r>
              <a:rPr lang="en-US" altLang="ko-KR" dirty="0"/>
              <a:t>Ex. K-means</a:t>
            </a:r>
          </a:p>
          <a:p>
            <a:pPr marL="0" indent="0">
              <a:buNone/>
            </a:pPr>
            <a:r>
              <a:rPr lang="en-US" altLang="ko-KR" dirty="0"/>
              <a:t>	1) k</a:t>
            </a:r>
            <a:r>
              <a:rPr lang="ko-KR" altLang="en-US" dirty="0"/>
              <a:t>개의 임의 지점을 클러스터 중심으로 가정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2) </a:t>
            </a:r>
            <a:r>
              <a:rPr lang="ko-KR" altLang="en-US" dirty="0"/>
              <a:t>각 데이터는 가장 가까운 중심의 클러스터로 편입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3) n</a:t>
            </a:r>
            <a:r>
              <a:rPr lang="ko-KR" altLang="en-US" dirty="0"/>
              <a:t>번의 반복 작업을 통해 최적의 클러스터 중심을 파악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262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1D84-3E9F-45DB-B423-7AD4E3B3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The Model – k means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134F6-60D3-4C3E-84F1-DD9B743B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140AD-DFDC-4DED-A7BA-0473C5EB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14" y="1690688"/>
            <a:ext cx="8038571" cy="4758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315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1D84-3E9F-45DB-B423-7AD4E3B3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Choosing k : k</a:t>
            </a:r>
            <a:r>
              <a:rPr lang="ko-KR" altLang="en-US" dirty="0"/>
              <a:t>를 구하는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134F6-60D3-4C3E-84F1-DD9B743BF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앞의 경우</a:t>
            </a:r>
            <a:r>
              <a:rPr lang="en-US" altLang="ko-KR" dirty="0"/>
              <a:t>: </a:t>
            </a:r>
            <a:r>
              <a:rPr lang="ko-KR" altLang="en-US" dirty="0"/>
              <a:t>통제 범위 밖의 요인에 의해 주도</a:t>
            </a:r>
            <a:endParaRPr lang="en-US" altLang="ko-KR" dirty="0"/>
          </a:p>
          <a:p>
            <a:r>
              <a:rPr lang="ko-KR" altLang="en-US" dirty="0"/>
              <a:t>오차 제곱의 합을 표시</a:t>
            </a:r>
            <a:r>
              <a:rPr lang="en-US" altLang="ko-KR" dirty="0"/>
              <a:t>, </a:t>
            </a:r>
            <a:r>
              <a:rPr lang="ko-KR" altLang="en-US" dirty="0"/>
              <a:t>그 그래프의 </a:t>
            </a:r>
            <a:r>
              <a:rPr lang="en-US" altLang="ko-KR" dirty="0"/>
              <a:t>bends points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</a:p>
        </p:txBody>
      </p:sp>
      <p:grpSp>
        <p:nvGrpSpPr>
          <p:cNvPr id="4" name="Group 327068">
            <a:extLst>
              <a:ext uri="{FF2B5EF4-FFF2-40B4-BE49-F238E27FC236}">
                <a16:creationId xmlns:a16="http://schemas.microsoft.com/office/drawing/2014/main" id="{A5F19973-45A8-44F0-9092-55AE64DBCC2C}"/>
              </a:ext>
            </a:extLst>
          </p:cNvPr>
          <p:cNvGrpSpPr/>
          <p:nvPr/>
        </p:nvGrpSpPr>
        <p:grpSpPr>
          <a:xfrm>
            <a:off x="3807777" y="2805958"/>
            <a:ext cx="4576445" cy="3853838"/>
            <a:chOff x="0" y="0"/>
            <a:chExt cx="4576905" cy="3853838"/>
          </a:xfrm>
        </p:grpSpPr>
        <p:sp>
          <p:nvSpPr>
            <p:cNvPr id="5" name="Shape 37570">
              <a:extLst>
                <a:ext uri="{FF2B5EF4-FFF2-40B4-BE49-F238E27FC236}">
                  <a16:creationId xmlns:a16="http://schemas.microsoft.com/office/drawing/2014/main" id="{52AA5451-6B9F-456D-96A7-69EF60110DD4}"/>
                </a:ext>
              </a:extLst>
            </p:cNvPr>
            <p:cNvSpPr/>
            <p:nvPr/>
          </p:nvSpPr>
          <p:spPr>
            <a:xfrm>
              <a:off x="0" y="326073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Shape 37572">
              <a:extLst>
                <a:ext uri="{FF2B5EF4-FFF2-40B4-BE49-F238E27FC236}">
                  <a16:creationId xmlns:a16="http://schemas.microsoft.com/office/drawing/2014/main" id="{D12AC350-BB5A-4699-94B6-F5E871C62CE8}"/>
                </a:ext>
              </a:extLst>
            </p:cNvPr>
            <p:cNvSpPr/>
            <p:nvPr/>
          </p:nvSpPr>
          <p:spPr>
            <a:xfrm>
              <a:off x="4576040" y="325208"/>
              <a:ext cx="0" cy="3528630"/>
            </a:xfrm>
            <a:custGeom>
              <a:avLst/>
              <a:gdLst/>
              <a:ahLst/>
              <a:cxnLst/>
              <a:rect l="0" t="0" r="0" b="0"/>
              <a:pathLst>
                <a:path h="3528630">
                  <a:moveTo>
                    <a:pt x="0" y="3528630"/>
                  </a:move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7" name="Shape 37574">
              <a:extLst>
                <a:ext uri="{FF2B5EF4-FFF2-40B4-BE49-F238E27FC236}">
                  <a16:creationId xmlns:a16="http://schemas.microsoft.com/office/drawing/2014/main" id="{8C289C57-A285-41FE-964E-31EA39D52B4D}"/>
                </a:ext>
              </a:extLst>
            </p:cNvPr>
            <p:cNvSpPr/>
            <p:nvPr/>
          </p:nvSpPr>
          <p:spPr>
            <a:xfrm>
              <a:off x="0" y="3852973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4576834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8" name="Shape 37576">
              <a:extLst>
                <a:ext uri="{FF2B5EF4-FFF2-40B4-BE49-F238E27FC236}">
                  <a16:creationId xmlns:a16="http://schemas.microsoft.com/office/drawing/2014/main" id="{A6DC3BB1-4215-4282-8662-F80748A05B0F}"/>
                </a:ext>
              </a:extLst>
            </p:cNvPr>
            <p:cNvSpPr/>
            <p:nvPr/>
          </p:nvSpPr>
          <p:spPr>
            <a:xfrm>
              <a:off x="865" y="325208"/>
              <a:ext cx="0" cy="3528630"/>
            </a:xfrm>
            <a:custGeom>
              <a:avLst/>
              <a:gdLst/>
              <a:ahLst/>
              <a:cxnLst/>
              <a:rect l="0" t="0" r="0" b="0"/>
              <a:pathLst>
                <a:path h="3528630">
                  <a:moveTo>
                    <a:pt x="0" y="3528630"/>
                  </a:moveTo>
                  <a:lnTo>
                    <a:pt x="0" y="3528559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37625">
              <a:extLst>
                <a:ext uri="{FF2B5EF4-FFF2-40B4-BE49-F238E27FC236}">
                  <a16:creationId xmlns:a16="http://schemas.microsoft.com/office/drawing/2014/main" id="{CF47F747-B12A-4364-A651-9EA6F030E413}"/>
                </a:ext>
              </a:extLst>
            </p:cNvPr>
            <p:cNvSpPr/>
            <p:nvPr/>
          </p:nvSpPr>
          <p:spPr>
            <a:xfrm>
              <a:off x="215177" y="0"/>
              <a:ext cx="215360" cy="143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50" kern="100">
                  <a:solidFill>
                    <a:srgbClr val="000088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plt</a:t>
              </a:r>
              <a:endParaRPr lang="ko-KR" sz="105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37626">
              <a:extLst>
                <a:ext uri="{FF2B5EF4-FFF2-40B4-BE49-F238E27FC236}">
                  <a16:creationId xmlns:a16="http://schemas.microsoft.com/office/drawing/2014/main" id="{61D5ED4D-F55A-4CEF-8112-6AEEA19C1FAA}"/>
                </a:ext>
              </a:extLst>
            </p:cNvPr>
            <p:cNvSpPr/>
            <p:nvPr/>
          </p:nvSpPr>
          <p:spPr>
            <a:xfrm>
              <a:off x="377102" y="0"/>
              <a:ext cx="71787" cy="143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50" kern="100">
                  <a:solidFill>
                    <a:srgbClr val="555555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.</a:t>
              </a:r>
              <a:endParaRPr lang="ko-KR" sz="105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37627">
              <a:extLst>
                <a:ext uri="{FF2B5EF4-FFF2-40B4-BE49-F238E27FC236}">
                  <a16:creationId xmlns:a16="http://schemas.microsoft.com/office/drawing/2014/main" id="{13B840AF-8B64-4434-BAFB-AE7E9F3B5B52}"/>
                </a:ext>
              </a:extLst>
            </p:cNvPr>
            <p:cNvSpPr/>
            <p:nvPr/>
          </p:nvSpPr>
          <p:spPr>
            <a:xfrm>
              <a:off x="431077" y="0"/>
              <a:ext cx="358934" cy="143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50" kern="100">
                  <a:solidFill>
                    <a:srgbClr val="000088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title</a:t>
              </a:r>
              <a:endParaRPr lang="ko-KR" sz="105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37628">
              <a:extLst>
                <a:ext uri="{FF2B5EF4-FFF2-40B4-BE49-F238E27FC236}">
                  <a16:creationId xmlns:a16="http://schemas.microsoft.com/office/drawing/2014/main" id="{34105BCE-1858-41A4-A4AE-8E1AFFB8BFA2}"/>
                </a:ext>
              </a:extLst>
            </p:cNvPr>
            <p:cNvSpPr/>
            <p:nvPr/>
          </p:nvSpPr>
          <p:spPr>
            <a:xfrm>
              <a:off x="700952" y="0"/>
              <a:ext cx="71787" cy="143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50" kern="1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</a:t>
              </a:r>
              <a:endParaRPr lang="ko-KR" sz="105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37629">
              <a:extLst>
                <a:ext uri="{FF2B5EF4-FFF2-40B4-BE49-F238E27FC236}">
                  <a16:creationId xmlns:a16="http://schemas.microsoft.com/office/drawing/2014/main" id="{C6CDA218-B3EC-4451-86AC-2AFD9DDE70B4}"/>
                </a:ext>
              </a:extLst>
            </p:cNvPr>
            <p:cNvSpPr/>
            <p:nvPr/>
          </p:nvSpPr>
          <p:spPr>
            <a:xfrm>
              <a:off x="754927" y="0"/>
              <a:ext cx="2225389" cy="143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50" kern="100">
                  <a:solidFill>
                    <a:srgbClr val="CC33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"Total</a:t>
              </a:r>
              <a:r>
                <a:rPr lang="en-US" sz="850" kern="100" spc="-85">
                  <a:solidFill>
                    <a:srgbClr val="CC33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r>
                <a:rPr lang="en-US" sz="850" kern="100">
                  <a:solidFill>
                    <a:srgbClr val="CC33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Error</a:t>
              </a:r>
              <a:r>
                <a:rPr lang="en-US" sz="850" kern="100" spc="-85">
                  <a:solidFill>
                    <a:srgbClr val="CC33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r>
                <a:rPr lang="en-US" sz="850" kern="100">
                  <a:solidFill>
                    <a:srgbClr val="CC33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vs.</a:t>
              </a:r>
              <a:r>
                <a:rPr lang="en-US" sz="850" kern="100" spc="-85">
                  <a:solidFill>
                    <a:srgbClr val="CC33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r>
                <a:rPr lang="en-US" sz="850" kern="100">
                  <a:solidFill>
                    <a:srgbClr val="CC33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#</a:t>
              </a:r>
              <a:r>
                <a:rPr lang="en-US" sz="850" kern="100" spc="-85">
                  <a:solidFill>
                    <a:srgbClr val="CC33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r>
                <a:rPr lang="en-US" sz="850" kern="100">
                  <a:solidFill>
                    <a:srgbClr val="CC33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of</a:t>
              </a:r>
              <a:r>
                <a:rPr lang="en-US" sz="850" kern="100" spc="-85">
                  <a:solidFill>
                    <a:srgbClr val="CC33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 </a:t>
              </a:r>
              <a:r>
                <a:rPr lang="en-US" sz="850" kern="100">
                  <a:solidFill>
                    <a:srgbClr val="CC33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Clusters"</a:t>
              </a:r>
              <a:endParaRPr lang="ko-KR" sz="105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37630">
              <a:extLst>
                <a:ext uri="{FF2B5EF4-FFF2-40B4-BE49-F238E27FC236}">
                  <a16:creationId xmlns:a16="http://schemas.microsoft.com/office/drawing/2014/main" id="{88385DC0-3C33-4C7E-B411-BF2856C770FE}"/>
                </a:ext>
              </a:extLst>
            </p:cNvPr>
            <p:cNvSpPr/>
            <p:nvPr/>
          </p:nvSpPr>
          <p:spPr>
            <a:xfrm>
              <a:off x="2428152" y="0"/>
              <a:ext cx="71787" cy="143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50" kern="1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)</a:t>
              </a:r>
              <a:endParaRPr lang="ko-KR" sz="105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37631">
              <a:extLst>
                <a:ext uri="{FF2B5EF4-FFF2-40B4-BE49-F238E27FC236}">
                  <a16:creationId xmlns:a16="http://schemas.microsoft.com/office/drawing/2014/main" id="{B1800319-A523-4A71-B449-096D90212FE2}"/>
                </a:ext>
              </a:extLst>
            </p:cNvPr>
            <p:cNvSpPr/>
            <p:nvPr/>
          </p:nvSpPr>
          <p:spPr>
            <a:xfrm>
              <a:off x="215177" y="129540"/>
              <a:ext cx="215360" cy="143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50" kern="100">
                  <a:solidFill>
                    <a:srgbClr val="000088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plt</a:t>
              </a:r>
              <a:endParaRPr lang="ko-KR" sz="105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37632">
              <a:extLst>
                <a:ext uri="{FF2B5EF4-FFF2-40B4-BE49-F238E27FC236}">
                  <a16:creationId xmlns:a16="http://schemas.microsoft.com/office/drawing/2014/main" id="{C0A8F279-3DF1-41ED-BAA3-A375E3E4E0B0}"/>
                </a:ext>
              </a:extLst>
            </p:cNvPr>
            <p:cNvSpPr/>
            <p:nvPr/>
          </p:nvSpPr>
          <p:spPr>
            <a:xfrm>
              <a:off x="377102" y="129540"/>
              <a:ext cx="71787" cy="143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50" kern="100">
                  <a:solidFill>
                    <a:srgbClr val="555555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.</a:t>
              </a:r>
              <a:endParaRPr lang="ko-KR" sz="105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Rectangle 37633">
              <a:extLst>
                <a:ext uri="{FF2B5EF4-FFF2-40B4-BE49-F238E27FC236}">
                  <a16:creationId xmlns:a16="http://schemas.microsoft.com/office/drawing/2014/main" id="{1C94CE79-6E51-4A1A-B696-AB662E9BEAC4}"/>
                </a:ext>
              </a:extLst>
            </p:cNvPr>
            <p:cNvSpPr/>
            <p:nvPr/>
          </p:nvSpPr>
          <p:spPr>
            <a:xfrm>
              <a:off x="431077" y="129540"/>
              <a:ext cx="287147" cy="143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50" kern="100">
                  <a:solidFill>
                    <a:srgbClr val="000088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show</a:t>
              </a:r>
              <a:endParaRPr lang="ko-KR" sz="105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37634">
              <a:extLst>
                <a:ext uri="{FF2B5EF4-FFF2-40B4-BE49-F238E27FC236}">
                  <a16:creationId xmlns:a16="http://schemas.microsoft.com/office/drawing/2014/main" id="{91FB1326-B560-429F-BAC8-CC684B27D548}"/>
                </a:ext>
              </a:extLst>
            </p:cNvPr>
            <p:cNvSpPr/>
            <p:nvPr/>
          </p:nvSpPr>
          <p:spPr>
            <a:xfrm>
              <a:off x="646977" y="129540"/>
              <a:ext cx="143574" cy="143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50" kern="10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Courier New" panose="02070309020205020404" pitchFamily="49" charset="0"/>
                </a:rPr>
                <a:t>()</a:t>
              </a:r>
              <a:endParaRPr lang="ko-KR" sz="105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9" name="Picture 37636">
              <a:extLst>
                <a:ext uri="{FF2B5EF4-FFF2-40B4-BE49-F238E27FC236}">
                  <a16:creationId xmlns:a16="http://schemas.microsoft.com/office/drawing/2014/main" id="{D2CC8687-FA6B-451B-B161-6AF2DFB9733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3892" y="391161"/>
              <a:ext cx="4389120" cy="3387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06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1D84-3E9F-45DB-B423-7AD4E3B3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Ex)</a:t>
            </a:r>
            <a:r>
              <a:rPr lang="ko-KR" altLang="en-US" dirty="0"/>
              <a:t> </a:t>
            </a:r>
            <a:r>
              <a:rPr lang="en-US" altLang="ko-KR" dirty="0"/>
              <a:t>Clustering</a:t>
            </a:r>
            <a:r>
              <a:rPr lang="ko-KR" altLang="en-US" dirty="0"/>
              <a:t> </a:t>
            </a:r>
            <a:r>
              <a:rPr lang="en-US" altLang="ko-KR" dirty="0"/>
              <a:t>Colors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134F6-60D3-4C3E-84F1-DD9B743B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이미지에서 </a:t>
            </a:r>
            <a:r>
              <a:rPr lang="en-US" altLang="ko-KR" dirty="0"/>
              <a:t>color</a:t>
            </a:r>
            <a:r>
              <a:rPr lang="ko-KR" altLang="en-US" dirty="0"/>
              <a:t>를 </a:t>
            </a:r>
            <a:r>
              <a:rPr lang="en-US" altLang="ko-KR" dirty="0"/>
              <a:t>k</a:t>
            </a:r>
            <a:r>
              <a:rPr lang="ko-KR" altLang="en-US" dirty="0"/>
              <a:t>개로 </a:t>
            </a:r>
            <a:r>
              <a:rPr lang="ko-KR" altLang="en-US" dirty="0" err="1"/>
              <a:t>군집화하는</a:t>
            </a:r>
            <a:r>
              <a:rPr lang="ko-KR" altLang="en-US" dirty="0"/>
              <a:t> 것</a:t>
            </a:r>
            <a:r>
              <a:rPr lang="en-US" altLang="ko-KR" dirty="0"/>
              <a:t>. (like </a:t>
            </a:r>
            <a:r>
              <a:rPr lang="ko-KR" altLang="en-US" dirty="0"/>
              <a:t>점묘법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군집화 된 이미지를 해당 </a:t>
            </a:r>
            <a:r>
              <a:rPr lang="en-US" altLang="ko-KR" dirty="0"/>
              <a:t>color</a:t>
            </a:r>
            <a:r>
              <a:rPr lang="ko-KR" altLang="en-US" dirty="0"/>
              <a:t>로 할당</a:t>
            </a:r>
            <a:r>
              <a:rPr lang="en-US" altLang="ko-KR" dirty="0"/>
              <a:t>.</a:t>
            </a:r>
          </a:p>
        </p:txBody>
      </p:sp>
      <p:grpSp>
        <p:nvGrpSpPr>
          <p:cNvPr id="4" name="Group 327235">
            <a:extLst>
              <a:ext uri="{FF2B5EF4-FFF2-40B4-BE49-F238E27FC236}">
                <a16:creationId xmlns:a16="http://schemas.microsoft.com/office/drawing/2014/main" id="{929DAA78-6172-4587-B1CA-AE9FFB19D749}"/>
              </a:ext>
            </a:extLst>
          </p:cNvPr>
          <p:cNvGrpSpPr/>
          <p:nvPr/>
        </p:nvGrpSpPr>
        <p:grpSpPr>
          <a:xfrm>
            <a:off x="1519555" y="2912755"/>
            <a:ext cx="8979112" cy="3742045"/>
            <a:chOff x="0" y="0"/>
            <a:chExt cx="4576905" cy="2177077"/>
          </a:xfrm>
        </p:grpSpPr>
        <p:sp>
          <p:nvSpPr>
            <p:cNvPr id="5" name="Shape 37879">
              <a:extLst>
                <a:ext uri="{FF2B5EF4-FFF2-40B4-BE49-F238E27FC236}">
                  <a16:creationId xmlns:a16="http://schemas.microsoft.com/office/drawing/2014/main" id="{735B0F7D-7070-4C4B-BF1E-223A3B64AAFA}"/>
                </a:ext>
              </a:extLst>
            </p:cNvPr>
            <p:cNvSpPr/>
            <p:nvPr/>
          </p:nvSpPr>
          <p:spPr>
            <a:xfrm>
              <a:off x="0" y="865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Shape 37881">
              <a:extLst>
                <a:ext uri="{FF2B5EF4-FFF2-40B4-BE49-F238E27FC236}">
                  <a16:creationId xmlns:a16="http://schemas.microsoft.com/office/drawing/2014/main" id="{A6EA807E-4448-463C-B94E-7FBA3C169804}"/>
                </a:ext>
              </a:extLst>
            </p:cNvPr>
            <p:cNvSpPr/>
            <p:nvPr/>
          </p:nvSpPr>
          <p:spPr>
            <a:xfrm>
              <a:off x="4576040" y="0"/>
              <a:ext cx="0" cy="2177077"/>
            </a:xfrm>
            <a:custGeom>
              <a:avLst/>
              <a:gdLst/>
              <a:ahLst/>
              <a:cxnLst/>
              <a:rect l="0" t="0" r="0" b="0"/>
              <a:pathLst>
                <a:path h="2177077">
                  <a:moveTo>
                    <a:pt x="0" y="2177077"/>
                  </a:move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7" name="Shape 37883">
              <a:extLst>
                <a:ext uri="{FF2B5EF4-FFF2-40B4-BE49-F238E27FC236}">
                  <a16:creationId xmlns:a16="http://schemas.microsoft.com/office/drawing/2014/main" id="{9F1A51D4-C2F1-4A0A-A5D7-94B3DBBF65E3}"/>
                </a:ext>
              </a:extLst>
            </p:cNvPr>
            <p:cNvSpPr/>
            <p:nvPr/>
          </p:nvSpPr>
          <p:spPr>
            <a:xfrm>
              <a:off x="0" y="2176212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4576834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8" name="Shape 37885">
              <a:extLst>
                <a:ext uri="{FF2B5EF4-FFF2-40B4-BE49-F238E27FC236}">
                  <a16:creationId xmlns:a16="http://schemas.microsoft.com/office/drawing/2014/main" id="{14F6C13C-62A4-4B10-94A3-F85B9D346F06}"/>
                </a:ext>
              </a:extLst>
            </p:cNvPr>
            <p:cNvSpPr/>
            <p:nvPr/>
          </p:nvSpPr>
          <p:spPr>
            <a:xfrm>
              <a:off x="865" y="0"/>
              <a:ext cx="0" cy="2177077"/>
            </a:xfrm>
            <a:custGeom>
              <a:avLst/>
              <a:gdLst/>
              <a:ahLst/>
              <a:cxnLst/>
              <a:rect l="0" t="0" r="0" b="0"/>
              <a:pathLst>
                <a:path h="2177077">
                  <a:moveTo>
                    <a:pt x="0" y="2177077"/>
                  </a:moveTo>
                  <a:lnTo>
                    <a:pt x="0" y="2177006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pic>
          <p:nvPicPr>
            <p:cNvPr id="9" name="Picture 37887">
              <a:extLst>
                <a:ext uri="{FF2B5EF4-FFF2-40B4-BE49-F238E27FC236}">
                  <a16:creationId xmlns:a16="http://schemas.microsoft.com/office/drawing/2014/main" id="{B9908290-387A-4625-BCDC-3DA865E49BF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49503" y="65952"/>
              <a:ext cx="4077898" cy="2035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67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1D84-3E9F-45DB-B423-7AD4E3B3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Bottom-up Hierarchical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134F6-60D3-4C3E-84F1-DD9B743B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Bottom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데이터 자체를 하나의 </a:t>
            </a:r>
            <a:r>
              <a:rPr lang="en-US" altLang="ko-KR" dirty="0" err="1"/>
              <a:t>cluste</a:t>
            </a:r>
            <a:r>
              <a:rPr lang="ko-KR" altLang="en-US" dirty="0"/>
              <a:t>로 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 </a:t>
            </a:r>
            <a:r>
              <a:rPr lang="ko-KR" altLang="en-US" dirty="0"/>
              <a:t>가까운 클러스터를 </a:t>
            </a:r>
            <a:r>
              <a:rPr lang="en-US" altLang="ko-KR" dirty="0"/>
              <a:t>merge</a:t>
            </a:r>
            <a:r>
              <a:rPr lang="ko-KR" altLang="en-US" dirty="0"/>
              <a:t>하면서 확장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 ex. 3</a:t>
            </a:r>
            <a:r>
              <a:rPr lang="ko-KR" altLang="en-US" dirty="0"/>
              <a:t>개의 클러스터를 원하면</a:t>
            </a:r>
            <a:r>
              <a:rPr lang="en-US" altLang="ko-KR" dirty="0"/>
              <a:t>, </a:t>
            </a:r>
            <a:r>
              <a:rPr lang="en-US" altLang="ko-KR" dirty="0" err="1"/>
              <a:t>Botto</a:t>
            </a:r>
            <a:r>
              <a:rPr lang="en-US" altLang="ko-KR" dirty="0"/>
              <a:t> up </a:t>
            </a:r>
            <a:r>
              <a:rPr lang="ko-KR" altLang="en-US" dirty="0"/>
              <a:t>방식으로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 </a:t>
            </a:r>
            <a:r>
              <a:rPr lang="ko-KR" altLang="en-US" dirty="0"/>
              <a:t>구하다가 </a:t>
            </a:r>
            <a:r>
              <a:rPr lang="en-US" altLang="ko-KR" dirty="0"/>
              <a:t>merge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 err="1"/>
              <a:t>개일때</a:t>
            </a:r>
            <a:r>
              <a:rPr lang="ko-KR" altLang="en-US" dirty="0"/>
              <a:t> 멈추면 된다</a:t>
            </a:r>
            <a:endParaRPr lang="en-US" altLang="ko-KR" dirty="0"/>
          </a:p>
          <a:p>
            <a:r>
              <a:rPr lang="ko-KR" altLang="en-US" dirty="0"/>
              <a:t>데이터가 조밀한 경우 </a:t>
            </a:r>
            <a:r>
              <a:rPr lang="en-US" altLang="ko-KR" dirty="0"/>
              <a:t>-&gt; minimum distance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Spherical </a:t>
            </a:r>
            <a:r>
              <a:rPr lang="ko-KR" altLang="en-US" dirty="0"/>
              <a:t>형태의 </a:t>
            </a:r>
            <a:r>
              <a:rPr lang="en-US" altLang="ko-KR" dirty="0"/>
              <a:t>cluster</a:t>
            </a:r>
            <a:r>
              <a:rPr lang="ko-KR" altLang="en-US" dirty="0"/>
              <a:t>를 원하는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 -&gt; maximum distance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573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1D84-3E9F-45DB-B423-7AD4E3B3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Bottom-up Hierarchical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134F6-60D3-4C3E-84F1-DD9B743B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Minimum					Maximum</a:t>
            </a:r>
          </a:p>
        </p:txBody>
      </p:sp>
      <p:grpSp>
        <p:nvGrpSpPr>
          <p:cNvPr id="4" name="Group 327583">
            <a:extLst>
              <a:ext uri="{FF2B5EF4-FFF2-40B4-BE49-F238E27FC236}">
                <a16:creationId xmlns:a16="http://schemas.microsoft.com/office/drawing/2014/main" id="{E27A6CF2-ECDE-432F-94E7-C708AF6EA8AA}"/>
              </a:ext>
            </a:extLst>
          </p:cNvPr>
          <p:cNvGrpSpPr/>
          <p:nvPr/>
        </p:nvGrpSpPr>
        <p:grpSpPr>
          <a:xfrm>
            <a:off x="1132310" y="2319465"/>
            <a:ext cx="4576445" cy="3566854"/>
            <a:chOff x="0" y="0"/>
            <a:chExt cx="4576905" cy="3566854"/>
          </a:xfrm>
        </p:grpSpPr>
        <p:sp>
          <p:nvSpPr>
            <p:cNvPr id="5" name="Shape 38711">
              <a:extLst>
                <a:ext uri="{FF2B5EF4-FFF2-40B4-BE49-F238E27FC236}">
                  <a16:creationId xmlns:a16="http://schemas.microsoft.com/office/drawing/2014/main" id="{A80BA91F-3E93-4CE4-8F76-03B82CCC5A83}"/>
                </a:ext>
              </a:extLst>
            </p:cNvPr>
            <p:cNvSpPr/>
            <p:nvPr/>
          </p:nvSpPr>
          <p:spPr>
            <a:xfrm>
              <a:off x="0" y="865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Shape 38713">
              <a:extLst>
                <a:ext uri="{FF2B5EF4-FFF2-40B4-BE49-F238E27FC236}">
                  <a16:creationId xmlns:a16="http://schemas.microsoft.com/office/drawing/2014/main" id="{AA749823-FBCF-4647-BA04-18046E464DB7}"/>
                </a:ext>
              </a:extLst>
            </p:cNvPr>
            <p:cNvSpPr/>
            <p:nvPr/>
          </p:nvSpPr>
          <p:spPr>
            <a:xfrm>
              <a:off x="4576040" y="0"/>
              <a:ext cx="0" cy="3566854"/>
            </a:xfrm>
            <a:custGeom>
              <a:avLst/>
              <a:gdLst/>
              <a:ahLst/>
              <a:cxnLst/>
              <a:rect l="0" t="0" r="0" b="0"/>
              <a:pathLst>
                <a:path h="3566854">
                  <a:moveTo>
                    <a:pt x="0" y="3566854"/>
                  </a:move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7" name="Shape 38715">
              <a:extLst>
                <a:ext uri="{FF2B5EF4-FFF2-40B4-BE49-F238E27FC236}">
                  <a16:creationId xmlns:a16="http://schemas.microsoft.com/office/drawing/2014/main" id="{609793FC-FAF5-4162-97AD-D0A4C67B386A}"/>
                </a:ext>
              </a:extLst>
            </p:cNvPr>
            <p:cNvSpPr/>
            <p:nvPr/>
          </p:nvSpPr>
          <p:spPr>
            <a:xfrm>
              <a:off x="0" y="3565989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4576834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8" name="Shape 38717">
              <a:extLst>
                <a:ext uri="{FF2B5EF4-FFF2-40B4-BE49-F238E27FC236}">
                  <a16:creationId xmlns:a16="http://schemas.microsoft.com/office/drawing/2014/main" id="{7EE877B7-53D1-4B9F-88B7-604A555591A6}"/>
                </a:ext>
              </a:extLst>
            </p:cNvPr>
            <p:cNvSpPr/>
            <p:nvPr/>
          </p:nvSpPr>
          <p:spPr>
            <a:xfrm>
              <a:off x="865" y="0"/>
              <a:ext cx="0" cy="3566854"/>
            </a:xfrm>
            <a:custGeom>
              <a:avLst/>
              <a:gdLst/>
              <a:ahLst/>
              <a:cxnLst/>
              <a:rect l="0" t="0" r="0" b="0"/>
              <a:pathLst>
                <a:path h="3566854">
                  <a:moveTo>
                    <a:pt x="0" y="3566854"/>
                  </a:moveTo>
                  <a:lnTo>
                    <a:pt x="0" y="3566783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pic>
          <p:nvPicPr>
            <p:cNvPr id="9" name="Picture 38721">
              <a:extLst>
                <a:ext uri="{FF2B5EF4-FFF2-40B4-BE49-F238E27FC236}">
                  <a16:creationId xmlns:a16="http://schemas.microsoft.com/office/drawing/2014/main" id="{F11009B5-F046-4197-A209-05DE0845C0D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6736" y="65952"/>
              <a:ext cx="4303432" cy="3425678"/>
            </a:xfrm>
            <a:prstGeom prst="rect">
              <a:avLst/>
            </a:prstGeom>
          </p:spPr>
        </p:pic>
      </p:grpSp>
      <p:grpSp>
        <p:nvGrpSpPr>
          <p:cNvPr id="10" name="Group 328730">
            <a:extLst>
              <a:ext uri="{FF2B5EF4-FFF2-40B4-BE49-F238E27FC236}">
                <a16:creationId xmlns:a16="http://schemas.microsoft.com/office/drawing/2014/main" id="{016575AF-BA03-4BCF-B7CF-76D08BBDE102}"/>
              </a:ext>
            </a:extLst>
          </p:cNvPr>
          <p:cNvGrpSpPr/>
          <p:nvPr/>
        </p:nvGrpSpPr>
        <p:grpSpPr>
          <a:xfrm>
            <a:off x="6242623" y="2297896"/>
            <a:ext cx="4576445" cy="3566854"/>
            <a:chOff x="0" y="0"/>
            <a:chExt cx="4576905" cy="3566854"/>
          </a:xfrm>
        </p:grpSpPr>
        <p:sp>
          <p:nvSpPr>
            <p:cNvPr id="11" name="Shape 38756">
              <a:extLst>
                <a:ext uri="{FF2B5EF4-FFF2-40B4-BE49-F238E27FC236}">
                  <a16:creationId xmlns:a16="http://schemas.microsoft.com/office/drawing/2014/main" id="{9CF70FD8-EA76-419A-9A45-E167FD5261B8}"/>
                </a:ext>
              </a:extLst>
            </p:cNvPr>
            <p:cNvSpPr/>
            <p:nvPr/>
          </p:nvSpPr>
          <p:spPr>
            <a:xfrm>
              <a:off x="0" y="865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2" name="Shape 38758">
              <a:extLst>
                <a:ext uri="{FF2B5EF4-FFF2-40B4-BE49-F238E27FC236}">
                  <a16:creationId xmlns:a16="http://schemas.microsoft.com/office/drawing/2014/main" id="{515B224A-C779-454F-B4B1-516D1B75E65D}"/>
                </a:ext>
              </a:extLst>
            </p:cNvPr>
            <p:cNvSpPr/>
            <p:nvPr/>
          </p:nvSpPr>
          <p:spPr>
            <a:xfrm>
              <a:off x="4576040" y="0"/>
              <a:ext cx="0" cy="3566854"/>
            </a:xfrm>
            <a:custGeom>
              <a:avLst/>
              <a:gdLst/>
              <a:ahLst/>
              <a:cxnLst/>
              <a:rect l="0" t="0" r="0" b="0"/>
              <a:pathLst>
                <a:path h="3566854">
                  <a:moveTo>
                    <a:pt x="0" y="3566854"/>
                  </a:move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3" name="Shape 38760">
              <a:extLst>
                <a:ext uri="{FF2B5EF4-FFF2-40B4-BE49-F238E27FC236}">
                  <a16:creationId xmlns:a16="http://schemas.microsoft.com/office/drawing/2014/main" id="{95F8CD2F-00E7-4BF2-B37F-CDC3F6724AA5}"/>
                </a:ext>
              </a:extLst>
            </p:cNvPr>
            <p:cNvSpPr/>
            <p:nvPr/>
          </p:nvSpPr>
          <p:spPr>
            <a:xfrm>
              <a:off x="0" y="3565989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4576834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4" name="Shape 38762">
              <a:extLst>
                <a:ext uri="{FF2B5EF4-FFF2-40B4-BE49-F238E27FC236}">
                  <a16:creationId xmlns:a16="http://schemas.microsoft.com/office/drawing/2014/main" id="{66ACBF8B-A961-41C5-92FE-A03922E41CB8}"/>
                </a:ext>
              </a:extLst>
            </p:cNvPr>
            <p:cNvSpPr/>
            <p:nvPr/>
          </p:nvSpPr>
          <p:spPr>
            <a:xfrm>
              <a:off x="865" y="0"/>
              <a:ext cx="0" cy="3566854"/>
            </a:xfrm>
            <a:custGeom>
              <a:avLst/>
              <a:gdLst/>
              <a:ahLst/>
              <a:cxnLst/>
              <a:rect l="0" t="0" r="0" b="0"/>
              <a:pathLst>
                <a:path h="3566854">
                  <a:moveTo>
                    <a:pt x="0" y="3566854"/>
                  </a:moveTo>
                  <a:lnTo>
                    <a:pt x="0" y="3566783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pic>
          <p:nvPicPr>
            <p:cNvPr id="15" name="Picture 38764">
              <a:extLst>
                <a:ext uri="{FF2B5EF4-FFF2-40B4-BE49-F238E27FC236}">
                  <a16:creationId xmlns:a16="http://schemas.microsoft.com/office/drawing/2014/main" id="{4B661288-D927-4C8D-B4A8-5E5644D136B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9784" y="65952"/>
              <a:ext cx="4297336" cy="34256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21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172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Courier New</vt:lpstr>
      <vt:lpstr>Times New Roman</vt:lpstr>
      <vt:lpstr>Office 테마</vt:lpstr>
      <vt:lpstr>Data Science from Scratch Chapter 19 – Clustering</vt:lpstr>
      <vt:lpstr>0. The Idea</vt:lpstr>
      <vt:lpstr>1. The Model</vt:lpstr>
      <vt:lpstr>1. The Model – k means</vt:lpstr>
      <vt:lpstr>2. Choosing k : k를 구하는 방법</vt:lpstr>
      <vt:lpstr>3. Ex) Clustering Colors</vt:lpstr>
      <vt:lpstr>4. Bottom-up Hierarchical Clustering</vt:lpstr>
      <vt:lpstr>4. Bottom-up Hierarchical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한인수</dc:creator>
  <cp:lastModifiedBy>한인수</cp:lastModifiedBy>
  <cp:revision>116</cp:revision>
  <dcterms:created xsi:type="dcterms:W3CDTF">2018-07-11T08:38:59Z</dcterms:created>
  <dcterms:modified xsi:type="dcterms:W3CDTF">2018-08-03T17:17:40Z</dcterms:modified>
</cp:coreProperties>
</file>