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6B530-B685-405A-9C07-3F28C730F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91B7E8-5D50-47F7-B820-DF0A00171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2C062-568F-42C4-AD3E-8E95C087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3B665-B348-40B0-B51B-1C721A75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C3BAD-5DE0-4BC7-952E-D72CB887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82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B24BF-931D-46B5-9D4D-B953FEC3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886681-C5E7-4FE4-A79A-8A1A7BC17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D6891-5893-42A7-92F3-BA6B44FB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7F6AB-F86C-45C9-B586-15A4E362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4F8A1-6BE5-4537-9F2F-21A20489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3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B50154-972C-4323-B299-5F693E0D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3650E-E8FD-4829-BC81-02F6F7EE6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818E8-49A9-425C-B189-D614A015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2AF53-09A3-4532-B656-48ACC82B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0AEEA-65A5-4CBC-B7F8-1A967FD9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74C8A-BD7B-409E-B761-94A7B6F6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1645A-5322-46A5-8D40-32A34808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8FDC8-8E25-4C29-829D-4773A3CD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6A297-9F91-450A-ABEE-E7CCC480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C12E8-9C9A-430D-96D3-299D142E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7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8281A-226A-4891-B230-ED063D54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0BBFA-78FC-4F4C-88B7-38EED9694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64286-98AB-480E-AD1C-E3FE3FE4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B37A3-2794-47F3-BCE5-DF85F93C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66C4F-C136-4038-A041-A1C42B5E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4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6DDB-FCF2-4127-AD4B-B62056E6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A1A8A-8ED1-4EB1-89E6-D80C5D182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71C484-43CE-4867-A3AA-10D1A2770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9E39E-8C15-4CDC-BD2D-7405A59F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85A0F-BB49-4979-A6D4-B1D987CE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53CC2-C343-444B-8870-E185CE6E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8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F1A4E-A80E-4970-8F51-A40BCDC8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4506D-EBC1-46F9-B378-1EC3B163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C9C2F7-8E83-4439-BD64-D2D3A25D2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72F9D-F089-4309-86F9-8D97A4889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E4D42D-9EFF-424C-9B22-E1227E80B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EC8850-0527-4B28-8DBF-AA57943E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1FEA4D-0F06-41BE-A9A4-CD639E4E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212F19-46D6-4FDF-A009-5E3904F4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3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EB4A2-DFAC-4D07-955E-4FDB6A82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B512E8-AFC2-4464-BA1E-C2608645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833878-4BA1-42AB-B3BE-7D042B43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D97685-E8D5-49BD-824B-654B0649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9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9B6441-6FB2-4794-B39B-AAD5ABB7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04A5FA-FA66-4C0C-8B5D-71503DD6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544A5-3E1D-4FAD-9251-05BF2D0D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9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AB79D-A266-4A34-A46A-2EF76CAA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44850-2F0F-4393-9ABE-AE3190EB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E5A24-5448-413B-9452-EED09656A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DEC22-5A52-42F5-ADF8-B9742635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C17AF8-646B-49BA-AEB8-86AC7995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948DF-2CB1-4D4A-9A69-14509010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6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8C85C-6A11-4A5F-8E26-36AEC0B3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F4A57-6F6A-413F-88E6-BCBBE6D3A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AC5C67-7FBE-4911-B462-E5D39A810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F1279-B3A2-4ED9-BA50-0A411D87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DE10-5D58-46B1-B5FD-F73785DDDD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7C912-BF45-4850-82EB-0ABC1B47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5AD18-9184-4289-86D6-1B3CF533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4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EF7DDD-C62C-44C8-87AF-2834F017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EA753-DCBA-4676-BA60-B1853634A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A4664-C5FD-4015-9DED-AFF554B64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DE10-5D58-46B1-B5FD-F73785DDDD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FBD557-3055-412E-9C4C-695D6F95A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1ED4B-1DEA-43B0-91C0-1FC6FC51B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B577-96C6-4367-AFE3-E864E501E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5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82D48-6F48-4C04-806D-E6292AB80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589" y="1122363"/>
            <a:ext cx="9816860" cy="23876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Data Science from Scratch</a:t>
            </a:r>
            <a:br>
              <a:rPr lang="en-US" altLang="ko-KR" dirty="0"/>
            </a:br>
            <a:r>
              <a:rPr lang="en-US" altLang="ko-KR" sz="3600" dirty="0"/>
              <a:t>Chapter 12 – k-Nearest Neighbors</a:t>
            </a:r>
            <a:endParaRPr lang="ko-KR" altLang="en-US" sz="49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D3418C-33F4-4ED1-9E0D-6D695DD96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3578"/>
            <a:ext cx="9144000" cy="1655762"/>
          </a:xfrm>
        </p:spPr>
        <p:txBody>
          <a:bodyPr/>
          <a:lstStyle/>
          <a:p>
            <a:r>
              <a:rPr lang="en-US" altLang="ko-KR" dirty="0"/>
              <a:t>B411236 </a:t>
            </a:r>
            <a:r>
              <a:rPr lang="ko-KR" altLang="en-US" dirty="0"/>
              <a:t>한인수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42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4EDF0-B1A1-45F4-9032-21FB5ED8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(Ex) Favorite Languages – </a:t>
            </a:r>
            <a:r>
              <a:rPr lang="en-US" altLang="ko-KR" sz="3600" dirty="0"/>
              <a:t>check</a:t>
            </a:r>
            <a:r>
              <a:rPr lang="ko-KR" altLang="en-US" sz="3600" dirty="0"/>
              <a:t> </a:t>
            </a:r>
            <a:r>
              <a:rPr lang="en-US" altLang="ko-KR" sz="3600" dirty="0"/>
              <a:t>correct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061D10B-2354-458F-9DE2-1423D0DA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For k in [1, 3, 5, 7]: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num_correct</a:t>
            </a:r>
            <a:r>
              <a:rPr lang="en-US" altLang="ko-KR" dirty="0"/>
              <a:t> = 0</a:t>
            </a:r>
          </a:p>
          <a:p>
            <a:pPr marL="0" indent="0">
              <a:buNone/>
            </a:pPr>
            <a:r>
              <a:rPr lang="en-US" altLang="ko-KR" dirty="0"/>
              <a:t>    for city in cities:</a:t>
            </a:r>
          </a:p>
          <a:p>
            <a:pPr marL="0" indent="0">
              <a:buNone/>
            </a:pPr>
            <a:r>
              <a:rPr lang="en-US" altLang="ko-KR" dirty="0"/>
              <a:t>	location, </a:t>
            </a:r>
            <a:r>
              <a:rPr lang="en-US" altLang="ko-KR" dirty="0" err="1"/>
              <a:t>actual_language</a:t>
            </a:r>
            <a:r>
              <a:rPr lang="en-US" altLang="ko-KR" dirty="0"/>
              <a:t> = city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other_cities</a:t>
            </a:r>
            <a:r>
              <a:rPr lang="en-US" altLang="ko-KR" dirty="0"/>
              <a:t> = [</a:t>
            </a:r>
            <a:r>
              <a:rPr lang="en-US" altLang="ko-KR" dirty="0" err="1"/>
              <a:t>other_city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for </a:t>
            </a:r>
            <a:r>
              <a:rPr lang="en-US" altLang="ko-KR" dirty="0" err="1"/>
              <a:t>other_city</a:t>
            </a:r>
            <a:r>
              <a:rPr lang="en-US" altLang="ko-KR" dirty="0"/>
              <a:t> in cities</a:t>
            </a:r>
          </a:p>
          <a:p>
            <a:pPr marL="0" indent="0">
              <a:buNone/>
            </a:pPr>
            <a:r>
              <a:rPr lang="en-US" altLang="ko-KR" dirty="0"/>
              <a:t>		if </a:t>
            </a:r>
            <a:r>
              <a:rPr lang="en-US" altLang="ko-KR" dirty="0" err="1"/>
              <a:t>other_city</a:t>
            </a:r>
            <a:r>
              <a:rPr lang="en-US" altLang="ko-KR" dirty="0"/>
              <a:t> !- city]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predicted_language</a:t>
            </a:r>
            <a:r>
              <a:rPr lang="en-US" altLang="ko-KR" dirty="0"/>
              <a:t> = </a:t>
            </a:r>
            <a:r>
              <a:rPr lang="en-US" altLang="ko-KR" dirty="0" err="1"/>
              <a:t>knn_classify</a:t>
            </a:r>
            <a:r>
              <a:rPr lang="en-US" altLang="ko-KR" dirty="0"/>
              <a:t>(k, </a:t>
            </a:r>
            <a:r>
              <a:rPr lang="en-US" altLang="ko-KR" dirty="0" err="1"/>
              <a:t>other_cities</a:t>
            </a:r>
            <a:r>
              <a:rPr lang="en-US" altLang="ko-KR" dirty="0"/>
              <a:t>, location)</a:t>
            </a:r>
          </a:p>
          <a:p>
            <a:pPr marL="0" indent="0">
              <a:buNone/>
            </a:pPr>
            <a:r>
              <a:rPr lang="en-US" altLang="ko-KR" dirty="0"/>
              <a:t>	if </a:t>
            </a:r>
            <a:r>
              <a:rPr lang="en-US" altLang="ko-KR" dirty="0" err="1"/>
              <a:t>predicted_language</a:t>
            </a:r>
            <a:r>
              <a:rPr lang="en-US" altLang="ko-KR" dirty="0"/>
              <a:t> == </a:t>
            </a:r>
            <a:r>
              <a:rPr lang="en-US" altLang="ko-KR" dirty="0" err="1"/>
              <a:t>actual_language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num_correct</a:t>
            </a:r>
            <a:r>
              <a:rPr lang="en-US" altLang="ko-KR" dirty="0"/>
              <a:t> += 1</a:t>
            </a:r>
          </a:p>
          <a:p>
            <a:pPr marL="0" indent="0">
              <a:buNone/>
            </a:pPr>
            <a:r>
              <a:rPr lang="en-US" altLang="ko-KR" dirty="0"/>
              <a:t>    print k, “neighbor[s]:”, </a:t>
            </a:r>
            <a:r>
              <a:rPr lang="en-US" altLang="ko-KR" dirty="0" err="1"/>
              <a:t>num_correct</a:t>
            </a:r>
            <a:r>
              <a:rPr lang="en-US" altLang="ko-KR" dirty="0"/>
              <a:t>, “correct out of”, </a:t>
            </a:r>
            <a:r>
              <a:rPr lang="en-US" altLang="ko-KR" dirty="0" err="1"/>
              <a:t>len</a:t>
            </a:r>
            <a:r>
              <a:rPr lang="en-US" altLang="ko-KR" dirty="0"/>
              <a:t>(cities)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0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4EDF0-B1A1-45F4-9032-21FB5ED8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(Ex) Favorite Languages – </a:t>
            </a:r>
            <a:r>
              <a:rPr lang="en-US" altLang="ko-KR" sz="3600" dirty="0"/>
              <a:t>check</a:t>
            </a:r>
            <a:r>
              <a:rPr lang="ko-KR" altLang="en-US" sz="3600" dirty="0"/>
              <a:t> </a:t>
            </a:r>
            <a:r>
              <a:rPr lang="en-US" altLang="ko-KR" sz="3600" dirty="0"/>
              <a:t>correct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061D10B-2354-458F-9DE2-1423D0DA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 neighbor[s]: 40 correct out of 75</a:t>
            </a:r>
          </a:p>
          <a:p>
            <a:pPr marL="0" indent="0">
              <a:buNone/>
            </a:pPr>
            <a:r>
              <a:rPr lang="en-US" altLang="ko-KR" dirty="0"/>
              <a:t>3 neighbor[s]: 44 correct out of 75</a:t>
            </a:r>
          </a:p>
          <a:p>
            <a:pPr marL="0" indent="0">
              <a:buNone/>
            </a:pPr>
            <a:r>
              <a:rPr lang="en-US" altLang="ko-KR" dirty="0"/>
              <a:t>5 neighbor[s]: 41 correct out of 75</a:t>
            </a:r>
          </a:p>
          <a:p>
            <a:pPr marL="0" indent="0">
              <a:buNone/>
            </a:pPr>
            <a:r>
              <a:rPr lang="en-US" altLang="ko-KR" dirty="0"/>
              <a:t>6 neighbor[s]: 35 correct out of 75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Best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(59%</a:t>
            </a:r>
            <a:r>
              <a:rPr lang="ko-KR" altLang="en-US" dirty="0"/>
              <a:t> </a:t>
            </a:r>
            <a:r>
              <a:rPr lang="en-US" altLang="ko-KR" dirty="0"/>
              <a:t>accuracy)</a:t>
            </a:r>
          </a:p>
        </p:txBody>
      </p:sp>
    </p:spTree>
    <p:extLst>
      <p:ext uri="{BB962C8B-B14F-4D97-AF65-F5344CB8AC3E}">
        <p14:creationId xmlns:p14="http://schemas.microsoft.com/office/powerpoint/2010/main" val="229400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4EDF0-B1A1-45F4-9032-21FB5ED8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(Ex) Favorite Languages – outcome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061D10B-2354-458F-9DE2-1423D0DA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Plots = {“Java”:([],[]), “python”</a:t>
            </a:r>
            <a:r>
              <a:rPr lang="en-US" altLang="ko-KR" dirty="0">
                <a:sym typeface="Wingdings" panose="05000000000000000000" pitchFamily="2" charset="2"/>
              </a:rPr>
              <a:t>:([],[]), “R”:([],[])}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k=1 # or 3, or 5, or ….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for longitude in range(-130, -60):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for latitude in range(20, 55):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	</a:t>
            </a:r>
            <a:r>
              <a:rPr lang="en-US" altLang="ko-KR" dirty="0" err="1">
                <a:sym typeface="Wingdings" panose="05000000000000000000" pitchFamily="2" charset="2"/>
              </a:rPr>
              <a:t>predicted_language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		=</a:t>
            </a:r>
            <a:r>
              <a:rPr lang="en-US" altLang="ko-KR" dirty="0" err="1">
                <a:sym typeface="Wingdings" panose="05000000000000000000" pitchFamily="2" charset="2"/>
              </a:rPr>
              <a:t>knn_classify</a:t>
            </a:r>
            <a:r>
              <a:rPr lang="en-US" altLang="ko-KR" dirty="0">
                <a:sym typeface="Wingdings" panose="05000000000000000000" pitchFamily="2" charset="2"/>
              </a:rPr>
              <a:t>(k, cities, [longitude, latitude])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	plots[</a:t>
            </a:r>
            <a:r>
              <a:rPr lang="en-US" altLang="ko-KR" dirty="0" err="1">
                <a:sym typeface="Wingdings" panose="05000000000000000000" pitchFamily="2" charset="2"/>
              </a:rPr>
              <a:t>predicted_language</a:t>
            </a:r>
            <a:r>
              <a:rPr lang="en-US" altLang="ko-KR" dirty="0">
                <a:sym typeface="Wingdings" panose="05000000000000000000" pitchFamily="2" charset="2"/>
              </a:rPr>
              <a:t>][0].append(longitude)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	plots[</a:t>
            </a:r>
            <a:r>
              <a:rPr lang="en-US" altLang="ko-KR" dirty="0" err="1">
                <a:sym typeface="Wingdings" panose="05000000000000000000" pitchFamily="2" charset="2"/>
              </a:rPr>
              <a:t>predicted_language</a:t>
            </a:r>
            <a:r>
              <a:rPr lang="en-US" altLang="ko-KR" dirty="0">
                <a:sym typeface="Wingdings" panose="05000000000000000000" pitchFamily="2" charset="2"/>
              </a:rPr>
              <a:t>][1].append(latitude)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8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8F735-D4AB-4034-8792-05ED45C0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(Ex) Favorite Languages – outcome</a:t>
            </a:r>
            <a:endParaRPr lang="ko-KR" altLang="en-US" dirty="0"/>
          </a:p>
        </p:txBody>
      </p:sp>
      <p:grpSp>
        <p:nvGrpSpPr>
          <p:cNvPr id="4" name="Group 317208">
            <a:extLst>
              <a:ext uri="{FF2B5EF4-FFF2-40B4-BE49-F238E27FC236}">
                <a16:creationId xmlns:a16="http://schemas.microsoft.com/office/drawing/2014/main" id="{2C95BFD6-1733-4535-9F82-639E344A9010}"/>
              </a:ext>
            </a:extLst>
          </p:cNvPr>
          <p:cNvGrpSpPr/>
          <p:nvPr/>
        </p:nvGrpSpPr>
        <p:grpSpPr>
          <a:xfrm>
            <a:off x="555358" y="1575459"/>
            <a:ext cx="3707470" cy="2746375"/>
            <a:chOff x="0" y="0"/>
            <a:chExt cx="4576905" cy="3390084"/>
          </a:xfrm>
        </p:grpSpPr>
        <p:sp>
          <p:nvSpPr>
            <p:cNvPr id="5" name="Shape 27098">
              <a:extLst>
                <a:ext uri="{FF2B5EF4-FFF2-40B4-BE49-F238E27FC236}">
                  <a16:creationId xmlns:a16="http://schemas.microsoft.com/office/drawing/2014/main" id="{B20C4DD5-1DC6-48B7-8C53-15BDC36C32E7}"/>
                </a:ext>
              </a:extLst>
            </p:cNvPr>
            <p:cNvSpPr/>
            <p:nvPr/>
          </p:nvSpPr>
          <p:spPr>
            <a:xfrm>
              <a:off x="0" y="865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Shape 27100">
              <a:extLst>
                <a:ext uri="{FF2B5EF4-FFF2-40B4-BE49-F238E27FC236}">
                  <a16:creationId xmlns:a16="http://schemas.microsoft.com/office/drawing/2014/main" id="{25FD1F78-58B2-497D-A5A2-A371A70AA736}"/>
                </a:ext>
              </a:extLst>
            </p:cNvPr>
            <p:cNvSpPr/>
            <p:nvPr/>
          </p:nvSpPr>
          <p:spPr>
            <a:xfrm>
              <a:off x="4576040" y="0"/>
              <a:ext cx="0" cy="3390084"/>
            </a:xfrm>
            <a:custGeom>
              <a:avLst/>
              <a:gdLst/>
              <a:ahLst/>
              <a:cxnLst/>
              <a:rect l="0" t="0" r="0" b="0"/>
              <a:pathLst>
                <a:path h="3390084">
                  <a:moveTo>
                    <a:pt x="0" y="3390084"/>
                  </a:move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7" name="Shape 27102">
              <a:extLst>
                <a:ext uri="{FF2B5EF4-FFF2-40B4-BE49-F238E27FC236}">
                  <a16:creationId xmlns:a16="http://schemas.microsoft.com/office/drawing/2014/main" id="{5E52B845-25DF-42A2-9240-D6AF47F93617}"/>
                </a:ext>
              </a:extLst>
            </p:cNvPr>
            <p:cNvSpPr/>
            <p:nvPr/>
          </p:nvSpPr>
          <p:spPr>
            <a:xfrm>
              <a:off x="0" y="3389219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4576834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8" name="Shape 27104">
              <a:extLst>
                <a:ext uri="{FF2B5EF4-FFF2-40B4-BE49-F238E27FC236}">
                  <a16:creationId xmlns:a16="http://schemas.microsoft.com/office/drawing/2014/main" id="{F5ABFDBE-B44C-4C81-BFA0-F5E6A4538D8D}"/>
                </a:ext>
              </a:extLst>
            </p:cNvPr>
            <p:cNvSpPr/>
            <p:nvPr/>
          </p:nvSpPr>
          <p:spPr>
            <a:xfrm>
              <a:off x="865" y="0"/>
              <a:ext cx="0" cy="3390084"/>
            </a:xfrm>
            <a:custGeom>
              <a:avLst/>
              <a:gdLst/>
              <a:ahLst/>
              <a:cxnLst/>
              <a:rect l="0" t="0" r="0" b="0"/>
              <a:pathLst>
                <a:path h="3390084">
                  <a:moveTo>
                    <a:pt x="0" y="3390084"/>
                  </a:moveTo>
                  <a:lnTo>
                    <a:pt x="0" y="3390013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pic>
          <p:nvPicPr>
            <p:cNvPr id="9" name="Picture 27114">
              <a:extLst>
                <a:ext uri="{FF2B5EF4-FFF2-40B4-BE49-F238E27FC236}">
                  <a16:creationId xmlns:a16="http://schemas.microsoft.com/office/drawing/2014/main" id="{96EDA7FD-3BA8-4EF9-B7E4-2BAC2B1AA9E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40360" y="65952"/>
              <a:ext cx="4096185" cy="3248908"/>
            </a:xfrm>
            <a:prstGeom prst="rect">
              <a:avLst/>
            </a:prstGeom>
          </p:spPr>
        </p:pic>
      </p:grpSp>
      <p:grpSp>
        <p:nvGrpSpPr>
          <p:cNvPr id="10" name="Group 317568">
            <a:extLst>
              <a:ext uri="{FF2B5EF4-FFF2-40B4-BE49-F238E27FC236}">
                <a16:creationId xmlns:a16="http://schemas.microsoft.com/office/drawing/2014/main" id="{22E896E8-DF12-48AA-9A45-4C5833521288}"/>
              </a:ext>
            </a:extLst>
          </p:cNvPr>
          <p:cNvGrpSpPr/>
          <p:nvPr/>
        </p:nvGrpSpPr>
        <p:grpSpPr>
          <a:xfrm>
            <a:off x="4296579" y="1575459"/>
            <a:ext cx="3706439" cy="2744968"/>
            <a:chOff x="0" y="0"/>
            <a:chExt cx="4576905" cy="3390084"/>
          </a:xfrm>
        </p:grpSpPr>
        <p:sp>
          <p:nvSpPr>
            <p:cNvPr id="11" name="Shape 27136">
              <a:extLst>
                <a:ext uri="{FF2B5EF4-FFF2-40B4-BE49-F238E27FC236}">
                  <a16:creationId xmlns:a16="http://schemas.microsoft.com/office/drawing/2014/main" id="{67D1502F-B9D4-419C-B96F-8E559705C0BE}"/>
                </a:ext>
              </a:extLst>
            </p:cNvPr>
            <p:cNvSpPr/>
            <p:nvPr/>
          </p:nvSpPr>
          <p:spPr>
            <a:xfrm>
              <a:off x="4576040" y="0"/>
              <a:ext cx="0" cy="3390084"/>
            </a:xfrm>
            <a:custGeom>
              <a:avLst/>
              <a:gdLst/>
              <a:ahLst/>
              <a:cxnLst/>
              <a:rect l="0" t="0" r="0" b="0"/>
              <a:pathLst>
                <a:path h="3390084">
                  <a:moveTo>
                    <a:pt x="0" y="3390084"/>
                  </a:move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2" name="Shape 27138">
              <a:extLst>
                <a:ext uri="{FF2B5EF4-FFF2-40B4-BE49-F238E27FC236}">
                  <a16:creationId xmlns:a16="http://schemas.microsoft.com/office/drawing/2014/main" id="{EE31A276-446F-42F5-BF12-5AC4F9138C9E}"/>
                </a:ext>
              </a:extLst>
            </p:cNvPr>
            <p:cNvSpPr/>
            <p:nvPr/>
          </p:nvSpPr>
          <p:spPr>
            <a:xfrm>
              <a:off x="0" y="3389219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4576834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3" name="Shape 27140">
              <a:extLst>
                <a:ext uri="{FF2B5EF4-FFF2-40B4-BE49-F238E27FC236}">
                  <a16:creationId xmlns:a16="http://schemas.microsoft.com/office/drawing/2014/main" id="{4EF80C1B-435C-4831-BE57-B139C589C6C6}"/>
                </a:ext>
              </a:extLst>
            </p:cNvPr>
            <p:cNvSpPr/>
            <p:nvPr/>
          </p:nvSpPr>
          <p:spPr>
            <a:xfrm>
              <a:off x="865" y="0"/>
              <a:ext cx="0" cy="3390084"/>
            </a:xfrm>
            <a:custGeom>
              <a:avLst/>
              <a:gdLst/>
              <a:ahLst/>
              <a:cxnLst/>
              <a:rect l="0" t="0" r="0" b="0"/>
              <a:pathLst>
                <a:path h="3390084">
                  <a:moveTo>
                    <a:pt x="0" y="3390084"/>
                  </a:moveTo>
                  <a:lnTo>
                    <a:pt x="0" y="3390013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pic>
          <p:nvPicPr>
            <p:cNvPr id="14" name="Picture 27142">
              <a:extLst>
                <a:ext uri="{FF2B5EF4-FFF2-40B4-BE49-F238E27FC236}">
                  <a16:creationId xmlns:a16="http://schemas.microsoft.com/office/drawing/2014/main" id="{DD95FB43-B0D4-4035-AAF3-2D7E6B849BA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40360" y="65952"/>
              <a:ext cx="4096185" cy="3248908"/>
            </a:xfrm>
            <a:prstGeom prst="rect">
              <a:avLst/>
            </a:prstGeom>
          </p:spPr>
        </p:pic>
      </p:grpSp>
      <p:grpSp>
        <p:nvGrpSpPr>
          <p:cNvPr id="15" name="Group 317649">
            <a:extLst>
              <a:ext uri="{FF2B5EF4-FFF2-40B4-BE49-F238E27FC236}">
                <a16:creationId xmlns:a16="http://schemas.microsoft.com/office/drawing/2014/main" id="{805D68B5-E078-4203-961D-56BB6E63D89C}"/>
              </a:ext>
            </a:extLst>
          </p:cNvPr>
          <p:cNvGrpSpPr/>
          <p:nvPr/>
        </p:nvGrpSpPr>
        <p:grpSpPr>
          <a:xfrm>
            <a:off x="8036769" y="1576867"/>
            <a:ext cx="3703593" cy="2742860"/>
            <a:chOff x="0" y="0"/>
            <a:chExt cx="4576905" cy="3390084"/>
          </a:xfrm>
        </p:grpSpPr>
        <p:sp>
          <p:nvSpPr>
            <p:cNvPr id="16" name="Shape 27216">
              <a:extLst>
                <a:ext uri="{FF2B5EF4-FFF2-40B4-BE49-F238E27FC236}">
                  <a16:creationId xmlns:a16="http://schemas.microsoft.com/office/drawing/2014/main" id="{49A79DE5-2851-4811-BC22-82986F352838}"/>
                </a:ext>
              </a:extLst>
            </p:cNvPr>
            <p:cNvSpPr/>
            <p:nvPr/>
          </p:nvSpPr>
          <p:spPr>
            <a:xfrm>
              <a:off x="4576040" y="0"/>
              <a:ext cx="0" cy="3390084"/>
            </a:xfrm>
            <a:custGeom>
              <a:avLst/>
              <a:gdLst/>
              <a:ahLst/>
              <a:cxnLst/>
              <a:rect l="0" t="0" r="0" b="0"/>
              <a:pathLst>
                <a:path h="3390084">
                  <a:moveTo>
                    <a:pt x="0" y="3390084"/>
                  </a:move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7" name="Shape 27218">
              <a:extLst>
                <a:ext uri="{FF2B5EF4-FFF2-40B4-BE49-F238E27FC236}">
                  <a16:creationId xmlns:a16="http://schemas.microsoft.com/office/drawing/2014/main" id="{BC6BAC69-0E2A-4AB3-B0F8-1E655482EDDD}"/>
                </a:ext>
              </a:extLst>
            </p:cNvPr>
            <p:cNvSpPr/>
            <p:nvPr/>
          </p:nvSpPr>
          <p:spPr>
            <a:xfrm>
              <a:off x="0" y="3389219"/>
              <a:ext cx="4576905" cy="0"/>
            </a:xfrm>
            <a:custGeom>
              <a:avLst/>
              <a:gdLst/>
              <a:ahLst/>
              <a:cxnLst/>
              <a:rect l="0" t="0" r="0" b="0"/>
              <a:pathLst>
                <a:path w="4576905">
                  <a:moveTo>
                    <a:pt x="4576905" y="0"/>
                  </a:moveTo>
                  <a:lnTo>
                    <a:pt x="4576834" y="0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8" name="Shape 27220">
              <a:extLst>
                <a:ext uri="{FF2B5EF4-FFF2-40B4-BE49-F238E27FC236}">
                  <a16:creationId xmlns:a16="http://schemas.microsoft.com/office/drawing/2014/main" id="{B1A16428-B46E-4C49-90DD-06DF70D904DB}"/>
                </a:ext>
              </a:extLst>
            </p:cNvPr>
            <p:cNvSpPr/>
            <p:nvPr/>
          </p:nvSpPr>
          <p:spPr>
            <a:xfrm>
              <a:off x="865" y="0"/>
              <a:ext cx="0" cy="3390084"/>
            </a:xfrm>
            <a:custGeom>
              <a:avLst/>
              <a:gdLst/>
              <a:ahLst/>
              <a:cxnLst/>
              <a:rect l="0" t="0" r="0" b="0"/>
              <a:pathLst>
                <a:path h="3390084">
                  <a:moveTo>
                    <a:pt x="0" y="3390084"/>
                  </a:moveTo>
                  <a:lnTo>
                    <a:pt x="0" y="3390013"/>
                  </a:lnTo>
                  <a:lnTo>
                    <a:pt x="0" y="0"/>
                  </a:lnTo>
                </a:path>
              </a:pathLst>
            </a:custGeom>
            <a:ln w="3175" cap="rnd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ko-KR" altLang="en-US"/>
            </a:p>
          </p:txBody>
        </p:sp>
        <p:pic>
          <p:nvPicPr>
            <p:cNvPr id="19" name="Picture 27222">
              <a:extLst>
                <a:ext uri="{FF2B5EF4-FFF2-40B4-BE49-F238E27FC236}">
                  <a16:creationId xmlns:a16="http://schemas.microsoft.com/office/drawing/2014/main" id="{1A07A69A-E94B-4E82-B99B-C8485DB1756F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40360" y="65952"/>
              <a:ext cx="4096185" cy="3248908"/>
            </a:xfrm>
            <a:prstGeom prst="rect">
              <a:avLst/>
            </a:prstGeom>
          </p:spPr>
        </p:pic>
      </p:grpSp>
      <p:sp>
        <p:nvSpPr>
          <p:cNvPr id="20" name="내용 개체 틀 4">
            <a:extLst>
              <a:ext uri="{FF2B5EF4-FFF2-40B4-BE49-F238E27FC236}">
                <a16:creationId xmlns:a16="http://schemas.microsoft.com/office/drawing/2014/main" id="{F4268310-D296-4843-949C-7B88C138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K=1			   	  K=3				   K=5</a:t>
            </a:r>
          </a:p>
        </p:txBody>
      </p:sp>
    </p:spTree>
    <p:extLst>
      <p:ext uri="{BB962C8B-B14F-4D97-AF65-F5344CB8AC3E}">
        <p14:creationId xmlns:p14="http://schemas.microsoft.com/office/powerpoint/2010/main" val="94222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81D84-3E9F-45DB-B423-7AD4E3B3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K-Nearest Neighbors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134F6-60D3-4C3E-84F1-DD9B743B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K-Nearest</a:t>
            </a:r>
            <a:r>
              <a:rPr lang="ko-KR" altLang="en-US" dirty="0"/>
              <a:t> </a:t>
            </a:r>
            <a:r>
              <a:rPr lang="en-US" altLang="ko-KR" dirty="0"/>
              <a:t>Neighbors?</a:t>
            </a:r>
          </a:p>
          <a:p>
            <a:pPr marL="0" indent="0">
              <a:buNone/>
            </a:pPr>
            <a:r>
              <a:rPr lang="en-US" altLang="ko-KR" dirty="0"/>
              <a:t>	k</a:t>
            </a:r>
            <a:r>
              <a:rPr lang="ko-KR" altLang="en-US" dirty="0"/>
              <a:t>개의 가장 가까운 이웃 집합 중 가장 많은 수의 것 선택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= </a:t>
            </a:r>
            <a:r>
              <a:rPr lang="ko-KR" altLang="en-US" dirty="0"/>
              <a:t>다수결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Ex) “</a:t>
            </a:r>
            <a:r>
              <a:rPr lang="ko-KR" altLang="en-US" dirty="0"/>
              <a:t>나</a:t>
            </a:r>
            <a:r>
              <a:rPr lang="en-US" altLang="ko-KR" dirty="0"/>
              <a:t>”</a:t>
            </a:r>
            <a:r>
              <a:rPr lang="ko-KR" altLang="en-US" dirty="0"/>
              <a:t>의 정보 전혀 없이 정치 성향을 파악하는 최선의 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= </a:t>
            </a:r>
            <a:r>
              <a:rPr lang="ko-KR" altLang="en-US" dirty="0"/>
              <a:t>나의 지역적 이웃의 성향 파악이 가장 합리적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4932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367FC-AD00-4AA6-AC9A-73F63F82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The Model(1)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7C07B-C7CF-4C37-B404-114B31127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altLang="ko-KR" dirty="0"/>
              <a:t>Nearest neighbors model</a:t>
            </a:r>
            <a:r>
              <a:rPr lang="ko-KR" altLang="en-US" dirty="0"/>
              <a:t>을 위한 필요한 정보</a:t>
            </a:r>
            <a:endParaRPr lang="en-US" altLang="ko-KR" dirty="0"/>
          </a:p>
          <a:p>
            <a:pPr marL="0" lvl="0" indent="0" fontAlgn="base">
              <a:buNone/>
            </a:pPr>
            <a:r>
              <a:rPr lang="en-US" altLang="ko-KR" dirty="0"/>
              <a:t>	1. </a:t>
            </a:r>
            <a:r>
              <a:rPr lang="ko-KR" altLang="en-US" dirty="0"/>
              <a:t>거리의 개념</a:t>
            </a:r>
            <a:r>
              <a:rPr lang="en-US" altLang="ko-KR" dirty="0"/>
              <a:t>(</a:t>
            </a:r>
            <a:r>
              <a:rPr lang="ko-KR" altLang="en-US" dirty="0"/>
              <a:t>측정방법 및</a:t>
            </a:r>
            <a:r>
              <a:rPr lang="en-US" altLang="ko-KR" dirty="0"/>
              <a:t>, </a:t>
            </a:r>
            <a:r>
              <a:rPr lang="ko-KR" altLang="en-US" dirty="0"/>
              <a:t>가까운 정도</a:t>
            </a:r>
            <a:r>
              <a:rPr lang="en-US" altLang="ko-KR" dirty="0"/>
              <a:t>)</a:t>
            </a:r>
            <a:endParaRPr lang="ko-KR" altLang="ko-KR" dirty="0"/>
          </a:p>
          <a:p>
            <a:pPr marL="0" lvl="0" indent="0" fontAlgn="base">
              <a:buNone/>
            </a:pPr>
            <a:r>
              <a:rPr lang="en-US" altLang="ko-KR" dirty="0"/>
              <a:t>	2. </a:t>
            </a:r>
            <a:r>
              <a:rPr lang="ko-KR" altLang="en-US" dirty="0"/>
              <a:t>가까운 점이 유사하다는 가정</a:t>
            </a:r>
            <a:endParaRPr lang="en-US" altLang="ko-KR" dirty="0"/>
          </a:p>
          <a:p>
            <a:pPr lvl="0" fontAlgn="base"/>
            <a:r>
              <a:rPr lang="ko-KR" altLang="en-US" dirty="0"/>
              <a:t>대부분의 기술은 </a:t>
            </a:r>
            <a:r>
              <a:rPr lang="en-US" altLang="ko-KR" dirty="0"/>
              <a:t>“</a:t>
            </a:r>
            <a:r>
              <a:rPr lang="ko-KR" altLang="en-US" dirty="0"/>
              <a:t>전체 데이터</a:t>
            </a:r>
            <a:r>
              <a:rPr lang="en-US" altLang="ko-KR" dirty="0"/>
              <a:t>” </a:t>
            </a:r>
            <a:r>
              <a:rPr lang="ko-KR" altLang="en-US" dirty="0"/>
              <a:t>필요</a:t>
            </a:r>
            <a:r>
              <a:rPr lang="en-US" altLang="ko-KR" dirty="0"/>
              <a:t>.</a:t>
            </a:r>
          </a:p>
          <a:p>
            <a:pPr marL="0" lvl="0" indent="0" fontAlgn="base">
              <a:buNone/>
            </a:pPr>
            <a:r>
              <a:rPr lang="en-US" altLang="ko-KR" dirty="0"/>
              <a:t>  Nearest neighbor</a:t>
            </a:r>
            <a:r>
              <a:rPr lang="ko-KR" altLang="en-US" dirty="0"/>
              <a:t>는 근접 데이터만 사용한다</a:t>
            </a:r>
            <a:r>
              <a:rPr lang="en-US" altLang="ko-KR" dirty="0"/>
              <a:t>. </a:t>
            </a:r>
          </a:p>
          <a:p>
            <a:pPr lvl="0" fontAlgn="base"/>
            <a:r>
              <a:rPr lang="ko-KR" altLang="en-US" dirty="0"/>
              <a:t>확률적 가능성이 중요</a:t>
            </a:r>
            <a:r>
              <a:rPr lang="en-US" altLang="ko-KR" dirty="0"/>
              <a:t>. </a:t>
            </a:r>
            <a:r>
              <a:rPr lang="ko-KR" altLang="en-US" dirty="0"/>
              <a:t>그 이유는 알 수 없다</a:t>
            </a:r>
            <a:r>
              <a:rPr lang="en-US" altLang="ko-KR" dirty="0"/>
              <a:t>.</a:t>
            </a:r>
          </a:p>
          <a:p>
            <a:pPr lvl="0" fontAlgn="base"/>
            <a:r>
              <a:rPr lang="en-US" altLang="ko-KR" dirty="0"/>
              <a:t>vector data points &amp; labels</a:t>
            </a:r>
            <a:r>
              <a:rPr lang="ko-KR" altLang="en-US" dirty="0"/>
              <a:t>로 구성 </a:t>
            </a:r>
            <a:endParaRPr lang="en-US" altLang="ko-KR" dirty="0"/>
          </a:p>
          <a:p>
            <a:pPr marL="0" lvl="0" indent="0" fontAlgn="base">
              <a:buNone/>
            </a:pPr>
            <a:r>
              <a:rPr lang="en-US" altLang="ko-KR" dirty="0"/>
              <a:t>  data points</a:t>
            </a:r>
            <a:r>
              <a:rPr lang="ko-KR" altLang="en-US" dirty="0"/>
              <a:t>는 </a:t>
            </a:r>
            <a:r>
              <a:rPr lang="en-US" altLang="ko-KR" dirty="0"/>
              <a:t>vector data, labels</a:t>
            </a:r>
            <a:r>
              <a:rPr lang="ko-KR" altLang="en-US" dirty="0"/>
              <a:t>는 측정 내용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90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1EB7AE-0913-473C-97D6-04A01073D471}"/>
              </a:ext>
            </a:extLst>
          </p:cNvPr>
          <p:cNvSpPr/>
          <p:nvPr/>
        </p:nvSpPr>
        <p:spPr>
          <a:xfrm>
            <a:off x="1761067" y="2302933"/>
            <a:ext cx="7128933" cy="2116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C367FC-AD00-4AA6-AC9A-73F63F82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The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7C07B-C7CF-4C37-B404-114B31127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목록에서 가장 많이 존재하는 데이터 반환</a:t>
            </a:r>
            <a:r>
              <a:rPr lang="en-US" altLang="ko-KR" dirty="0"/>
              <a:t>.</a:t>
            </a:r>
          </a:p>
          <a:p>
            <a:pPr marL="0" lvl="0" indent="0" fontAlgn="base">
              <a:buNone/>
            </a:pPr>
            <a:r>
              <a:rPr lang="en-US" altLang="ko-KR" dirty="0"/>
              <a:t>	def </a:t>
            </a:r>
            <a:r>
              <a:rPr lang="en-US" altLang="ko-KR" dirty="0" err="1"/>
              <a:t>raw_majority_vote</a:t>
            </a:r>
            <a:r>
              <a:rPr lang="en-US" altLang="ko-KR" dirty="0"/>
              <a:t>(labels):</a:t>
            </a:r>
          </a:p>
          <a:p>
            <a:pPr marL="0" lvl="0" indent="0" fontAlgn="base">
              <a:buNone/>
            </a:pPr>
            <a:r>
              <a:rPr lang="en-US" altLang="ko-KR" dirty="0"/>
              <a:t>		votes = Counter(labels)</a:t>
            </a:r>
          </a:p>
          <a:p>
            <a:pPr marL="0" lvl="0" indent="0" fontAlgn="base">
              <a:buNone/>
            </a:pPr>
            <a:r>
              <a:rPr lang="en-US" altLang="ko-KR" dirty="0"/>
              <a:t>		winner,_ = </a:t>
            </a:r>
            <a:r>
              <a:rPr lang="en-US" altLang="ko-KR" dirty="0" err="1"/>
              <a:t>votes.most_common</a:t>
            </a:r>
            <a:r>
              <a:rPr lang="en-US" altLang="ko-KR" dirty="0"/>
              <a:t>(1)[0]</a:t>
            </a:r>
          </a:p>
          <a:p>
            <a:pPr marL="0" lvl="0" indent="0" fontAlgn="base">
              <a:buNone/>
            </a:pPr>
            <a:r>
              <a:rPr lang="en-US" altLang="ko-KR" dirty="0"/>
              <a:t>		return winner</a:t>
            </a:r>
          </a:p>
        </p:txBody>
      </p:sp>
    </p:spTree>
    <p:extLst>
      <p:ext uri="{BB962C8B-B14F-4D97-AF65-F5344CB8AC3E}">
        <p14:creationId xmlns:p14="http://schemas.microsoft.com/office/powerpoint/2010/main" val="59687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96ACC0-340F-46C2-A804-57DEFF4012D8}"/>
              </a:ext>
            </a:extLst>
          </p:cNvPr>
          <p:cNvSpPr/>
          <p:nvPr/>
        </p:nvSpPr>
        <p:spPr>
          <a:xfrm>
            <a:off x="1202267" y="2726267"/>
            <a:ext cx="10151533" cy="3585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0FC9B3-3369-4506-8A7E-5B828CB6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The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D64E3-04B9-4AA6-9796-980667AE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데이터 목록에서 가장 많이 존재하는 데이터 반환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중복 발생 시 제일 멀리 있는 데이터를 제외하고 다시 조사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def </a:t>
            </a:r>
            <a:r>
              <a:rPr lang="en-US" altLang="ko-KR" dirty="0" err="1"/>
              <a:t>majority_vote</a:t>
            </a:r>
            <a:r>
              <a:rPr lang="en-US" altLang="ko-KR" dirty="0"/>
              <a:t>(labels):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vote_counts</a:t>
            </a:r>
            <a:r>
              <a:rPr lang="en-US" altLang="ko-KR" dirty="0"/>
              <a:t> = Counters(labels)</a:t>
            </a:r>
          </a:p>
          <a:p>
            <a:pPr marL="0" indent="0">
              <a:buNone/>
            </a:pPr>
            <a:r>
              <a:rPr lang="en-US" altLang="ko-KR" dirty="0"/>
              <a:t>      winner, </a:t>
            </a:r>
            <a:r>
              <a:rPr lang="en-US" altLang="ko-KR" dirty="0" err="1"/>
              <a:t>winner_count</a:t>
            </a:r>
            <a:r>
              <a:rPr lang="en-US" altLang="ko-KR" dirty="0"/>
              <a:t> = </a:t>
            </a:r>
            <a:r>
              <a:rPr lang="en-US" altLang="ko-KR" dirty="0" err="1"/>
              <a:t>vote_counts.most_common</a:t>
            </a:r>
            <a:r>
              <a:rPr lang="en-US" altLang="ko-KR" dirty="0"/>
              <a:t>(1)[0]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num_winners</a:t>
            </a:r>
            <a:r>
              <a:rPr lang="en-US" altLang="ko-KR" dirty="0"/>
              <a:t> = </a:t>
            </a:r>
            <a:r>
              <a:rPr lang="en-US" altLang="ko-KR" dirty="0" err="1"/>
              <a:t>len</a:t>
            </a:r>
            <a:r>
              <a:rPr lang="en-US" altLang="ko-KR" dirty="0"/>
              <a:t>([count for count in </a:t>
            </a:r>
            <a:r>
              <a:rPr lang="en-US" altLang="ko-KR" dirty="0" err="1"/>
              <a:t>vote_counts.values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					    if count==</a:t>
            </a:r>
            <a:r>
              <a:rPr lang="en-US" altLang="ko-KR" dirty="0" err="1"/>
              <a:t>winner_count</a:t>
            </a:r>
            <a:r>
              <a:rPr lang="en-US" altLang="ko-KR" dirty="0"/>
              <a:t>])</a:t>
            </a:r>
          </a:p>
          <a:p>
            <a:pPr marL="0" indent="0">
              <a:buNone/>
            </a:pPr>
            <a:r>
              <a:rPr lang="en-US" altLang="ko-KR" dirty="0"/>
              <a:t>      if </a:t>
            </a:r>
            <a:r>
              <a:rPr lang="en-US" altLang="ko-KR" dirty="0" err="1"/>
              <a:t>num_winners</a:t>
            </a:r>
            <a:r>
              <a:rPr lang="en-US" altLang="ko-KR" dirty="0"/>
              <a:t> == 1; return winner</a:t>
            </a:r>
          </a:p>
          <a:p>
            <a:pPr marL="0" indent="0">
              <a:buNone/>
            </a:pPr>
            <a:r>
              <a:rPr lang="en-US" altLang="ko-KR" dirty="0"/>
              <a:t>      else: return </a:t>
            </a:r>
            <a:r>
              <a:rPr lang="en-US" altLang="ko-KR" dirty="0" err="1"/>
              <a:t>majority_vote</a:t>
            </a:r>
            <a:r>
              <a:rPr lang="en-US" altLang="ko-KR" dirty="0"/>
              <a:t>(labels[:-1])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13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8D8FFC-50BB-422C-9A21-9B700505F2CD}"/>
              </a:ext>
            </a:extLst>
          </p:cNvPr>
          <p:cNvSpPr/>
          <p:nvPr/>
        </p:nvSpPr>
        <p:spPr>
          <a:xfrm>
            <a:off x="1185333" y="2286000"/>
            <a:ext cx="10007600" cy="2319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CC4B26-6C9F-4EDE-8474-695BAC9A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The model – code(3)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9ED49-B27B-4B0E-A4EE-B9D96D86B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위의</a:t>
            </a:r>
            <a:r>
              <a:rPr lang="en-US" altLang="ko-KR" dirty="0"/>
              <a:t> </a:t>
            </a:r>
            <a:r>
              <a:rPr lang="ko-KR" altLang="en-US" dirty="0"/>
              <a:t>코드를 이용한 </a:t>
            </a:r>
            <a:r>
              <a:rPr lang="en-US" altLang="ko-KR" dirty="0"/>
              <a:t>K-NN Algorithm</a:t>
            </a:r>
          </a:p>
          <a:p>
            <a:pPr marL="0" indent="0">
              <a:buNone/>
            </a:pPr>
            <a:r>
              <a:rPr lang="en-US" altLang="ko-KR" dirty="0"/>
              <a:t>   def</a:t>
            </a:r>
            <a:r>
              <a:rPr lang="ko-KR" altLang="en-US" dirty="0"/>
              <a:t> </a:t>
            </a:r>
            <a:r>
              <a:rPr lang="en-US" altLang="ko-KR" dirty="0" err="1"/>
              <a:t>knn_classify</a:t>
            </a:r>
            <a:r>
              <a:rPr lang="en-US" altLang="ko-KR" dirty="0"/>
              <a:t>(k,</a:t>
            </a:r>
            <a:r>
              <a:rPr lang="ko-KR" altLang="en-US" dirty="0"/>
              <a:t> </a:t>
            </a:r>
            <a:r>
              <a:rPr lang="en-US" altLang="ko-KR" dirty="0" err="1"/>
              <a:t>lebeled_points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your_point</a:t>
            </a:r>
            <a:r>
              <a:rPr lang="en-US" altLang="ko-KR" dirty="0"/>
              <a:t>):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by_distance</a:t>
            </a:r>
            <a:r>
              <a:rPr lang="en-US" altLang="ko-KR" dirty="0"/>
              <a:t> = sorted(</a:t>
            </a:r>
            <a:r>
              <a:rPr lang="en-US" altLang="ko-KR" dirty="0" err="1"/>
              <a:t>lebeled_points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	key=lambda(point,_): distance(point, </a:t>
            </a:r>
            <a:r>
              <a:rPr lang="en-US" altLang="ko-KR" dirty="0" err="1"/>
              <a:t>your_point</a:t>
            </a:r>
            <a:r>
              <a:rPr lang="en-US" altLang="ko-KR" dirty="0"/>
              <a:t>()))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k_nearest_labels</a:t>
            </a:r>
            <a:r>
              <a:rPr lang="en-US" altLang="ko-KR" dirty="0"/>
              <a:t> = [label for _, label in </a:t>
            </a:r>
            <a:r>
              <a:rPr lang="en-US" altLang="ko-KR" dirty="0" err="1"/>
              <a:t>by_distance</a:t>
            </a:r>
            <a:r>
              <a:rPr lang="en-US" altLang="ko-KR" dirty="0"/>
              <a:t>[:k]]</a:t>
            </a:r>
          </a:p>
          <a:p>
            <a:pPr marL="0" indent="0">
              <a:buNone/>
            </a:pPr>
            <a:r>
              <a:rPr lang="en-US" altLang="ko-KR" dirty="0"/>
              <a:t>      return </a:t>
            </a:r>
            <a:r>
              <a:rPr lang="en-US" altLang="ko-KR" dirty="0" err="1"/>
              <a:t>majority_vote</a:t>
            </a:r>
            <a:r>
              <a:rPr lang="en-US" altLang="ko-KR" dirty="0"/>
              <a:t>(</a:t>
            </a:r>
            <a:r>
              <a:rPr lang="en-US" altLang="ko-KR" dirty="0" err="1"/>
              <a:t>k_nearest_labels</a:t>
            </a:r>
            <a:r>
              <a:rPr lang="en-US" altLang="ko-KR" dirty="0"/>
              <a:t>)</a:t>
            </a:r>
          </a:p>
          <a:p>
            <a:pPr lvl="0" fontAlgn="base"/>
            <a:r>
              <a:rPr lang="en-US" altLang="ko-KR" dirty="0"/>
              <a:t>k: </a:t>
            </a:r>
            <a:r>
              <a:rPr lang="ko-KR" altLang="en-US" dirty="0"/>
              <a:t>어느정도 가까운 것을 찾는가</a:t>
            </a:r>
            <a:r>
              <a:rPr lang="en-US" altLang="ko-KR" dirty="0"/>
              <a:t>?0</a:t>
            </a:r>
          </a:p>
          <a:p>
            <a:pPr lvl="0" fontAlgn="base"/>
            <a:r>
              <a:rPr lang="en-US" altLang="ko-KR" dirty="0" err="1"/>
              <a:t>Labeled_points</a:t>
            </a:r>
            <a:r>
              <a:rPr lang="en-US" altLang="ko-KR" dirty="0"/>
              <a:t>: </a:t>
            </a:r>
            <a:r>
              <a:rPr lang="ko-KR" altLang="en-US" dirty="0"/>
              <a:t>분류에 사용 될 데이터 목록</a:t>
            </a:r>
            <a:endParaRPr lang="en-US" altLang="ko-KR" dirty="0"/>
          </a:p>
          <a:p>
            <a:pPr lvl="0" fontAlgn="base"/>
            <a:r>
              <a:rPr lang="en-US" altLang="ko-KR" dirty="0" err="1"/>
              <a:t>Your_points</a:t>
            </a:r>
            <a:r>
              <a:rPr lang="en-US" altLang="ko-KR" dirty="0"/>
              <a:t>: </a:t>
            </a:r>
            <a:r>
              <a:rPr lang="ko-KR" altLang="en-US" dirty="0"/>
              <a:t>분류하고 싶은 데이터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36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4EDF0-B1A1-45F4-9032-21FB5ED8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(Ex) Favorite Languages - </a:t>
            </a:r>
            <a:r>
              <a:rPr lang="ko-KR" altLang="en-US" dirty="0" err="1"/>
              <a:t>입력값설정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BB2B8-B8CF-49EE-8D05-F78CBEEE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Cities</a:t>
            </a:r>
            <a:r>
              <a:rPr lang="ko-KR" altLang="en-US" dirty="0"/>
              <a:t> </a:t>
            </a:r>
            <a:r>
              <a:rPr lang="en-US" altLang="ko-KR" dirty="0"/>
              <a:t>= [([-122.3, 47.53], “python”),</a:t>
            </a:r>
          </a:p>
          <a:p>
            <a:pPr marL="0" indent="0">
              <a:buNone/>
            </a:pPr>
            <a:r>
              <a:rPr lang="en-US" altLang="ko-KR" dirty="0"/>
              <a:t>	      ([-96.85, 32.85], “Java”),</a:t>
            </a:r>
          </a:p>
          <a:p>
            <a:pPr marL="0" indent="0">
              <a:buNone/>
            </a:pPr>
            <a:r>
              <a:rPr lang="en-US" altLang="ko-KR" dirty="0"/>
              <a:t>	      ([-89.33, 43.13], “R”)]</a:t>
            </a:r>
          </a:p>
          <a:p>
            <a:r>
              <a:rPr lang="en-US" altLang="ko-KR" dirty="0"/>
              <a:t>Plots</a:t>
            </a:r>
            <a:r>
              <a:rPr lang="ko-KR" altLang="en-US" dirty="0"/>
              <a:t> </a:t>
            </a:r>
            <a:r>
              <a:rPr lang="en-US" altLang="ko-KR" dirty="0"/>
              <a:t>= {“Java”</a:t>
            </a:r>
            <a:r>
              <a:rPr lang="en-US" altLang="ko-KR" dirty="0">
                <a:sym typeface="Wingdings" panose="05000000000000000000" pitchFamily="2" charset="2"/>
              </a:rPr>
              <a:t>:([],[]), “python”:([],[]), “R”:([],[])}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Markers={“</a:t>
            </a:r>
            <a:r>
              <a:rPr lang="en-US" altLang="ko-KR" dirty="0" err="1">
                <a:sym typeface="Wingdings" panose="05000000000000000000" pitchFamily="2" charset="2"/>
              </a:rPr>
              <a:t>Java”:”o</a:t>
            </a:r>
            <a:r>
              <a:rPr lang="en-US" altLang="ko-KR" dirty="0">
                <a:sym typeface="Wingdings" panose="05000000000000000000" pitchFamily="2" charset="2"/>
              </a:rPr>
              <a:t>”, “</a:t>
            </a:r>
            <a:r>
              <a:rPr lang="en-US" altLang="ko-KR" dirty="0" err="1">
                <a:sym typeface="Wingdings" panose="05000000000000000000" pitchFamily="2" charset="2"/>
              </a:rPr>
              <a:t>python”:”s</a:t>
            </a:r>
            <a:r>
              <a:rPr lang="en-US" altLang="ko-KR" dirty="0">
                <a:sym typeface="Wingdings" panose="05000000000000000000" pitchFamily="2" charset="2"/>
              </a:rPr>
              <a:t>”, “R”:”^”}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Colors={“</a:t>
            </a:r>
            <a:r>
              <a:rPr lang="en-US" altLang="ko-KR" dirty="0" err="1">
                <a:sym typeface="Wingdings" panose="05000000000000000000" pitchFamily="2" charset="2"/>
              </a:rPr>
              <a:t>Java”:”r</a:t>
            </a:r>
            <a:r>
              <a:rPr lang="en-US" altLang="ko-KR" dirty="0">
                <a:sym typeface="Wingdings" panose="05000000000000000000" pitchFamily="2" charset="2"/>
              </a:rPr>
              <a:t>”, “</a:t>
            </a:r>
            <a:r>
              <a:rPr lang="en-US" altLang="ko-KR" dirty="0" err="1">
                <a:sym typeface="Wingdings" panose="05000000000000000000" pitchFamily="2" charset="2"/>
              </a:rPr>
              <a:t>python”:”b</a:t>
            </a:r>
            <a:r>
              <a:rPr lang="en-US" altLang="ko-KR" dirty="0">
                <a:sym typeface="Wingdings" panose="05000000000000000000" pitchFamily="2" charset="2"/>
              </a:rPr>
              <a:t>”, “</a:t>
            </a:r>
            <a:r>
              <a:rPr lang="en-US" altLang="ko-KR" dirty="0" err="1">
                <a:sym typeface="Wingdings" panose="05000000000000000000" pitchFamily="2" charset="2"/>
              </a:rPr>
              <a:t>R”:“g</a:t>
            </a:r>
            <a:r>
              <a:rPr lang="en-US" altLang="ko-KR" dirty="0">
                <a:sym typeface="Wingdings" panose="05000000000000000000" pitchFamily="2" charset="2"/>
              </a:rPr>
              <a:t>”}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10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4EDF0-B1A1-45F4-9032-21FB5ED8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(Ex) Favorite Languages – basic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BB2B8-B8CF-49EE-8D05-F78CBEEE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For(longitude,</a:t>
            </a:r>
            <a:r>
              <a:rPr lang="ko-KR" altLang="en-US" dirty="0"/>
              <a:t> </a:t>
            </a:r>
            <a:r>
              <a:rPr lang="en-US" altLang="ko-KR" dirty="0"/>
              <a:t>latitude),</a:t>
            </a:r>
            <a:r>
              <a:rPr lang="ko-KR" altLang="en-US" dirty="0"/>
              <a:t> </a:t>
            </a:r>
            <a:r>
              <a:rPr lang="en-US" altLang="ko-KR" dirty="0"/>
              <a:t>language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cities:</a:t>
            </a:r>
          </a:p>
          <a:p>
            <a:pPr marL="0" indent="0">
              <a:buNone/>
            </a:pPr>
            <a:r>
              <a:rPr lang="en-US" altLang="ko-KR" dirty="0"/>
              <a:t>	plots[language][0].append(longitude)</a:t>
            </a:r>
          </a:p>
          <a:p>
            <a:pPr marL="0" indent="0">
              <a:buNone/>
            </a:pPr>
            <a:r>
              <a:rPr lang="en-US" altLang="ko-KR" dirty="0"/>
              <a:t>	plots[language][1].append(latitude)</a:t>
            </a:r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en-US" altLang="ko-KR" dirty="0" err="1"/>
              <a:t>x,y</a:t>
            </a:r>
            <a:r>
              <a:rPr lang="en-US" altLang="ko-KR" dirty="0"/>
              <a:t>) in </a:t>
            </a:r>
            <a:r>
              <a:rPr lang="en-US" altLang="ko-KR" dirty="0" err="1"/>
              <a:t>plots.iteritems</a:t>
            </a:r>
            <a:r>
              <a:rPr lang="en-US" altLang="ko-KR" dirty="0"/>
              <a:t>(): </a:t>
            </a:r>
            <a:r>
              <a:rPr lang="en-US" altLang="ko-KR" dirty="0" err="1"/>
              <a:t>plt.scatter</a:t>
            </a:r>
            <a:r>
              <a:rPr lang="en-US" altLang="ko-KR" dirty="0"/>
              <a:t>(x, y,</a:t>
            </a:r>
          </a:p>
          <a:p>
            <a:pPr marL="0" indent="0">
              <a:buNone/>
            </a:pPr>
            <a:r>
              <a:rPr lang="en-US" altLang="ko-KR" dirty="0"/>
              <a:t>		color=colors[language],</a:t>
            </a:r>
          </a:p>
          <a:p>
            <a:pPr marL="0" indent="0">
              <a:buNone/>
            </a:pPr>
            <a:r>
              <a:rPr lang="en-US" altLang="ko-KR" dirty="0"/>
              <a:t>		marker=markers[language],</a:t>
            </a:r>
          </a:p>
          <a:p>
            <a:pPr marL="0" indent="0">
              <a:buNone/>
            </a:pPr>
            <a:r>
              <a:rPr lang="en-US" altLang="ko-KR" dirty="0"/>
              <a:t>		label=language, </a:t>
            </a:r>
            <a:r>
              <a:rPr lang="en-US" altLang="ko-KR" dirty="0" err="1"/>
              <a:t>xorder</a:t>
            </a:r>
            <a:r>
              <a:rPr lang="en-US" altLang="ko-KR" dirty="0"/>
              <a:t>=10)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plot_state_borders</a:t>
            </a:r>
            <a:r>
              <a:rPr lang="en-US" altLang="ko-KR" dirty="0"/>
              <a:t>(</a:t>
            </a:r>
            <a:r>
              <a:rPr lang="en-US" altLang="ko-KR" dirty="0" err="1"/>
              <a:t>plt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plt.legend</a:t>
            </a:r>
            <a:r>
              <a:rPr lang="en-US" altLang="ko-KR" dirty="0"/>
              <a:t>(loc=0)</a:t>
            </a:r>
          </a:p>
          <a:p>
            <a:pPr marL="0" indent="0">
              <a:buNone/>
            </a:pPr>
            <a:r>
              <a:rPr lang="en-US" altLang="ko-KR" dirty="0"/>
              <a:t>  location </a:t>
            </a:r>
            <a:r>
              <a:rPr lang="en-US" altLang="ko-KR" dirty="0" err="1"/>
              <a:t>plt.axis</a:t>
            </a:r>
            <a:r>
              <a:rPr lang="en-US" altLang="ko-KR" dirty="0"/>
              <a:t>([-130, -60, 20, 55])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plt.title</a:t>
            </a:r>
            <a:r>
              <a:rPr lang="en-US" altLang="ko-KR" dirty="0"/>
              <a:t>(“Favorite Programming Languages”)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61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4EDF0-B1A1-45F4-9032-21FB5ED8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(Ex) Favorite Languages – basic show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8AE2D1C-716A-4F5F-B4E0-13D8A03A6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012" y="1825625"/>
            <a:ext cx="58479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2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371</Words>
  <Application>Microsoft Office PowerPoint</Application>
  <PresentationFormat>와이드스크린</PresentationFormat>
  <Paragraphs>100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Data Science from Scratch Chapter 12 – k-Nearest Neighbors</vt:lpstr>
      <vt:lpstr>0. K-Nearest Neighbors</vt:lpstr>
      <vt:lpstr>1. The Model(1)</vt:lpstr>
      <vt:lpstr>1. The model – code (1)</vt:lpstr>
      <vt:lpstr>1. The model – code (2)</vt:lpstr>
      <vt:lpstr>1. The model – code(3)</vt:lpstr>
      <vt:lpstr>2. (Ex) Favorite Languages - 입력값설정</vt:lpstr>
      <vt:lpstr>2. (Ex) Favorite Languages – basic code</vt:lpstr>
      <vt:lpstr>2. (Ex) Favorite Languages – basic show</vt:lpstr>
      <vt:lpstr>2. (Ex) Favorite Languages – check correct</vt:lpstr>
      <vt:lpstr>2. (Ex) Favorite Languages – check correct</vt:lpstr>
      <vt:lpstr>2. (Ex) Favorite Languages – outcome</vt:lpstr>
      <vt:lpstr>2. (Ex) Favorite Languages –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한인수</dc:creator>
  <cp:lastModifiedBy>한인수</cp:lastModifiedBy>
  <cp:revision>68</cp:revision>
  <dcterms:created xsi:type="dcterms:W3CDTF">2018-07-11T08:38:59Z</dcterms:created>
  <dcterms:modified xsi:type="dcterms:W3CDTF">2018-07-18T13:15:14Z</dcterms:modified>
</cp:coreProperties>
</file>