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306" r:id="rId4"/>
    <p:sldId id="307" r:id="rId5"/>
    <p:sldId id="264" r:id="rId6"/>
    <p:sldId id="265" r:id="rId7"/>
    <p:sldId id="281" r:id="rId8"/>
    <p:sldId id="267" r:id="rId9"/>
    <p:sldId id="271" r:id="rId10"/>
    <p:sldId id="273" r:id="rId11"/>
    <p:sldId id="298" r:id="rId12"/>
    <p:sldId id="278" r:id="rId13"/>
    <p:sldId id="275" r:id="rId14"/>
    <p:sldId id="272" r:id="rId15"/>
    <p:sldId id="269" r:id="rId16"/>
    <p:sldId id="300" r:id="rId17"/>
    <p:sldId id="292" r:id="rId18"/>
    <p:sldId id="294" r:id="rId19"/>
    <p:sldId id="293" r:id="rId20"/>
    <p:sldId id="270" r:id="rId21"/>
    <p:sldId id="259" r:id="rId22"/>
    <p:sldId id="260" r:id="rId23"/>
    <p:sldId id="303" r:id="rId24"/>
    <p:sldId id="305" r:id="rId25"/>
    <p:sldId id="304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ney Kim" initials="GK" lastIdx="2" clrIdx="0">
    <p:extLst>
      <p:ext uri="{19B8F6BF-5375-455C-9EA6-DF929625EA0E}">
        <p15:presenceInfo xmlns:p15="http://schemas.microsoft.com/office/powerpoint/2012/main" userId="b502accedb65f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2" autoAdjust="0"/>
    <p:restoredTop sz="72066" autoAdjust="0"/>
  </p:normalViewPr>
  <p:slideViewPr>
    <p:cSldViewPr>
      <p:cViewPr varScale="1">
        <p:scale>
          <a:sx n="57" d="100"/>
          <a:sy n="57" d="100"/>
        </p:scale>
        <p:origin x="118" y="3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20:13:45.65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20:36:29.32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20:36:29.32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20:36:29.32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20:36:29.32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20:36:29.32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20:36:29.32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20:36:29.32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20:36:29.32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0A87F-1824-4941-A445-8E303EDBF2D5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D1FF-6AAA-402A-86BF-7FB951633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!!!</a:t>
            </a:r>
            <a:r>
              <a:rPr lang="ko-KR" altLang="en-US" dirty="0" smtClean="0"/>
              <a:t>시작하기전에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오픈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방 개설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초대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 링크 주기</a:t>
            </a:r>
            <a:endParaRPr lang="en-US" altLang="ko-KR" dirty="0" smtClean="0"/>
          </a:p>
          <a:p>
            <a:r>
              <a:rPr lang="ko-KR" altLang="en-US" dirty="0" smtClean="0"/>
              <a:t>아나콘다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설치파일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r>
              <a:rPr lang="en-US" altLang="ko-KR" dirty="0" smtClean="0"/>
              <a:t>---</a:t>
            </a:r>
          </a:p>
          <a:p>
            <a:r>
              <a:rPr lang="ko-KR" altLang="en-US" dirty="0" smtClean="0"/>
              <a:t>매우 쉽게</a:t>
            </a:r>
            <a:r>
              <a:rPr lang="en-US" altLang="ko-KR" dirty="0" smtClean="0"/>
              <a:t>! </a:t>
            </a:r>
            <a:r>
              <a:rPr lang="ko-KR" altLang="en-US" dirty="0" smtClean="0"/>
              <a:t>친절하게</a:t>
            </a:r>
            <a:r>
              <a:rPr lang="en-US" altLang="ko-KR" dirty="0" smtClean="0"/>
              <a:t>!!!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즐거움을 유발하며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부담주지</a:t>
            </a:r>
            <a:r>
              <a:rPr lang="ko-KR" altLang="en-US" baseline="0" dirty="0" smtClean="0"/>
              <a:t> 말자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7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한 영상인데요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집중력 퀴즈입니다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혹시 아시는 분이 계셔도 모른다 생각하시고</a:t>
            </a:r>
            <a:r>
              <a:rPr lang="en-US" altLang="ko-KR" dirty="0" smtClean="0"/>
              <a:t>..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봐주세요 </a:t>
            </a:r>
            <a:r>
              <a:rPr lang="ko-KR" altLang="en-US" baseline="0" dirty="0" err="1" smtClean="0"/>
              <a:t>ㅎㅎ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우리의 생각은 두 가지 시스템으로 나뉘어 있다고 해요</a:t>
            </a:r>
            <a:endParaRPr lang="en-US" altLang="ko-KR" dirty="0" smtClean="0"/>
          </a:p>
          <a:p>
            <a:r>
              <a:rPr lang="ko-KR" altLang="en-US" dirty="0" smtClean="0"/>
              <a:t>하나의 시스템은 감정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직관</a:t>
            </a:r>
            <a:endParaRPr lang="en-US" altLang="ko-KR" dirty="0" smtClean="0"/>
          </a:p>
          <a:p>
            <a:r>
              <a:rPr lang="ko-KR" altLang="en-US" dirty="0" smtClean="0"/>
              <a:t>다른 하나의 시스템은</a:t>
            </a:r>
            <a:r>
              <a:rPr lang="ko-KR" altLang="en-US" baseline="0" dirty="0" smtClean="0"/>
              <a:t> 객관적 분석능력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이성이라고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우리 자신은 합리적이고 이성적이라고 생각하지만 상당히 편향적입니다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baseline="0" dirty="0" smtClean="0"/>
              <a:t> 경험을 일반화하여 세상에 맞추려 하죠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간단합니다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나의 인지적 한계를 인정하면 세상의 지식이 나에게 인사해줄 겁니다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5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자신의 실력을 객관적으로 측정하고 피드백 받는 방법은</a:t>
            </a:r>
            <a:r>
              <a:rPr lang="ko-KR" altLang="en-US" baseline="0" dirty="0" smtClean="0"/>
              <a:t> 간단합니다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스트레스 받지 말고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즐겁게 테스트하고 </a:t>
            </a:r>
            <a:r>
              <a:rPr lang="ko-KR" altLang="en-US" baseline="0" dirty="0" err="1" smtClean="0"/>
              <a:t>배운것을</a:t>
            </a:r>
            <a:r>
              <a:rPr lang="ko-KR" altLang="en-US" baseline="0" dirty="0" smtClean="0"/>
              <a:t> 나누면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말은 참 쉽죠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앞으로 강의를 진행하면서 스트레스 안받는 숙제가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간단한 예제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연습과 주변 사람들 귀찮게 내가 </a:t>
            </a:r>
            <a:r>
              <a:rPr lang="ko-KR" altLang="en-US" dirty="0" err="1" smtClean="0"/>
              <a:t>배운것을</a:t>
            </a:r>
            <a:r>
              <a:rPr lang="ko-KR" altLang="en-US" dirty="0" smtClean="0"/>
              <a:t> 알려주는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ㅎㅎ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부담갖지</a:t>
            </a:r>
            <a:r>
              <a:rPr lang="ko-KR" altLang="en-US" dirty="0" smtClean="0"/>
              <a:t> 마시고 즐겁게 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누군가를 가르쳐서 배운다는 건 본능이지 않을까 싶어요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저에겐 어린 조카가 있는데요</a:t>
            </a:r>
            <a:endParaRPr lang="en-US" altLang="ko-KR" dirty="0" smtClean="0"/>
          </a:p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녀석은 어린이집에서 무엇을 배워오면 꼭 절 알려주더라구요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삼촌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앉아봐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상어가 있는데 물속에 산데 대단하지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dirty="0" smtClean="0"/>
              <a:t>삼촌</a:t>
            </a:r>
            <a:r>
              <a:rPr lang="en-US" altLang="ko-KR" dirty="0" smtClean="0"/>
              <a:t>! </a:t>
            </a:r>
            <a:r>
              <a:rPr lang="ko-KR" altLang="en-US" dirty="0" smtClean="0"/>
              <a:t>자동차는 바퀴가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개야 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아인슈타인은 </a:t>
            </a:r>
            <a:r>
              <a:rPr lang="ko-KR" altLang="en-US" dirty="0" err="1" smtClean="0"/>
              <a:t>이런말을</a:t>
            </a:r>
            <a:r>
              <a:rPr lang="ko-KR" altLang="en-US" dirty="0" smtClean="0"/>
              <a:t> 했어요</a:t>
            </a:r>
            <a:endParaRPr lang="en-US" altLang="ko-KR" dirty="0" smtClean="0"/>
          </a:p>
          <a:p>
            <a:r>
              <a:rPr lang="ko-KR" altLang="en-US" dirty="0" smtClean="0"/>
              <a:t>간단하게 설명할 수 없으면 제대로 이해하지 못하는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6-3 = 6 </a:t>
            </a:r>
            <a:r>
              <a:rPr lang="ko-KR" altLang="en-US" dirty="0" smtClean="0"/>
              <a:t>이죠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7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우리에겐 거울이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거울에 얼굴을 비추면 나의 얼굴이 나오듯이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자아 성찰과 사고하는 것도 단지 생각의 흐름에 맞춰갔으면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정리하자면</a:t>
            </a:r>
            <a:endParaRPr lang="en-US" altLang="ko-KR" dirty="0" smtClean="0"/>
          </a:p>
          <a:p>
            <a:r>
              <a:rPr lang="ko-KR" altLang="en-US" dirty="0" smtClean="0"/>
              <a:t>믿자</a:t>
            </a:r>
            <a:endParaRPr lang="en-US" altLang="ko-KR" dirty="0" smtClean="0"/>
          </a:p>
          <a:p>
            <a:r>
              <a:rPr lang="ko-KR" altLang="en-US" dirty="0" smtClean="0"/>
              <a:t>메타인지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우린 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5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매우 유명한 사람을 모셨습니다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함께 보시죠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과학자의 </a:t>
            </a:r>
            <a:r>
              <a:rPr lang="ko-KR" altLang="en-US" dirty="0" err="1" smtClean="0"/>
              <a:t>초봉연봉은</a:t>
            </a:r>
            <a:r>
              <a:rPr lang="ko-KR" altLang="en-US" dirty="0" smtClean="0"/>
              <a:t> 기본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만달러가 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요즘은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만달러를 넘어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만까지 바라보고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직업이 무엇이길래 </a:t>
            </a:r>
            <a:r>
              <a:rPr lang="ko-KR" altLang="en-US" dirty="0" err="1" smtClean="0"/>
              <a:t>왜이렇게</a:t>
            </a:r>
            <a:r>
              <a:rPr lang="ko-KR" altLang="en-US" dirty="0" smtClean="0"/>
              <a:t> 돈을 많이 버는가</a:t>
            </a:r>
            <a:r>
              <a:rPr lang="en-US" altLang="ko-KR" dirty="0" smtClean="0"/>
              <a:t>????... </a:t>
            </a:r>
          </a:p>
          <a:p>
            <a:r>
              <a:rPr lang="ko-KR" altLang="en-US" dirty="0" smtClean="0"/>
              <a:t>실제로 기업들이 원하는 데이터과학자가 존재할까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74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데이터 과학이란 컴퓨터 도구를 효율적으로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적절한 통계학 방법을 사용하여 실제적인 문제에 답을 내리는 활동입니다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비즈니스 영역의 지식 의 </a:t>
            </a:r>
            <a:r>
              <a:rPr lang="ko-KR" altLang="en-US" dirty="0" err="1" smtClean="0"/>
              <a:t>콜라보레이션이죠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91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분석 과정입니다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이 프로세스 과정을 따라가며 일을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왼쪽처럼</a:t>
            </a:r>
            <a:r>
              <a:rPr lang="ko-KR" altLang="en-US" baseline="0" dirty="0" smtClean="0"/>
              <a:t> 이상적으로 진행되면 좋겠지만 현실은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오른쪽입니다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왔다갔다</a:t>
            </a:r>
            <a:r>
              <a:rPr lang="ko-KR" altLang="en-US" baseline="0" dirty="0" smtClean="0"/>
              <a:t> 난리입니다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광고가 판매에 얼마나 영향을 미칠까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를 분석한다면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먼저 정의를 내리면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광고가 판매에 영향을 미치는가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진짜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문제 정의를 해결하기 위한 데이터들을 정의합니다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광고비용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판매량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 </a:t>
            </a:r>
            <a:r>
              <a:rPr lang="ko-KR" altLang="en-US" baseline="0" dirty="0" err="1" smtClean="0"/>
              <a:t>등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그에 맞는 자료를 수집하고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데이터를 가공해 데이터 분석과 예측까지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이과정을</a:t>
            </a:r>
            <a:r>
              <a:rPr lang="ko-KR" altLang="en-US" baseline="0" dirty="0" smtClean="0"/>
              <a:t> 앞 뒤 무한 반복하며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결과를 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08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무엇을 공부해야 할까요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다시 말씀드리지만 크게 컴퓨터와 통계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자신이 분석할 전문분야 지식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비즈니스 지식이 있으면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아쉽지만 이 과정에서 </a:t>
            </a:r>
            <a:r>
              <a:rPr lang="ko-KR" altLang="en-US" baseline="0" dirty="0" err="1" smtClean="0"/>
              <a:t>모든것을</a:t>
            </a:r>
            <a:r>
              <a:rPr lang="ko-KR" altLang="en-US" baseline="0" dirty="0" smtClean="0"/>
              <a:t> 알려드릴 수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 과학자가 되기 위해선 단시간이 아니라 넓고 길게 보시라고 말씀드립니다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제가 처음 이 강의의 목적을 이야기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즐겁게 배우고 써먹자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삽질하는데 팁을 드리고 </a:t>
            </a:r>
            <a:r>
              <a:rPr lang="ko-KR" altLang="en-US" baseline="0" dirty="0" err="1" smtClean="0"/>
              <a:t>인사이트를</a:t>
            </a:r>
            <a:r>
              <a:rPr lang="ko-KR" altLang="en-US" baseline="0" dirty="0" smtClean="0"/>
              <a:t> 탑재하자구요</a:t>
            </a:r>
            <a:endParaRPr lang="en-US" altLang="ko-KR" baseline="0" dirty="0" smtClean="0"/>
          </a:p>
          <a:p>
            <a:endParaRPr lang="en-US" altLang="ko-KR" i="0" baseline="0" dirty="0" smtClean="0"/>
          </a:p>
          <a:p>
            <a:r>
              <a:rPr lang="ko-KR" altLang="en-US" i="0" baseline="0" dirty="0" smtClean="0"/>
              <a:t>여러분들께서 이 분야에 흥미를 가지고 앞으로 공부하실 때 도움될 사고를 드리고자 합니다</a:t>
            </a:r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50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!!!</a:t>
            </a:r>
            <a:r>
              <a:rPr lang="ko-KR" altLang="en-US" dirty="0" smtClean="0"/>
              <a:t>시작하기전에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오픈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방 개설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초대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다운로드 링크 주기</a:t>
            </a:r>
            <a:endParaRPr lang="en-US" altLang="ko-KR" dirty="0" smtClean="0"/>
          </a:p>
          <a:p>
            <a:r>
              <a:rPr lang="ko-KR" altLang="en-US" dirty="0" smtClean="0"/>
              <a:t>아나콘다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설치파일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r>
              <a:rPr lang="en-US" altLang="ko-KR" dirty="0" smtClean="0"/>
              <a:t>---</a:t>
            </a:r>
          </a:p>
          <a:p>
            <a:r>
              <a:rPr lang="ko-KR" altLang="en-US" dirty="0" smtClean="0"/>
              <a:t>매우 쉽게</a:t>
            </a:r>
            <a:r>
              <a:rPr lang="en-US" altLang="ko-KR" dirty="0" smtClean="0"/>
              <a:t>! </a:t>
            </a:r>
            <a:r>
              <a:rPr lang="ko-KR" altLang="en-US" dirty="0" smtClean="0"/>
              <a:t>친절하게</a:t>
            </a:r>
            <a:r>
              <a:rPr lang="en-US" altLang="ko-KR" dirty="0" smtClean="0"/>
              <a:t>!!!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즐거움을 유발하며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부담주지</a:t>
            </a:r>
            <a:r>
              <a:rPr lang="ko-KR" altLang="en-US" baseline="0" dirty="0" smtClean="0"/>
              <a:t> 말자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05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0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1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제 소개</a:t>
            </a:r>
            <a:r>
              <a:rPr lang="ko-KR" altLang="en-US" baseline="0" dirty="0" smtClean="0"/>
              <a:t> 드리고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함께하는 강의의 </a:t>
            </a:r>
            <a:r>
              <a:rPr lang="en-US" altLang="ko-KR" baseline="0" dirty="0" smtClean="0"/>
              <a:t>goals </a:t>
            </a:r>
            <a:r>
              <a:rPr lang="ko-KR" altLang="en-US" baseline="0" dirty="0" smtClean="0"/>
              <a:t>지점을 설정하고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Data, </a:t>
            </a:r>
            <a:r>
              <a:rPr lang="ko-KR" altLang="en-US" baseline="0" dirty="0" smtClean="0"/>
              <a:t>통계학</a:t>
            </a:r>
            <a:r>
              <a:rPr lang="en-US" altLang="ko-KR" baseline="0" dirty="0" smtClean="0"/>
              <a:t>, data science</a:t>
            </a:r>
            <a:r>
              <a:rPr lang="ko-KR" altLang="en-US" baseline="0" dirty="0" smtClean="0"/>
              <a:t>를 알아보겠습니다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3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!.</a:t>
            </a:r>
          </a:p>
          <a:p>
            <a:r>
              <a:rPr lang="ko-KR" altLang="en-US" dirty="0" smtClean="0"/>
              <a:t>두 남자아이와 함께 살고있는 </a:t>
            </a:r>
            <a:r>
              <a:rPr lang="ko-KR" altLang="en-US" dirty="0" err="1" smtClean="0"/>
              <a:t>김건희라고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삼촌이구요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dirty="0" smtClean="0"/>
              <a:t>교육 </a:t>
            </a:r>
            <a:r>
              <a:rPr lang="ko-KR" altLang="en-US" dirty="0" err="1" smtClean="0"/>
              <a:t>스타트업을</a:t>
            </a:r>
            <a:r>
              <a:rPr lang="ko-KR" altLang="en-US" dirty="0" smtClean="0"/>
              <a:t> 하고</a:t>
            </a:r>
            <a:endParaRPr lang="en-US" altLang="ko-KR" dirty="0" smtClean="0"/>
          </a:p>
          <a:p>
            <a:r>
              <a:rPr lang="ko-KR" altLang="en-US" dirty="0" smtClean="0"/>
              <a:t>김진수 대표님과 함께 일을 하고 있으며</a:t>
            </a:r>
            <a:endParaRPr lang="en-US" altLang="ko-KR" dirty="0" smtClean="0"/>
          </a:p>
          <a:p>
            <a:r>
              <a:rPr lang="ko-KR" altLang="en-US" dirty="0" smtClean="0"/>
              <a:t>대학과 직장인 대상으로 </a:t>
            </a:r>
            <a:r>
              <a:rPr lang="en-US" altLang="ko-KR" dirty="0" err="1" smtClean="0"/>
              <a:t>pytho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강의하고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수업에 관한 질문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피드백 열렬히 환영합니다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저녁에 심심해 </a:t>
            </a:r>
            <a:r>
              <a:rPr lang="ko-KR" altLang="en-US" baseline="0" dirty="0" err="1" smtClean="0"/>
              <a:t>연락주셔도</a:t>
            </a:r>
            <a:r>
              <a:rPr lang="ko-KR" altLang="en-US" baseline="0" dirty="0" smtClean="0"/>
              <a:t> 환영입니다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 조카가 </a:t>
            </a:r>
            <a:r>
              <a:rPr lang="ko-KR" altLang="en-US" baseline="0" dirty="0" err="1" smtClean="0"/>
              <a:t>카톡</a:t>
            </a:r>
            <a:r>
              <a:rPr lang="ko-KR" altLang="en-US" baseline="0" dirty="0" smtClean="0"/>
              <a:t> 답 드립니다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소맥제조사</a:t>
            </a:r>
            <a:r>
              <a:rPr lang="ko-KR" altLang="en-US" baseline="0" dirty="0" smtClean="0"/>
              <a:t> 자격증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언제든지 불러주세요 </a:t>
            </a:r>
            <a:r>
              <a:rPr lang="en-US" altLang="ko-KR" baseline="0" dirty="0" smtClean="0">
                <a:sym typeface="Wingdings" panose="05000000000000000000" pitchFamily="2" charset="2"/>
              </a:rPr>
              <a:t>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0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프로그래밍은 다른 분야에 비해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독학으로 충분히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가능하다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란 말을 찾아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저도 그렇게 생각합니다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온라인에 수 많은 콘텐츠들이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좋은</a:t>
            </a:r>
            <a:r>
              <a:rPr lang="ko-KR" altLang="en-US" baseline="0" dirty="0" smtClean="0"/>
              <a:t> 콘텐츠는 넘칩니다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무료로 </a:t>
            </a:r>
            <a:r>
              <a:rPr lang="en-US" altLang="ko-KR" dirty="0" err="1" smtClean="0"/>
              <a:t>mit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교수에게 컴퓨터공학을 배울 수 있으며 구글 개발자에게 개발도 배울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또한 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개발의 업무의 절반 이상은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재검색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재검색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시도의 </a:t>
            </a:r>
            <a:r>
              <a:rPr lang="ko-KR" altLang="en-US" baseline="0" dirty="0" err="1" smtClean="0"/>
              <a:t>무한루프</a:t>
            </a:r>
            <a:r>
              <a:rPr lang="ko-KR" altLang="en-US" baseline="0" dirty="0" smtClean="0"/>
              <a:t> 과정입니다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능숙히 검색하고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활용하는 스킬이 필요합니다</a:t>
            </a:r>
            <a:r>
              <a:rPr lang="en-US" altLang="ko-KR" baseline="0" dirty="0" smtClean="0"/>
              <a:t>.!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세미나나 강의를 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강의를 했을 때 기억에 남거나 좋았던 강의를 생각해 보니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ko-KR" altLang="en-US" baseline="0" dirty="0" smtClean="0"/>
              <a:t> 특징을 가지고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가지를 가지고 강의의 골인 지점으로 삼으려 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하나는 삽질입니다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앞으로 </a:t>
            </a:r>
            <a:r>
              <a:rPr lang="ko-KR" altLang="en-US" baseline="0" dirty="0" smtClean="0"/>
              <a:t>수 많은 삽질을 하시게 될 텐데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삽질의 노하우를 알려드리려고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하나는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보통 계획을 세울 때 숲도 보고 나무도 봐야 한다고 조언 하잖아요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거기에 덧붙이자면 요즘 말하는 데이터 사이언스라는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학문이</a:t>
            </a:r>
            <a:endParaRPr lang="en-US" altLang="ko-KR" baseline="0" dirty="0" smtClean="0"/>
          </a:p>
          <a:p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세기 외치던 학문의 융합과 </a:t>
            </a:r>
            <a:r>
              <a:rPr lang="ko-KR" altLang="en-US" baseline="0" dirty="0" err="1" smtClean="0"/>
              <a:t>통섭이</a:t>
            </a:r>
            <a:r>
              <a:rPr lang="ko-KR" altLang="en-US" baseline="0" dirty="0" smtClean="0"/>
              <a:t> 실제 일어나고 있는 거 같아요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난 숲을 보고있는 줄 알았는데 지구가 뒤에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나무를 보면 해결되는 줄 알았는데 잎을 봐야하는 난감함</a:t>
            </a:r>
            <a:r>
              <a:rPr lang="en-US" altLang="ko-KR" baseline="0" dirty="0" smtClean="0"/>
              <a:t>..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함께 지구와 나뭇잎을 볼 수 있도록 합시다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공부를 하기에 앞서</a:t>
            </a:r>
            <a:endParaRPr lang="en-US" altLang="ko-KR" dirty="0" smtClean="0"/>
          </a:p>
          <a:p>
            <a:r>
              <a:rPr lang="ko-KR" altLang="en-US" dirty="0" smtClean="0"/>
              <a:t>완벽하게</a:t>
            </a:r>
            <a:r>
              <a:rPr lang="ko-KR" altLang="en-US" baseline="0" dirty="0" smtClean="0"/>
              <a:t> 공부하는 방법을 나누고자 해요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5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뇌의 가소성이란 우리의 뇌는 변한다는 뜻입니다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그것이 좋은 방향이든 안좋은 방향이든 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예를들어</a:t>
            </a:r>
            <a:r>
              <a:rPr lang="ko-KR" altLang="en-US" dirty="0" smtClean="0"/>
              <a:t> 항상 무기력하고 </a:t>
            </a:r>
            <a:r>
              <a:rPr lang="ko-KR" altLang="en-US" dirty="0" err="1" smtClean="0"/>
              <a:t>못할거라는</a:t>
            </a:r>
            <a:r>
              <a:rPr lang="ko-KR" altLang="en-US" dirty="0" smtClean="0"/>
              <a:t> 부정적인 사고를 매일 한다면</a:t>
            </a:r>
            <a:endParaRPr lang="en-US" altLang="ko-KR" dirty="0" smtClean="0"/>
          </a:p>
          <a:p>
            <a:r>
              <a:rPr lang="ko-KR" altLang="en-US" dirty="0" smtClean="0"/>
              <a:t>뇌는 그것에 맞게 변하여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학습된 무기력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에 빠지게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반대로 </a:t>
            </a:r>
            <a:r>
              <a:rPr lang="ko-KR" altLang="en-US" dirty="0" err="1" smtClean="0"/>
              <a:t>긍적적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낙관으로 사고한다면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학습된 낙관주의</a:t>
            </a:r>
            <a:r>
              <a:rPr lang="en-US" altLang="ko-KR" baseline="0" dirty="0" smtClean="0"/>
              <a:t>＇</a:t>
            </a:r>
            <a:r>
              <a:rPr lang="ko-KR" altLang="en-US" baseline="0" dirty="0" smtClean="0"/>
              <a:t>로 변하게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 뇌는 변한다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가소성을 가지고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변할 수 있는 </a:t>
            </a:r>
            <a:r>
              <a:rPr lang="ko-KR" altLang="en-US" baseline="0" dirty="0" err="1" smtClean="0"/>
              <a:t>성장형</a:t>
            </a:r>
            <a:r>
              <a:rPr lang="ko-KR" altLang="en-US" baseline="0" dirty="0" smtClean="0"/>
              <a:t> 사고 방식을 가질 것인가 난 안돼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할 수 없어 란 고정형 사고방식을 가질 것인가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우린 성장할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인문계열이라고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비전공자라고 생각하지말자</a:t>
            </a:r>
            <a:endParaRPr lang="en-US" altLang="ko-KR" baseline="0" dirty="0" smtClean="0"/>
          </a:p>
          <a:p>
            <a:r>
              <a:rPr lang="ko-KR" altLang="en-US" dirty="0" smtClean="0"/>
              <a:t>인문</a:t>
            </a:r>
            <a:r>
              <a:rPr lang="en-US" altLang="ko-KR" dirty="0" smtClean="0"/>
              <a:t>vs</a:t>
            </a:r>
            <a:r>
              <a:rPr lang="ko-KR" altLang="en-US" dirty="0" smtClean="0"/>
              <a:t>자연 계열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전공자</a:t>
            </a:r>
            <a:r>
              <a:rPr lang="en-US" altLang="ko-KR" dirty="0" smtClean="0"/>
              <a:t>vs</a:t>
            </a:r>
            <a:r>
              <a:rPr lang="ko-KR" altLang="en-US" dirty="0" smtClean="0"/>
              <a:t>비전공자 타이틀에서 벗어나자 우린 할 수 있다</a:t>
            </a:r>
            <a:r>
              <a:rPr lang="en-US" altLang="ko-KR" dirty="0" smtClean="0"/>
              <a:t>.!!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수포자의</a:t>
            </a:r>
            <a:r>
              <a:rPr lang="ko-KR" altLang="en-US" dirty="0" smtClean="0"/>
              <a:t> 길을 걷게</a:t>
            </a:r>
            <a:r>
              <a:rPr lang="ko-KR" altLang="en-US" baseline="0" dirty="0" smtClean="0"/>
              <a:t> 된 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코딩이 어렵게 느껴지는 이유를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이분법적 교육을 받은 교육계에 한탄을 해봅시다</a:t>
            </a:r>
            <a:r>
              <a:rPr lang="en-US" altLang="ko-KR" dirty="0" smtClean="0"/>
              <a:t>.)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정리하자면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우리 뇌는 변한다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나는 잠재력을 가지고 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믿읍시다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가장 소름 끼치는 불신은 바로 자신 안에 있는 불신이다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믿기만 하면 난 그것을 볼 수 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1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 err="1" smtClean="0"/>
              <a:t>메타인지란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met</a:t>
            </a:r>
            <a:r>
              <a:rPr lang="en-US" altLang="ko-KR" sz="1000" baseline="0" dirty="0" smtClean="0"/>
              <a:t>a +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congnition</a:t>
            </a:r>
            <a:r>
              <a:rPr lang="ko-KR" altLang="en-US" sz="1000" dirty="0" smtClean="0"/>
              <a:t>의 합성어이다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1976</a:t>
            </a:r>
            <a:r>
              <a:rPr lang="ko-KR" altLang="en-US" sz="1000" dirty="0" smtClean="0"/>
              <a:t>년 존 </a:t>
            </a:r>
            <a:r>
              <a:rPr lang="ko-KR" altLang="en-US" sz="1000" dirty="0" err="1" smtClean="0"/>
              <a:t>플라벨이</a:t>
            </a:r>
            <a:r>
              <a:rPr lang="ko-KR" altLang="en-US" sz="1000" dirty="0" smtClean="0"/>
              <a:t> 고안한 용어이다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메타의 어원은 </a:t>
            </a:r>
            <a:r>
              <a:rPr lang="en-US" altLang="ko-KR" sz="1000" dirty="0" smtClean="0"/>
              <a:t>~</a:t>
            </a:r>
            <a:r>
              <a:rPr lang="ko-KR" altLang="en-US" sz="1000" dirty="0" smtClean="0"/>
              <a:t>에 대하여 란 뜻이다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메타인지의 뜻은 바로 자신의 인지능력에 관한</a:t>
            </a:r>
            <a:r>
              <a:rPr lang="en-US" altLang="ko-KR" sz="1000" baseline="0" dirty="0" smtClean="0"/>
              <a:t> / </a:t>
            </a:r>
            <a:r>
              <a:rPr lang="ko-KR" altLang="en-US" sz="1000" baseline="0" dirty="0" smtClean="0"/>
              <a:t>능력을 말한다</a:t>
            </a:r>
            <a:r>
              <a:rPr lang="en-US" altLang="ko-KR" sz="1000" baseline="0" dirty="0" smtClean="0"/>
              <a:t>.</a:t>
            </a:r>
          </a:p>
          <a:p>
            <a:r>
              <a:rPr lang="ko-KR" altLang="en-US" sz="1000" baseline="0" dirty="0" smtClean="0"/>
              <a:t>우리는 항상 배운다</a:t>
            </a:r>
            <a:r>
              <a:rPr lang="en-US" altLang="ko-KR" sz="1000" baseline="0" dirty="0" smtClean="0"/>
              <a:t>. </a:t>
            </a:r>
            <a:r>
              <a:rPr lang="ko-KR" altLang="en-US" sz="1000" baseline="0" dirty="0" smtClean="0"/>
              <a:t>새로운 것을 배웠고 알았다고 하지만 정말 그것을 </a:t>
            </a:r>
            <a:r>
              <a:rPr lang="ko-KR" altLang="en-US" sz="1000" baseline="0" dirty="0" err="1" smtClean="0"/>
              <a:t>아는것일까</a:t>
            </a:r>
            <a:r>
              <a:rPr lang="en-US" altLang="ko-KR" sz="1000" baseline="0" dirty="0" smtClean="0"/>
              <a:t>?</a:t>
            </a:r>
          </a:p>
          <a:p>
            <a:endParaRPr lang="en-US" altLang="ko-KR" sz="1000" baseline="0" dirty="0" smtClean="0"/>
          </a:p>
          <a:p>
            <a:r>
              <a:rPr lang="ko-KR" altLang="en-US" sz="1000" baseline="0" dirty="0" smtClean="0"/>
              <a:t>아는 것과 모르는 것의 구분하는 능력은 현대에 오면서 더더욱 중요해졌다</a:t>
            </a:r>
            <a:r>
              <a:rPr lang="en-US" altLang="ko-KR" sz="1000" baseline="0" dirty="0" smtClean="0"/>
              <a:t>.</a:t>
            </a:r>
          </a:p>
          <a:p>
            <a:endParaRPr lang="en-US" altLang="ko-KR" sz="1000" baseline="0" dirty="0" smtClean="0"/>
          </a:p>
          <a:p>
            <a:r>
              <a:rPr lang="ko-KR" altLang="en-US" sz="1000" baseline="0" dirty="0" smtClean="0"/>
              <a:t>지식이 쏟아지니 자신에게 필요한 지식 선택과 또 그것을 이해하는 능력이 필수이기 때문이다</a:t>
            </a:r>
            <a:r>
              <a:rPr lang="en-US" altLang="ko-KR" sz="10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2D1FF-6AAA-402A-86BF-7FB951633A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F8CE-A855-4A93-BC95-891704B367CE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9BAB-E1A2-4BFB-B3AC-75563BD00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8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ㅇㅇ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RPy-aM8Xe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hyperlink" Target="https://goo.gl/jbUX8q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ZZfDj_ieEU&amp;feature=youtu.b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s?q=data+scientist&amp;l=United+Sta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uXPto0nQfljc3fGEx7nbHKiWQ4sM3VWYmfxIPiBdJEI/edit#slide=id.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uXPto0nQfljc3fGEx7nbHKiWQ4sM3VWYmfxIPiBdJEI/edit#slide=id.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x.temple.edu/institutes-and-centers/data-science/" TargetMode="External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goo.gl/RB1h3h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nh4Sou" TargetMode="External"/><Relationship Id="rId3" Type="http://schemas.openxmlformats.org/officeDocument/2006/relationships/hyperlink" Target="https://wikidocs.net/book/1" TargetMode="External"/><Relationship Id="rId7" Type="http://schemas.openxmlformats.org/officeDocument/2006/relationships/hyperlink" Target="https://goo.gl/VLG5ru" TargetMode="External"/><Relationship Id="rId2" Type="http://schemas.openxmlformats.org/officeDocument/2006/relationships/hyperlink" Target="http://www.edwith.org/connect_c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oo.gl/k52wxa" TargetMode="External"/><Relationship Id="rId5" Type="http://schemas.openxmlformats.org/officeDocument/2006/relationships/hyperlink" Target="http://www.edwith.org/sogang_python" TargetMode="External"/><Relationship Id="rId10" Type="http://schemas.openxmlformats.org/officeDocument/2006/relationships/hyperlink" Target="https://goo.gl/NBnqvr" TargetMode="External"/><Relationship Id="rId4" Type="http://schemas.openxmlformats.org/officeDocument/2006/relationships/hyperlink" Target="https://wikidocs.net/book/110" TargetMode="External"/><Relationship Id="rId9" Type="http://schemas.openxmlformats.org/officeDocument/2006/relationships/hyperlink" Target="https://goo.gl/5UpQoF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nRBcjN" TargetMode="External"/><Relationship Id="rId3" Type="http://schemas.openxmlformats.org/officeDocument/2006/relationships/hyperlink" Target="https://goo.gl/2BkgCp" TargetMode="External"/><Relationship Id="rId7" Type="http://schemas.openxmlformats.org/officeDocument/2006/relationships/hyperlink" Target="https://thetales.co/" TargetMode="External"/><Relationship Id="rId2" Type="http://schemas.openxmlformats.org/officeDocument/2006/relationships/hyperlink" Target="https://goo.gl/5xut2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kky.kr/articles/tagged/%EC%96%91%ED%8C%8C" TargetMode="External"/><Relationship Id="rId11" Type="http://schemas.openxmlformats.org/officeDocument/2006/relationships/hyperlink" Target="https://goo.gl/1Lcv28" TargetMode="External"/><Relationship Id="rId5" Type="http://schemas.openxmlformats.org/officeDocument/2006/relationships/hyperlink" Target="https://goo.gl/Gy73Qw" TargetMode="External"/><Relationship Id="rId10" Type="http://schemas.openxmlformats.org/officeDocument/2006/relationships/hyperlink" Target="http://www.slidescarnival.com/jaques-free-presentation-template/2019" TargetMode="External"/><Relationship Id="rId4" Type="http://schemas.openxmlformats.org/officeDocument/2006/relationships/hyperlink" Target="https://goo.gl/KcFLrG" TargetMode="External"/><Relationship Id="rId9" Type="http://schemas.openxmlformats.org/officeDocument/2006/relationships/hyperlink" Target="http://www.free-powerpoint-templates-design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ecanvas.com/s/230c16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5.xml"/><Relationship Id="rId7" Type="http://schemas.openxmlformats.org/officeDocument/2006/relationships/slide" Target="slide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yobobook.co.kr/product/detailViewKor.laf?ejkGb=KOR&amp;mallGb=KOR&amp;barcode=9791160486735&amp;orderClick=LAG&amp;Kc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ppss.kr/archives/65172" TargetMode="External"/><Relationship Id="rId4" Type="http://schemas.openxmlformats.org/officeDocument/2006/relationships/hyperlink" Target="https://ko.wikipedia.org/wiki/%EC%8B%A0%EA%B2%BD%EA%B0%80%EC%86%8C%EC%84%B1" TargetMode="External"/><Relationship Id="rId9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9%94%ED%83%80%EC%9D%B8%EC%A7%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1" y="4267423"/>
            <a:ext cx="4860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/>
              <a:t>Data Processing Based Python 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71600" y="357986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Prologue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프롤로그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메타인지</a:t>
            </a:r>
            <a:endParaRPr lang="en-US" dirty="0"/>
          </a:p>
        </p:txBody>
      </p:sp>
      <p:sp>
        <p:nvSpPr>
          <p:cNvPr id="31" name="Content Placeholder 4"/>
          <p:cNvSpPr>
            <a:spLocks noGrp="1"/>
          </p:cNvSpPr>
          <p:nvPr>
            <p:ph idx="10"/>
          </p:nvPr>
        </p:nvSpPr>
        <p:spPr>
          <a:xfrm>
            <a:off x="323528" y="1779662"/>
            <a:ext cx="8136904" cy="2376263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인간의 인지과정 이해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  <a:hlinkClick r:id="rId3"/>
              </a:rPr>
              <a:t>총 몇 번 패스를 했을까요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hlinkClick r:id="rId3"/>
              </a:rPr>
              <a:t>?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>
                <a:latin typeface="Arial" pitchFamily="34" charset="0"/>
                <a:cs typeface="Arial" pitchFamily="34" charset="0"/>
                <a:hlinkClick r:id="rId4"/>
              </a:rPr>
              <a:t>생각의 두 가지 시스템</a:t>
            </a:r>
            <a:r>
              <a:rPr lang="en-US" altLang="ko-KR" baseline="-25000" dirty="0">
                <a:latin typeface="Arial" pitchFamily="34" charset="0"/>
                <a:cs typeface="Arial" pitchFamily="34" charset="0"/>
                <a:hlinkClick r:id="rId4"/>
              </a:rPr>
              <a:t>1)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우리 자신은 합리적이고 이성적이라고 생각하지만 착각과 편향을 가지고 있다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나의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인지적 한계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인정하자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203598"/>
            <a:ext cx="364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메타인지 </a:t>
            </a:r>
            <a:r>
              <a:rPr lang="ko-KR" altLang="en-US" b="1" dirty="0" err="1" smtClean="0"/>
              <a:t>향상법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가지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866501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대니얼 </a:t>
            </a:r>
            <a:r>
              <a:rPr lang="ko-KR" altLang="en-US" sz="1200" dirty="0" err="1" smtClean="0"/>
              <a:t>카너먼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『</a:t>
            </a:r>
            <a:r>
              <a:rPr lang="ko-KR" altLang="en-US" sz="1200" dirty="0" smtClean="0"/>
              <a:t>생각에 관한 생각</a:t>
            </a:r>
            <a:r>
              <a:rPr lang="en-US" altLang="ko-KR" sz="1200" dirty="0" smtClean="0"/>
              <a:t>』,</a:t>
            </a:r>
            <a:r>
              <a:rPr lang="ko-KR" altLang="en-US" sz="1200" dirty="0" smtClean="0"/>
              <a:t>이진원 옮김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김영사</a:t>
            </a:r>
            <a:r>
              <a:rPr lang="en-US" altLang="ko-KR" sz="1200" dirty="0" smtClean="0"/>
              <a:t>(2012)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49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메타인지</a:t>
            </a:r>
            <a:endParaRPr lang="en-US" dirty="0"/>
          </a:p>
        </p:txBody>
      </p:sp>
      <p:sp>
        <p:nvSpPr>
          <p:cNvPr id="31" name="Content Placeholder 4"/>
          <p:cNvSpPr>
            <a:spLocks noGrp="1"/>
          </p:cNvSpPr>
          <p:nvPr>
            <p:ph idx="10"/>
          </p:nvPr>
        </p:nvSpPr>
        <p:spPr>
          <a:xfrm>
            <a:off x="323528" y="1779662"/>
            <a:ext cx="8136904" cy="2376263"/>
          </a:xfrm>
        </p:spPr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자신의 실력을 객관적 측정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피드백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시험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가르치기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. .)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어렵게 배워야 내 것이 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자신만의 시험을 보자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배웠으면 가르쳐라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!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203598"/>
            <a:ext cx="364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메타인지 </a:t>
            </a:r>
            <a:r>
              <a:rPr lang="ko-KR" altLang="en-US" b="1" dirty="0" err="1" smtClean="0"/>
              <a:t>향상법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가지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57760" y="390487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간단하게 </a:t>
            </a:r>
            <a:r>
              <a:rPr lang="ko-KR" altLang="en-US" sz="1200" dirty="0"/>
              <a:t>설명할 수 </a:t>
            </a:r>
            <a:r>
              <a:rPr lang="ko-KR" altLang="en-US" sz="1200" dirty="0" smtClean="0"/>
              <a:t>없으면</a:t>
            </a:r>
            <a:endParaRPr lang="en-US" altLang="ko-KR" sz="1200" dirty="0" smtClean="0"/>
          </a:p>
          <a:p>
            <a:r>
              <a:rPr lang="ko-KR" altLang="en-US" sz="1200" dirty="0" smtClean="0"/>
              <a:t>제대로</a:t>
            </a:r>
            <a:r>
              <a:rPr lang="ko-KR" altLang="en-US" sz="1200" dirty="0"/>
              <a:t> 이해하지 못하는 것이다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알버트 아인슈타인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23678"/>
            <a:ext cx="2448272" cy="18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메타인지</a:t>
            </a:r>
            <a:endParaRPr lang="en-US" dirty="0"/>
          </a:p>
        </p:txBody>
      </p:sp>
      <p:sp>
        <p:nvSpPr>
          <p:cNvPr id="31" name="Content Placeholder 4"/>
          <p:cNvSpPr>
            <a:spLocks noGrp="1"/>
          </p:cNvSpPr>
          <p:nvPr>
            <p:ph idx="10"/>
          </p:nvPr>
        </p:nvSpPr>
        <p:spPr>
          <a:xfrm>
            <a:off x="323528" y="1779662"/>
            <a:ext cx="8136904" cy="2376263"/>
          </a:xfrm>
        </p:spPr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학습전략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이해하지 못했다면 다시 읽는다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짧은 단락마다 내 방식대로 요약한다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연습문제를 푼다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책에 나온 아이디어를 연계한다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모르는 용어가 있으면 찾아본다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어려운 부분에 더 시간을 투자한다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읽은 자료들의 필요성 평가와 분류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정리한다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203598"/>
            <a:ext cx="364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메타인지 </a:t>
            </a:r>
            <a:r>
              <a:rPr lang="ko-KR" altLang="en-US" b="1" dirty="0" err="1" smtClean="0"/>
              <a:t>향상법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가지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20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메타인지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67694"/>
            <a:ext cx="2067694" cy="20676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3" y="2067694"/>
            <a:ext cx="1872208" cy="18722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55961" y="194051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정말 알아야 하는 것들은 누구도 가르쳐 주지 않는다</a:t>
            </a:r>
            <a:r>
              <a:rPr lang="en-US" altLang="ko-KR" sz="1400" dirty="0" smtClean="0"/>
              <a:t>. – </a:t>
            </a:r>
            <a:r>
              <a:rPr lang="ko-KR" altLang="en-US" sz="1400" dirty="0" smtClean="0"/>
              <a:t>오스카 와일드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56646" y="2859782"/>
            <a:ext cx="40722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나는 </a:t>
            </a:r>
            <a:r>
              <a:rPr lang="ko-KR" altLang="en-US" sz="1600" dirty="0"/>
              <a:t>누구인가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스스로 </a:t>
            </a:r>
            <a:r>
              <a:rPr lang="ko-KR" altLang="en-US" sz="1600" dirty="0"/>
              <a:t>물으라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자신의 </a:t>
            </a:r>
            <a:r>
              <a:rPr lang="ko-KR" altLang="en-US" sz="1600" dirty="0"/>
              <a:t>속 얼굴이 드러나 보일 때까지 묻고</a:t>
            </a:r>
            <a:r>
              <a:rPr lang="en-US" altLang="ko-KR" sz="1600" dirty="0"/>
              <a:t>, </a:t>
            </a:r>
            <a:r>
              <a:rPr lang="ko-KR" altLang="en-US" sz="1600" dirty="0"/>
              <a:t>묻고</a:t>
            </a:r>
            <a:r>
              <a:rPr lang="en-US" altLang="ko-KR" sz="1600" dirty="0"/>
              <a:t>, </a:t>
            </a:r>
            <a:r>
              <a:rPr lang="ko-KR" altLang="en-US" sz="1600" dirty="0"/>
              <a:t>또 물어야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건성으로 </a:t>
            </a:r>
            <a:r>
              <a:rPr lang="ko-KR" altLang="en-US" sz="1600" dirty="0"/>
              <a:t>묻지 말고</a:t>
            </a:r>
            <a:r>
              <a:rPr lang="en-US" altLang="ko-KR" sz="1600" dirty="0"/>
              <a:t>, </a:t>
            </a:r>
            <a:r>
              <a:rPr lang="ko-KR" altLang="en-US" sz="1600" dirty="0"/>
              <a:t>목소리 속의 목소리로 귀 속의 귀에 대고 간절하게 물어야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해답은 </a:t>
            </a:r>
            <a:r>
              <a:rPr lang="ko-KR" altLang="en-US" sz="1600" dirty="0"/>
              <a:t>그 물음 속에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법정스님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5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Data Science?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2592288"/>
          </a:xfrm>
        </p:spPr>
        <p:txBody>
          <a:bodyPr/>
          <a:lstStyle/>
          <a:p>
            <a:pPr lvl="0"/>
            <a:r>
              <a:rPr lang="en-US" altLang="ko-KR" b="1" dirty="0" smtClean="0">
                <a:hlinkClick r:id="rId3"/>
              </a:rPr>
              <a:t>Data Science </a:t>
            </a:r>
            <a:endParaRPr lang="en-US" altLang="ko-KR" b="1" dirty="0" smtClean="0"/>
          </a:p>
          <a:p>
            <a:pPr lvl="0"/>
            <a:endParaRPr lang="en-US" altLang="ko-KR" b="1" dirty="0"/>
          </a:p>
          <a:p>
            <a:pPr lvl="0"/>
            <a:r>
              <a:rPr lang="en-US" altLang="ko-KR" b="1" dirty="0" smtClean="0"/>
              <a:t>= </a:t>
            </a:r>
            <a:r>
              <a:rPr lang="en-US" altLang="ko-KR" sz="1800" b="1" dirty="0" smtClean="0"/>
              <a:t>Computer Science + Math, Statistics + Domain Knowledge</a:t>
            </a:r>
          </a:p>
          <a:p>
            <a:pPr lvl="0"/>
            <a:endParaRPr lang="en-US" altLang="ko-KR" sz="1400" b="1" dirty="0" smtClean="0"/>
          </a:p>
          <a:p>
            <a:pPr lvl="0"/>
            <a:r>
              <a:rPr lang="en-US" altLang="ko-KR" b="1" dirty="0" smtClean="0"/>
              <a:t>= </a:t>
            </a:r>
            <a:r>
              <a:rPr lang="ko-KR" altLang="en-US" b="1" dirty="0" smtClean="0"/>
              <a:t>툴 </a:t>
            </a:r>
            <a:r>
              <a:rPr lang="en-US" altLang="ko-KR" b="1" dirty="0" smtClean="0"/>
              <a:t>		     + </a:t>
            </a:r>
            <a:r>
              <a:rPr lang="ko-KR" altLang="en-US" b="1" dirty="0" smtClean="0"/>
              <a:t>이론</a:t>
            </a:r>
            <a:r>
              <a:rPr lang="en-US" altLang="ko-KR" b="1" dirty="0" smtClean="0"/>
              <a:t>	       + </a:t>
            </a:r>
            <a:r>
              <a:rPr lang="ko-KR" altLang="en-US" b="1" dirty="0" smtClean="0"/>
              <a:t>실무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0053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4866501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사진출처</a:t>
            </a:r>
            <a:r>
              <a:rPr lang="en-US" altLang="ko-KR" sz="1200" dirty="0"/>
              <a:t>) </a:t>
            </a:r>
            <a:r>
              <a:rPr lang="en-US" altLang="ko-KR" sz="1200" dirty="0" smtClean="0">
                <a:hlinkClick r:id="rId3"/>
              </a:rPr>
              <a:t>https</a:t>
            </a:r>
            <a:r>
              <a:rPr lang="en-US" altLang="ko-KR" sz="1200" dirty="0">
                <a:hlinkClick r:id="rId3"/>
              </a:rPr>
              <a:t>://</a:t>
            </a:r>
            <a:r>
              <a:rPr lang="en-US" altLang="ko-KR" sz="1200" dirty="0" smtClean="0">
                <a:hlinkClick r:id="rId3"/>
              </a:rPr>
              <a:t>www.indeed.com/jobs?q=data+scientist&amp;l=United+States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59582"/>
            <a:ext cx="4464496" cy="35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866501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권재명</a:t>
            </a:r>
            <a:r>
              <a:rPr lang="en-US" altLang="ko-KR" sz="1200" dirty="0" smtClean="0"/>
              <a:t>, 『</a:t>
            </a:r>
            <a:r>
              <a:rPr lang="ko-KR" altLang="en-US" sz="1200" dirty="0" smtClean="0"/>
              <a:t>따라 하며 배우는 데이터 과학</a:t>
            </a:r>
            <a:r>
              <a:rPr lang="en-US" altLang="ko-KR" sz="1200" dirty="0" smtClean="0"/>
              <a:t>』, </a:t>
            </a:r>
            <a:r>
              <a:rPr lang="ko-KR" altLang="en-US" sz="1200" dirty="0" err="1" smtClean="0"/>
              <a:t>제이펍</a:t>
            </a:r>
            <a:r>
              <a:rPr lang="en-US" altLang="ko-KR" sz="1200" dirty="0" smtClean="0"/>
              <a:t>, </a:t>
            </a:r>
            <a:r>
              <a:rPr lang="ko-KR" altLang="en-US" sz="1200" dirty="0" smtClean="0">
                <a:hlinkClick r:id="rId3"/>
              </a:rPr>
              <a:t>강의노트 </a:t>
            </a:r>
            <a:r>
              <a:rPr lang="en-US" altLang="ko-KR" sz="1200" dirty="0" smtClean="0">
                <a:hlinkClick r:id="rId3"/>
              </a:rPr>
              <a:t>ch1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44082"/>
            <a:ext cx="5976664" cy="34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866501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권재명</a:t>
            </a:r>
            <a:r>
              <a:rPr lang="en-US" altLang="ko-KR" sz="1200" dirty="0" smtClean="0"/>
              <a:t>, 『</a:t>
            </a:r>
            <a:r>
              <a:rPr lang="ko-KR" altLang="en-US" sz="1200" dirty="0" smtClean="0"/>
              <a:t>따라 하며 배우는 데이터 과학</a:t>
            </a:r>
            <a:r>
              <a:rPr lang="en-US" altLang="ko-KR" sz="1200" dirty="0" smtClean="0"/>
              <a:t>』, </a:t>
            </a:r>
            <a:r>
              <a:rPr lang="ko-KR" altLang="en-US" sz="1200" dirty="0" err="1" smtClean="0"/>
              <a:t>제이펍</a:t>
            </a:r>
            <a:r>
              <a:rPr lang="en-US" altLang="ko-KR" sz="1200" dirty="0" smtClean="0"/>
              <a:t>, </a:t>
            </a:r>
            <a:r>
              <a:rPr lang="ko-KR" altLang="en-US" sz="1200" dirty="0" smtClean="0">
                <a:hlinkClick r:id="rId3"/>
              </a:rPr>
              <a:t>강의노트 </a:t>
            </a:r>
            <a:r>
              <a:rPr lang="en-US" altLang="ko-KR" sz="1200" dirty="0" smtClean="0">
                <a:hlinkClick r:id="rId3"/>
              </a:rPr>
              <a:t>ch1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7574"/>
            <a:ext cx="6120680" cy="38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722685"/>
            <a:ext cx="5076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사진출처</a:t>
            </a:r>
            <a:r>
              <a:rPr lang="en-US" altLang="ko-KR" sz="1100" dirty="0"/>
              <a:t>) </a:t>
            </a:r>
            <a:r>
              <a:rPr lang="en-US" altLang="ko-KR" sz="1100" dirty="0">
                <a:hlinkClick r:id="rId3"/>
              </a:rPr>
              <a:t>https://</a:t>
            </a:r>
            <a:r>
              <a:rPr lang="en-US" altLang="ko-KR" sz="1100" dirty="0" smtClean="0">
                <a:hlinkClick r:id="rId3"/>
              </a:rPr>
              <a:t>www.fox.temple.edu/institutes-and-centers/data-science/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4"/>
              </a:rPr>
              <a:t>https://goo.gl/RB1h3h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5" y="884466"/>
            <a:ext cx="4234835" cy="3838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059582"/>
            <a:ext cx="4176464" cy="3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과정소개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0056" y="813707"/>
            <a:ext cx="6912768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Computer Science </a:t>
            </a:r>
            <a:r>
              <a:rPr lang="en-US" altLang="ko-KR" b="1" dirty="0" smtClean="0"/>
              <a:t>+ Statistics</a:t>
            </a:r>
            <a:endParaRPr lang="en-US" altLang="ko-KR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925452" y="1419622"/>
            <a:ext cx="6912768" cy="3456384"/>
          </a:xfrm>
        </p:spPr>
        <p:txBody>
          <a:bodyPr/>
          <a:lstStyle/>
          <a:p>
            <a:r>
              <a:rPr lang="en-US" altLang="ko-KR" b="1" dirty="0" smtClean="0"/>
              <a:t>Part 1 – Computer Science : Python </a:t>
            </a:r>
            <a:r>
              <a:rPr lang="ko-KR" altLang="en-US" b="1" dirty="0" smtClean="0"/>
              <a:t>프로그래밍</a:t>
            </a:r>
            <a:endParaRPr lang="en-US" altLang="ko-KR" b="1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프롤로그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완벽한 </a:t>
            </a:r>
            <a:r>
              <a:rPr lang="ko-KR" altLang="en-US" sz="1200" dirty="0" err="1" smtClean="0"/>
              <a:t>공부법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사이언스란</a:t>
            </a:r>
            <a:r>
              <a:rPr lang="en-US" altLang="ko-KR" sz="1200" dirty="0" smtClean="0"/>
              <a:t>?), CS50, python </a:t>
            </a:r>
            <a:r>
              <a:rPr lang="ko-KR" altLang="en-US" sz="1200" dirty="0" smtClean="0"/>
              <a:t>환경설정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분석 </a:t>
            </a:r>
            <a:r>
              <a:rPr lang="ko-KR" altLang="en-US" sz="1200" dirty="0" err="1"/>
              <a:t>레포트</a:t>
            </a:r>
            <a:r>
              <a:rPr lang="ko-KR" altLang="en-US" sz="1200" dirty="0"/>
              <a:t> 작성을 위한 </a:t>
            </a:r>
            <a:r>
              <a:rPr lang="en-US" altLang="ko-KR" sz="1200" dirty="0" smtClean="0"/>
              <a:t>markdown, </a:t>
            </a:r>
            <a:r>
              <a:rPr lang="en-US" altLang="ko-KR" sz="1200" dirty="0" err="1" smtClean="0"/>
              <a:t>jupyter</a:t>
            </a:r>
            <a:r>
              <a:rPr lang="en-US" altLang="ko-KR" sz="1200" dirty="0" smtClean="0"/>
              <a:t> notebook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자료형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연산자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입출력문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조건문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반복문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함수와 모듈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클래스와 객체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 입출력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예외처리 </a:t>
            </a:r>
            <a:endParaRPr lang="en-US" altLang="ko-KR" sz="1200" dirty="0"/>
          </a:p>
          <a:p>
            <a:r>
              <a:rPr lang="en-US" altLang="ko-KR" sz="1200" dirty="0" smtClean="0"/>
              <a:t>+ </a:t>
            </a:r>
            <a:r>
              <a:rPr lang="ko-KR" altLang="en-US" sz="1200" dirty="0" smtClean="0"/>
              <a:t>간단한 통계 지식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Part 2 – Computer Science + Statistics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 전처리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, pandas)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데이터를 공간으로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시각화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matplotlib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seaborn</a:t>
            </a:r>
            <a:r>
              <a:rPr lang="en-US" altLang="ko-KR" sz="1200" dirty="0" smtClean="0"/>
              <a:t>, Folium)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크롤링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beautifulsoup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캐글</a:t>
            </a:r>
            <a:r>
              <a:rPr lang="ko-KR" altLang="en-US" sz="1200" dirty="0" smtClean="0"/>
              <a:t> 데이터를 활용한 분석 프로젝트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공공 </a:t>
            </a:r>
            <a:r>
              <a:rPr lang="ko-KR" altLang="en-US" sz="1200" dirty="0"/>
              <a:t>데이터를 활용한 </a:t>
            </a:r>
            <a:r>
              <a:rPr lang="ko-KR" altLang="en-US" sz="1200" dirty="0" smtClean="0"/>
              <a:t>분석 프로젝트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6312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평범한 대학생 </a:t>
            </a:r>
            <a:r>
              <a:rPr lang="en-US" altLang="ko-KR" dirty="0" smtClean="0"/>
              <a:t>A </a:t>
            </a:r>
            <a:r>
              <a:rPr lang="ko-KR" altLang="en-US" dirty="0"/>
              <a:t>이야기</a:t>
            </a:r>
          </a:p>
        </p:txBody>
      </p:sp>
    </p:spTree>
    <p:extLst>
      <p:ext uri="{BB962C8B-B14F-4D97-AF65-F5344CB8AC3E}">
        <p14:creationId xmlns:p14="http://schemas.microsoft.com/office/powerpoint/2010/main" val="13118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Computer Science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컴퓨터과학 개론</a:t>
            </a:r>
            <a:endParaRPr lang="en-US" altLang="ko-KR" sz="1100" b="1" dirty="0"/>
          </a:p>
          <a:p>
            <a:r>
              <a:rPr lang="en-US" altLang="ko-KR" sz="1050" dirty="0"/>
              <a:t>CS50(</a:t>
            </a:r>
            <a:r>
              <a:rPr lang="ko-KR" altLang="en-US" sz="1050" dirty="0"/>
              <a:t>강의 무료</a:t>
            </a:r>
            <a:r>
              <a:rPr lang="en-US" altLang="ko-KR" sz="1050" dirty="0"/>
              <a:t>)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en-US" altLang="ko-KR" sz="1050" dirty="0">
                <a:hlinkClick r:id="rId2"/>
              </a:rPr>
              <a:t>www.edwith.org/connect_cs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기초 </a:t>
            </a:r>
            <a:r>
              <a:rPr lang="en-US" altLang="ko-KR" sz="1100" b="1" dirty="0"/>
              <a:t>Python </a:t>
            </a:r>
            <a:r>
              <a:rPr lang="ko-KR" altLang="en-US" sz="1100" b="1" dirty="0"/>
              <a:t>프로그래밍</a:t>
            </a:r>
            <a:endParaRPr lang="en-US" altLang="ko-KR" sz="1100" b="1" dirty="0"/>
          </a:p>
          <a:p>
            <a:r>
              <a:rPr lang="ko-KR" altLang="en-US" sz="1050" dirty="0" smtClean="0"/>
              <a:t>점프 투 </a:t>
            </a:r>
            <a:r>
              <a:rPr lang="ko-KR" altLang="en-US" sz="1050" dirty="0" err="1" smtClean="0"/>
              <a:t>파이썬</a:t>
            </a:r>
            <a:r>
              <a:rPr lang="en-US" altLang="ko-KR" sz="1050" dirty="0"/>
              <a:t>(</a:t>
            </a:r>
            <a:r>
              <a:rPr lang="ko-KR" altLang="en-US" sz="1050" dirty="0"/>
              <a:t>책 무료</a:t>
            </a:r>
            <a:r>
              <a:rPr lang="en-US" altLang="ko-KR" sz="1050" dirty="0"/>
              <a:t>)</a:t>
            </a:r>
            <a:r>
              <a:rPr lang="ko-KR" altLang="en-US" sz="1050" dirty="0"/>
              <a:t> </a:t>
            </a:r>
            <a:r>
              <a:rPr lang="en-US" altLang="ko-KR" sz="1050" dirty="0"/>
              <a:t>- </a:t>
            </a:r>
            <a:r>
              <a:rPr lang="en-US" altLang="ko-KR" sz="1050" dirty="0">
                <a:hlinkClick r:id="rId3"/>
              </a:rPr>
              <a:t>https://wikidocs.net/book/1</a:t>
            </a:r>
            <a:r>
              <a:rPr lang="ko-KR" altLang="en-US" sz="1050" dirty="0"/>
              <a:t> </a:t>
            </a:r>
            <a:br>
              <a:rPr lang="ko-KR" altLang="en-US" sz="1050" dirty="0"/>
            </a:br>
            <a:r>
              <a:rPr lang="ko-KR" altLang="en-US" sz="1050" dirty="0" err="1"/>
              <a:t>파이썬으로</a:t>
            </a:r>
            <a:r>
              <a:rPr lang="ko-KR" altLang="en-US" sz="1050" dirty="0"/>
              <a:t> 배우는 알고리즘 트레이딩</a:t>
            </a:r>
            <a:r>
              <a:rPr lang="en-US" altLang="ko-KR" sz="1050" dirty="0"/>
              <a:t>(</a:t>
            </a:r>
            <a:r>
              <a:rPr lang="ko-KR" altLang="en-US" sz="1050" dirty="0"/>
              <a:t>책 무료</a:t>
            </a:r>
            <a:r>
              <a:rPr lang="en-US" altLang="ko-KR" sz="1050" dirty="0"/>
              <a:t>)</a:t>
            </a:r>
            <a:r>
              <a:rPr lang="ko-KR" altLang="en-US" sz="1050" dirty="0"/>
              <a:t> </a:t>
            </a:r>
            <a:r>
              <a:rPr lang="en-US" altLang="ko-KR" sz="1050" dirty="0"/>
              <a:t>- </a:t>
            </a:r>
            <a:r>
              <a:rPr lang="en-US" altLang="ko-KR" sz="1050" dirty="0">
                <a:hlinkClick r:id="rId4"/>
              </a:rPr>
              <a:t>https://</a:t>
            </a:r>
            <a:r>
              <a:rPr lang="en-US" altLang="ko-KR" sz="1050" dirty="0" smtClean="0">
                <a:hlinkClick r:id="rId4"/>
              </a:rPr>
              <a:t>wikidocs.net/book/110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050" dirty="0"/>
              <a:t>서강대 기초 </a:t>
            </a:r>
            <a:r>
              <a:rPr lang="en-US" altLang="ko-KR" sz="1050" dirty="0"/>
              <a:t>Python </a:t>
            </a:r>
            <a:r>
              <a:rPr lang="ko-KR" altLang="en-US" sz="1050" dirty="0"/>
              <a:t>프로그래밍</a:t>
            </a:r>
            <a:r>
              <a:rPr lang="en-US" altLang="ko-KR" sz="1050" dirty="0"/>
              <a:t>(</a:t>
            </a:r>
            <a:r>
              <a:rPr lang="ko-KR" altLang="en-US" sz="1050" dirty="0"/>
              <a:t>강의 무료</a:t>
            </a:r>
            <a:r>
              <a:rPr lang="en-US" altLang="ko-KR" sz="1050" dirty="0"/>
              <a:t>) - </a:t>
            </a:r>
            <a:r>
              <a:rPr lang="en-US" altLang="ko-KR" sz="1050" dirty="0">
                <a:hlinkClick r:id="rId5"/>
              </a:rPr>
              <a:t>www.edwith.org/sogang_python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050" dirty="0" err="1"/>
              <a:t>Codecademy</a:t>
            </a:r>
            <a:r>
              <a:rPr lang="en-US" altLang="ko-KR" sz="1050" dirty="0"/>
              <a:t> Python(</a:t>
            </a:r>
            <a:r>
              <a:rPr lang="ko-KR" altLang="en-US" sz="1050" dirty="0"/>
              <a:t>강의 무료</a:t>
            </a:r>
            <a:r>
              <a:rPr lang="en-US" altLang="ko-KR" sz="1050" dirty="0"/>
              <a:t>) -</a:t>
            </a:r>
            <a:r>
              <a:rPr lang="ko-KR" altLang="en-US" sz="1050" dirty="0"/>
              <a:t> </a:t>
            </a:r>
            <a:r>
              <a:rPr lang="en-US" altLang="ko-KR" sz="1050" dirty="0">
                <a:hlinkClick r:id="rId6"/>
              </a:rPr>
              <a:t>https://goo.gl/k52wxa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050" dirty="0"/>
              <a:t>T</a:t>
            </a:r>
            <a:r>
              <a:rPr lang="ko-KR" altLang="en-US" sz="1050" dirty="0"/>
              <a:t>아카데미 </a:t>
            </a:r>
            <a:r>
              <a:rPr lang="en-US" altLang="ko-KR" sz="1050" dirty="0"/>
              <a:t>Python </a:t>
            </a:r>
            <a:r>
              <a:rPr lang="ko-KR" altLang="en-US" sz="1050" dirty="0" smtClean="0"/>
              <a:t>프로그래밍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강의 무료</a:t>
            </a:r>
            <a:r>
              <a:rPr lang="en-US" altLang="ko-KR" sz="1050" dirty="0" smtClean="0"/>
              <a:t>) </a:t>
            </a:r>
            <a:r>
              <a:rPr lang="en-US" altLang="ko-KR" sz="1050" dirty="0"/>
              <a:t>- </a:t>
            </a:r>
            <a:r>
              <a:rPr lang="ko-KR" altLang="en-US" sz="1050" dirty="0"/>
              <a:t> </a:t>
            </a:r>
            <a:r>
              <a:rPr lang="en-US" altLang="ko-KR" sz="1050" dirty="0">
                <a:hlinkClick r:id="rId7"/>
              </a:rPr>
              <a:t>https://goo.gl/VLG5ru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Numpy</a:t>
            </a:r>
            <a:r>
              <a:rPr lang="en-US" altLang="ko-KR" sz="1100" b="1" dirty="0"/>
              <a:t>, Pandas, Machine Learning</a:t>
            </a:r>
          </a:p>
          <a:p>
            <a:r>
              <a:rPr lang="ko-KR" altLang="en-US" sz="1100" dirty="0" err="1"/>
              <a:t>파이썬</a:t>
            </a:r>
            <a:r>
              <a:rPr lang="ko-KR" altLang="en-US" sz="1100" dirty="0"/>
              <a:t> 라이브러리를 활용한 데이터 분석</a:t>
            </a:r>
            <a:r>
              <a:rPr lang="en-US" altLang="ko-KR" sz="1100" dirty="0"/>
              <a:t>(</a:t>
            </a:r>
            <a:r>
              <a:rPr lang="ko-KR" altLang="en-US" sz="1100" dirty="0"/>
              <a:t>책 유료</a:t>
            </a:r>
            <a:r>
              <a:rPr lang="en-US" altLang="ko-KR" sz="1100" dirty="0"/>
              <a:t>,</a:t>
            </a:r>
            <a:r>
              <a:rPr lang="ko-KR" altLang="en-US" sz="1100" dirty="0" err="1"/>
              <a:t>소스무료</a:t>
            </a:r>
            <a:r>
              <a:rPr lang="en-US" altLang="ko-KR" sz="1100" dirty="0"/>
              <a:t>) - </a:t>
            </a:r>
            <a:r>
              <a:rPr lang="en-US" altLang="ko-KR" sz="1100" dirty="0" err="1"/>
              <a:t>numpy</a:t>
            </a:r>
            <a:r>
              <a:rPr lang="en-US" altLang="ko-KR" sz="1100" dirty="0"/>
              <a:t>, pandas </a:t>
            </a:r>
            <a:r>
              <a:rPr lang="ko-KR" altLang="en-US" sz="1100" dirty="0"/>
              <a:t>패키지 사용법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100" dirty="0">
                <a:hlinkClick r:id="rId8"/>
              </a:rPr>
              <a:t>https://goo.gl/nh4Sou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100" dirty="0"/>
              <a:t>Python Data science Handbook (</a:t>
            </a:r>
            <a:r>
              <a:rPr lang="ko-KR" altLang="en-US" sz="1100" dirty="0"/>
              <a:t>책 무료</a:t>
            </a:r>
            <a:r>
              <a:rPr lang="en-US" altLang="ko-KR" sz="1100" dirty="0"/>
              <a:t>) - (</a:t>
            </a:r>
            <a:r>
              <a:rPr lang="en-US" altLang="ko-KR" sz="1100" dirty="0" err="1"/>
              <a:t>numpy,pandas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matplot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scikit</a:t>
            </a:r>
            <a:r>
              <a:rPr lang="en-US" altLang="ko-KR" sz="1100" dirty="0"/>
              <a:t>-learn </a:t>
            </a:r>
            <a:r>
              <a:rPr lang="ko-KR" altLang="en-US" sz="1100" dirty="0"/>
              <a:t>핵심 기능 요약정리</a:t>
            </a:r>
            <a:r>
              <a:rPr lang="en-US" altLang="ko-KR" sz="1100" dirty="0"/>
              <a:t>)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en-US" altLang="ko-KR" sz="1100" dirty="0">
                <a:hlinkClick r:id="rId9"/>
              </a:rPr>
              <a:t>https://goo.gl/5UpQoF</a:t>
            </a:r>
            <a:r>
              <a:rPr lang="ko-KR" altLang="en-US" sz="1100" dirty="0"/>
              <a:t> </a:t>
            </a:r>
            <a:endParaRPr lang="en-US" altLang="ko-KR" sz="1100" dirty="0" smtClean="0"/>
          </a:p>
          <a:p>
            <a:r>
              <a:rPr lang="ko-KR" altLang="en-US" sz="1050" dirty="0" err="1" smtClean="0"/>
              <a:t>파이썬</a:t>
            </a:r>
            <a:r>
              <a:rPr lang="ko-KR" altLang="en-US" sz="1050" dirty="0" smtClean="0"/>
              <a:t> 데이터 분석 입문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책 유료</a:t>
            </a:r>
            <a:r>
              <a:rPr lang="en-US" altLang="ko-KR" sz="1050" dirty="0"/>
              <a:t>) - </a:t>
            </a:r>
            <a:r>
              <a:rPr lang="en-US" altLang="ko-KR" sz="1050" dirty="0">
                <a:hlinkClick r:id="rId10"/>
              </a:rPr>
              <a:t>https</a:t>
            </a:r>
            <a:r>
              <a:rPr lang="en-US" altLang="ko-KR" sz="1050">
                <a:hlinkClick r:id="rId10"/>
              </a:rPr>
              <a:t>://</a:t>
            </a:r>
            <a:r>
              <a:rPr lang="en-US" altLang="ko-KR" sz="1050" smtClean="0">
                <a:hlinkClick r:id="rId10"/>
              </a:rPr>
              <a:t>goo.gl/NBnqvr</a:t>
            </a:r>
            <a:endParaRPr lang="en-US" altLang="ko-KR" sz="1050" smtClean="0"/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915566"/>
            <a:ext cx="6912768" cy="460648"/>
          </a:xfrm>
        </p:spPr>
        <p:txBody>
          <a:bodyPr/>
          <a:lstStyle/>
          <a:p>
            <a:pPr lvl="0"/>
            <a:r>
              <a:rPr lang="en-US" altLang="ko-KR" b="1" dirty="0"/>
              <a:t>Statistics, Math &amp; Domain </a:t>
            </a:r>
            <a:r>
              <a:rPr lang="en-US" altLang="ko-KR" b="1" dirty="0" smtClean="0"/>
              <a:t>Knowledge &amp; ETC</a:t>
            </a:r>
            <a:endParaRPr lang="en-US" altLang="ko-K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Statistics &amp; Math</a:t>
            </a:r>
          </a:p>
          <a:p>
            <a:r>
              <a:rPr lang="ko-KR" altLang="en-US" sz="1100" dirty="0"/>
              <a:t>따라 하며 배우는 데이터 과학 </a:t>
            </a:r>
            <a:r>
              <a:rPr lang="ko-KR" altLang="en-US" sz="1100" dirty="0" err="1"/>
              <a:t>권재명</a:t>
            </a:r>
            <a:r>
              <a:rPr lang="ko-KR" altLang="en-US" sz="1100" dirty="0"/>
              <a:t> </a:t>
            </a:r>
            <a:r>
              <a:rPr lang="en-US" altLang="ko-KR" sz="1100" dirty="0"/>
              <a:t>(R</a:t>
            </a:r>
            <a:r>
              <a:rPr lang="ko-KR" altLang="en-US" sz="1100" dirty="0"/>
              <a:t>프로그래밍</a:t>
            </a:r>
            <a:r>
              <a:rPr lang="en-US" altLang="ko-KR" sz="1100" dirty="0"/>
              <a:t>) – </a:t>
            </a:r>
            <a:r>
              <a:rPr lang="en-US" altLang="ko-KR" sz="1100" dirty="0">
                <a:hlinkClick r:id="rId2"/>
              </a:rPr>
              <a:t>https://goo.gl/5xut2F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빅데이터 시대의 통계학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빅데이터의 실존과 구원 </a:t>
            </a:r>
            <a:r>
              <a:rPr lang="en-US" altLang="ko-KR" sz="1100" dirty="0" smtClean="0"/>
              <a:t>–</a:t>
            </a:r>
            <a:r>
              <a:rPr lang="ko-KR" altLang="en-US" sz="1100" dirty="0" smtClean="0"/>
              <a:t>김재광 </a:t>
            </a:r>
            <a:r>
              <a:rPr lang="en-US" altLang="ko-KR" sz="1100" dirty="0">
                <a:hlinkClick r:id="rId3"/>
              </a:rPr>
              <a:t>https://</a:t>
            </a:r>
            <a:r>
              <a:rPr lang="en-US" altLang="ko-KR" sz="1100" dirty="0" smtClean="0">
                <a:hlinkClick r:id="rId3"/>
              </a:rPr>
              <a:t>goo.gl/2BkgCp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새빨건</a:t>
            </a:r>
            <a:r>
              <a:rPr lang="ko-KR" altLang="en-US" sz="1100" dirty="0" smtClean="0"/>
              <a:t> 거짓말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통계 </a:t>
            </a:r>
            <a:r>
              <a:rPr lang="en-US" altLang="ko-KR" sz="1100" dirty="0" smtClean="0"/>
              <a:t>– </a:t>
            </a:r>
            <a:r>
              <a:rPr lang="ko-KR" altLang="en-US" sz="1100" dirty="0" err="1" smtClean="0"/>
              <a:t>대릴허프</a:t>
            </a:r>
            <a:r>
              <a:rPr lang="ko-KR" altLang="en-US" sz="1100" dirty="0" smtClean="0"/>
              <a:t> </a:t>
            </a:r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goo.gl/KcFLrG</a:t>
            </a:r>
            <a:endParaRPr lang="en-US" altLang="ko-KR" sz="1100" dirty="0" smtClean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Domain </a:t>
            </a:r>
            <a:r>
              <a:rPr lang="en-US" altLang="ko-KR" sz="1200" b="1" dirty="0" smtClean="0"/>
              <a:t>Knowledge</a:t>
            </a:r>
          </a:p>
          <a:p>
            <a:r>
              <a:rPr lang="ko-KR" altLang="en-US" sz="1200" dirty="0"/>
              <a:t>일취월장 </a:t>
            </a:r>
            <a:r>
              <a:rPr lang="ko-KR" altLang="en-US" sz="1200" dirty="0" err="1"/>
              <a:t>신영준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고영성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5"/>
              </a:rPr>
              <a:t>https://goo.gl/Gy73Qw</a:t>
            </a:r>
            <a:endParaRPr lang="en-US" altLang="ko-KR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Adobe </a:t>
            </a:r>
            <a:r>
              <a:rPr lang="ko-KR" altLang="en-US" sz="1200" dirty="0"/>
              <a:t>시니어 컨설턴트 </a:t>
            </a:r>
            <a:r>
              <a:rPr lang="ko-KR" altLang="en-US" sz="1200" dirty="0" err="1"/>
              <a:t>한명주</a:t>
            </a:r>
            <a:r>
              <a:rPr lang="ko-KR" altLang="en-US" sz="1200" dirty="0"/>
              <a:t> 블로그 </a:t>
            </a:r>
            <a:r>
              <a:rPr lang="en-US" altLang="ko-KR" sz="1200" dirty="0">
                <a:hlinkClick r:id="rId6"/>
              </a:rPr>
              <a:t>–</a:t>
            </a:r>
            <a:r>
              <a:rPr lang="en-US" altLang="ko-KR" sz="1200" dirty="0"/>
              <a:t> </a:t>
            </a:r>
            <a:r>
              <a:rPr lang="en-US" altLang="ko-KR" sz="1200" dirty="0">
                <a:hlinkClick r:id="rId7"/>
              </a:rPr>
              <a:t>https://thetales.co/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양파의 데이터 사이언스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8"/>
              </a:rPr>
              <a:t>https://goo.gl/nRBcjN</a:t>
            </a:r>
            <a:endParaRPr lang="en-US" altLang="ko-KR" sz="1200" dirty="0"/>
          </a:p>
          <a:p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ETC</a:t>
            </a:r>
            <a:endParaRPr lang="en-US" altLang="ko-KR" sz="1100" b="1" dirty="0"/>
          </a:p>
          <a:p>
            <a:r>
              <a:rPr lang="en-US" altLang="ko-KR" sz="1100" dirty="0" err="1"/>
              <a:t>ppt</a:t>
            </a:r>
            <a:r>
              <a:rPr lang="en-US" altLang="ko-KR" sz="1100" dirty="0"/>
              <a:t> template </a:t>
            </a:r>
            <a:r>
              <a:rPr lang="en-US" altLang="ko-KR" sz="1100" dirty="0" smtClean="0"/>
              <a:t>- </a:t>
            </a:r>
            <a:r>
              <a:rPr lang="en-US" altLang="ko-KR" sz="1100" dirty="0" smtClean="0">
                <a:hlinkClick r:id="rId9"/>
              </a:rPr>
              <a:t>http</a:t>
            </a:r>
            <a:r>
              <a:rPr lang="en-US" altLang="ko-KR" sz="1100" dirty="0">
                <a:hlinkClick r:id="rId9"/>
              </a:rPr>
              <a:t>://www.free-powerpoint-templates-design.com</a:t>
            </a:r>
            <a:r>
              <a:rPr lang="en-US" altLang="ko-KR" sz="1100" dirty="0" smtClean="0">
                <a:hlinkClick r:id="rId9"/>
              </a:rPr>
              <a:t>/</a:t>
            </a:r>
            <a:endParaRPr lang="en-US" altLang="ko-KR" sz="1100" dirty="0" smtClean="0"/>
          </a:p>
          <a:p>
            <a:r>
              <a:rPr lang="en-US" altLang="ko-KR" sz="1100" dirty="0" err="1"/>
              <a:t>p</a:t>
            </a:r>
            <a:r>
              <a:rPr lang="en-US" altLang="ko-KR" sz="1100" dirty="0" err="1" smtClean="0"/>
              <a:t>pt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template - </a:t>
            </a:r>
            <a:r>
              <a:rPr lang="en-US" altLang="ko-KR" sz="1100" dirty="0">
                <a:hlinkClick r:id="rId10"/>
              </a:rPr>
              <a:t>http://</a:t>
            </a:r>
            <a:r>
              <a:rPr lang="en-US" altLang="ko-KR" sz="1100" dirty="0" smtClean="0">
                <a:hlinkClick r:id="rId10"/>
              </a:rPr>
              <a:t>www.slidescarnival.com/jaques-free-presentation-template/2019</a:t>
            </a:r>
            <a:endParaRPr lang="en-US" altLang="ko-KR" sz="1100" dirty="0" smtClean="0"/>
          </a:p>
          <a:p>
            <a:r>
              <a:rPr lang="ko-KR" altLang="en-US" sz="1100" dirty="0" smtClean="0"/>
              <a:t>완벽한 </a:t>
            </a:r>
            <a:r>
              <a:rPr lang="ko-KR" altLang="en-US" sz="1100" dirty="0" err="1"/>
              <a:t>공부법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신영준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고영성</a:t>
            </a:r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en-US" altLang="ko-KR" sz="1100" dirty="0">
                <a:hlinkClick r:id="rId11"/>
              </a:rPr>
              <a:t>https://</a:t>
            </a:r>
            <a:r>
              <a:rPr lang="en-US" altLang="ko-KR" sz="1100" dirty="0" smtClean="0">
                <a:hlinkClick r:id="rId11"/>
              </a:rPr>
              <a:t>goo.gl/1Lcv28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8144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9" y="220266"/>
            <a:ext cx="9108281" cy="67270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평범한 </a:t>
            </a:r>
            <a:r>
              <a:rPr lang="ko-KR" altLang="en-US" dirty="0" smtClean="0"/>
              <a:t>대학생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이야기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39143" y="1203598"/>
            <a:ext cx="4701431" cy="3697858"/>
            <a:chOff x="878681" y="1250156"/>
            <a:chExt cx="4257676" cy="3414885"/>
          </a:xfrm>
        </p:grpSpPr>
        <p:grpSp>
          <p:nvGrpSpPr>
            <p:cNvPr id="5" name="그룹 4"/>
            <p:cNvGrpSpPr/>
            <p:nvPr/>
          </p:nvGrpSpPr>
          <p:grpSpPr>
            <a:xfrm>
              <a:off x="878681" y="1250156"/>
              <a:ext cx="4257676" cy="3414885"/>
              <a:chOff x="1171574" y="1666875"/>
              <a:chExt cx="5991226" cy="455318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171574" y="1666875"/>
                <a:ext cx="599122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아</a:t>
                </a:r>
                <a:r>
                  <a:rPr lang="en-US" altLang="ko-KR" b="1" dirty="0"/>
                  <a:t>~ </a:t>
                </a:r>
                <a:r>
                  <a:rPr lang="ko-KR" altLang="en-US" b="1" dirty="0"/>
                  <a:t>데이터 사이언스</a:t>
                </a:r>
                <a:r>
                  <a:rPr lang="en-US" altLang="ko-KR" b="1" dirty="0"/>
                  <a:t>!</a:t>
                </a:r>
                <a:r>
                  <a:rPr lang="ko-KR" altLang="en-US" b="1" dirty="0"/>
                  <a:t>이제 조금 알겠</a:t>
                </a:r>
                <a:r>
                  <a:rPr lang="en-US" altLang="ko-KR" b="1" dirty="0"/>
                  <a:t>..</a:t>
                </a:r>
                <a:r>
                  <a:rPr lang="ko-KR" altLang="en-US" b="1" dirty="0"/>
                  <a:t>어</a:t>
                </a:r>
                <a:r>
                  <a:rPr lang="en-US" altLang="ko-KR" b="1" dirty="0"/>
                  <a:t>!!!</a:t>
                </a:r>
                <a:endParaRPr lang="ko-KR" altLang="en-US" b="1" dirty="0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1574" y="2128540"/>
                <a:ext cx="3352958" cy="4091515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043408" y="2054274"/>
              <a:ext cx="1407320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50" b="1" dirty="0"/>
                <a:t>컴퓨터 공학 </a:t>
              </a:r>
              <a:r>
                <a:rPr lang="en-US" altLang="ko-KR" sz="1350" b="1" dirty="0"/>
                <a:t>+ </a:t>
              </a:r>
            </a:p>
            <a:p>
              <a:r>
                <a:rPr lang="ko-KR" altLang="en-US" sz="1350" b="1" dirty="0"/>
                <a:t>수학</a:t>
              </a:r>
              <a:r>
                <a:rPr lang="en-US" altLang="ko-KR" sz="1350" b="1" dirty="0"/>
                <a:t>, </a:t>
              </a:r>
              <a:r>
                <a:rPr lang="ko-KR" altLang="en-US" sz="1350" b="1" dirty="0"/>
                <a:t>통계 </a:t>
              </a:r>
              <a:r>
                <a:rPr lang="en-US" altLang="ko-KR" sz="1350" b="1" dirty="0"/>
                <a:t>+</a:t>
              </a:r>
            </a:p>
            <a:p>
              <a:r>
                <a:rPr lang="ko-KR" altLang="en-US" sz="1350" b="1" dirty="0"/>
                <a:t>전문지식</a:t>
              </a:r>
              <a:endParaRPr lang="en-US" altLang="ko-KR" sz="13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8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9" y="220266"/>
            <a:ext cx="9108281" cy="67270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평범한 </a:t>
            </a:r>
            <a:r>
              <a:rPr lang="ko-KR" altLang="en-US" dirty="0" smtClean="0"/>
              <a:t>대학생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이야기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036840"/>
            <a:ext cx="27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차근차근 배워보자</a:t>
            </a:r>
            <a:endParaRPr lang="en-US" altLang="ko-KR" b="1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139563"/>
            <a:ext cx="2573472" cy="24445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5533" y="1585970"/>
            <a:ext cx="1973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</a:t>
            </a:r>
            <a:r>
              <a:rPr lang="ko-KR" altLang="en-US" sz="1600" b="1" dirty="0" smtClean="0"/>
              <a:t>의 컴퓨터 실력 </a:t>
            </a:r>
            <a:r>
              <a:rPr lang="en-US" altLang="ko-KR" sz="1600" b="1" dirty="0" smtClean="0"/>
              <a:t>: </a:t>
            </a:r>
            <a:endParaRPr lang="ko-KR" altLang="en-US" sz="16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60" y="1614878"/>
            <a:ext cx="3915347" cy="28073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1153"/>
            <a:ext cx="2952328" cy="23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67" y="1303358"/>
            <a:ext cx="3462979" cy="19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6483" y="3565097"/>
            <a:ext cx="451219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hlinkClick r:id="rId3"/>
              </a:rPr>
              <a:t>https://beecanvas.com/s/230c16</a:t>
            </a:r>
            <a:endParaRPr lang="en-US" altLang="ko-KR" sz="2100" b="1" dirty="0"/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7426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9" y="220266"/>
            <a:ext cx="9108281" cy="67270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평범한 대학생 </a:t>
            </a:r>
            <a:r>
              <a:rPr lang="en-US" altLang="ko-KR" dirty="0"/>
              <a:t>A </a:t>
            </a:r>
            <a:r>
              <a:rPr lang="ko-KR" altLang="en-US" dirty="0"/>
              <a:t>이야기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07219" y="1213246"/>
            <a:ext cx="2593181" cy="2854777"/>
            <a:chOff x="809625" y="1617662"/>
            <a:chExt cx="3457575" cy="38063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5" y="1617662"/>
              <a:ext cx="3457575" cy="317723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719262" y="4931588"/>
              <a:ext cx="25479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오늘 아침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32622" y="1425925"/>
            <a:ext cx="2246710" cy="2663113"/>
            <a:chOff x="5110162" y="1901233"/>
            <a:chExt cx="2995613" cy="35508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162" y="1901233"/>
              <a:ext cx="2247900" cy="289366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557837" y="4959607"/>
              <a:ext cx="25479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r>
                <a:rPr lang="en-US" altLang="ko-KR" b="1" dirty="0" smtClean="0"/>
                <a:t>0</a:t>
              </a:r>
              <a:r>
                <a:rPr lang="ko-KR" altLang="en-US" b="1" dirty="0"/>
                <a:t>분 전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79332" y="1425924"/>
            <a:ext cx="2821781" cy="2682557"/>
            <a:chOff x="8105775" y="1706701"/>
            <a:chExt cx="3838575" cy="378955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775" y="1706701"/>
              <a:ext cx="3571875" cy="328272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9396412" y="4974516"/>
              <a:ext cx="2547938" cy="52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현재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923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990056" y="884466"/>
            <a:ext cx="6912768" cy="2995737"/>
          </a:xfrm>
        </p:spPr>
        <p:txBody>
          <a:bodyPr/>
          <a:lstStyle/>
          <a:p>
            <a:r>
              <a:rPr lang="en-US" altLang="ko-KR" sz="1600" b="1" dirty="0" smtClean="0">
                <a:hlinkClick r:id="rId3" action="ppaction://hlinksldjump"/>
              </a:rPr>
              <a:t>1. </a:t>
            </a:r>
            <a:r>
              <a:rPr lang="ko-KR" altLang="en-US" sz="1600" b="1" dirty="0" smtClean="0">
                <a:hlinkClick r:id="rId3" action="ppaction://hlinksldjump"/>
              </a:rPr>
              <a:t>강사 소개</a:t>
            </a:r>
            <a:endParaRPr lang="en-US" altLang="ko-KR" sz="1600" b="1" dirty="0" smtClean="0"/>
          </a:p>
          <a:p>
            <a:r>
              <a:rPr lang="en-US" altLang="ko-KR" sz="1600" b="1" dirty="0" smtClean="0">
                <a:hlinkClick r:id="rId4" action="ppaction://hlinksldjump"/>
              </a:rPr>
              <a:t>2. Goals!</a:t>
            </a:r>
            <a:endParaRPr lang="en-US" altLang="ko-KR" sz="1600" b="1" dirty="0" smtClean="0"/>
          </a:p>
          <a:p>
            <a:r>
              <a:rPr lang="en-US" altLang="ko-KR" sz="1600" b="1" dirty="0" smtClean="0">
                <a:hlinkClick r:id="rId5" action="ppaction://hlinksldjump"/>
              </a:rPr>
              <a:t>3. </a:t>
            </a:r>
            <a:r>
              <a:rPr lang="ko-KR" altLang="en-US" sz="1600" b="1" dirty="0" smtClean="0">
                <a:hlinkClick r:id="rId5" action="ppaction://hlinksldjump"/>
              </a:rPr>
              <a:t>완벽한 </a:t>
            </a:r>
            <a:r>
              <a:rPr lang="ko-KR" altLang="en-US" sz="1600" b="1" dirty="0" err="1" smtClean="0">
                <a:hlinkClick r:id="rId5" action="ppaction://hlinksldjump"/>
              </a:rPr>
              <a:t>공부법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</a:t>
            </a:r>
            <a:r>
              <a:rPr lang="ko-KR" altLang="en-US" sz="1200" dirty="0" smtClean="0"/>
              <a:t>믿음</a:t>
            </a:r>
            <a:endParaRPr lang="en-US" altLang="ko-KR" sz="1200" dirty="0" smtClean="0"/>
          </a:p>
          <a:p>
            <a:r>
              <a:rPr lang="en-US" altLang="ko-KR" sz="1200" dirty="0" smtClean="0"/>
              <a:t>	</a:t>
            </a:r>
            <a:r>
              <a:rPr lang="ko-KR" altLang="en-US" sz="1200" dirty="0" smtClean="0"/>
              <a:t>메타인지</a:t>
            </a:r>
            <a:endParaRPr lang="en-US" altLang="ko-KR" sz="1200" dirty="0"/>
          </a:p>
          <a:p>
            <a:r>
              <a:rPr lang="en-US" altLang="ko-KR" sz="1600" b="1" dirty="0">
                <a:hlinkClick r:id="rId6" action="ppaction://hlinksldjump"/>
              </a:rPr>
              <a:t>4</a:t>
            </a:r>
            <a:r>
              <a:rPr lang="en-US" altLang="ko-KR" sz="1600" b="1" dirty="0" smtClean="0">
                <a:hlinkClick r:id="rId6" action="ppaction://hlinksldjump"/>
              </a:rPr>
              <a:t>.What is Data Science?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200" dirty="0" smtClean="0"/>
              <a:t>Data Science </a:t>
            </a:r>
          </a:p>
          <a:p>
            <a:r>
              <a:rPr lang="en-US" altLang="ko-KR" sz="1200" dirty="0" smtClean="0"/>
              <a:t>	= Computer Science + </a:t>
            </a:r>
            <a:r>
              <a:rPr lang="en-US" altLang="ko-KR" sz="1200" dirty="0" err="1" smtClean="0"/>
              <a:t>Math,Statistics</a:t>
            </a:r>
            <a:r>
              <a:rPr lang="en-US" altLang="ko-KR" sz="1200" dirty="0" smtClean="0"/>
              <a:t> + Domain Knowledge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 + </a:t>
            </a:r>
            <a:r>
              <a:rPr lang="ko-KR" altLang="en-US" sz="1200" dirty="0" smtClean="0"/>
              <a:t>이론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실무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소통</a:t>
            </a:r>
            <a:endParaRPr lang="en-US" altLang="ko-KR" sz="2800" dirty="0" smtClean="0"/>
          </a:p>
          <a:p>
            <a:r>
              <a:rPr lang="en-US" altLang="ko-KR" sz="1600" b="1" dirty="0">
                <a:hlinkClick r:id="rId7" action="ppaction://hlinksldjump"/>
              </a:rPr>
              <a:t>5</a:t>
            </a:r>
            <a:r>
              <a:rPr lang="en-US" altLang="ko-KR" sz="1600" b="1" dirty="0" smtClean="0">
                <a:hlinkClick r:id="rId7" action="ppaction://hlinksldjump"/>
              </a:rPr>
              <a:t>. </a:t>
            </a:r>
            <a:r>
              <a:rPr lang="ko-KR" altLang="en-US" sz="1600" b="1" dirty="0" smtClean="0">
                <a:hlinkClick r:id="rId7" action="ppaction://hlinksldjump"/>
              </a:rPr>
              <a:t>교육과정 </a:t>
            </a:r>
            <a:endParaRPr lang="en-US" altLang="ko-KR" sz="1600" b="1" dirty="0" smtClean="0"/>
          </a:p>
          <a:p>
            <a:r>
              <a:rPr lang="en-US" altLang="ko-KR" sz="1600" b="1" dirty="0">
                <a:hlinkClick r:id="rId8" action="ppaction://hlinksldjump"/>
              </a:rPr>
              <a:t>6</a:t>
            </a:r>
            <a:r>
              <a:rPr lang="en-US" altLang="ko-KR" sz="1600" b="1" dirty="0" smtClean="0">
                <a:hlinkClick r:id="rId8" action="ppaction://hlinksldjump"/>
              </a:rPr>
              <a:t>. Reference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3819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강사소개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08232"/>
            <a:ext cx="1368152" cy="22754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08233"/>
            <a:ext cx="1728192" cy="22754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54571" y="1491630"/>
            <a:ext cx="33843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김건희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브레이크 타임 </a:t>
            </a:r>
            <a:r>
              <a:rPr lang="ko-KR" altLang="en-US" sz="800" dirty="0" smtClean="0"/>
              <a:t>대표 </a:t>
            </a: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빅파이크래프트 </a:t>
            </a:r>
            <a:r>
              <a:rPr lang="ko-KR" altLang="en-US" sz="1200" dirty="0" err="1" smtClean="0"/>
              <a:t>선행연구원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Python, R </a:t>
            </a:r>
            <a:r>
              <a:rPr lang="ko-KR" altLang="en-US" sz="1600" dirty="0" smtClean="0"/>
              <a:t>강의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: </a:t>
            </a:r>
            <a:r>
              <a:rPr lang="en-US" altLang="ko-KR" dirty="0" err="1" smtClean="0"/>
              <a:t>hellogurney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015075"/>
            <a:ext cx="455530" cy="4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Goals!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00820"/>
            <a:ext cx="1300593" cy="130059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79512" y="3275091"/>
            <a:ext cx="2087938" cy="1285209"/>
            <a:chOff x="179512" y="3275091"/>
            <a:chExt cx="2087938" cy="128520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3275091"/>
              <a:ext cx="1285209" cy="128520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814" y="3625698"/>
              <a:ext cx="510636" cy="510636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627873" y="3147814"/>
            <a:ext cx="3707815" cy="1434806"/>
            <a:chOff x="2627873" y="3147814"/>
            <a:chExt cx="3707815" cy="14348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873" y="3147814"/>
              <a:ext cx="1412486" cy="141248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418" y="3158349"/>
              <a:ext cx="1424270" cy="14242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103" y="3662377"/>
              <a:ext cx="510636" cy="510636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6588224" y="3158349"/>
            <a:ext cx="2194039" cy="1401951"/>
            <a:chOff x="6551712" y="3158349"/>
            <a:chExt cx="2194039" cy="140195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800" y="3158349"/>
              <a:ext cx="1401951" cy="140195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712" y="3642676"/>
              <a:ext cx="510636" cy="510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01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완벽한 </a:t>
            </a:r>
            <a:r>
              <a:rPr lang="ko-KR" altLang="en-US" dirty="0" err="1" smtClean="0"/>
              <a:t>공부법</a:t>
            </a:r>
            <a:r>
              <a:rPr lang="en-US" altLang="ko-KR" baseline="-25000" dirty="0" smtClean="0"/>
              <a:t>1)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1491630"/>
            <a:ext cx="7128792" cy="1656184"/>
          </a:xfrm>
        </p:spPr>
        <p:txBody>
          <a:bodyPr/>
          <a:lstStyle/>
          <a:p>
            <a:pPr lvl="0"/>
            <a:endParaRPr lang="en-US" altLang="ko-KR" b="1" dirty="0" smtClean="0"/>
          </a:p>
          <a:p>
            <a:pPr lvl="0"/>
            <a:endParaRPr lang="en-US" altLang="ko-KR" b="1" dirty="0"/>
          </a:p>
          <a:p>
            <a:pPr lvl="0"/>
            <a:r>
              <a:rPr lang="ko-KR" altLang="en-US" b="1" dirty="0" smtClean="0"/>
              <a:t>믿음</a:t>
            </a:r>
            <a:endParaRPr lang="en-US" altLang="ko-KR" b="1" dirty="0" smtClean="0"/>
          </a:p>
          <a:p>
            <a:pPr lvl="0"/>
            <a:endParaRPr lang="en-US" altLang="ko-KR" b="1" dirty="0" smtClean="0"/>
          </a:p>
          <a:p>
            <a:pPr lvl="0"/>
            <a:endParaRPr lang="en-US" altLang="ko-KR" b="1" dirty="0" smtClean="0"/>
          </a:p>
          <a:p>
            <a:pPr lvl="0"/>
            <a:r>
              <a:rPr lang="ko-KR" altLang="en-US" b="1" dirty="0" smtClean="0"/>
              <a:t>메타인지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876006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ko-KR" altLang="en-US" sz="1200" dirty="0" err="1" smtClean="0"/>
              <a:t>고영성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신영준</a:t>
            </a:r>
            <a:r>
              <a:rPr lang="en-US" altLang="ko-KR" sz="1200" dirty="0" smtClean="0"/>
              <a:t>, 『</a:t>
            </a:r>
            <a:r>
              <a:rPr lang="ko-KR" altLang="en-US" sz="1200" dirty="0" smtClean="0">
                <a:hlinkClick r:id="rId3"/>
              </a:rPr>
              <a:t>완벽한 </a:t>
            </a:r>
            <a:r>
              <a:rPr lang="ko-KR" altLang="en-US" sz="1200" dirty="0" err="1" smtClean="0">
                <a:hlinkClick r:id="rId3"/>
              </a:rPr>
              <a:t>공부법</a:t>
            </a:r>
            <a:r>
              <a:rPr lang="en-US" altLang="ko-KR" sz="1200" dirty="0" smtClean="0"/>
              <a:t>』, </a:t>
            </a:r>
            <a:r>
              <a:rPr lang="ko-KR" altLang="en-US" sz="1200" dirty="0" err="1" smtClean="0"/>
              <a:t>로크미디어</a:t>
            </a:r>
            <a:r>
              <a:rPr lang="en-US" altLang="ko-KR" sz="1200" dirty="0" smtClean="0"/>
              <a:t>(2017), ch1~ch2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67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4703"/>
            <a:ext cx="9144000" cy="884466"/>
          </a:xfrm>
        </p:spPr>
        <p:txBody>
          <a:bodyPr/>
          <a:lstStyle/>
          <a:p>
            <a:r>
              <a:rPr lang="ko-KR" altLang="en-US" dirty="0" smtClean="0"/>
              <a:t>믿음</a:t>
            </a:r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259632" y="1056490"/>
            <a:ext cx="1656184" cy="2280367"/>
            <a:chOff x="1187624" y="1925036"/>
            <a:chExt cx="1656184" cy="228036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925036"/>
              <a:ext cx="1586401" cy="158640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87624" y="3589850"/>
              <a:ext cx="165618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hlinkClick r:id="rId4"/>
                </a:rPr>
                <a:t>뇌의 가소성</a:t>
              </a:r>
              <a:endParaRPr lang="en-US" altLang="ko-KR" dirty="0" smtClean="0"/>
            </a:p>
            <a:p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뇌는 변한다</a:t>
              </a:r>
              <a:r>
                <a:rPr lang="en-US" altLang="ko-KR" sz="1600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83968" y="1201823"/>
            <a:ext cx="3960440" cy="1888813"/>
            <a:chOff x="4067944" y="2088431"/>
            <a:chExt cx="3960440" cy="1888813"/>
          </a:xfrm>
        </p:grpSpPr>
        <p:sp>
          <p:nvSpPr>
            <p:cNvPr id="5" name="TextBox 4"/>
            <p:cNvSpPr txBox="1"/>
            <p:nvPr/>
          </p:nvSpPr>
          <p:spPr>
            <a:xfrm>
              <a:off x="4067944" y="3607912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hlinkClick r:id="rId5"/>
                </a:rPr>
                <a:t>성장형</a:t>
              </a:r>
              <a:r>
                <a:rPr lang="ko-KR" altLang="en-US" dirty="0" smtClean="0">
                  <a:hlinkClick r:id="rId5"/>
                </a:rPr>
                <a:t> 사고방식 </a:t>
              </a:r>
              <a:r>
                <a:rPr lang="en-US" altLang="ko-KR" dirty="0" smtClean="0">
                  <a:hlinkClick r:id="rId5"/>
                </a:rPr>
                <a:t>vs </a:t>
              </a:r>
              <a:r>
                <a:rPr lang="ko-KR" altLang="en-US" dirty="0" smtClean="0">
                  <a:hlinkClick r:id="rId5"/>
                </a:rPr>
                <a:t>고정형 사고방식</a:t>
              </a:r>
              <a:endParaRPr lang="ko-KR" altLang="en-US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88431"/>
              <a:ext cx="1300593" cy="130059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759" y="2207480"/>
              <a:ext cx="1300593" cy="1300593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2908648" y="3476983"/>
            <a:ext cx="4752668" cy="1300593"/>
            <a:chOff x="2908648" y="3476983"/>
            <a:chExt cx="4752668" cy="1300593"/>
          </a:xfrm>
        </p:grpSpPr>
        <p:grpSp>
          <p:nvGrpSpPr>
            <p:cNvPr id="12" name="그룹 11"/>
            <p:cNvGrpSpPr/>
            <p:nvPr/>
          </p:nvGrpSpPr>
          <p:grpSpPr>
            <a:xfrm>
              <a:off x="4312944" y="3604059"/>
              <a:ext cx="3348372" cy="1173517"/>
              <a:chOff x="5292079" y="3865669"/>
              <a:chExt cx="3348372" cy="117351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292079" y="3865669"/>
                <a:ext cx="3348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가장 </a:t>
                </a:r>
                <a:r>
                  <a:rPr lang="ko-KR" altLang="en-US" sz="1400" b="1" dirty="0" err="1" smtClean="0"/>
                  <a:t>소름끼치는</a:t>
                </a:r>
                <a:r>
                  <a:rPr lang="ko-KR" altLang="en-US" sz="1400" b="1" dirty="0" smtClean="0"/>
                  <a:t> 불신은 바로 자신 안에 있는 불신이다</a:t>
                </a:r>
                <a:r>
                  <a:rPr lang="en-US" altLang="ko-KR" sz="1400" b="1" dirty="0" smtClean="0"/>
                  <a:t>. – </a:t>
                </a:r>
                <a:r>
                  <a:rPr lang="ko-KR" altLang="en-US" sz="1400" b="1" dirty="0" smtClean="0"/>
                  <a:t>토마스 카라일</a:t>
                </a:r>
                <a:endParaRPr lang="en-US" altLang="ko-KR" sz="1400" b="1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92079" y="4515966"/>
                <a:ext cx="3348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믿기만 하면 난 그것을 볼 수 있다</a:t>
                </a:r>
                <a:r>
                  <a:rPr lang="en-US" altLang="ko-KR" sz="1400" b="1" dirty="0" smtClean="0"/>
                  <a:t>.</a:t>
                </a:r>
              </a:p>
              <a:p>
                <a:r>
                  <a:rPr lang="en-US" altLang="ko-KR" sz="1400" b="1" dirty="0" smtClean="0"/>
                  <a:t>- </a:t>
                </a:r>
                <a:r>
                  <a:rPr lang="ko-KR" altLang="en-US" sz="1400" b="1" dirty="0" smtClean="0"/>
                  <a:t>로버트 </a:t>
                </a:r>
                <a:r>
                  <a:rPr lang="ko-KR" altLang="en-US" sz="1400" b="1" dirty="0" err="1" smtClean="0"/>
                  <a:t>슐러</a:t>
                </a:r>
                <a:endParaRPr lang="en-US" altLang="ko-KR" sz="1400" b="1" dirty="0" smtClean="0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648" y="3476983"/>
              <a:ext cx="1300593" cy="1300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9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메타인지</a:t>
            </a:r>
            <a:endParaRPr lang="en-US" dirty="0"/>
          </a:p>
        </p:txBody>
      </p:sp>
      <p:sp>
        <p:nvSpPr>
          <p:cNvPr id="31" name="Content Placeholder 4"/>
          <p:cNvSpPr>
            <a:spLocks noGrp="1"/>
          </p:cNvSpPr>
          <p:nvPr>
            <p:ph idx="10"/>
          </p:nvPr>
        </p:nvSpPr>
        <p:spPr>
          <a:xfrm>
            <a:off x="251520" y="1892062"/>
            <a:ext cx="5472608" cy="2335872"/>
          </a:xfrm>
        </p:spPr>
        <p:txBody>
          <a:bodyPr/>
          <a:lstStyle/>
          <a:p>
            <a:r>
              <a:rPr lang="ko-KR" altLang="en-US" dirty="0" err="1" smtClean="0">
                <a:latin typeface="Arial" pitchFamily="34" charset="0"/>
                <a:cs typeface="Arial" pitchFamily="34" charset="0"/>
                <a:hlinkClick r:id="rId3"/>
              </a:rPr>
              <a:t>메타인지란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hlinkClick r:id="rId3"/>
              </a:rPr>
              <a:t>?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(Meta +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Congnition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인식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인지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자신의 인지 과정에 관한 능력을 말한다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새로운 것을 배웠다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아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!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알았다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-&gt;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정말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아는 것과 모르는 것을 구분하는 능력은 매우 중요하다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인생은 짧고 배울 것은 많다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03598"/>
            <a:ext cx="364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너 자신을 알라</a:t>
            </a:r>
            <a:r>
              <a:rPr lang="en-US" altLang="ko-KR" dirty="0" smtClean="0"/>
              <a:t>” – </a:t>
            </a:r>
            <a:r>
              <a:rPr lang="ko-KR" altLang="en-US" dirty="0" smtClean="0"/>
              <a:t>델포이 신전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081943" y="2927341"/>
            <a:ext cx="3048057" cy="1300593"/>
            <a:chOff x="6081943" y="2927341"/>
            <a:chExt cx="3048057" cy="13005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943" y="2927341"/>
              <a:ext cx="1300593" cy="130059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25744" y="3754204"/>
              <a:ext cx="2304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가장 최근에 학습한 콘텐츠를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설명해주세요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74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1576</Words>
  <Application>Microsoft Office PowerPoint</Application>
  <PresentationFormat>화면 슬라이드 쇼(16:9)</PresentationFormat>
  <Paragraphs>340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평범한 대학생 A 이야기</vt:lpstr>
      <vt:lpstr>평범한 대학생 A 이야기(1)</vt:lpstr>
      <vt:lpstr>Contents</vt:lpstr>
      <vt:lpstr>강사소개</vt:lpstr>
      <vt:lpstr>Goals!</vt:lpstr>
      <vt:lpstr>완벽한 공부법1)</vt:lpstr>
      <vt:lpstr>믿음</vt:lpstr>
      <vt:lpstr>메타인지</vt:lpstr>
      <vt:lpstr>메타인지</vt:lpstr>
      <vt:lpstr>메타인지</vt:lpstr>
      <vt:lpstr>메타인지</vt:lpstr>
      <vt:lpstr>메타인지</vt:lpstr>
      <vt:lpstr>What is Data Science?</vt:lpstr>
      <vt:lpstr>What is Data Science?</vt:lpstr>
      <vt:lpstr>What is Data Science?</vt:lpstr>
      <vt:lpstr>What is Data Science?</vt:lpstr>
      <vt:lpstr>What is Data Science?</vt:lpstr>
      <vt:lpstr>과정소개</vt:lpstr>
      <vt:lpstr>Reference</vt:lpstr>
      <vt:lpstr>Reference</vt:lpstr>
      <vt:lpstr>평범한 대학생 A 이야기 (1)</vt:lpstr>
      <vt:lpstr>평범한 대학생 A 이야기 (1)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Gurney Kim</cp:lastModifiedBy>
  <cp:revision>127</cp:revision>
  <dcterms:created xsi:type="dcterms:W3CDTF">2014-04-01T16:27:38Z</dcterms:created>
  <dcterms:modified xsi:type="dcterms:W3CDTF">2018-01-01T22:37:29Z</dcterms:modified>
</cp:coreProperties>
</file>