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1" r:id="rId2"/>
    <p:sldId id="272" r:id="rId3"/>
    <p:sldId id="270" r:id="rId4"/>
    <p:sldId id="260" r:id="rId5"/>
    <p:sldId id="261" r:id="rId6"/>
    <p:sldId id="269" r:id="rId7"/>
    <p:sldId id="262" r:id="rId8"/>
    <p:sldId id="264" r:id="rId9"/>
    <p:sldId id="278" r:id="rId10"/>
    <p:sldId id="265" r:id="rId11"/>
    <p:sldId id="279" r:id="rId12"/>
    <p:sldId id="266" r:id="rId13"/>
    <p:sldId id="268" r:id="rId14"/>
    <p:sldId id="267" r:id="rId15"/>
    <p:sldId id="273" r:id="rId16"/>
    <p:sldId id="277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75991" autoAdjust="0"/>
  </p:normalViewPr>
  <p:slideViewPr>
    <p:cSldViewPr snapToGrid="0">
      <p:cViewPr varScale="1">
        <p:scale>
          <a:sx n="37" d="100"/>
          <a:sy n="37" d="100"/>
        </p:scale>
        <p:origin x="27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29E0B-B5B0-4037-887F-3FB3263AD2F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B9A3A-9C17-448B-A217-1A6CF8EDE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43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23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46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50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831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 err="1" smtClean="0"/>
              <a:t>Spyder</a:t>
            </a:r>
            <a:r>
              <a:rPr lang="en-US" baseline="0" dirty="0" smtClean="0"/>
              <a:t> </a:t>
            </a:r>
            <a:r>
              <a:rPr lang="ko-KR" altLang="en-US" baseline="0" dirty="0" smtClean="0"/>
              <a:t>환경설정</a:t>
            </a:r>
            <a:endParaRPr lang="en-US" altLang="ko-KR" baseline="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baseline="0" dirty="0" err="1" smtClean="0"/>
              <a:t>Rstudio</a:t>
            </a:r>
            <a:r>
              <a:rPr lang="en-US" altLang="ko-KR" baseline="0" dirty="0" smtClean="0"/>
              <a:t> set </a:t>
            </a:r>
            <a:r>
              <a:rPr lang="ko-KR" altLang="en-US" baseline="0" dirty="0" smtClean="0"/>
              <a:t>변경 </a:t>
            </a:r>
            <a:r>
              <a:rPr lang="en-US" altLang="ko-KR" baseline="0" dirty="0" smtClean="0"/>
              <a:t>: view – windows layout – </a:t>
            </a:r>
            <a:r>
              <a:rPr lang="en-US" altLang="ko-KR" baseline="0" dirty="0" err="1" smtClean="0"/>
              <a:t>rstudio</a:t>
            </a:r>
            <a:r>
              <a:rPr lang="en-US" altLang="ko-KR" baseline="0" dirty="0" smtClean="0"/>
              <a:t> layout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baseline="0" dirty="0" smtClean="0"/>
              <a:t>Outline(#%% </a:t>
            </a:r>
            <a:r>
              <a:rPr lang="ko-KR" altLang="en-US" baseline="0" dirty="0" smtClean="0"/>
              <a:t>주석 </a:t>
            </a:r>
            <a:r>
              <a:rPr lang="ko-KR" altLang="en-US" baseline="0" dirty="0" err="1" smtClean="0"/>
              <a:t>태그확인</a:t>
            </a:r>
            <a:r>
              <a:rPr lang="en-US" altLang="ko-KR" baseline="0" dirty="0" smtClean="0"/>
              <a:t>) : view – panes – outline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ko-KR" baseline="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baseline="0" dirty="0" smtClean="0"/>
              <a:t>커서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드래그 실행 단축키 변경 </a:t>
            </a:r>
            <a:r>
              <a:rPr lang="en-US" altLang="ko-KR" baseline="0" dirty="0" smtClean="0"/>
              <a:t>: tools – </a:t>
            </a:r>
            <a:r>
              <a:rPr lang="en-US" altLang="ko-KR" baseline="0" dirty="0" err="1" smtClean="0"/>
              <a:t>perences</a:t>
            </a:r>
            <a:r>
              <a:rPr lang="en-US" altLang="ko-KR" baseline="0" dirty="0" smtClean="0"/>
              <a:t>-  keyboard shortcuts </a:t>
            </a:r>
            <a:r>
              <a:rPr lang="ko-KR" altLang="en-US" baseline="0" dirty="0" smtClean="0"/>
              <a:t>선택 후</a:t>
            </a:r>
            <a:endParaRPr lang="en-US" altLang="ko-KR" baseline="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baseline="0" dirty="0" smtClean="0"/>
              <a:t>F9 -&gt; ctrl + enter </a:t>
            </a:r>
            <a:r>
              <a:rPr lang="ko-KR" altLang="en-US" baseline="0" dirty="0" smtClean="0"/>
              <a:t>변경</a:t>
            </a:r>
            <a:endParaRPr lang="en-US" altLang="ko-KR" baseline="0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테마 변경 </a:t>
            </a:r>
            <a:r>
              <a:rPr lang="en-US" altLang="ko-KR" dirty="0" smtClean="0"/>
              <a:t>: tools</a:t>
            </a:r>
            <a:r>
              <a:rPr lang="en-US" altLang="ko-KR" baseline="0" dirty="0" smtClean="0"/>
              <a:t> – preferences – syntax coloring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baseline="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/>
              <a:t>#%%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셀구분</a:t>
            </a:r>
            <a:endParaRPr lang="en-US" altLang="ko-KR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# </a:t>
            </a:r>
            <a:r>
              <a:rPr lang="ko-KR" altLang="en-US" dirty="0" err="1" smtClean="0"/>
              <a:t>주석달기</a:t>
            </a:r>
            <a:endParaRPr lang="en-US" altLang="ko-KR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err="1" smtClean="0"/>
              <a:t>파이참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주피터 </a:t>
            </a:r>
            <a:r>
              <a:rPr lang="ko-KR" altLang="en-US" smtClean="0"/>
              <a:t>드래그 주석 </a:t>
            </a:r>
            <a:r>
              <a:rPr lang="en-US" altLang="ko-KR" dirty="0" smtClean="0"/>
              <a:t>– ctrl + /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err="1" smtClean="0"/>
              <a:t>스파이더</a:t>
            </a:r>
            <a:r>
              <a:rPr lang="ko-KR" altLang="en-US" dirty="0" smtClean="0"/>
              <a:t> 드래그 주석 </a:t>
            </a:r>
            <a:r>
              <a:rPr lang="en-US" altLang="ko-KR" dirty="0" smtClean="0"/>
              <a:t>– ctrl</a:t>
            </a:r>
            <a:r>
              <a:rPr lang="en-US" altLang="ko-KR" baseline="0" dirty="0" smtClean="0"/>
              <a:t> + 1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30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071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92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6779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680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55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349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315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ko-KR" altLang="en-US" dirty="0" err="1" smtClean="0"/>
              <a:t>파이썬의</a:t>
            </a:r>
            <a:r>
              <a:rPr lang="ko-KR" altLang="en-US" dirty="0" smtClean="0"/>
              <a:t> 창시자 귀도 반 </a:t>
            </a:r>
            <a:r>
              <a:rPr lang="ko-KR" altLang="en-US" dirty="0" err="1" smtClean="0"/>
              <a:t>로섬</a:t>
            </a:r>
            <a:r>
              <a:rPr lang="en-US" altLang="ko-KR" dirty="0" smtClean="0"/>
              <a:t>(Guido van Rossum)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BBC</a:t>
            </a:r>
            <a:r>
              <a:rPr lang="ko-KR" altLang="en-US" dirty="0" smtClean="0"/>
              <a:t>에서 방영되던 </a:t>
            </a:r>
            <a:r>
              <a:rPr lang="en-US" altLang="ko-KR" dirty="0" smtClean="0"/>
              <a:t>"Monty Python’s Flying Circus"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TV </a:t>
            </a:r>
            <a:r>
              <a:rPr lang="ko-KR" altLang="en-US" dirty="0" smtClean="0"/>
              <a:t>프로그램의 이름을 따서 지었습니다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사실 귀도는 뱀이 라는 긴 몸으로 다른 동물의 몸을 휘감아 으깨어 부수고 </a:t>
            </a:r>
            <a:r>
              <a:rPr lang="ko-KR" altLang="en-US" dirty="0" err="1" smtClean="0"/>
              <a:t>먹어치우는</a:t>
            </a:r>
            <a:r>
              <a:rPr lang="ko-KR" altLang="en-US" dirty="0" smtClean="0"/>
              <a:t> 동물을 딱히 좋아하 지는 않는다고 합니다</a:t>
            </a:r>
            <a:r>
              <a:rPr lang="en-US" altLang="ko-KR" dirty="0" smtClean="0"/>
              <a:t>.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공식 </a:t>
            </a:r>
            <a:r>
              <a:rPr lang="ko-KR" altLang="en-US" dirty="0" err="1" smtClean="0"/>
              <a:t>소개글</a:t>
            </a:r>
            <a:endParaRPr lang="en-US" altLang="ko-KR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err="1" smtClean="0"/>
              <a:t>파이썬은</a:t>
            </a:r>
            <a:r>
              <a:rPr lang="ko-KR" altLang="en-US" dirty="0" smtClean="0"/>
              <a:t> 배우기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강력한 프로그래밍 언어입니다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효율적인 고수준 데이터 구조를 갖추고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간단하지만 효과적인 객체 지향 프로그래밍 접근 법 또한 갖추고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우아한 문법과 동적 타이핑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인터프리팅</a:t>
            </a:r>
            <a:r>
              <a:rPr lang="ko-KR" altLang="en-US" dirty="0" smtClean="0"/>
              <a:t> 환경을 갖춘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다양한 분야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플랫폼에서 사용될 수 있는 최적의 </a:t>
            </a:r>
            <a:r>
              <a:rPr lang="ko-KR" altLang="en-US" dirty="0" err="1" smtClean="0"/>
              <a:t>스크립팅</a:t>
            </a:r>
            <a:r>
              <a:rPr lang="en-US" altLang="ko-KR" dirty="0" smtClean="0"/>
              <a:t>, RAD(rapid application development - </a:t>
            </a:r>
            <a:r>
              <a:rPr lang="ko-KR" altLang="en-US" dirty="0" smtClean="0"/>
              <a:t>빠른 프로그램 개발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언어입니다</a:t>
            </a:r>
            <a:r>
              <a:rPr lang="en-US" altLang="ko-KR" dirty="0" smtClean="0"/>
              <a:t>.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What?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단순함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단순하고 최소화된 언어이다</a:t>
            </a:r>
            <a:r>
              <a:rPr lang="en-US" altLang="ko-KR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잘 쓰여진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프로그램을 읽는 것은 좀 딱딱하게 쓰여진 영어 문장을 읽는 것과 크게 다르지 않다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프로그램 코드 같지 않아 보이는 특성은 </a:t>
            </a:r>
            <a:r>
              <a:rPr lang="ko-KR" altLang="en-US" baseline="0" dirty="0" err="1" smtClean="0"/>
              <a:t>파이썬의</a:t>
            </a:r>
            <a:r>
              <a:rPr lang="ko-KR" altLang="en-US" baseline="0" dirty="0" smtClean="0"/>
              <a:t> 가장 강력한 특성들 중 하나이다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코드 짜는 데 집중하기보다 본 문제에 접근이 용이함</a:t>
            </a:r>
            <a:r>
              <a:rPr lang="en-US" altLang="ko-KR" baseline="0" dirty="0" smtClean="0"/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baseline="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baseline="0" dirty="0" smtClean="0"/>
              <a:t>배우기 쉬움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언어에비해</a:t>
            </a:r>
            <a:r>
              <a:rPr lang="ko-KR" altLang="en-US" baseline="0" dirty="0" smtClean="0"/>
              <a:t> 굉장히 쉬운 문법체계를 갖고 있다</a:t>
            </a:r>
            <a:r>
              <a:rPr lang="en-US" altLang="ko-KR" baseline="0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err="1" smtClean="0"/>
              <a:t>이식성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소스는 여러 플랫폼을 지원하도록 발전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,</a:t>
            </a:r>
            <a:r>
              <a:rPr lang="ko-KR" altLang="en-US" dirty="0" smtClean="0"/>
              <a:t>맥 등 </a:t>
            </a:r>
            <a:r>
              <a:rPr lang="ko-KR" altLang="en-US" dirty="0" err="1" smtClean="0"/>
              <a:t>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등</a:t>
            </a:r>
            <a:r>
              <a:rPr lang="en-US" altLang="ko-KR" dirty="0" smtClean="0"/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smtClean="0"/>
              <a:t>확장성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프로그램한</a:t>
            </a:r>
            <a:r>
              <a:rPr lang="ko-KR" altLang="en-US" dirty="0" smtClean="0"/>
              <a:t> 코드를 일부분 빠른 속도로 동작해야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코드의 일부분을 </a:t>
            </a:r>
            <a:r>
              <a:rPr lang="en-US" altLang="ko-KR" dirty="0" smtClean="0"/>
              <a:t>C</a:t>
            </a:r>
            <a:r>
              <a:rPr lang="en-US" altLang="ko-KR" baseline="0" dirty="0" smtClean="0"/>
              <a:t> or C++</a:t>
            </a:r>
            <a:r>
              <a:rPr lang="ko-KR" altLang="en-US" baseline="0" dirty="0" smtClean="0"/>
              <a:t>언어로 작성하고 </a:t>
            </a:r>
            <a:r>
              <a:rPr lang="ko-KR" altLang="en-US" baseline="0" dirty="0" err="1" smtClean="0"/>
              <a:t>파이썬에서</a:t>
            </a:r>
            <a:r>
              <a:rPr lang="ko-KR" altLang="en-US" baseline="0" dirty="0" smtClean="0"/>
              <a:t> 실행할 수 있다</a:t>
            </a:r>
            <a:r>
              <a:rPr lang="en-US" altLang="ko-KR" baseline="0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baseline="0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baseline="0" dirty="0" smtClean="0"/>
              <a:t>요약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파이썬은</a:t>
            </a:r>
            <a:r>
              <a:rPr lang="ko-KR" altLang="en-US" baseline="0" dirty="0" smtClean="0"/>
              <a:t> 흥미진진하고 강력한 </a:t>
            </a:r>
            <a:r>
              <a:rPr lang="ko-KR" altLang="en-US" baseline="0" dirty="0" err="1" smtClean="0"/>
              <a:t>언이이다</a:t>
            </a:r>
            <a:r>
              <a:rPr lang="en-US" altLang="ko-KR" baseline="0" dirty="0" smtClean="0"/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ko-KR" altLang="en-US" dirty="0" err="1" smtClean="0"/>
              <a:t>파이썬의</a:t>
            </a:r>
            <a:r>
              <a:rPr lang="ko-KR" altLang="en-US" dirty="0" smtClean="0"/>
              <a:t> 빠른 성능과 여러 기능들의 조화는</a:t>
            </a:r>
            <a:r>
              <a:rPr lang="ko-KR" altLang="en-US" baseline="0" dirty="0" smtClean="0"/>
              <a:t> 재미있고 쉽게 사용할 수 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66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248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/>
              <a:t>[[</a:t>
            </a:r>
            <a:r>
              <a:rPr lang="ko-KR" altLang="en-US" dirty="0" smtClean="0"/>
              <a:t>인터프리터 언어</a:t>
            </a:r>
            <a:r>
              <a:rPr lang="en-US" altLang="ko-KR" dirty="0" smtClean="0"/>
              <a:t>]] </a:t>
            </a:r>
            <a:r>
              <a:rPr lang="ko-KR" altLang="en-US" dirty="0" smtClean="0"/>
              <a:t>인터프리터 언어 </a:t>
            </a:r>
            <a:r>
              <a:rPr lang="en-US" altLang="ko-KR" dirty="0" smtClean="0"/>
              <a:t>:: </a:t>
            </a:r>
            <a:r>
              <a:rPr lang="ko-KR" altLang="en-US" dirty="0" smtClean="0"/>
              <a:t>이 부분은 설명이 조금 필요합니다</a:t>
            </a:r>
            <a:r>
              <a:rPr lang="en-US" altLang="ko-KR" dirty="0" smtClean="0"/>
              <a:t>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/>
              <a:t>+ </a:t>
            </a:r>
            <a:r>
              <a:rPr lang="ko-KR" altLang="en-US" dirty="0" smtClean="0"/>
              <a:t>컴파일러 언어인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로 작성된 프로그램은 컴파일러에 여러 옵션과 플래그를 주어 프로 </a:t>
            </a:r>
            <a:r>
              <a:rPr lang="ko-KR" altLang="en-US" dirty="0" err="1" smtClean="0"/>
              <a:t>그래머가</a:t>
            </a:r>
            <a:r>
              <a:rPr lang="ko-KR" altLang="en-US" dirty="0" smtClean="0"/>
              <a:t> 작성한 소스 코드로부터 컴퓨터가 사용하는 언어 </a:t>
            </a:r>
            <a:r>
              <a:rPr lang="en-US" altLang="ko-KR" dirty="0" smtClean="0"/>
              <a:t>(0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구성된 바이너리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번 역하게 하는 과정을 거칩니다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번역된 프로그램을 실행하면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링커</a:t>
            </a:r>
            <a:r>
              <a:rPr lang="ko-KR" altLang="en-US" dirty="0" smtClean="0"/>
              <a:t> 또는 </a:t>
            </a:r>
            <a:r>
              <a:rPr lang="ko-KR" altLang="en-US" dirty="0" err="1" smtClean="0"/>
              <a:t>로더라고</a:t>
            </a:r>
            <a:r>
              <a:rPr lang="ko-KR" altLang="en-US" dirty="0" smtClean="0"/>
              <a:t> 불리우는 소프트웨어가 프로그램을 하드 디스크로부터 메모리로 불러들인 후 프로그램을 실행하게 됩니다</a:t>
            </a:r>
            <a:r>
              <a:rPr lang="en-US" altLang="ko-KR" dirty="0" smtClean="0"/>
              <a:t>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altLang="ko-KR" dirty="0" smtClean="0"/>
              <a:t>+ </a:t>
            </a:r>
            <a:r>
              <a:rPr lang="ko-KR" altLang="en-US" dirty="0" smtClean="0"/>
              <a:t>반면에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이러한 컴파일 과정을 필요로 하지 않습니다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프로그램은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된 소스 코드로부터 곧바로 실행됩니다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내부적으로 실행되는 소스 코드를 </a:t>
            </a:r>
            <a:r>
              <a:rPr lang="en-US" altLang="ko-KR" dirty="0" smtClean="0"/>
              <a:t>'</a:t>
            </a:r>
            <a:r>
              <a:rPr lang="ko-KR" altLang="en-US" dirty="0" smtClean="0"/>
              <a:t>바이트 </a:t>
            </a:r>
            <a:r>
              <a:rPr lang="ko-KR" altLang="en-US" dirty="0" err="1" smtClean="0"/>
              <a:t>코드’라고</a:t>
            </a:r>
            <a:r>
              <a:rPr lang="ko-KR" altLang="en-US" dirty="0" smtClean="0"/>
              <a:t> 불리우는 중간 단계의 형태로 변환한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다시 여러분의 컴퓨터가 사용하는 언어 로 변환한 다음 실제로 실행하게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사실 이 모든 과정은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여러분이 컴파일이라는 과정을 신 </a:t>
            </a:r>
            <a:r>
              <a:rPr lang="ko-KR" altLang="en-US" dirty="0" err="1" smtClean="0"/>
              <a:t>경쓰지</a:t>
            </a:r>
            <a:r>
              <a:rPr lang="ko-KR" altLang="en-US" dirty="0" smtClean="0"/>
              <a:t> 않고서도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여러분이 필요한 라이브러리를 갖고 있는지 링크가 잘 되었는지 잘 로드 되 </a:t>
            </a:r>
            <a:r>
              <a:rPr lang="ko-KR" altLang="en-US" dirty="0" err="1" smtClean="0"/>
              <a:t>었는지</a:t>
            </a:r>
            <a:r>
              <a:rPr lang="ko-KR" altLang="en-US" dirty="0" smtClean="0"/>
              <a:t> 등을 </a:t>
            </a:r>
            <a:r>
              <a:rPr lang="ko-KR" altLang="en-US" dirty="0" err="1" smtClean="0"/>
              <a:t>신경쓰지</a:t>
            </a:r>
            <a:r>
              <a:rPr lang="ko-KR" altLang="en-US" dirty="0" smtClean="0"/>
              <a:t> 않고서도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쉽게 사용할 수 있게 해 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이 특성은 여러분 이 작성한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프로그램이 여러 플랫폼에서 잘 동작하게 해 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컴퓨터에 프로그램을 단순히 복사하기만 해도 곧바로 잘 동작하게 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13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71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62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78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1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644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660600" y="1597000"/>
            <a:ext cx="4578800" cy="366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buClr>
                <a:srgbClr val="0B5394"/>
              </a:buClr>
              <a:buSzPts val="3600"/>
              <a:buFont typeface="Pangolin"/>
              <a:buNone/>
              <a:defRPr sz="48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030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604700" y="2314333"/>
            <a:ext cx="4648400" cy="154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 rtl="0">
              <a:spcBef>
                <a:spcPts val="0"/>
              </a:spcBef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 rtl="0">
              <a:spcBef>
                <a:spcPts val="0"/>
              </a:spcBef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 rtl="0">
              <a:spcBef>
                <a:spcPts val="0"/>
              </a:spcBef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 rtl="0">
              <a:spcBef>
                <a:spcPts val="0"/>
              </a:spcBef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 rtl="0">
              <a:spcBef>
                <a:spcPts val="0"/>
              </a:spcBef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 rtl="0">
              <a:spcBef>
                <a:spcPts val="0"/>
              </a:spcBef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 rtl="0">
              <a:spcBef>
                <a:spcPts val="0"/>
              </a:spcBef>
              <a:buClr>
                <a:srgbClr val="0B5394"/>
              </a:buClr>
              <a:buSzPts val="3000"/>
              <a:buFont typeface="Pangolin"/>
              <a:buNone/>
              <a:defRPr sz="4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604700" y="3685136"/>
            <a:ext cx="4648400" cy="104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buClr>
                <a:srgbClr val="434343"/>
              </a:buClr>
              <a:buSzPts val="3000"/>
              <a:buFont typeface="Inconsolata"/>
              <a:buNone/>
              <a:defRPr sz="4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85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155167" y="477847"/>
            <a:ext cx="75016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55167" y="1747733"/>
            <a:ext cx="3641200" cy="405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✗"/>
              <a:defRPr/>
            </a:lvl1pPr>
            <a:lvl2pPr lvl="1">
              <a:spcBef>
                <a:spcPts val="0"/>
              </a:spcBef>
              <a:buSzPts val="1400"/>
              <a:buChar char="✗"/>
              <a:defRPr/>
            </a:lvl2pPr>
            <a:lvl3pPr lvl="2">
              <a:spcBef>
                <a:spcPts val="0"/>
              </a:spcBef>
              <a:buSzPts val="1400"/>
              <a:buChar char="✗"/>
              <a:defRPr/>
            </a:lvl3pPr>
            <a:lvl4pPr lvl="3">
              <a:spcBef>
                <a:spcPts val="0"/>
              </a:spcBef>
              <a:buSzPts val="1400"/>
              <a:buChar char="✗"/>
              <a:defRPr/>
            </a:lvl4pPr>
            <a:lvl5pPr lvl="4">
              <a:spcBef>
                <a:spcPts val="0"/>
              </a:spcBef>
              <a:buSzPts val="1800"/>
              <a:buChar char="✗"/>
              <a:defRPr/>
            </a:lvl5pPr>
            <a:lvl6pPr lvl="5">
              <a:spcBef>
                <a:spcPts val="0"/>
              </a:spcBef>
              <a:buSzPts val="1800"/>
              <a:buChar char="✗"/>
              <a:defRPr/>
            </a:lvl6pPr>
            <a:lvl7pPr lvl="6">
              <a:spcBef>
                <a:spcPts val="0"/>
              </a:spcBef>
              <a:buSzPts val="1800"/>
              <a:buChar char="✗"/>
              <a:defRPr/>
            </a:lvl7pPr>
            <a:lvl8pPr lvl="7">
              <a:spcBef>
                <a:spcPts val="0"/>
              </a:spcBef>
              <a:buSzPts val="1800"/>
              <a:buChar char="✗"/>
              <a:defRPr/>
            </a:lvl8pPr>
            <a:lvl9pPr lvl="8">
              <a:spcBef>
                <a:spcPts val="0"/>
              </a:spcBef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5015605" y="1747733"/>
            <a:ext cx="3641200" cy="4056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✗"/>
              <a:defRPr/>
            </a:lvl1pPr>
            <a:lvl2pPr lvl="1">
              <a:spcBef>
                <a:spcPts val="0"/>
              </a:spcBef>
              <a:buSzPts val="1400"/>
              <a:buChar char="✗"/>
              <a:defRPr/>
            </a:lvl2pPr>
            <a:lvl3pPr lvl="2">
              <a:spcBef>
                <a:spcPts val="0"/>
              </a:spcBef>
              <a:buSzPts val="1400"/>
              <a:buChar char="✗"/>
              <a:defRPr/>
            </a:lvl3pPr>
            <a:lvl4pPr lvl="3">
              <a:spcBef>
                <a:spcPts val="0"/>
              </a:spcBef>
              <a:buSzPts val="1400"/>
              <a:buChar char="✗"/>
              <a:defRPr/>
            </a:lvl4pPr>
            <a:lvl5pPr lvl="4">
              <a:spcBef>
                <a:spcPts val="0"/>
              </a:spcBef>
              <a:buSzPts val="1800"/>
              <a:buChar char="✗"/>
              <a:defRPr/>
            </a:lvl5pPr>
            <a:lvl6pPr lvl="5">
              <a:spcBef>
                <a:spcPts val="0"/>
              </a:spcBef>
              <a:buSzPts val="1800"/>
              <a:buChar char="✗"/>
              <a:defRPr/>
            </a:lvl6pPr>
            <a:lvl7pPr lvl="6">
              <a:spcBef>
                <a:spcPts val="0"/>
              </a:spcBef>
              <a:buSzPts val="1800"/>
              <a:buChar char="✗"/>
              <a:defRPr/>
            </a:lvl7pPr>
            <a:lvl8pPr lvl="7">
              <a:spcBef>
                <a:spcPts val="0"/>
              </a:spcBef>
              <a:buSzPts val="1800"/>
              <a:buChar char="✗"/>
              <a:defRPr/>
            </a:lvl8pPr>
            <a:lvl9pPr lvl="8">
              <a:spcBef>
                <a:spcPts val="0"/>
              </a:spcBef>
              <a:buSzPts val="1800"/>
              <a:buChar char="✗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8398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155167" y="477833"/>
            <a:ext cx="10090400" cy="1143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2800"/>
              <a:buNone/>
              <a:defRPr/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155167" y="1775564"/>
            <a:ext cx="3252400" cy="42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1pPr>
            <a:lvl2pPr lvl="1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2pPr>
            <a:lvl3pPr lvl="2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3pPr>
            <a:lvl4pPr lvl="3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4pPr>
            <a:lvl5pPr lvl="4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5pPr>
            <a:lvl6pPr lvl="5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6pPr>
            <a:lvl7pPr lvl="6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7pPr>
            <a:lvl8pPr lvl="7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8pPr>
            <a:lvl9pPr lvl="8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4249" y="1775564"/>
            <a:ext cx="3252400" cy="42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1pPr>
            <a:lvl2pPr lvl="1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2pPr>
            <a:lvl3pPr lvl="2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3pPr>
            <a:lvl4pPr lvl="3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4pPr>
            <a:lvl5pPr lvl="4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5pPr>
            <a:lvl6pPr lvl="5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6pPr>
            <a:lvl7pPr lvl="6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7pPr>
            <a:lvl8pPr lvl="7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8pPr>
            <a:lvl9pPr lvl="8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7993332" y="1775564"/>
            <a:ext cx="3252400" cy="420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1pPr>
            <a:lvl2pPr lvl="1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2pPr>
            <a:lvl3pPr lvl="2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3pPr>
            <a:lvl4pPr lvl="3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4pPr>
            <a:lvl5pPr lvl="4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5pPr>
            <a:lvl6pPr lvl="5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6pPr>
            <a:lvl7pPr lvl="6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7pPr>
            <a:lvl8pPr lvl="7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8pPr>
            <a:lvl9pPr lvl="8" rtl="0">
              <a:lnSpc>
                <a:spcPct val="120000"/>
              </a:lnSpc>
              <a:spcBef>
                <a:spcPts val="0"/>
              </a:spcBef>
              <a:buSzPts val="1600"/>
              <a:buChar char="✗"/>
              <a:defRPr sz="2133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83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44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1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3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5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02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3115-1ECC-4903-92CC-C99921AB64A9}" type="datetimeFigureOut">
              <a:rPr lang="ko-KR" altLang="en-US" smtClean="0"/>
              <a:t>2017-12-28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C87E-EEBD-40DF-B60D-B11A4E2615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4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friend.tistory.com/298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hyperlink" Target="https://www.jetbrains.com/pycharm/download/" TargetMode="External"/><Relationship Id="rId4" Type="http://schemas.openxmlformats.org/officeDocument/2006/relationships/hyperlink" Target="https://wikidocs.net/3517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yhzion.tistory.com/15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gurneykim.github.io/ex_ipython/" TargetMode="External"/><Relationship Id="rId7" Type="http://schemas.openxmlformats.org/officeDocument/2006/relationships/hyperlink" Target="https://mrchypark.github.io/github-with-rstudio/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tatkclee.github.io/xwMOOC/08-deep-learning/" TargetMode="External"/><Relationship Id="rId5" Type="http://schemas.openxmlformats.org/officeDocument/2006/relationships/hyperlink" Target="https://nbviewer.jupyter.org/" TargetMode="External"/><Relationship Id="rId4" Type="http://schemas.openxmlformats.org/officeDocument/2006/relationships/hyperlink" Target="https://wikidocs.net/book/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wikidocs.net/book/1" TargetMode="External"/><Relationship Id="rId7" Type="http://schemas.openxmlformats.org/officeDocument/2006/relationships/hyperlink" Target="https://goo.gl/VLG5r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goo.gl/k52wxa" TargetMode="External"/><Relationship Id="rId5" Type="http://schemas.openxmlformats.org/officeDocument/2006/relationships/hyperlink" Target="http://www.edwith.org/sogang_python" TargetMode="External"/><Relationship Id="rId4" Type="http://schemas.openxmlformats.org/officeDocument/2006/relationships/hyperlink" Target="https://wikidocs.net/book/11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hyperlink" Target="https://www.anaconda.com/download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660600" y="1597000"/>
            <a:ext cx="4578800" cy="36640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-US" altLang="ko-KR" b="1" dirty="0"/>
              <a:t>Break Time</a:t>
            </a:r>
            <a:br>
              <a:rPr lang="en-US" altLang="ko-KR" b="1" dirty="0"/>
            </a:br>
            <a:r>
              <a:rPr lang="en-US" altLang="ko-KR" sz="3200" b="1" dirty="0"/>
              <a:t>with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Python</a:t>
            </a:r>
            <a:endParaRPr lang="e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8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105767" y="214249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1. interactive shell </a:t>
            </a:r>
            <a:r>
              <a:rPr lang="ko-KR" altLang="en-US" sz="3200" b="1" dirty="0"/>
              <a:t>에서 하나하나 실행</a:t>
            </a:r>
            <a:endParaRPr lang="ko-KR" altLang="en-US" sz="32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05767" y="2216995"/>
            <a:ext cx="10515600" cy="3082437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 fontScale="85000" lnSpcReduction="20000"/>
          </a:bodyPr>
          <a:lstStyle>
            <a:lvl1pPr marL="228600" lvl="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cmd</a:t>
            </a:r>
            <a:r>
              <a:rPr lang="en-US" altLang="ko-KR" b="1" dirty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명령프롬포트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에서 실행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시작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&gt;python --version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 	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버전확인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&gt;python </a:t>
            </a:r>
            <a:r>
              <a:rPr lang="ko-KR" altLang="en-US" dirty="0" smtClean="0"/>
              <a:t>입력  </a:t>
            </a:r>
            <a:r>
              <a:rPr lang="en-US" altLang="ko-KR" dirty="0" smtClean="0"/>
              <a:t>	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실행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&gt;&gt;&gt; print(“Hello world”)</a:t>
            </a:r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smtClean="0"/>
              <a:t>종료하려면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&gt;&gt;&gt; </a:t>
            </a:r>
            <a:r>
              <a:rPr lang="en-US" altLang="ko-KR" b="1" dirty="0" err="1" smtClean="0"/>
              <a:t>ctrl+z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7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272021" y="2400299"/>
            <a:ext cx="10515600" cy="2551677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 fontScale="70000" lnSpcReduction="20000"/>
          </a:bodyPr>
          <a:lstStyle>
            <a:lvl1pPr marL="228600" lvl="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메모장 열기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메모장에 아래의 텍스트 입력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Print(“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”)</a:t>
            </a:r>
          </a:p>
          <a:p>
            <a:pPr marL="0" indent="0">
              <a:buNone/>
            </a:pPr>
            <a:r>
              <a:rPr lang="en-US" altLang="ko-KR" dirty="0" smtClean="0"/>
              <a:t>print(“</a:t>
            </a:r>
            <a:r>
              <a:rPr lang="ko-KR" altLang="en-US" dirty="0" err="1" smtClean="0"/>
              <a:t>김건희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“)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ex.py 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cmd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 ex.py </a:t>
            </a:r>
            <a:r>
              <a:rPr lang="ko-KR" altLang="en-US" dirty="0" smtClean="0"/>
              <a:t>파일 위치로 이동</a:t>
            </a:r>
            <a:r>
              <a:rPr lang="en-US" altLang="ko-KR" dirty="0"/>
              <a:t> </a:t>
            </a:r>
            <a:r>
              <a:rPr lang="en-US" altLang="ko-KR" dirty="0" smtClean="0"/>
              <a:t>– python ex.py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결과 확인</a:t>
            </a:r>
            <a:r>
              <a:rPr lang="en-US" altLang="ko-KR" dirty="0" smtClean="0"/>
              <a:t>!</a:t>
            </a:r>
            <a:endParaRPr lang="en-US" altLang="ko-KR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05767" y="111710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소스코드 파일 실행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72021" y="793942"/>
            <a:ext cx="884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명령프롬포트</a:t>
            </a:r>
            <a:r>
              <a:rPr lang="en-US" altLang="ko-KR" dirty="0"/>
              <a:t>(</a:t>
            </a:r>
            <a:r>
              <a:rPr lang="ko-KR" altLang="en-US" dirty="0"/>
              <a:t>쉘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ko-KR" altLang="en-US" dirty="0" err="1" smtClean="0"/>
              <a:t>파이썬을</a:t>
            </a:r>
            <a:r>
              <a:rPr lang="ko-KR" altLang="en-US" dirty="0" smtClean="0"/>
              <a:t> 실행할 수 있구나</a:t>
            </a:r>
            <a:r>
              <a:rPr lang="en-US" altLang="ko-KR" dirty="0" smtClean="0"/>
              <a:t>!.</a:t>
            </a:r>
            <a:endParaRPr lang="en-US" altLang="ko-KR" dirty="0"/>
          </a:p>
          <a:p>
            <a:r>
              <a:rPr lang="ko-KR" altLang="en-US" dirty="0" smtClean="0"/>
              <a:t>문제발생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한번에 </a:t>
            </a:r>
            <a:r>
              <a:rPr lang="en-US" altLang="ko-KR" dirty="0"/>
              <a:t>2</a:t>
            </a:r>
            <a:r>
              <a:rPr lang="ko-KR" altLang="en-US" dirty="0"/>
              <a:t>줄 </a:t>
            </a:r>
            <a:r>
              <a:rPr lang="ko-KR" altLang="en-US" dirty="0" smtClean="0"/>
              <a:t>이상 작업하고 싶을 </a:t>
            </a:r>
            <a:r>
              <a:rPr lang="ko-KR" altLang="en-US" dirty="0"/>
              <a:t>땐</a:t>
            </a:r>
            <a:r>
              <a:rPr lang="en-US" altLang="ko-KR" dirty="0"/>
              <a:t>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01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391167" y="19542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편리한 </a:t>
            </a:r>
            <a:r>
              <a:rPr lang="ko-KR" altLang="en-US" b="1" dirty="0"/>
              <a:t>개발 환경에서 실행</a:t>
            </a:r>
            <a:br>
              <a:rPr lang="ko-KR" altLang="en-US" b="1" dirty="0"/>
            </a:br>
            <a:r>
              <a:rPr lang="ko-KR" altLang="en-US" b="1" dirty="0"/>
              <a:t>    </a:t>
            </a:r>
            <a:r>
              <a:rPr lang="en-US" altLang="ko-KR" sz="3100" b="1" dirty="0"/>
              <a:t>- IDE, </a:t>
            </a:r>
            <a:r>
              <a:rPr lang="en-US" altLang="ko-KR" sz="3100" b="1" dirty="0" err="1" smtClean="0"/>
              <a:t>Jupyter</a:t>
            </a:r>
            <a:r>
              <a:rPr lang="en-US" altLang="ko-KR" sz="3100" b="1" dirty="0" smtClean="0"/>
              <a:t> </a:t>
            </a:r>
            <a:r>
              <a:rPr lang="en-US" altLang="ko-KR" sz="3100" b="1" dirty="0"/>
              <a:t>notebook</a:t>
            </a:r>
            <a:endParaRPr lang="ko-KR" altLang="en-US" sz="3100" dirty="0"/>
          </a:p>
        </p:txBody>
      </p:sp>
      <p:sp>
        <p:nvSpPr>
          <p:cNvPr id="2" name="TextBox 1"/>
          <p:cNvSpPr txBox="1"/>
          <p:nvPr/>
        </p:nvSpPr>
        <p:spPr>
          <a:xfrm>
            <a:off x="1391167" y="904258"/>
            <a:ext cx="899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줄을 한 번에 실행 할 수 있구나</a:t>
            </a:r>
            <a:r>
              <a:rPr lang="en-US" altLang="ko-KR" dirty="0"/>
              <a:t>!</a:t>
            </a:r>
          </a:p>
          <a:p>
            <a:r>
              <a:rPr lang="ko-KR" altLang="en-US" dirty="0" smtClean="0"/>
              <a:t>문제발생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소스코드를 작성하다 보니 오타가 너무 많아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명령어를 다 기억 못하겠어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391167" y="3464022"/>
            <a:ext cx="10515600" cy="2537967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/>
              <a:t>IDE </a:t>
            </a:r>
            <a:r>
              <a:rPr lang="ko-KR" altLang="en-US" sz="2000" b="1" dirty="0" smtClean="0"/>
              <a:t>통합 개발 환경 사용</a:t>
            </a:r>
            <a:r>
              <a:rPr lang="en-US" altLang="ko-KR" sz="2000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 smtClean="0"/>
              <a:t>오타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명령어 자동완성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프로젝트 관리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소스코드가 여러 개 일 </a:t>
            </a:r>
            <a:r>
              <a:rPr lang="ko-KR" altLang="en-US" sz="1600" b="1" dirty="0" err="1" smtClean="0"/>
              <a:t>떄</a:t>
            </a:r>
            <a:r>
              <a:rPr lang="en-US" altLang="ko-KR" sz="1600" b="1" dirty="0" smtClean="0"/>
              <a:t>) </a:t>
            </a:r>
            <a:r>
              <a:rPr lang="ko-KR" altLang="en-US" sz="1600" b="1" dirty="0" smtClean="0"/>
              <a:t>등 </a:t>
            </a:r>
            <a:r>
              <a:rPr lang="ko-KR" altLang="en-US" sz="1600" b="1" dirty="0" err="1" smtClean="0"/>
              <a:t>등</a:t>
            </a:r>
            <a:r>
              <a:rPr lang="ko-KR" altLang="en-US" sz="1600" b="1" dirty="0" smtClean="0"/>
              <a:t> 활용됨</a:t>
            </a:r>
            <a:r>
              <a:rPr lang="en-US" altLang="ko-KR" sz="1600" b="1" dirty="0" smtClean="0"/>
              <a:t>!!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 smtClean="0"/>
              <a:t>실제 프로그램 개발 시 사용</a:t>
            </a:r>
            <a:endParaRPr lang="en-US" altLang="ko-KR" sz="16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err="1" smtClean="0"/>
              <a:t>Jupyter</a:t>
            </a:r>
            <a:r>
              <a:rPr lang="en-US" altLang="ko-KR" sz="2000" b="1" dirty="0" smtClean="0"/>
              <a:t> notebook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 smtClean="0"/>
              <a:t>한 줄 한 줄 실행하며 </a:t>
            </a:r>
            <a:r>
              <a:rPr lang="ko-KR" altLang="en-US" sz="1600" b="1" dirty="0" smtClean="0"/>
              <a:t>소스가 결과인지 바로 확인 가능 </a:t>
            </a:r>
            <a:r>
              <a:rPr lang="en-US" altLang="ko-KR" sz="1600" b="1" dirty="0" smtClean="0"/>
              <a:t>(Q &amp; A </a:t>
            </a:r>
            <a:r>
              <a:rPr lang="ko-KR" altLang="en-US" sz="1600" b="1" dirty="0" smtClean="0"/>
              <a:t>느낌</a:t>
            </a:r>
            <a:r>
              <a:rPr lang="en-US" altLang="ko-KR" sz="1600" b="1" dirty="0" smtClean="0"/>
              <a:t>!)</a:t>
            </a:r>
            <a:endParaRPr lang="en-US" altLang="ko-KR" sz="16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 smtClean="0"/>
              <a:t>데이터 분석 결과 공유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문서 작성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09316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66216" y="472313"/>
            <a:ext cx="10515600" cy="435133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통합 개발 환경</a:t>
            </a:r>
            <a:r>
              <a:rPr lang="en-US" altLang="ko-KR" sz="2400" b="1" dirty="0" smtClean="0"/>
              <a:t> , IDE(integrated </a:t>
            </a:r>
            <a:r>
              <a:rPr lang="en-US" altLang="ko-KR" sz="2400" b="1" dirty="0" err="1" smtClean="0"/>
              <a:t>Devlopment</a:t>
            </a:r>
            <a:r>
              <a:rPr lang="en-US" altLang="ko-KR" sz="2400" b="1" dirty="0" smtClean="0"/>
              <a:t> Environment)</a:t>
            </a:r>
            <a:r>
              <a:rPr lang="ko-KR" altLang="en-US" sz="2400" b="1" dirty="0" smtClean="0"/>
              <a:t> 사용</a:t>
            </a:r>
            <a:r>
              <a:rPr lang="en-US" altLang="ko-KR" sz="2400" b="1" dirty="0" smtClean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>
                <a:hlinkClick r:id="rId3"/>
              </a:rPr>
              <a:t>1. </a:t>
            </a:r>
            <a:r>
              <a:rPr lang="en-US" altLang="ko-KR" dirty="0" err="1" smtClean="0">
                <a:hlinkClick r:id="rId3"/>
              </a:rPr>
              <a:t>Spyder</a:t>
            </a:r>
            <a:r>
              <a:rPr lang="ko-KR" altLang="en-US" dirty="0" smtClean="0">
                <a:hlinkClick r:id="rId3"/>
              </a:rPr>
              <a:t>을 이용한 개발 환경 구축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아나콘다와 함께 설치됨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>
                <a:hlinkClick r:id="rId4"/>
              </a:rPr>
              <a:t>2. </a:t>
            </a:r>
            <a:r>
              <a:rPr lang="en-US" altLang="ko-KR" dirty="0" err="1" smtClean="0">
                <a:hlinkClick r:id="rId4"/>
              </a:rPr>
              <a:t>PyCharm</a:t>
            </a:r>
            <a:r>
              <a:rPr lang="ko-KR" altLang="en-US" dirty="0" smtClean="0">
                <a:hlinkClick r:id="rId4"/>
              </a:rPr>
              <a:t>을 이용한 개발 환경 구축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hlinkClick r:id="rId5"/>
              </a:rPr>
              <a:t>설치 </a:t>
            </a:r>
            <a:r>
              <a:rPr lang="en-US" altLang="ko-KR" dirty="0" smtClean="0">
                <a:hlinkClick r:id="rId5"/>
              </a:rPr>
              <a:t>: https://www.jetbrains.com/pycharm/download/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76" y="918694"/>
            <a:ext cx="650296" cy="6502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48300" y="56864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0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1105767" y="1288472"/>
            <a:ext cx="10515600" cy="348571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IDE</a:t>
            </a:r>
            <a:r>
              <a:rPr lang="ko-KR" altLang="en-US" dirty="0" smtClean="0"/>
              <a:t>를 사용하여 코딩하자</a:t>
            </a:r>
            <a:r>
              <a:rPr lang="en-US" altLang="ko-KR" dirty="0" smtClean="0"/>
              <a:t>!</a:t>
            </a:r>
            <a:endParaRPr lang="en-US" altLang="ko-KR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hello.py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print(“Hello World!”)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600" dirty="0" smtClean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dirty="0" smtClean="0">
                <a:solidFill>
                  <a:srgbClr val="FF0000"/>
                </a:solidFill>
              </a:rPr>
              <a:t>run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76" y="918694"/>
            <a:ext cx="650296" cy="650296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966216" y="1589772"/>
            <a:ext cx="10515600" cy="3880676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3200" b="1" dirty="0" err="1">
                <a:hlinkClick r:id="rId4"/>
              </a:rPr>
              <a:t>Jupyter</a:t>
            </a:r>
            <a:r>
              <a:rPr lang="en-US" altLang="ko-KR" sz="3200" b="1" dirty="0">
                <a:hlinkClick r:id="rId4"/>
              </a:rPr>
              <a:t> Notebook</a:t>
            </a:r>
            <a:r>
              <a:rPr lang="en-US" altLang="ko-KR" sz="3200" b="1" dirty="0"/>
              <a:t>(</a:t>
            </a:r>
            <a:r>
              <a:rPr lang="en-US" altLang="ko-KR" sz="3200" b="1" dirty="0" err="1"/>
              <a:t>ipython</a:t>
            </a:r>
            <a:r>
              <a:rPr lang="en-US" altLang="ko-KR" sz="3200" b="1" dirty="0"/>
              <a:t> notebook)</a:t>
            </a:r>
            <a:r>
              <a:rPr lang="en-US" altLang="ko-KR" sz="2400" dirty="0"/>
              <a:t> : </a:t>
            </a:r>
          </a:p>
          <a:p>
            <a:pPr marL="0" indent="0">
              <a:buNone/>
            </a:pPr>
            <a:r>
              <a:rPr lang="ko-KR" altLang="en-US" sz="2400" dirty="0" err="1"/>
              <a:t>마크다운</a:t>
            </a:r>
            <a:r>
              <a:rPr lang="en-US" altLang="ko-KR" sz="2400" dirty="0"/>
              <a:t>(markdown)</a:t>
            </a:r>
            <a:r>
              <a:rPr lang="ko-KR" altLang="en-US" sz="2400" dirty="0"/>
              <a:t> 문서 작성 </a:t>
            </a:r>
            <a:r>
              <a:rPr lang="en-US" altLang="ko-KR" sz="2400" dirty="0"/>
              <a:t>+ python</a:t>
            </a:r>
            <a:r>
              <a:rPr lang="ko-KR" altLang="en-US" sz="2400" dirty="0"/>
              <a:t>을 대화하며 실행</a:t>
            </a:r>
            <a:r>
              <a:rPr lang="en-US" altLang="ko-KR" sz="2400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바로 </a:t>
            </a:r>
            <a:r>
              <a:rPr lang="ko-KR" altLang="en-US" sz="2400" dirty="0"/>
              <a:t>실행 결과를 볼 수 있어 프로그램 연습할 때 좋다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데이터 분석 </a:t>
            </a:r>
            <a:r>
              <a:rPr lang="ko-KR" altLang="en-US" sz="2400" dirty="0" err="1" smtClean="0"/>
              <a:t>레포트를</a:t>
            </a:r>
            <a:r>
              <a:rPr lang="ko-KR" altLang="en-US" sz="2400" dirty="0" smtClean="0"/>
              <a:t> 작성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공유할 수 있다</a:t>
            </a:r>
            <a:r>
              <a:rPr lang="en-US" altLang="ko-KR" sz="2400" dirty="0" smtClean="0"/>
              <a:t>.</a:t>
            </a:r>
            <a:endParaRPr lang="en-US" altLang="ko-KR" sz="24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이게 무슨 말이야</a:t>
            </a:r>
            <a:r>
              <a:rPr lang="en-US" altLang="ko-KR" sz="2400" b="1" dirty="0"/>
              <a:t>?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878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66216" y="1024763"/>
            <a:ext cx="10515600" cy="435133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979718" y="2569807"/>
            <a:ext cx="877058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신생아 이름 분석</a:t>
            </a:r>
            <a:endParaRPr lang="en-US" altLang="ko-KR" b="1" dirty="0" smtClean="0"/>
          </a:p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://gurneykim.github.io/ex_ipython</a:t>
            </a:r>
            <a:r>
              <a:rPr lang="en-US" altLang="ko-KR" dirty="0" smtClean="0">
                <a:hlinkClick r:id="rId3"/>
              </a:rPr>
              <a:t>/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ko-KR" altLang="en-US" sz="2000" b="1" dirty="0" smtClean="0"/>
              <a:t>와인 퀄리티 분석</a:t>
            </a:r>
            <a:endParaRPr lang="en-US" altLang="ko-KR" sz="2000" b="1" dirty="0" smtClean="0"/>
          </a:p>
          <a:p>
            <a:r>
              <a:rPr lang="en-US" altLang="ko-KR" sz="2000" dirty="0" err="1" smtClean="0"/>
              <a:t>wine_quality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>
                <a:hlinkClick r:id="rId4"/>
              </a:rPr>
              <a:t>책을 </a:t>
            </a:r>
            <a:r>
              <a:rPr lang="ko-KR" altLang="en-US" sz="2000" dirty="0">
                <a:hlinkClick r:id="rId4"/>
              </a:rPr>
              <a:t>쓰자</a:t>
            </a:r>
            <a:r>
              <a:rPr lang="en-US" altLang="ko-KR" sz="2000" dirty="0">
                <a:hlinkClick r:id="rId4"/>
              </a:rPr>
              <a:t>!</a:t>
            </a:r>
            <a:r>
              <a:rPr lang="en-US" altLang="ko-KR" sz="2000" dirty="0"/>
              <a:t>, </a:t>
            </a:r>
            <a:r>
              <a:rPr lang="ko-KR" altLang="en-US" sz="2000" dirty="0">
                <a:hlinkClick r:id="rId5"/>
              </a:rPr>
              <a:t>분석 </a:t>
            </a:r>
            <a:r>
              <a:rPr lang="ko-KR" altLang="en-US" sz="2000" dirty="0" err="1">
                <a:hlinkClick r:id="rId5"/>
              </a:rPr>
              <a:t>레포트</a:t>
            </a:r>
            <a:r>
              <a:rPr lang="ko-KR" altLang="en-US" sz="2000" dirty="0">
                <a:hlinkClick r:id="rId5"/>
              </a:rPr>
              <a:t> 작성</a:t>
            </a:r>
            <a:r>
              <a:rPr lang="en-US" altLang="ko-KR" sz="2000" dirty="0">
                <a:hlinkClick r:id="rId5"/>
              </a:rPr>
              <a:t>!, </a:t>
            </a:r>
            <a:r>
              <a:rPr lang="ko-KR" altLang="en-US" sz="2000" dirty="0">
                <a:hlinkClick r:id="rId6"/>
              </a:rPr>
              <a:t>블로그</a:t>
            </a:r>
            <a:r>
              <a:rPr lang="en-US" altLang="ko-KR" sz="2000" dirty="0">
                <a:hlinkClick r:id="rId6"/>
              </a:rPr>
              <a:t>!</a:t>
            </a:r>
            <a:r>
              <a:rPr lang="en-US" altLang="ko-KR" sz="2000" dirty="0"/>
              <a:t>, </a:t>
            </a:r>
            <a:r>
              <a:rPr lang="en-US" altLang="ko-KR" sz="2000" dirty="0" err="1">
                <a:hlinkClick r:id="rId7"/>
              </a:rPr>
              <a:t>ppt</a:t>
            </a:r>
            <a:r>
              <a:rPr lang="en-US" altLang="ko-KR" sz="2000" dirty="0">
                <a:hlinkClick r:id="rId7"/>
              </a:rPr>
              <a:t>!!</a:t>
            </a:r>
            <a:endParaRPr lang="en-US" altLang="ko-KR" sz="2000" dirty="0"/>
          </a:p>
          <a:p>
            <a:endParaRPr lang="en-US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79718" y="1579395"/>
            <a:ext cx="5197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백문이 </a:t>
            </a:r>
            <a:r>
              <a:rPr lang="ko-KR" altLang="en-US" sz="4000" b="1" dirty="0" err="1" smtClean="0"/>
              <a:t>불여일견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40" y="1443342"/>
            <a:ext cx="2239382" cy="40094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97191" y="5533070"/>
            <a:ext cx="44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한글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워드 안녕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76" y="918694"/>
            <a:ext cx="650296" cy="650296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966216" y="1024763"/>
            <a:ext cx="10515600" cy="435133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 fontScale="92500" lnSpcReduction="10000"/>
          </a:bodyPr>
          <a:lstStyle>
            <a:lvl1pPr marL="228600" lvl="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우리가 사용할 개발환경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200" b="1" dirty="0" err="1" smtClean="0">
                <a:solidFill>
                  <a:srgbClr val="FF0000"/>
                </a:solidFill>
              </a:rPr>
              <a:t>Jupyter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 notebook!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FF0000"/>
                </a:solidFill>
              </a:rPr>
              <a:t>1. </a:t>
            </a:r>
            <a:r>
              <a:rPr lang="ko-KR" altLang="en-US" sz="3200" b="1" dirty="0">
                <a:solidFill>
                  <a:srgbClr val="FF0000"/>
                </a:solidFill>
              </a:rPr>
              <a:t>나만의 </a:t>
            </a:r>
            <a:r>
              <a:rPr lang="ko-KR" altLang="en-US" sz="3200" b="1" dirty="0" err="1">
                <a:solidFill>
                  <a:srgbClr val="FF0000"/>
                </a:solidFill>
              </a:rPr>
              <a:t>파이썬</a:t>
            </a:r>
            <a:r>
              <a:rPr lang="ko-KR" altLang="en-US" sz="3200" b="1" dirty="0">
                <a:solidFill>
                  <a:srgbClr val="FF0000"/>
                </a:solidFill>
              </a:rPr>
              <a:t> 문서 만들어 봅시다</a:t>
            </a:r>
            <a:r>
              <a:rPr lang="en-US" altLang="ko-KR" sz="3200" b="1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r>
              <a:rPr lang="en-US" altLang="ko-KR" sz="3200" b="1" dirty="0">
                <a:solidFill>
                  <a:srgbClr val="FF0000"/>
                </a:solidFill>
              </a:rPr>
              <a:t>2. </a:t>
            </a:r>
            <a:r>
              <a:rPr lang="ko-KR" altLang="en-US" sz="3200" b="1" dirty="0">
                <a:solidFill>
                  <a:srgbClr val="FF0000"/>
                </a:solidFill>
              </a:rPr>
              <a:t>데이터 분석 프로젝트를 해봅시다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3200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200" b="1" dirty="0" err="1" smtClean="0">
                <a:solidFill>
                  <a:srgbClr val="FF0000"/>
                </a:solidFill>
              </a:rPr>
              <a:t>파이참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3200" b="1" dirty="0" err="1" smtClean="0">
                <a:solidFill>
                  <a:srgbClr val="FF0000"/>
                </a:solidFill>
              </a:rPr>
              <a:t>Pycharm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357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66216" y="1024763"/>
            <a:ext cx="10515600" cy="435133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770" y="1604010"/>
            <a:ext cx="5581650" cy="3348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9451" y="5062485"/>
            <a:ext cx="78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실습</a:t>
            </a:r>
            <a:r>
              <a:rPr lang="ko-KR" altLang="en-US" sz="1400" b="1" dirty="0" smtClean="0"/>
              <a:t> </a:t>
            </a:r>
            <a:endParaRPr lang="en-US" altLang="ko-KR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000501" y="5123067"/>
            <a:ext cx="58049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jupyter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Notebook , Markdown </a:t>
            </a:r>
            <a:r>
              <a:rPr lang="ko-KR" altLang="en-US" sz="1600" dirty="0"/>
              <a:t>간단한 </a:t>
            </a:r>
            <a:r>
              <a:rPr lang="ko-KR" altLang="en-US" sz="1600" dirty="0" smtClean="0"/>
              <a:t>사용법</a:t>
            </a:r>
            <a:endParaRPr lang="ko-KR" altLang="en-US" sz="105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155167" y="477847"/>
            <a:ext cx="7501600" cy="1143200"/>
          </a:xfrm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" b="1" dirty="0" smtClean="0"/>
              <a:t>Break Time </a:t>
            </a:r>
            <a:r>
              <a:rPr lang="en-US" sz="2800" b="1" dirty="0" smtClean="0"/>
              <a:t>with</a:t>
            </a:r>
            <a:r>
              <a:rPr lang="en-US" b="1" dirty="0" smtClean="0"/>
              <a:t> </a:t>
            </a:r>
            <a:r>
              <a:rPr lang="en" b="1" dirty="0" smtClean="0"/>
              <a:t>Python_1</a:t>
            </a:r>
            <a:endParaRPr lang="en" b="1" dirty="0"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981430" y="1757436"/>
            <a:ext cx="8171714" cy="198246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192619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altLang="ko-KR" sz="2400" b="1" dirty="0" smtClean="0"/>
          </a:p>
          <a:p>
            <a:pPr marL="192619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1. Python</a:t>
            </a:r>
            <a:r>
              <a:rPr lang="ko-KR" altLang="en-US" sz="2400" b="1" dirty="0" smtClean="0"/>
              <a:t>이란</a:t>
            </a:r>
            <a:r>
              <a:rPr lang="en-US" altLang="ko-KR" sz="2400" b="1" dirty="0" smtClean="0"/>
              <a:t>?</a:t>
            </a:r>
          </a:p>
          <a:p>
            <a:pPr marL="192619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192619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개발환경 구축</a:t>
            </a:r>
            <a:endParaRPr lang="en-US" altLang="ko-KR" sz="1600" b="1" dirty="0"/>
          </a:p>
          <a:p>
            <a:pPr marL="192619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altLang="ko-KR" sz="1600" b="1" dirty="0"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1155167" y="4317901"/>
            <a:ext cx="10427200" cy="15216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ko-KR" altLang="en-US" sz="1600" dirty="0" smtClean="0">
                <a:solidFill>
                  <a:srgbClr val="990000"/>
                </a:solidFill>
              </a:rPr>
              <a:t>도움이 되는 사이트</a:t>
            </a:r>
            <a:endParaRPr lang="en-US" altLang="ko-KR" sz="1600" dirty="0" smtClean="0">
              <a:solidFill>
                <a:srgbClr val="990000"/>
              </a:solidFill>
            </a:endParaRPr>
          </a:p>
          <a:p>
            <a:pPr marL="0" indent="-93131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100"/>
              <a:buNone/>
            </a:pPr>
            <a:r>
              <a:rPr lang="ko-KR" altLang="en-US" sz="1600" dirty="0"/>
              <a:t>점프 투 </a:t>
            </a:r>
            <a:r>
              <a:rPr lang="ko-KR" altLang="en-US" sz="1600" dirty="0" err="1"/>
              <a:t>파이썬</a:t>
            </a:r>
            <a:r>
              <a:rPr lang="en-US" altLang="ko-KR" sz="1600" dirty="0"/>
              <a:t>(</a:t>
            </a:r>
            <a:r>
              <a:rPr lang="ko-KR" altLang="en-US" sz="1600" dirty="0"/>
              <a:t>책 무료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en-US" altLang="ko-KR" sz="1600" dirty="0">
                <a:hlinkClick r:id="rId3"/>
              </a:rPr>
              <a:t>https://wikidocs.net/book/1</a:t>
            </a:r>
            <a:r>
              <a:rPr lang="ko-KR" altLang="en-US" sz="1600" dirty="0"/>
              <a:t> </a:t>
            </a:r>
            <a:br>
              <a:rPr lang="ko-KR" altLang="en-US" sz="1600" dirty="0"/>
            </a:br>
            <a:r>
              <a:rPr lang="ko-KR" altLang="en-US" sz="1600" dirty="0" err="1"/>
              <a:t>파이썬으로</a:t>
            </a:r>
            <a:r>
              <a:rPr lang="ko-KR" altLang="en-US" sz="1600" dirty="0"/>
              <a:t> 배우는 알고리즘 트레이딩</a:t>
            </a:r>
            <a:r>
              <a:rPr lang="en-US" altLang="ko-KR" sz="1600" dirty="0"/>
              <a:t>(</a:t>
            </a:r>
            <a:r>
              <a:rPr lang="ko-KR" altLang="en-US" sz="1600" dirty="0"/>
              <a:t>책 무료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en-US" altLang="ko-KR" sz="1600" dirty="0">
                <a:hlinkClick r:id="rId4"/>
              </a:rPr>
              <a:t>https://wikidocs.net/book/110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/>
              <a:t>서강대 기초 </a:t>
            </a:r>
            <a:r>
              <a:rPr lang="en-US" altLang="ko-KR" sz="1600" dirty="0"/>
              <a:t>Python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(</a:t>
            </a:r>
            <a:r>
              <a:rPr lang="ko-KR" altLang="en-US" sz="1600" dirty="0"/>
              <a:t>강의 무료</a:t>
            </a:r>
            <a:r>
              <a:rPr lang="en-US" altLang="ko-KR" sz="1600" dirty="0"/>
              <a:t>) - </a:t>
            </a:r>
            <a:r>
              <a:rPr lang="en-US" altLang="ko-KR" sz="1600" dirty="0">
                <a:hlinkClick r:id="rId5"/>
              </a:rPr>
              <a:t>www.edwith.org/sogang_python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 err="1"/>
              <a:t>Codecademy</a:t>
            </a:r>
            <a:r>
              <a:rPr lang="en-US" altLang="ko-KR" sz="1600" dirty="0"/>
              <a:t> Python(</a:t>
            </a:r>
            <a:r>
              <a:rPr lang="ko-KR" altLang="en-US" sz="1600" dirty="0"/>
              <a:t>강의 무료</a:t>
            </a:r>
            <a:r>
              <a:rPr lang="en-US" altLang="ko-KR" sz="1600" dirty="0"/>
              <a:t>) -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6"/>
              </a:rPr>
              <a:t>https://goo.gl/k52wxa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T</a:t>
            </a:r>
            <a:r>
              <a:rPr lang="ko-KR" altLang="en-US" sz="1600" dirty="0"/>
              <a:t>아카데미 </a:t>
            </a:r>
            <a:r>
              <a:rPr lang="en-US" altLang="ko-KR" sz="1600" dirty="0"/>
              <a:t>Python </a:t>
            </a:r>
            <a:r>
              <a:rPr lang="ko-KR" altLang="en-US" sz="1600" dirty="0"/>
              <a:t>프로그래밍</a:t>
            </a:r>
            <a:r>
              <a:rPr lang="en-US" altLang="ko-KR" sz="1600" dirty="0"/>
              <a:t>(</a:t>
            </a:r>
            <a:r>
              <a:rPr lang="ko-KR" altLang="en-US" sz="1600" dirty="0"/>
              <a:t>강의 무료</a:t>
            </a:r>
            <a:r>
              <a:rPr lang="en-US" altLang="ko-KR" sz="1600" dirty="0"/>
              <a:t>) - 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7"/>
              </a:rPr>
              <a:t>https://goo.gl/VLG5ru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-93131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100"/>
              <a:buNone/>
            </a:pPr>
            <a:endParaRPr sz="1600" dirty="0">
              <a:solidFill>
                <a:srgbClr val="990000"/>
              </a:solidFill>
            </a:endParaRPr>
          </a:p>
          <a:p>
            <a:pPr marL="0" indent="0">
              <a:spcBef>
                <a:spcPts val="1333"/>
              </a:spcBef>
              <a:spcAft>
                <a:spcPts val="1333"/>
              </a:spcAft>
              <a:buNone/>
            </a:pP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/>
          </a:p>
        </p:txBody>
      </p:sp>
      <p:pic>
        <p:nvPicPr>
          <p:cNvPr id="67" name="Shape 67" descr="Death_to_stock_communicate_hands_5.jp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23228">
            <a:off x="9072317" y="685948"/>
            <a:ext cx="2142976" cy="2142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660600" y="1597000"/>
            <a:ext cx="4578800" cy="36640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r>
              <a:rPr lang="en" b="1" dirty="0" smtClean="0">
                <a:latin typeface="+mj-lt"/>
              </a:rPr>
              <a:t>1.</a:t>
            </a:r>
            <a:br>
              <a:rPr lang="en" b="1" dirty="0" smtClean="0">
                <a:latin typeface="+mj-lt"/>
              </a:rPr>
            </a:br>
            <a:r>
              <a:rPr lang="en" b="1" dirty="0" smtClean="0">
                <a:latin typeface="+mj-lt"/>
              </a:rPr>
              <a:t/>
            </a:r>
            <a:br>
              <a:rPr lang="en" b="1" dirty="0" smtClean="0">
                <a:latin typeface="+mj-lt"/>
              </a:rPr>
            </a:br>
            <a:r>
              <a:rPr lang="en" b="1" dirty="0" smtClean="0">
                <a:latin typeface="+mj-lt"/>
              </a:rPr>
              <a:t>Python </a:t>
            </a:r>
            <a:r>
              <a:rPr lang="ko-KR" altLang="en-US" b="1" dirty="0" smtClean="0">
                <a:latin typeface="+mj-lt"/>
              </a:rPr>
              <a:t>이란</a:t>
            </a:r>
            <a:r>
              <a:rPr lang="en-US" altLang="ko-KR" b="1" dirty="0" smtClean="0">
                <a:latin typeface="+mj-lt"/>
              </a:rPr>
              <a:t>?</a:t>
            </a:r>
            <a:endParaRPr lang="e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1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10" name="Shape 101"/>
          <p:cNvSpPr txBox="1">
            <a:spLocks/>
          </p:cNvSpPr>
          <p:nvPr/>
        </p:nvSpPr>
        <p:spPr>
          <a:xfrm>
            <a:off x="2043195" y="891933"/>
            <a:ext cx="4734800" cy="1546400"/>
          </a:xfrm>
          <a:prstGeom prst="rect">
            <a:avLst/>
          </a:prstGeom>
        </p:spPr>
        <p:txBody>
          <a:bodyPr vert="horz" wrap="square" lIns="121900" tIns="121900" rIns="121900" bIns="121900" rtlCol="0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3200" dirty="0" err="1" smtClean="0"/>
              <a:t>파이썬이란</a:t>
            </a:r>
            <a:endParaRPr lang="en" sz="32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05767" y="1665133"/>
            <a:ext cx="10515600" cy="435133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1989</a:t>
            </a:r>
            <a:r>
              <a:rPr lang="ko-KR" altLang="en-US" dirty="0" smtClean="0"/>
              <a:t>년 귀도 반 </a:t>
            </a:r>
            <a:r>
              <a:rPr lang="ko-KR" altLang="en-US" dirty="0" err="1" smtClean="0"/>
              <a:t>로섬</a:t>
            </a:r>
            <a:r>
              <a:rPr lang="ko-KR" altLang="en-US" dirty="0" smtClean="0"/>
              <a:t> 제작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크리스마스를 심심하지 않게 보내기 위해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재미삼아</a:t>
            </a:r>
            <a:r>
              <a:rPr lang="en-US" altLang="ko-KR" sz="1800" dirty="0" smtClean="0"/>
              <a:t>..)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1991</a:t>
            </a:r>
            <a:r>
              <a:rPr lang="ko-KR" altLang="en-US" dirty="0" smtClean="0"/>
              <a:t>년 발표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r>
              <a:rPr lang="ko-KR" altLang="en-US" dirty="0" smtClean="0"/>
              <a:t> 장점 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Simplicity (</a:t>
            </a:r>
            <a:r>
              <a:rPr lang="ko-KR" altLang="en-US" dirty="0" smtClean="0"/>
              <a:t>단순함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 Efficiency (</a:t>
            </a:r>
            <a:r>
              <a:rPr lang="ko-KR" altLang="en-US" dirty="0" smtClean="0"/>
              <a:t>효율성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dirty="0" smtClean="0"/>
              <a:t> Easy (</a:t>
            </a:r>
            <a:r>
              <a:rPr lang="ko-KR" altLang="en-US" dirty="0" smtClean="0"/>
              <a:t>배우기 쉬움</a:t>
            </a:r>
            <a:r>
              <a:rPr lang="en-US" altLang="ko-KR" dirty="0" smtClean="0"/>
              <a:t>) </a:t>
            </a:r>
          </a:p>
          <a:p>
            <a:pPr>
              <a:buFontTx/>
              <a:buChar char="-"/>
            </a:pPr>
            <a:r>
              <a:rPr lang="en-US" altLang="ko-KR" dirty="0" smtClean="0"/>
              <a:t> Readability (</a:t>
            </a:r>
            <a:r>
              <a:rPr lang="ko-KR" altLang="en-US" dirty="0" err="1" smtClean="0"/>
              <a:t>가독성</a:t>
            </a:r>
            <a:r>
              <a:rPr lang="en-US" altLang="ko-KR" dirty="0" smtClean="0"/>
              <a:t>) </a:t>
            </a:r>
          </a:p>
          <a:p>
            <a:pPr>
              <a:buFontTx/>
              <a:buChar char="-"/>
            </a:pPr>
            <a:r>
              <a:rPr lang="en-US" altLang="ko-KR" dirty="0" smtClean="0"/>
              <a:t> Extensibility (</a:t>
            </a:r>
            <a:r>
              <a:rPr lang="ko-KR" altLang="en-US" dirty="0" smtClean="0"/>
              <a:t>확장성</a:t>
            </a:r>
            <a:r>
              <a:rPr lang="en-US" altLang="ko-KR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버전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버전 </a:t>
            </a:r>
            <a:r>
              <a:rPr lang="en-US" altLang="ko-KR" dirty="0" smtClean="0"/>
              <a:t>2 : 2020</a:t>
            </a:r>
            <a:r>
              <a:rPr lang="ko-KR" altLang="en-US" dirty="0" smtClean="0"/>
              <a:t>년까지 지원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버전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쓰자</a:t>
            </a:r>
            <a:r>
              <a:rPr lang="en-US" altLang="ko-KR" dirty="0" smtClean="0"/>
              <a:t>!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929">
            <a:off x="9062549" y="716087"/>
            <a:ext cx="2174019" cy="21150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65" y="744407"/>
            <a:ext cx="702030" cy="7020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66477" y="2884443"/>
            <a:ext cx="5529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잘 쓰여진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프로그램은 영어 문장 같다</a:t>
            </a:r>
            <a:r>
              <a:rPr lang="en-US" altLang="ko-KR" dirty="0" smtClean="0"/>
              <a:t>.</a:t>
            </a:r>
          </a:p>
          <a:p>
            <a:r>
              <a:rPr lang="ko-KR" altLang="en-US" sz="1600" dirty="0" smtClean="0"/>
              <a:t>윈도우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리눅스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맥 등 모든 </a:t>
            </a:r>
            <a:r>
              <a:rPr lang="ko-KR" altLang="en-US" sz="1600" dirty="0" err="1" smtClean="0"/>
              <a:t>플렛폼</a:t>
            </a:r>
            <a:r>
              <a:rPr lang="ko-KR" altLang="en-US" sz="1600" dirty="0" smtClean="0"/>
              <a:t> 위에서 동작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쉬운 문법</a:t>
            </a:r>
            <a:endParaRPr lang="en-US" altLang="ko-KR" sz="1600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파이썬</a:t>
            </a:r>
            <a:r>
              <a:rPr lang="ko-KR" altLang="en-US" dirty="0"/>
              <a:t> </a:t>
            </a:r>
            <a:r>
              <a:rPr lang="ko-KR" altLang="en-US" dirty="0" smtClean="0"/>
              <a:t>코드의 일부분을 </a:t>
            </a:r>
            <a:r>
              <a:rPr lang="en-US" altLang="ko-KR" dirty="0" smtClean="0"/>
              <a:t>C, C++</a:t>
            </a:r>
            <a:r>
              <a:rPr lang="ko-KR" altLang="en-US" dirty="0" smtClean="0"/>
              <a:t>로 작성해 빠르게 </a:t>
            </a:r>
            <a:endParaRPr lang="en-US" altLang="ko-KR" dirty="0" smtClean="0"/>
          </a:p>
          <a:p>
            <a:r>
              <a:rPr lang="ko-KR" altLang="en-US" dirty="0" smtClean="0"/>
              <a:t>동작시킬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23" y="891933"/>
            <a:ext cx="923288" cy="14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어디에 쓰여요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웹 프로그래밍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웹사이트</a:t>
            </a:r>
            <a:r>
              <a:rPr lang="en-US" altLang="ko-KR" dirty="0" smtClean="0"/>
              <a:t>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자동화 프로그래밍</a:t>
            </a:r>
            <a:r>
              <a:rPr lang="en-US" altLang="ko-KR" sz="2000" dirty="0" smtClean="0"/>
              <a:t>(MS</a:t>
            </a:r>
            <a:r>
              <a:rPr lang="ko-KR" altLang="en-US" sz="2000" dirty="0" smtClean="0"/>
              <a:t>오피스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포토샵자동화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이메일보내기 등 </a:t>
            </a:r>
            <a:r>
              <a:rPr lang="ko-KR" altLang="en-US" sz="2000" dirty="0" err="1" smtClean="0"/>
              <a:t>등</a:t>
            </a:r>
            <a:r>
              <a:rPr lang="en-US" altLang="ko-KR" sz="2000" dirty="0" smtClean="0"/>
              <a:t>)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빅데이터 분석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데이터 분석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시각화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레포트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대쉬보드</a:t>
            </a:r>
            <a:r>
              <a:rPr lang="ko-KR" altLang="en-US" sz="2000" dirty="0" smtClean="0"/>
              <a:t> 등 </a:t>
            </a:r>
            <a:r>
              <a:rPr lang="ko-KR" altLang="en-US" sz="2000" dirty="0" err="1" smtClean="0"/>
              <a:t>등</a:t>
            </a:r>
            <a:r>
              <a:rPr lang="en-US" altLang="ko-KR" sz="2000" dirty="0" smtClean="0"/>
              <a:t>)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예측 모델링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?, </a:t>
            </a:r>
            <a:r>
              <a:rPr lang="ko-KR" altLang="en-US" dirty="0" err="1" smtClean="0"/>
              <a:t>알파고</a:t>
            </a:r>
            <a:r>
              <a:rPr lang="en-US" altLang="ko-KR" dirty="0" smtClean="0"/>
              <a:t>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Android(java), iOS(swift) </a:t>
            </a:r>
            <a:r>
              <a:rPr lang="ko-KR" altLang="en-US" dirty="0" smtClean="0"/>
              <a:t>개발은 </a:t>
            </a:r>
            <a:r>
              <a:rPr lang="ko-KR" altLang="en-US" dirty="0" smtClean="0">
                <a:solidFill>
                  <a:srgbClr val="FF0000"/>
                </a:solidFill>
              </a:rPr>
              <a:t>어렵</a:t>
            </a:r>
            <a:r>
              <a:rPr lang="ko-KR" altLang="en-US" dirty="0" smtClean="0"/>
              <a:t>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2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인터프리터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rmAutofit/>
          </a:bodyPr>
          <a:lstStyle>
            <a:lvl1pPr marL="228600" lvl="0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1" hangingPunct="1">
              <a:lnSpc>
                <a:spcPct val="120000"/>
              </a:lnSpc>
              <a:spcBef>
                <a:spcPts val="0"/>
              </a:spcBef>
              <a:buSzPts val="1600"/>
              <a:buFont typeface="Arial" panose="020B0604020202020204" pitchFamily="34" charset="0"/>
              <a:buChar char="✗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컴파일 </a:t>
            </a:r>
            <a:r>
              <a:rPr lang="en-US" altLang="ko-KR" sz="2400" b="1" dirty="0" smtClean="0"/>
              <a:t>vs </a:t>
            </a:r>
            <a:r>
              <a:rPr lang="ko-KR" altLang="en-US" sz="2400" b="1" dirty="0" smtClean="0"/>
              <a:t>인터프리터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000" dirty="0"/>
              <a:t>인터프리터의 언어는 </a:t>
            </a:r>
            <a:r>
              <a:rPr lang="ko-KR" altLang="en-US" sz="2000" dirty="0" err="1"/>
              <a:t>한줄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한줄</a:t>
            </a:r>
            <a:r>
              <a:rPr lang="ko-KR" altLang="en-US" sz="2000" dirty="0"/>
              <a:t> 읽어가면서 처리되는 반면</a:t>
            </a:r>
          </a:p>
          <a:p>
            <a:pPr marL="0" indent="0">
              <a:buNone/>
            </a:pPr>
            <a:r>
              <a:rPr lang="ko-KR" altLang="en-US" sz="2000" dirty="0"/>
              <a:t>컴파일러는 </a:t>
            </a:r>
            <a:r>
              <a:rPr lang="ko-KR" altLang="en-US" sz="2000" dirty="0" err="1"/>
              <a:t>특정언어의</a:t>
            </a:r>
            <a:r>
              <a:rPr lang="ko-KR" altLang="en-US" sz="2000" dirty="0"/>
              <a:t> 컴파일러가 </a:t>
            </a:r>
            <a:r>
              <a:rPr lang="ko-KR" altLang="en-US" sz="2000" dirty="0" err="1"/>
              <a:t>컴파일된후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컴파일된</a:t>
            </a:r>
            <a:r>
              <a:rPr lang="ko-KR" altLang="en-US" sz="2000" dirty="0"/>
              <a:t> 파일이 실행되는 </a:t>
            </a:r>
            <a:r>
              <a:rPr lang="ko-KR" altLang="en-US" sz="2000" dirty="0" smtClean="0"/>
              <a:t>방식입니다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• </a:t>
            </a:r>
            <a:r>
              <a:rPr lang="en-US" altLang="ko-KR" sz="2400" b="1" dirty="0" err="1" smtClean="0"/>
              <a:t>CPython</a:t>
            </a:r>
            <a:r>
              <a:rPr lang="en-US" altLang="ko-KR" sz="2400" dirty="0" smtClean="0"/>
              <a:t> : C/C++</a:t>
            </a:r>
            <a:r>
              <a:rPr lang="ko-KR" altLang="en-US" sz="2400" dirty="0" smtClean="0"/>
              <a:t>로 구현된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인터프리터 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• </a:t>
            </a:r>
            <a:r>
              <a:rPr lang="en-US" altLang="ko-KR" sz="2400" dirty="0" err="1" smtClean="0"/>
              <a:t>IronPython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마이크로소프트 </a:t>
            </a:r>
            <a:r>
              <a:rPr lang="ko-KR" altLang="en-US" sz="2400" dirty="0" err="1" smtClean="0"/>
              <a:t>닷넷으로</a:t>
            </a:r>
            <a:r>
              <a:rPr lang="ko-KR" altLang="en-US" sz="2400" dirty="0" smtClean="0"/>
              <a:t> 구현된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인터프리터 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• </a:t>
            </a:r>
            <a:r>
              <a:rPr lang="en-US" altLang="ko-KR" sz="2400" dirty="0" err="1" smtClean="0"/>
              <a:t>Jython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자바로 구현된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인터프리터 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• </a:t>
            </a:r>
            <a:r>
              <a:rPr lang="en-US" altLang="ko-KR" sz="2400" dirty="0" err="1" smtClean="0"/>
              <a:t>PyPy</a:t>
            </a:r>
            <a:r>
              <a:rPr lang="en-US" altLang="ko-KR" sz="2400" dirty="0" smtClean="0"/>
              <a:t> : </a:t>
            </a:r>
            <a:r>
              <a:rPr lang="en-US" altLang="ko-KR" sz="2400" dirty="0" err="1" smtClean="0"/>
              <a:t>RPython</a:t>
            </a:r>
            <a:r>
              <a:rPr lang="en-US" altLang="ko-KR" sz="2400" dirty="0" smtClean="0"/>
              <a:t> (Restricted Python) </a:t>
            </a:r>
            <a:r>
              <a:rPr lang="ko-KR" altLang="en-US" sz="2400" dirty="0" smtClean="0"/>
              <a:t>으로 구현된 </a:t>
            </a:r>
            <a:r>
              <a:rPr lang="ko-KR" altLang="en-US" sz="2400" dirty="0" err="1" smtClean="0"/>
              <a:t>파이썬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• </a:t>
            </a:r>
            <a:r>
              <a:rPr lang="ko-KR" altLang="en-US" sz="2400" dirty="0" smtClean="0"/>
              <a:t>이외에도 </a:t>
            </a:r>
            <a:r>
              <a:rPr lang="en-US" altLang="ko-KR" sz="2400" dirty="0" err="1" smtClean="0"/>
              <a:t>CLPython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Cython</a:t>
            </a:r>
            <a:r>
              <a:rPr lang="en-US" altLang="ko-KR" sz="2400" dirty="0" smtClean="0"/>
              <a:t>, Parrot, </a:t>
            </a:r>
            <a:r>
              <a:rPr lang="en-US" altLang="ko-KR" sz="2400" dirty="0" err="1" smtClean="0"/>
              <a:t>Psyco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Stackless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Py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30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3649917" y="2471895"/>
            <a:ext cx="4648400" cy="1650094"/>
          </a:xfrm>
          <a:prstGeom prst="rect">
            <a:avLst/>
          </a:prstGeom>
        </p:spPr>
        <p:txBody>
          <a:bodyPr vert="horz" wrap="square" lIns="121900" tIns="121900" rIns="121900" bIns="121900" rtlCol="0" anchor="b" anchorCtr="0">
            <a:noAutofit/>
          </a:bodyPr>
          <a:lstStyle/>
          <a:p>
            <a:r>
              <a:rPr lang="en-US" altLang="ko-KR" b="1" dirty="0" smtClean="0"/>
              <a:t>2.</a:t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개발환경 구축</a:t>
            </a:r>
            <a:endParaRPr lang="en" b="1" dirty="0"/>
          </a:p>
        </p:txBody>
      </p:sp>
    </p:spTree>
    <p:extLst>
      <p:ext uri="{BB962C8B-B14F-4D97-AF65-F5344CB8AC3E}">
        <p14:creationId xmlns:p14="http://schemas.microsoft.com/office/powerpoint/2010/main" val="19576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757708" y="1277504"/>
            <a:ext cx="3955316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Python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929640" y="250666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• </a:t>
            </a:r>
            <a:r>
              <a:rPr lang="ko-KR" altLang="en-US" dirty="0" smtClean="0"/>
              <a:t>공식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http://python.org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기본 </a:t>
            </a:r>
            <a:r>
              <a:rPr lang="ko-KR" altLang="en-US" dirty="0" err="1" smtClean="0"/>
              <a:t>파이썬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• </a:t>
            </a:r>
            <a:r>
              <a:rPr lang="en-US" altLang="ko-KR" b="1" dirty="0" smtClean="0"/>
              <a:t>Anaconda Python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4"/>
              </a:rPr>
              <a:t>https://www.anaconda.com/download/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기본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추가적인 기능</a:t>
            </a:r>
            <a:r>
              <a:rPr lang="en-US" altLang="ko-KR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데이터분석 관련 필수 라이브러리가 들어있어요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뭔가 더 있어요</a:t>
            </a:r>
            <a:r>
              <a:rPr lang="en-US" altLang="ko-KR" sz="2400" dirty="0" smtClean="0"/>
              <a:t>!)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12" y="1277504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11621367" y="6235167"/>
            <a:ext cx="570800" cy="622800"/>
          </a:xfrm>
          <a:prstGeom prst="rect">
            <a:avLst/>
          </a:prstGeom>
        </p:spPr>
        <p:txBody>
          <a:bodyPr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1253836" y="2018072"/>
            <a:ext cx="10515600" cy="3000737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lvl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buSzPts val="2800"/>
              <a:buNone/>
              <a:defRPr/>
            </a:lvl2pPr>
            <a:lvl3pPr lvl="2" rtl="0">
              <a:spcBef>
                <a:spcPts val="0"/>
              </a:spcBef>
              <a:buSzPts val="2800"/>
              <a:buNone/>
              <a:defRPr/>
            </a:lvl3pPr>
            <a:lvl4pPr lvl="3" rtl="0">
              <a:spcBef>
                <a:spcPts val="0"/>
              </a:spcBef>
              <a:buSzPts val="2800"/>
              <a:buNone/>
              <a:defRPr/>
            </a:lvl4pPr>
            <a:lvl5pPr lvl="4" rtl="0">
              <a:spcBef>
                <a:spcPts val="0"/>
              </a:spcBef>
              <a:buSzPts val="2800"/>
              <a:buNone/>
              <a:defRPr/>
            </a:lvl5pPr>
            <a:lvl6pPr lvl="5" rtl="0">
              <a:spcBef>
                <a:spcPts val="0"/>
              </a:spcBef>
              <a:buSzPts val="2800"/>
              <a:buNone/>
              <a:defRPr/>
            </a:lvl6pPr>
            <a:lvl7pPr lvl="6" rtl="0">
              <a:spcBef>
                <a:spcPts val="0"/>
              </a:spcBef>
              <a:buSzPts val="2800"/>
              <a:buNone/>
              <a:defRPr/>
            </a:lvl7pPr>
            <a:lvl8pPr lvl="7" rtl="0">
              <a:spcBef>
                <a:spcPts val="0"/>
              </a:spcBef>
              <a:buSzPts val="2800"/>
              <a:buNone/>
              <a:defRPr/>
            </a:lvl8pPr>
            <a:lvl9pPr lvl="8" rtl="0">
              <a:spcBef>
                <a:spcPts val="0"/>
              </a:spcBef>
              <a:buSzPts val="2800"/>
              <a:buNone/>
              <a:defRPr/>
            </a:lvl9pPr>
          </a:lstStyle>
          <a:p>
            <a:r>
              <a:rPr lang="ko-KR" altLang="en-US" sz="3200" b="1" dirty="0" err="1"/>
              <a:t>파이썬</a:t>
            </a:r>
            <a:r>
              <a:rPr lang="ko-KR" altLang="en-US" sz="3200" b="1" dirty="0"/>
              <a:t> 코드 실행하는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가지 방법</a:t>
            </a:r>
            <a:br>
              <a:rPr lang="ko-KR" altLang="en-US" sz="3200" b="1" dirty="0"/>
            </a:br>
            <a:endParaRPr lang="en-US" altLang="ko-KR" sz="3200" b="1" dirty="0" smtClean="0"/>
          </a:p>
          <a:p>
            <a:endParaRPr lang="en-US" altLang="ko-KR" sz="3600" b="1" dirty="0"/>
          </a:p>
          <a:p>
            <a:r>
              <a:rPr lang="en-US" altLang="ko-KR" sz="2400" b="1" dirty="0" smtClean="0"/>
              <a:t>1. interactive </a:t>
            </a:r>
            <a:r>
              <a:rPr lang="en-US" altLang="ko-KR" sz="2400" b="1" dirty="0"/>
              <a:t>shell </a:t>
            </a:r>
            <a:r>
              <a:rPr lang="ko-KR" altLang="en-US" sz="2400" b="1" dirty="0"/>
              <a:t>에서 하나하나 </a:t>
            </a:r>
            <a:r>
              <a:rPr lang="ko-KR" altLang="en-US" sz="2400" b="1" dirty="0" smtClean="0"/>
              <a:t>실행</a:t>
            </a:r>
            <a:r>
              <a:rPr lang="en-US" altLang="ko-KR" sz="2400" b="1" dirty="0"/>
              <a:t/>
            </a:r>
            <a:br>
              <a:rPr lang="en-US" altLang="ko-KR" sz="2400" b="1" dirty="0"/>
            </a:br>
            <a:endParaRPr lang="en-US" altLang="ko-KR" sz="2400" b="1" dirty="0" smtClean="0"/>
          </a:p>
          <a:p>
            <a:r>
              <a:rPr lang="en-US" altLang="ko-KR" sz="2400" b="1" dirty="0" smtClean="0"/>
              <a:t>2. </a:t>
            </a:r>
            <a:r>
              <a:rPr lang="ko-KR" altLang="en-US" sz="2400" b="1" dirty="0"/>
              <a:t>소스코드 파일 실행</a:t>
            </a:r>
          </a:p>
          <a:p>
            <a:r>
              <a:rPr lang="ko-KR" altLang="en-US" sz="2400" b="1" dirty="0"/>
              <a:t/>
            </a:r>
            <a:br>
              <a:rPr lang="ko-KR" altLang="en-US" sz="2400" b="1" dirty="0"/>
            </a:br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편리한</a:t>
            </a:r>
            <a:r>
              <a:rPr lang="ko-KR" altLang="en-US" sz="2400" b="1" dirty="0" smtClean="0"/>
              <a:t> 개발 환경에서 실행</a:t>
            </a:r>
            <a:r>
              <a:rPr lang="ko-KR" altLang="en-US" sz="2400" b="1" dirty="0"/>
              <a:t/>
            </a:r>
            <a:br>
              <a:rPr lang="ko-KR" altLang="en-US" sz="2400" b="1" dirty="0"/>
            </a:br>
            <a:r>
              <a:rPr lang="ko-KR" altLang="en-US" sz="2400" b="1" dirty="0"/>
              <a:t>    </a:t>
            </a:r>
            <a:r>
              <a:rPr lang="en-US" altLang="ko-KR" sz="2400" b="1" dirty="0"/>
              <a:t>- </a:t>
            </a:r>
            <a:r>
              <a:rPr lang="en-US" altLang="ko-KR" sz="2400" b="1" dirty="0" smtClean="0"/>
              <a:t>IDE, </a:t>
            </a:r>
            <a:r>
              <a:rPr lang="en-US" altLang="ko-KR" sz="2400" b="1" dirty="0" err="1" smtClean="0"/>
              <a:t>jupyter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/>
              <a:t>notebook</a:t>
            </a:r>
            <a:br>
              <a:rPr lang="en-US" altLang="ko-KR" sz="2400" b="1" dirty="0" smtClean="0"/>
            </a:br>
            <a:r>
              <a:rPr lang="en-US" altLang="ko-KR" sz="2400" b="1" dirty="0"/>
              <a:t/>
            </a:r>
            <a:br>
              <a:rPr lang="en-US" altLang="ko-KR" sz="2400" b="1" dirty="0"/>
            </a:b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09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1047</Words>
  <Application>Microsoft Office PowerPoint</Application>
  <PresentationFormat>와이드스크린</PresentationFormat>
  <Paragraphs>183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Inconsolata</vt:lpstr>
      <vt:lpstr>Pangolin</vt:lpstr>
      <vt:lpstr>맑은 고딕</vt:lpstr>
      <vt:lpstr>Arial</vt:lpstr>
      <vt:lpstr>Office 테마</vt:lpstr>
      <vt:lpstr>Break Time with Python</vt:lpstr>
      <vt:lpstr>Break Time with Python_1</vt:lpstr>
      <vt:lpstr>1.  Python 이란?</vt:lpstr>
      <vt:lpstr>PowerPoint 프레젠테이션</vt:lpstr>
      <vt:lpstr>어디에 쓰여요?</vt:lpstr>
      <vt:lpstr>파이썬 인터프리터</vt:lpstr>
      <vt:lpstr>2.  개발환경 구축</vt:lpstr>
      <vt:lpstr>PowerPoint 프레젠테이션</vt:lpstr>
      <vt:lpstr>PowerPoint 프레젠테이션</vt:lpstr>
      <vt:lpstr>1. interactive shell 에서 하나하나 실행</vt:lpstr>
      <vt:lpstr>2. 소스코드 파일 실행</vt:lpstr>
      <vt:lpstr>3. 편리한 개발 환경에서 실행     - IDE, Jupyter notebook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Gurney Kim</dc:creator>
  <cp:lastModifiedBy>Gurney Kim</cp:lastModifiedBy>
  <cp:revision>63</cp:revision>
  <dcterms:created xsi:type="dcterms:W3CDTF">2017-12-13T10:29:56Z</dcterms:created>
  <dcterms:modified xsi:type="dcterms:W3CDTF">2017-12-28T07:05:36Z</dcterms:modified>
</cp:coreProperties>
</file>