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9"/>
    <p:restoredTop sz="94646"/>
  </p:normalViewPr>
  <p:slideViewPr>
    <p:cSldViewPr snapToGrid="0" snapToObjects="1">
      <p:cViewPr varScale="1">
        <p:scale>
          <a:sx n="83" d="100"/>
          <a:sy n="83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DD767-E37F-8A43-B215-50F03AF2F6E5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B6E3B-2022-9F48-8B4A-51A34B6BB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B6E3B-2022-9F48-8B4A-51A34B6BB55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78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E38CD-352C-D64E-ACFB-ACCAFF00E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936DE2-0AF0-2B41-A30B-7E9C9FE6A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B4A979-FBB4-0644-89BA-89A2A84E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FF055-F7E4-8C4D-86B8-BAC6F8F7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7306A3-FEFD-A34F-B69D-1AEDAABB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3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A45BF-C06A-B442-8289-6DFD4DB6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ACCBDA-CAC3-2942-9990-483A78382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9C432C-9987-AE41-BE21-D952627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6C5AB9-7B6B-5244-AF21-8990C3EB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09027-E408-1346-A952-66D88FA0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57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36F844-CF7F-D647-A6CB-77F0EBB6E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240B69-B5D4-F045-8869-F8D7F5983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A66C1-65CC-B142-9EB0-092A7C9B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94860A-CAE3-3440-927B-6FFE3D5E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60415-6EEC-1144-98EB-D9B389E3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51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002E0-1603-C843-9F0B-709078A4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C38CE1-D9CA-E64A-BB36-4541B729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2D4561-A5C7-5942-8F13-7D13797E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D51176-7517-9041-BD1C-F6346010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2652E2-1228-7348-B8EC-4F78DD3E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26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90A8B-FE2A-1B47-BA1F-02CB82A7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3E7105-6938-7B4B-A42E-A8A97309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4E9F07-1C78-4043-B6D2-82876618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2FEEB-D5F3-4943-B686-318D362B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56785-42DB-6440-AAD7-09223D52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78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CE26B-F469-584A-AE74-7EFA132C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FF9894-0348-D940-B2EE-4DCA264C4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1CBA83-0149-044A-819A-7A56175F2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FF2078-2E9A-2247-8F7D-E710F6AB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4D8556-FEF1-6743-8D63-D045D0C4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99F8CA-670C-DE49-9A3D-A45590D7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84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FB525-E19E-8E4F-8DC9-47FAB266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6C49D9-4BB2-DD41-9BDB-ABCE43BF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5EF806-B472-DC40-BC6F-A1F690620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0388C3-1E2B-2949-9688-A1BB5EFB7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EC2177-32DC-4541-B36A-5F5FC0F7E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633FB1-F2A0-8C40-96FD-341209F6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BFA839-C43B-E54D-82F7-42A5B552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DA78434-6FBD-D143-959E-4B4E83FC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9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DB6C1-5A3B-054A-A4E2-AFA8B6EB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24E618-6CBB-4E46-BD38-7B7AC5C8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4536D0-6330-2A4F-97EF-D2C0997C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B1510F-E28E-D744-B7F8-E24ABF7F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71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77B6AE-E482-194D-BCDA-786674CD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AF36B3-AFE3-0246-BB6B-EE5A4D10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0560C7-4F86-0046-96C3-5D2A37EB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6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721387-177E-D24F-BBD2-E5773612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CC6517-F172-5C49-827F-1839EACD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EA9BD4-6AEF-BF48-AA7E-FAA41B6BF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D7A84E-968A-2F43-9B2D-1507223E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8ED1DB-4060-5046-A0BC-E9882FA0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C36CB9-7130-1B4D-BEA2-ECF3BF18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63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C0EB4-CB5B-3D42-A1C1-0AB146F9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6BA2AB-1E79-144D-AF22-0669490B6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0ADCBF-C2C0-8B44-9D5D-01E6B5391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8C9E81-EDE0-E84B-A21A-AD608618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08A250-4268-9145-99B7-BDAC1C32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7C258B-D7F0-444F-909B-D138E006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55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744FC7-0909-2D49-A1A7-229AFF1F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EA6352-292C-EA45-9EE2-66905308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4F630-3351-EA48-A8C3-6BF90779B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8ED1-882E-EE48-8BCE-2CC78510EFE8}" type="datetimeFigureOut">
              <a:rPr kumimoji="1" lang="ja-JP" altLang="en-US" smtClean="0"/>
              <a:t>2019/10/17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ECDCD4-DDE5-6F44-BCE9-2E5AFDD01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D62792-74B5-D841-B214-B3689D697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27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0B39E0BD-F59D-2A43-93B2-9B501B945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22351"/>
              </p:ext>
            </p:extLst>
          </p:nvPr>
        </p:nvGraphicFramePr>
        <p:xfrm>
          <a:off x="3917950" y="3621562"/>
          <a:ext cx="4356100" cy="76962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5800015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9951094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58495317"/>
                    </a:ext>
                  </a:extLst>
                </a:gridCol>
              </a:tblGrid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CMU-SEI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proposed 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148793"/>
                  </a:ext>
                </a:extLst>
              </a:tr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precision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0.1455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075985"/>
                  </a:ext>
                </a:extLst>
              </a:tr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recall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0.1239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33616"/>
                  </a:ext>
                </a:extLst>
              </a:tr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0.1338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739640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BF77650-C55E-D647-9DDD-389E68308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381532"/>
              </p:ext>
            </p:extLst>
          </p:nvPr>
        </p:nvGraphicFramePr>
        <p:xfrm>
          <a:off x="1035050" y="190579"/>
          <a:ext cx="4127500" cy="2806700"/>
        </p:xfrm>
        <a:graphic>
          <a:graphicData uri="http://schemas.openxmlformats.org/drawingml/2006/table">
            <a:tbl>
              <a:tblPr/>
              <a:tblGrid>
                <a:gridCol w="2234937">
                  <a:extLst>
                    <a:ext uri="{9D8B030D-6E8A-4147-A177-3AD203B41FA5}">
                      <a16:colId xmlns:a16="http://schemas.microsoft.com/office/drawing/2014/main" val="659977193"/>
                    </a:ext>
                  </a:extLst>
                </a:gridCol>
                <a:gridCol w="1892563">
                  <a:extLst>
                    <a:ext uri="{9D8B030D-6E8A-4147-A177-3AD203B41FA5}">
                      <a16:colId xmlns:a16="http://schemas.microsoft.com/office/drawing/2014/main" val="203581851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Before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After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7408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| get|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nojoumal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get| nojoumal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87123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put| nojoumal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put| nojoumal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754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chek| start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chek| start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0338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start| sb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start| sb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96258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stop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33796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start| reserved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start| reserved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4685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abort| handle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abort| handle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36885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get| create| access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get| create| access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1173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handle| dirty| metadata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handle| dirty| metadata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3467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ext| handle| dirty| super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handle| dirty| super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587540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FCDD88-34C6-3C4C-BAA4-CFD903BFD7F0}"/>
              </a:ext>
            </a:extLst>
          </p:cNvPr>
          <p:cNvSpPr txBox="1"/>
          <p:nvPr/>
        </p:nvSpPr>
        <p:spPr>
          <a:xfrm>
            <a:off x="2557220" y="6168325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Carnegie Mellon University</a:t>
            </a:r>
          </a:p>
        </p:txBody>
      </p:sp>
    </p:spTree>
    <p:extLst>
      <p:ext uri="{BB962C8B-B14F-4D97-AF65-F5344CB8AC3E}">
        <p14:creationId xmlns:p14="http://schemas.microsoft.com/office/powerpoint/2010/main" val="321688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7ABC7D9-9065-1B42-8D08-57FE5CBE3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24669"/>
              </p:ext>
            </p:extLst>
          </p:nvPr>
        </p:nvGraphicFramePr>
        <p:xfrm>
          <a:off x="4005035" y="2068534"/>
          <a:ext cx="4875494" cy="2352675"/>
        </p:xfrm>
        <a:graphic>
          <a:graphicData uri="http://schemas.openxmlformats.org/drawingml/2006/table">
            <a:tbl>
              <a:tblPr/>
              <a:tblGrid>
                <a:gridCol w="2387997">
                  <a:extLst>
                    <a:ext uri="{9D8B030D-6E8A-4147-A177-3AD203B41FA5}">
                      <a16:colId xmlns:a16="http://schemas.microsoft.com/office/drawing/2014/main" val="2580001590"/>
                    </a:ext>
                  </a:extLst>
                </a:gridCol>
                <a:gridCol w="909713">
                  <a:extLst>
                    <a:ext uri="{9D8B030D-6E8A-4147-A177-3AD203B41FA5}">
                      <a16:colId xmlns:a16="http://schemas.microsoft.com/office/drawing/2014/main" val="1499510946"/>
                    </a:ext>
                  </a:extLst>
                </a:gridCol>
                <a:gridCol w="1577784">
                  <a:extLst>
                    <a:ext uri="{9D8B030D-6E8A-4147-A177-3AD203B41FA5}">
                      <a16:colId xmlns:a16="http://schemas.microsoft.com/office/drawing/2014/main" val="358495317"/>
                    </a:ext>
                  </a:extLst>
                </a:gridCol>
              </a:tblGrid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CMU-SEI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proposed 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148793"/>
                  </a:ext>
                </a:extLst>
              </a:tr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precision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0.1455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075985"/>
                  </a:ext>
                </a:extLst>
              </a:tr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recall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0.1239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33616"/>
                  </a:ext>
                </a:extLst>
              </a:tr>
              <a:tr h="153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0.1338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739640"/>
                  </a:ext>
                </a:extLst>
              </a:tr>
              <a:tr h="17521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5468879"/>
                  </a:ext>
                </a:extLst>
              </a:tr>
              <a:tr h="175215">
                <a:tc gridSpan="3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en-US" altLang="ja-JP" sz="1200" b="1" i="0" kern="1200" dirty="0">
                          <a:solidFill>
                            <a:schemeClr val="tx1"/>
                          </a:solidFill>
                          <a:effectLst/>
                          <a:latin typeface="Hiragino Mincho Pro W3" panose="02020300000000000000" pitchFamily="18" charset="-128"/>
                          <a:ea typeface="Hiragino Mincho Pro W3" panose="02020300000000000000" pitchFamily="18" charset="-128"/>
                          <a:cs typeface="+mn-cs"/>
                        </a:rPr>
                        <a:t>Precision</a:t>
                      </a:r>
                      <a:r>
                        <a:rPr kumimoji="1" lang="en-US" altLang="ja-JP" sz="1200" b="0" i="0" kern="1200" dirty="0">
                          <a:solidFill>
                            <a:schemeClr val="tx1"/>
                          </a:solidFill>
                          <a:effectLst/>
                          <a:latin typeface="Hiragino Mincho Pro W3" panose="02020300000000000000" pitchFamily="18" charset="-128"/>
                          <a:ea typeface="Hiragino Mincho Pro W3" panose="02020300000000000000" pitchFamily="18" charset="-128"/>
                          <a:cs typeface="+mn-cs"/>
                        </a:rPr>
                        <a:t> - Precision is the ratio of correctly predicted positive observations to the total predicted positive observations. 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en-US" altLang="ja-JP" sz="1200" b="1" i="0" kern="1200" dirty="0">
                          <a:solidFill>
                            <a:schemeClr val="tx1"/>
                          </a:solidFill>
                          <a:effectLst/>
                          <a:latin typeface="Hiragino Mincho Pro W3" panose="02020300000000000000" pitchFamily="18" charset="-128"/>
                          <a:ea typeface="Hiragino Mincho Pro W3" panose="02020300000000000000" pitchFamily="18" charset="-128"/>
                          <a:cs typeface="+mn-cs"/>
                        </a:rPr>
                        <a:t>Recall </a:t>
                      </a:r>
                      <a:r>
                        <a:rPr kumimoji="1" lang="en-US" altLang="ja-JP" sz="1200" b="0" i="0" kern="1200" dirty="0">
                          <a:solidFill>
                            <a:schemeClr val="tx1"/>
                          </a:solidFill>
                          <a:effectLst/>
                          <a:latin typeface="Hiragino Mincho Pro W3" panose="02020300000000000000" pitchFamily="18" charset="-128"/>
                          <a:ea typeface="Hiragino Mincho Pro W3" panose="02020300000000000000" pitchFamily="18" charset="-128"/>
                          <a:cs typeface="+mn-cs"/>
                        </a:rPr>
                        <a:t>(Sensitivity) - Recall is the ratio of correctly predicted positive observations to the all observations in actual class.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iragino Mincho Pro W3" panose="02020300000000000000" pitchFamily="18" charset="-128"/>
                        <a:ea typeface="Hiragino Mincho Pro W3" panose="02020300000000000000" pitchFamily="18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063776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kumimoji="1" lang="en-US" altLang="ja-JP" sz="1200" b="1" i="0" kern="1200" dirty="0">
                          <a:solidFill>
                            <a:schemeClr val="tx1"/>
                          </a:solidFill>
                          <a:effectLst/>
                          <a:latin typeface="Hiragino Mincho Pro W3" panose="02020300000000000000" pitchFamily="18" charset="-128"/>
                          <a:ea typeface="Hiragino Mincho Pro W3" panose="02020300000000000000" pitchFamily="18" charset="-128"/>
                          <a:cs typeface="+mn-cs"/>
                        </a:rPr>
                        <a:t>F1 score</a:t>
                      </a:r>
                      <a:r>
                        <a:rPr kumimoji="1" lang="en-US" altLang="ja-JP" sz="1200" b="0" i="0" kern="1200" dirty="0">
                          <a:solidFill>
                            <a:schemeClr val="tx1"/>
                          </a:solidFill>
                          <a:effectLst/>
                          <a:latin typeface="Hiragino Mincho Pro W3" panose="02020300000000000000" pitchFamily="18" charset="-128"/>
                          <a:ea typeface="Hiragino Mincho Pro W3" panose="02020300000000000000" pitchFamily="18" charset="-128"/>
                          <a:cs typeface="+mn-cs"/>
                        </a:rPr>
                        <a:t> - F1 Score is the harmony mean of Precision and Recall.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iragino Mincho Pro W3" panose="02020300000000000000" pitchFamily="18" charset="-128"/>
                        <a:ea typeface="Hiragino Mincho Pro W3" panose="02020300000000000000" pitchFamily="18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41736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ECDEF5B-D1C5-2643-A2BF-F3DE045FD666}"/>
                  </a:ext>
                </a:extLst>
              </p:cNvPr>
              <p:cNvSpPr txBox="1"/>
              <p:nvPr/>
            </p:nvSpPr>
            <p:spPr>
              <a:xfrm>
                <a:off x="1735734" y="5622469"/>
                <a:ext cx="4816318" cy="1235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200" dirty="0"/>
                  <a:t>precision</a:t>
                </a:r>
                <a14:m>
                  <m:oMath xmlns:m="http://schemas.openxmlformats.org/officeDocument/2006/math">
                    <m:r>
                      <a:rPr kumimoji="1" lang="el-G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l-G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algn="ctr"/>
                <a:endParaRPr kumimoji="1" lang="en-US" altLang="ja-JP" dirty="0"/>
              </a:p>
              <a:p>
                <a:pPr algn="ctr"/>
                <a:r>
                  <a:rPr lang="en-US" altLang="ja-JP" sz="1200" dirty="0"/>
                  <a:t>recall</a:t>
                </a:r>
                <a14:m>
                  <m:oMath xmlns:m="http://schemas.openxmlformats.org/officeDocument/2006/math">
                    <m:r>
                      <a:rPr lang="el-G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𝑛𝑒𝑔𝑎𝑡𝑖𝑣𝑒</m:t>
                        </m:r>
                      </m:den>
                    </m:f>
                    <m:r>
                      <a:rPr lang="ja-JP" altLang="en-US" b="0" i="0" smtClean="0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r>
                  <a:rPr lang="en-US" altLang="ja-JP" sz="1200" dirty="0"/>
                  <a:t>F1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ECDEF5B-D1C5-2643-A2BF-F3DE045FD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734" y="5622469"/>
                <a:ext cx="4816318" cy="1235531"/>
              </a:xfrm>
              <a:prstGeom prst="rect">
                <a:avLst/>
              </a:prstGeom>
              <a:blipFill>
                <a:blip r:embed="rId2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30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127</Words>
  <Application>Microsoft Macintosh PowerPoint</Application>
  <PresentationFormat>ワイド画面</PresentationFormat>
  <Paragraphs>54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Hiragino Mincho Pro W3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12</cp:revision>
  <dcterms:created xsi:type="dcterms:W3CDTF">2019-10-09T05:16:50Z</dcterms:created>
  <dcterms:modified xsi:type="dcterms:W3CDTF">2019-10-17T07:40:39Z</dcterms:modified>
</cp:coreProperties>
</file>