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 id="2147483815" r:id="rId2"/>
  </p:sldMasterIdLst>
  <p:notesMasterIdLst>
    <p:notesMasterId r:id="rId18"/>
  </p:notesMasterIdLst>
  <p:sldIdLst>
    <p:sldId id="256" r:id="rId3"/>
    <p:sldId id="1054" r:id="rId4"/>
    <p:sldId id="1353" r:id="rId5"/>
    <p:sldId id="1055" r:id="rId6"/>
    <p:sldId id="1346" r:id="rId7"/>
    <p:sldId id="1347" r:id="rId8"/>
    <p:sldId id="1348" r:id="rId9"/>
    <p:sldId id="1354" r:id="rId10"/>
    <p:sldId id="1349" r:id="rId11"/>
    <p:sldId id="1351" r:id="rId12"/>
    <p:sldId id="1357" r:id="rId13"/>
    <p:sldId id="1355" r:id="rId14"/>
    <p:sldId id="1350" r:id="rId15"/>
    <p:sldId id="1358" r:id="rId16"/>
    <p:sldId id="1356" r:id="rId17"/>
  </p:sldIdLst>
  <p:sldSz cx="12192000" cy="6858000"/>
  <p:notesSz cx="6797675" cy="99266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guide id="3" orient="horz" pos="3127">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6FD"/>
    <a:srgbClr val="000000"/>
    <a:srgbClr val="FF6600"/>
    <a:srgbClr val="FFCCCC"/>
    <a:srgbClr val="FF3300"/>
    <a:srgbClr val="FFCC33"/>
    <a:srgbClr val="FFFF99"/>
    <a:srgbClr val="FFFFFF"/>
    <a:srgbClr val="FF0000"/>
    <a:srgbClr val="CC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7776" autoAdjust="0"/>
  </p:normalViewPr>
  <p:slideViewPr>
    <p:cSldViewPr>
      <p:cViewPr varScale="1">
        <p:scale>
          <a:sx n="124" d="100"/>
          <a:sy n="124" d="100"/>
        </p:scale>
        <p:origin x="656" y="168"/>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9" d="100"/>
        <a:sy n="79" d="100"/>
      </p:scale>
      <p:origin x="0" y="0"/>
    </p:cViewPr>
  </p:sorterViewPr>
  <p:notesViewPr>
    <p:cSldViewPr>
      <p:cViewPr varScale="1">
        <p:scale>
          <a:sx n="77" d="100"/>
          <a:sy n="77" d="100"/>
        </p:scale>
        <p:origin x="4080" y="120"/>
      </p:cViewPr>
      <p:guideLst>
        <p:guide orient="horz" pos="3108"/>
        <p:guide pos="2122"/>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5861" cy="496332"/>
          </a:xfrm>
          <a:prstGeom prst="rect">
            <a:avLst/>
          </a:prstGeom>
        </p:spPr>
        <p:txBody>
          <a:bodyPr vert="horz" lIns="95548" tIns="47774" rIns="95548" bIns="47774" rtlCol="0"/>
          <a:lstStyle>
            <a:lvl1pPr algn="l" fontAlgn="auto">
              <a:spcBef>
                <a:spcPts val="0"/>
              </a:spcBef>
              <a:spcAft>
                <a:spcPts val="0"/>
              </a:spcAft>
              <a:defRPr sz="1200">
                <a:latin typeface="+mn-lt"/>
                <a:ea typeface="+mn-ea"/>
              </a:defRPr>
            </a:lvl1pPr>
          </a:lstStyle>
          <a:p>
            <a:pPr>
              <a:defRPr/>
            </a:pPr>
            <a:endParaRPr lang="ja-JP" altLang="en-US" dirty="0"/>
          </a:p>
        </p:txBody>
      </p:sp>
      <p:sp>
        <p:nvSpPr>
          <p:cNvPr id="3" name="日付プレースホルダー 2"/>
          <p:cNvSpPr>
            <a:spLocks noGrp="1"/>
          </p:cNvSpPr>
          <p:nvPr>
            <p:ph type="dt" idx="1"/>
          </p:nvPr>
        </p:nvSpPr>
        <p:spPr>
          <a:xfrm>
            <a:off x="3850295" y="0"/>
            <a:ext cx="2945861" cy="496332"/>
          </a:xfrm>
          <a:prstGeom prst="rect">
            <a:avLst/>
          </a:prstGeom>
        </p:spPr>
        <p:txBody>
          <a:bodyPr vert="horz" lIns="95548" tIns="47774" rIns="95548" bIns="47774" rtlCol="0"/>
          <a:lstStyle>
            <a:lvl1pPr algn="r" fontAlgn="auto">
              <a:spcBef>
                <a:spcPts val="0"/>
              </a:spcBef>
              <a:spcAft>
                <a:spcPts val="0"/>
              </a:spcAft>
              <a:defRPr sz="1200" smtClean="0">
                <a:latin typeface="+mn-lt"/>
                <a:ea typeface="+mn-ea"/>
              </a:defRPr>
            </a:lvl1pPr>
          </a:lstStyle>
          <a:p>
            <a:pPr>
              <a:defRPr/>
            </a:pPr>
            <a:fld id="{CCFD7F8B-3ABE-45BC-95B0-4EBA1BEE43CF}" type="datetimeFigureOut">
              <a:rPr lang="ja-JP" altLang="en-US"/>
              <a:pPr>
                <a:defRPr/>
              </a:pPr>
              <a:t>2024/9/26</a:t>
            </a:fld>
            <a:endParaRPr lang="ja-JP" altLang="en-US" dirty="0"/>
          </a:p>
        </p:txBody>
      </p:sp>
      <p:sp>
        <p:nvSpPr>
          <p:cNvPr id="4" name="スライド イメージ プレースホルダー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5548" tIns="47774" rIns="95548" bIns="47774" rtlCol="0" anchor="ctr"/>
          <a:lstStyle/>
          <a:p>
            <a:pPr lvl="0"/>
            <a:endParaRPr lang="ja-JP" altLang="en-US" noProof="0" dirty="0"/>
          </a:p>
        </p:txBody>
      </p:sp>
      <p:sp>
        <p:nvSpPr>
          <p:cNvPr id="5" name="ノート プレースホルダー 4"/>
          <p:cNvSpPr>
            <a:spLocks noGrp="1"/>
          </p:cNvSpPr>
          <p:nvPr>
            <p:ph type="body" sz="quarter" idx="3"/>
          </p:nvPr>
        </p:nvSpPr>
        <p:spPr>
          <a:xfrm>
            <a:off x="679465" y="4715155"/>
            <a:ext cx="5438748" cy="4466987"/>
          </a:xfrm>
          <a:prstGeom prst="rect">
            <a:avLst/>
          </a:prstGeom>
        </p:spPr>
        <p:txBody>
          <a:bodyPr vert="horz" lIns="95548" tIns="47774" rIns="95548" bIns="47774"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2" y="9428766"/>
            <a:ext cx="2945861" cy="496332"/>
          </a:xfrm>
          <a:prstGeom prst="rect">
            <a:avLst/>
          </a:prstGeom>
        </p:spPr>
        <p:txBody>
          <a:bodyPr vert="horz" lIns="95548" tIns="47774" rIns="95548" bIns="47774" rtlCol="0" anchor="b"/>
          <a:lstStyle>
            <a:lvl1pPr algn="l" fontAlgn="auto">
              <a:spcBef>
                <a:spcPts val="0"/>
              </a:spcBef>
              <a:spcAft>
                <a:spcPts val="0"/>
              </a:spcAft>
              <a:defRPr sz="1200">
                <a:latin typeface="+mn-lt"/>
                <a:ea typeface="+mn-ea"/>
              </a:defRPr>
            </a:lvl1pPr>
          </a:lstStyle>
          <a:p>
            <a:pPr>
              <a:defRPr/>
            </a:pPr>
            <a:endParaRPr lang="ja-JP" altLang="en-US" dirty="0"/>
          </a:p>
        </p:txBody>
      </p:sp>
      <p:sp>
        <p:nvSpPr>
          <p:cNvPr id="7" name="スライド番号プレースホルダー 6"/>
          <p:cNvSpPr>
            <a:spLocks noGrp="1"/>
          </p:cNvSpPr>
          <p:nvPr>
            <p:ph type="sldNum" sz="quarter" idx="5"/>
          </p:nvPr>
        </p:nvSpPr>
        <p:spPr>
          <a:xfrm>
            <a:off x="3850295" y="9428766"/>
            <a:ext cx="2945861" cy="496332"/>
          </a:xfrm>
          <a:prstGeom prst="rect">
            <a:avLst/>
          </a:prstGeom>
        </p:spPr>
        <p:txBody>
          <a:bodyPr vert="horz" lIns="95548" tIns="47774" rIns="95548" bIns="47774" rtlCol="0" anchor="b"/>
          <a:lstStyle>
            <a:lvl1pPr algn="r" fontAlgn="auto">
              <a:spcBef>
                <a:spcPts val="0"/>
              </a:spcBef>
              <a:spcAft>
                <a:spcPts val="0"/>
              </a:spcAft>
              <a:defRPr sz="1200" smtClean="0">
                <a:latin typeface="+mn-lt"/>
                <a:ea typeface="+mn-ea"/>
              </a:defRPr>
            </a:lvl1pPr>
          </a:lstStyle>
          <a:p>
            <a:pPr>
              <a:defRPr/>
            </a:pPr>
            <a:fld id="{8F058EFF-C3C9-4DED-BACD-12EF4A259851}" type="slidenum">
              <a:rPr lang="ja-JP" altLang="en-US"/>
              <a:pPr>
                <a:defRPr/>
              </a:pPr>
              <a:t>‹#›</a:t>
            </a:fld>
            <a:endParaRPr lang="ja-JP" altLang="en-US" dirty="0"/>
          </a:p>
        </p:txBody>
      </p:sp>
    </p:spTree>
    <p:extLst>
      <p:ext uri="{BB962C8B-B14F-4D97-AF65-F5344CB8AC3E}">
        <p14:creationId xmlns:p14="http://schemas.microsoft.com/office/powerpoint/2010/main" val="17932456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4538"/>
            <a:ext cx="6616700" cy="37226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058EFF-C3C9-4DED-BACD-12EF4A259851}"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8896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023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49072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821175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Straight Connector 7"/>
          <p:cNvCxnSpPr/>
          <p:nvPr/>
        </p:nvCxnSpPr>
        <p:spPr>
          <a:xfrm>
            <a:off x="914400" y="339883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8" name="Slide Number Placeholder 5">
            <a:extLst>
              <a:ext uri="{FF2B5EF4-FFF2-40B4-BE49-F238E27FC236}">
                <a16:creationId xmlns:a16="http://schemas.microsoft.com/office/drawing/2014/main" id="{090652A4-5D46-0C42-AA05-CC2371D27A01}"/>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1040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69D8A6E-82A3-F04B-99BC-BE719295A6E4}"/>
              </a:ext>
            </a:extLst>
          </p:cNvPr>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8" name="Text Placeholder 2">
            <a:extLst>
              <a:ext uri="{FF2B5EF4-FFF2-40B4-BE49-F238E27FC236}">
                <a16:creationId xmlns:a16="http://schemas.microsoft.com/office/drawing/2014/main" id="{68645C95-6FE7-B74C-A131-90BAFC5ABE98}"/>
              </a:ext>
            </a:extLst>
          </p:cNvPr>
          <p:cNvSpPr>
            <a:spLocks noGrp="1"/>
          </p:cNvSpPr>
          <p:nvPr>
            <p:ph idx="1"/>
          </p:nvPr>
        </p:nvSpPr>
        <p:spPr bwMode="auto">
          <a:xfrm>
            <a:off x="609600" y="1196976"/>
            <a:ext cx="10972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0" name="Slide Number Placeholder 5">
            <a:extLst>
              <a:ext uri="{FF2B5EF4-FFF2-40B4-BE49-F238E27FC236}">
                <a16:creationId xmlns:a16="http://schemas.microsoft.com/office/drawing/2014/main" id="{A6FA1BD2-39AC-234F-AE6D-2840F7EAD61D}"/>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51215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7" name="Slide Number Placeholder 5">
            <a:extLst>
              <a:ext uri="{FF2B5EF4-FFF2-40B4-BE49-F238E27FC236}">
                <a16:creationId xmlns:a16="http://schemas.microsoft.com/office/drawing/2014/main" id="{6788C881-76BB-7B49-8659-3AEADBC653F3}"/>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2397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975784" y="459898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3084" y="2362201"/>
            <a:ext cx="10363200" cy="2200275"/>
          </a:xfrm>
        </p:spPr>
        <p:txBody>
          <a:bodyPr anchor="b"/>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63084" y="4626865"/>
            <a:ext cx="103632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6E4262F-03E2-4320-B081-4380DB196E99}" type="slidenum">
              <a:rPr lang="ja-JP" altLang="en-US"/>
              <a:pPr>
                <a:defRPr/>
              </a:pPr>
              <a:t>‹#›</a:t>
            </a:fld>
            <a:endParaRPr lang="ja-JP" altLang="en-US" dirty="0"/>
          </a:p>
        </p:txBody>
      </p:sp>
    </p:spTree>
    <p:extLst>
      <p:ext uri="{BB962C8B-B14F-4D97-AF65-F5344CB8AC3E}">
        <p14:creationId xmlns:p14="http://schemas.microsoft.com/office/powerpoint/2010/main" val="263100420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B61BB9D-2227-41DA-A0F6-D81D3D077730}" type="slidenum">
              <a:rPr lang="ja-JP" altLang="en-US"/>
              <a:pPr>
                <a:defRPr/>
              </a:pPr>
              <a:t>‹#›</a:t>
            </a:fld>
            <a:endParaRPr lang="ja-JP" altLang="en-US" dirty="0"/>
          </a:p>
        </p:txBody>
      </p:sp>
    </p:spTree>
    <p:extLst>
      <p:ext uri="{BB962C8B-B14F-4D97-AF65-F5344CB8AC3E}">
        <p14:creationId xmlns:p14="http://schemas.microsoft.com/office/powerpoint/2010/main" val="1824140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7" name="Straight Connector 10"/>
          <p:cNvCxnSpPr/>
          <p:nvPr/>
        </p:nvCxnSpPr>
        <p:spPr>
          <a:xfrm rot="5400000">
            <a:off x="3742796" y="4045480"/>
            <a:ext cx="470852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0960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eiryo UI" panose="020B0604030504040204" pitchFamily="50" charset="-128"/>
                <a:ea typeface="Meiryo UI" panose="020B0604030504040204" pitchFamily="50" charset="-128"/>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3984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6"/>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9" name="Footer Placeholder 7"/>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10" name="Slide Number Placeholder 8"/>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8E5F65EC-1A04-4A46-96E6-1E6665D62479}" type="slidenum">
              <a:rPr lang="ja-JP" altLang="en-US"/>
              <a:pPr>
                <a:defRPr/>
              </a:pPr>
              <a:t>‹#›</a:t>
            </a:fld>
            <a:endParaRPr lang="ja-JP" altLang="en-US" dirty="0"/>
          </a:p>
        </p:txBody>
      </p:sp>
    </p:spTree>
    <p:extLst>
      <p:ext uri="{BB962C8B-B14F-4D97-AF65-F5344CB8AC3E}">
        <p14:creationId xmlns:p14="http://schemas.microsoft.com/office/powerpoint/2010/main" val="2409549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6" name="Slide Number Placeholder 5">
            <a:extLst>
              <a:ext uri="{FF2B5EF4-FFF2-40B4-BE49-F238E27FC236}">
                <a16:creationId xmlns:a16="http://schemas.microsoft.com/office/drawing/2014/main" id="{D686AD9A-CCE1-0E41-9CBE-A9D604A14783}"/>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3526892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25F1B3C-00AB-B14B-8558-AD26F0716004}"/>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296141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94433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cxnSp>
        <p:nvCxnSpPr>
          <p:cNvPr id="5" name="Straight Connector 8"/>
          <p:cNvCxnSpPr/>
          <p:nvPr/>
        </p:nvCxnSpPr>
        <p:spPr>
          <a:xfrm rot="5400000">
            <a:off x="911754" y="3580343"/>
            <a:ext cx="557847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92080"/>
            <a:ext cx="2852928" cy="1261872"/>
          </a:xfrm>
        </p:spPr>
        <p:txBody>
          <a:bodyPr anchor="b">
            <a:noAutofit/>
          </a:bodyPr>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atin typeface="メイリオ" panose="020B0604030504040204" pitchFamily="50" charset="-128"/>
                <a:ea typeface="メイリオ" panose="020B0604030504040204" pitchFamily="50" charset="-128"/>
              </a:defRPr>
            </a:lvl1pPr>
            <a:lvl2pPr>
              <a:defRPr sz="2800">
                <a:latin typeface="メイリオ" panose="020B0604030504040204" pitchFamily="50" charset="-128"/>
                <a:ea typeface="メイリオ" panose="020B0604030504040204" pitchFamily="50" charset="-128"/>
              </a:defRPr>
            </a:lvl2pPr>
            <a:lvl3pPr>
              <a:defRPr sz="2400">
                <a:latin typeface="メイリオ" panose="020B0604030504040204" pitchFamily="50" charset="-128"/>
                <a:ea typeface="メイリオ" panose="020B0604030504040204" pitchFamily="50" charset="-128"/>
              </a:defRPr>
            </a:lvl3pPr>
            <a:lvl4pPr>
              <a:defRPr sz="2000">
                <a:latin typeface="メイリオ" panose="020B0604030504040204" pitchFamily="50" charset="-128"/>
                <a:ea typeface="メイリオ" panose="020B0604030504040204" pitchFamily="50" charset="-128"/>
              </a:defRPr>
            </a:lvl4pPr>
            <a:lvl5pPr>
              <a:defRPr sz="2000">
                <a:latin typeface="メイリオ" panose="020B0604030504040204" pitchFamily="50" charset="-128"/>
                <a:ea typeface="メイリオ" panose="020B0604030504040204"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Date Placeholder 4"/>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7" name="Footer Placeholder 5"/>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8" name="Slide Number Placeholder 6"/>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177F6FCF-DF90-483E-9CCD-FC12825C1C5C}" type="slidenum">
              <a:rPr lang="ja-JP" altLang="en-US"/>
              <a:pPr>
                <a:defRPr/>
              </a:pPr>
              <a:t>‹#›</a:t>
            </a:fld>
            <a:endParaRPr lang="ja-JP" altLang="en-US" dirty="0"/>
          </a:p>
        </p:txBody>
      </p:sp>
    </p:spTree>
    <p:extLst>
      <p:ext uri="{BB962C8B-B14F-4D97-AF65-F5344CB8AC3E}">
        <p14:creationId xmlns:p14="http://schemas.microsoft.com/office/powerpoint/2010/main" val="4034275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atin typeface="メイリオ" panose="020B0604030504040204" pitchFamily="50" charset="-128"/>
                <a:ea typeface="メイリオ"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dirty="0"/>
              <a:t>アイコンをクリックして図を追加</a:t>
            </a:r>
            <a:endParaRPr lang="en-US" noProof="0"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91D886A5-10A6-4E6E-9044-914DD37CDD8B}" type="slidenum">
              <a:rPr lang="ja-JP" altLang="en-US"/>
              <a:pPr>
                <a:defRPr/>
              </a:pPr>
              <a:t>‹#›</a:t>
            </a:fld>
            <a:endParaRPr lang="ja-JP" altLang="en-US" dirty="0"/>
          </a:p>
        </p:txBody>
      </p:sp>
    </p:spTree>
    <p:extLst>
      <p:ext uri="{BB962C8B-B14F-4D97-AF65-F5344CB8AC3E}">
        <p14:creationId xmlns:p14="http://schemas.microsoft.com/office/powerpoint/2010/main" val="877900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CB0F11E-65DD-443D-9A53-FC717275ED88}" type="slidenum">
              <a:rPr lang="ja-JP" altLang="en-US"/>
              <a:pPr>
                <a:defRPr/>
              </a:pPr>
              <a:t>‹#›</a:t>
            </a:fld>
            <a:endParaRPr lang="ja-JP" altLang="en-US" dirty="0"/>
          </a:p>
        </p:txBody>
      </p:sp>
    </p:spTree>
    <p:extLst>
      <p:ext uri="{BB962C8B-B14F-4D97-AF65-F5344CB8AC3E}">
        <p14:creationId xmlns:p14="http://schemas.microsoft.com/office/powerpoint/2010/main" val="1647329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B03B3897-3F40-4E7B-863F-EBDE7C2216A3}" type="slidenum">
              <a:rPr lang="ja-JP" altLang="en-US"/>
              <a:pPr>
                <a:defRPr/>
              </a:pPr>
              <a:t>‹#›</a:t>
            </a:fld>
            <a:endParaRPr lang="ja-JP" altLang="en-US" dirty="0"/>
          </a:p>
        </p:txBody>
      </p:sp>
    </p:spTree>
    <p:extLst>
      <p:ext uri="{BB962C8B-B14F-4D97-AF65-F5344CB8AC3E}">
        <p14:creationId xmlns:p14="http://schemas.microsoft.com/office/powerpoint/2010/main" val="168181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75943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06063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1733E518-4B2E-46CC-A779-D7A67A1295D7}" type="datetimeFigureOut">
              <a:rPr kumimoji="1" lang="ja-JP" altLang="en-US" smtClean="0"/>
              <a:t>2024/9/26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19569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733E518-4B2E-46CC-A779-D7A67A1295D7}" type="datetimeFigureOut">
              <a:rPr kumimoji="1" lang="ja-JP" altLang="en-US" smtClean="0"/>
              <a:t>2024/9/26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91018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733E518-4B2E-46CC-A779-D7A67A1295D7}" type="datetimeFigureOut">
              <a:rPr kumimoji="1" lang="ja-JP" altLang="en-US" smtClean="0"/>
              <a:t>2024/9/26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09209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61901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2024/9/26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7971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3E518-4B2E-46CC-A779-D7A67A1295D7}" type="datetimeFigureOut">
              <a:rPr kumimoji="1" lang="ja-JP" altLang="en-US" smtClean="0"/>
              <a:t>2024/9/26</a:t>
            </a:fld>
            <a:endParaRPr kumimoji="1"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404575673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defTabSz="914400" rtl="0" eaLnBrk="1" latinLnBrk="0" hangingPunct="1">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メイリオ" panose="020B0604030504040204" pitchFamily="50" charset="-128"/>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1028" name="Text Placeholder 2"/>
          <p:cNvSpPr>
            <a:spLocks noGrp="1"/>
          </p:cNvSpPr>
          <p:nvPr>
            <p:ph type="body" idx="1"/>
          </p:nvPr>
        </p:nvSpPr>
        <p:spPr bwMode="auto">
          <a:xfrm>
            <a:off x="609600" y="1196976"/>
            <a:ext cx="10972800" cy="48723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pic>
        <p:nvPicPr>
          <p:cNvPr id="7" name="図 6">
            <a:extLst>
              <a:ext uri="{FF2B5EF4-FFF2-40B4-BE49-F238E27FC236}">
                <a16:creationId xmlns:a16="http://schemas.microsoft.com/office/drawing/2014/main" id="{729E6558-D426-9A46-82EF-B3B3AC26E9F8}"/>
              </a:ext>
            </a:extLst>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47328" y="5969550"/>
            <a:ext cx="899568" cy="780758"/>
          </a:xfrm>
          <a:prstGeom prst="rect">
            <a:avLst/>
          </a:prstGeom>
        </p:spPr>
      </p:pic>
      <p:sp>
        <p:nvSpPr>
          <p:cNvPr id="13" name="Slide Number Placeholder 5">
            <a:extLst>
              <a:ext uri="{FF2B5EF4-FFF2-40B4-BE49-F238E27FC236}">
                <a16:creationId xmlns:a16="http://schemas.microsoft.com/office/drawing/2014/main" id="{6156B7EC-567C-EE43-A357-CEFC05CAFAD5}"/>
              </a:ext>
            </a:extLst>
          </p:cNvPr>
          <p:cNvSpPr>
            <a:spLocks noGrp="1"/>
          </p:cNvSpPr>
          <p:nvPr>
            <p:ph type="sldNum" sz="quarter" idx="4"/>
          </p:nvPr>
        </p:nvSpPr>
        <p:spPr>
          <a:xfrm>
            <a:off x="10769600" y="6359929"/>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pic>
        <p:nvPicPr>
          <p:cNvPr id="11" name="図 10" descr="テキスト が含まれている画像&#10;&#10;自動的に生成された説明">
            <a:extLst>
              <a:ext uri="{FF2B5EF4-FFF2-40B4-BE49-F238E27FC236}">
                <a16:creationId xmlns:a16="http://schemas.microsoft.com/office/drawing/2014/main" id="{1D30CF15-DE2E-A056-F1F4-896C4BF67871}"/>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20336" y="58637"/>
            <a:ext cx="2965484" cy="620118"/>
          </a:xfrm>
          <a:prstGeom prst="rect">
            <a:avLst/>
          </a:prstGeom>
        </p:spPr>
      </p:pic>
    </p:spTree>
    <p:extLst>
      <p:ext uri="{BB962C8B-B14F-4D97-AF65-F5344CB8AC3E}">
        <p14:creationId xmlns:p14="http://schemas.microsoft.com/office/powerpoint/2010/main" val="155481808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hf hdr="0" ftr="0" dt="0"/>
  <p:txStyles>
    <p:titleStyle>
      <a:lvl1pPr algn="l" rtl="0" eaLnBrk="1" fontAlgn="base" hangingPunct="1">
        <a:spcBef>
          <a:spcPct val="0"/>
        </a:spcBef>
        <a:spcAft>
          <a:spcPct val="0"/>
        </a:spcAft>
        <a:defRPr kumimoji="1" sz="4000" b="1" kern="1200" spc="-100">
          <a:solidFill>
            <a:schemeClr val="tx2"/>
          </a:solidFill>
          <a:latin typeface="Meiryo UI" panose="020B0604030504040204" pitchFamily="50" charset="-128"/>
          <a:ea typeface="Meiryo UI" panose="020B0604030504040204" pitchFamily="50" charset="-128"/>
          <a:cs typeface="+mj-cs"/>
        </a:defRPr>
      </a:lvl1pPr>
      <a:lvl2pPr algn="l" rtl="0" eaLnBrk="1" fontAlgn="base" hangingPunct="1">
        <a:spcBef>
          <a:spcPct val="0"/>
        </a:spcBef>
        <a:spcAft>
          <a:spcPct val="0"/>
        </a:spcAft>
        <a:defRPr kumimoji="1" sz="3200">
          <a:solidFill>
            <a:schemeClr val="tx2"/>
          </a:solidFill>
          <a:latin typeface="Arial" charset="0"/>
          <a:ea typeface="ＭＳ Ｐゴシック" charset="-128"/>
        </a:defRPr>
      </a:lvl2pPr>
      <a:lvl3pPr algn="l" rtl="0" eaLnBrk="1" fontAlgn="base" hangingPunct="1">
        <a:spcBef>
          <a:spcPct val="0"/>
        </a:spcBef>
        <a:spcAft>
          <a:spcPct val="0"/>
        </a:spcAft>
        <a:defRPr kumimoji="1" sz="3200">
          <a:solidFill>
            <a:schemeClr val="tx2"/>
          </a:solidFill>
          <a:latin typeface="Arial" charset="0"/>
          <a:ea typeface="ＭＳ Ｐゴシック" charset="-128"/>
        </a:defRPr>
      </a:lvl3pPr>
      <a:lvl4pPr algn="l" rtl="0" eaLnBrk="1" fontAlgn="base" hangingPunct="1">
        <a:spcBef>
          <a:spcPct val="0"/>
        </a:spcBef>
        <a:spcAft>
          <a:spcPct val="0"/>
        </a:spcAft>
        <a:defRPr kumimoji="1" sz="3200">
          <a:solidFill>
            <a:schemeClr val="tx2"/>
          </a:solidFill>
          <a:latin typeface="Arial" charset="0"/>
          <a:ea typeface="ＭＳ Ｐゴシック" charset="-128"/>
        </a:defRPr>
      </a:lvl4pPr>
      <a:lvl5pPr algn="l" rtl="0" eaLnBrk="1" fontAlgn="base" hangingPunct="1">
        <a:spcBef>
          <a:spcPct val="0"/>
        </a:spcBef>
        <a:spcAft>
          <a:spcPct val="0"/>
        </a:spcAf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defRPr kumimoji="1" sz="3200">
          <a:solidFill>
            <a:schemeClr val="tx2"/>
          </a:solidFill>
          <a:latin typeface="Arial" charset="0"/>
          <a:ea typeface="ＭＳ Ｐゴシック" charset="-128"/>
        </a:defRPr>
      </a:lvl9pPr>
    </p:titleStyle>
    <p:body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hyperlink" Target="https://github.com/toppers/hakoniwa-core-cpp-client/tree/main/mat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toppers/hakoniwa-core-cpp/blob/main/src/include/hako_simevent.hpp" TargetMode="External"/><Relationship Id="rId7" Type="http://schemas.openxmlformats.org/officeDocument/2006/relationships/hyperlink" Target="https://github.com/toppers/hakoniwa-core-cpp/blob/main/sample/base-procs/hako-cmd/src/hako_cmd.cpp" TargetMode="External"/><Relationship Id="rId2" Type="http://schemas.openxmlformats.org/officeDocument/2006/relationships/hyperlink" Target="https://github.com/toppers/hakoniwa-core-cpp/tree/main" TargetMode="External"/><Relationship Id="rId1" Type="http://schemas.openxmlformats.org/officeDocument/2006/relationships/slideLayout" Target="../slideLayouts/slideLayout13.xml"/><Relationship Id="rId6" Type="http://schemas.openxmlformats.org/officeDocument/2006/relationships/hyperlink" Target="https://github.com/toppers/hakoniwa-core-cpp-client/blob/main/src/include/hako_asset.h" TargetMode="External"/><Relationship Id="rId11" Type="http://schemas.openxmlformats.org/officeDocument/2006/relationships/image" Target="../media/image10.svg"/><Relationship Id="rId5" Type="http://schemas.openxmlformats.org/officeDocument/2006/relationships/hyperlink" Target="https://github.com/toppers/hakoniwa-core-cpp-client/blob/main/src/include/hako_conductor.h" TargetMode="External"/><Relationship Id="rId10" Type="http://schemas.openxmlformats.org/officeDocument/2006/relationships/image" Target="../media/image9.png"/><Relationship Id="rId4" Type="http://schemas.openxmlformats.org/officeDocument/2006/relationships/hyperlink" Target="https://github.com/toppers/hakoniwa-core-cpp-client/tree/main" TargetMode="External"/><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4B9703-55CC-C646-A671-AE94BFE5F3C7}"/>
              </a:ext>
            </a:extLst>
          </p:cNvPr>
          <p:cNvSpPr txBox="1"/>
          <p:nvPr/>
        </p:nvSpPr>
        <p:spPr>
          <a:xfrm>
            <a:off x="99532" y="692696"/>
            <a:ext cx="11992936" cy="2800767"/>
          </a:xfrm>
          <a:prstGeom prst="rect">
            <a:avLst/>
          </a:prstGeom>
          <a:noFill/>
        </p:spPr>
        <p:txBody>
          <a:bodyPr wrap="square" rtlCol="0">
            <a:spAutoFit/>
          </a:bodyPr>
          <a:lstStyle/>
          <a:p>
            <a:pPr algn="ctr"/>
            <a:r>
              <a:rPr lang="ja-JP" altLang="en-US" sz="8800" b="1">
                <a:solidFill>
                  <a:schemeClr val="tx2"/>
                </a:solidFill>
                <a:latin typeface="Meiryo UI" panose="020B0604030504040204" pitchFamily="50" charset="-128"/>
                <a:ea typeface="Meiryo UI" panose="020B0604030504040204" pitchFamily="50" charset="-128"/>
              </a:rPr>
              <a:t>箱庭</a:t>
            </a:r>
            <a:r>
              <a:rPr lang="en-US" altLang="ja-JP" sz="8800" b="1" dirty="0">
                <a:solidFill>
                  <a:schemeClr val="tx2"/>
                </a:solidFill>
                <a:latin typeface="Meiryo UI" panose="020B0604030504040204" pitchFamily="50" charset="-128"/>
                <a:ea typeface="Meiryo UI" panose="020B0604030504040204" pitchFamily="50" charset="-128"/>
              </a:rPr>
              <a:t>(Hakoniwa)</a:t>
            </a:r>
          </a:p>
          <a:p>
            <a:pPr algn="ctr"/>
            <a:r>
              <a:rPr lang="en-US" altLang="ja-JP" sz="8800" b="1" dirty="0">
                <a:solidFill>
                  <a:schemeClr val="tx2"/>
                </a:solidFill>
                <a:latin typeface="Meiryo UI" panose="020B0604030504040204" pitchFamily="50" charset="-128"/>
                <a:ea typeface="Meiryo UI" panose="020B0604030504040204" pitchFamily="50" charset="-128"/>
              </a:rPr>
              <a:t>Time</a:t>
            </a:r>
          </a:p>
        </p:txBody>
      </p:sp>
      <p:sp>
        <p:nvSpPr>
          <p:cNvPr id="7" name="サブタイトル 2">
            <a:extLst>
              <a:ext uri="{FF2B5EF4-FFF2-40B4-BE49-F238E27FC236}">
                <a16:creationId xmlns:a16="http://schemas.microsoft.com/office/drawing/2014/main" id="{E72BE950-95B0-AC48-96CB-C4F601B64158}"/>
              </a:ext>
            </a:extLst>
          </p:cNvPr>
          <p:cNvSpPr>
            <a:spLocks noGrp="1"/>
          </p:cNvSpPr>
          <p:nvPr>
            <p:ph type="subTitle" idx="1"/>
          </p:nvPr>
        </p:nvSpPr>
        <p:spPr>
          <a:xfrm>
            <a:off x="8544272" y="3717032"/>
            <a:ext cx="3240360" cy="2880320"/>
          </a:xfrm>
        </p:spPr>
        <p:txBody>
          <a:bodyPr/>
          <a:lstStyle/>
          <a:p>
            <a:pPr algn="r"/>
            <a:r>
              <a:rPr lang="ja-JP" altLang="en-US"/>
              <a:t>合同会社箱庭ラボ</a:t>
            </a:r>
            <a:endParaRPr lang="en-US" altLang="ja-JP" dirty="0"/>
          </a:p>
          <a:p>
            <a:pPr algn="r"/>
            <a:r>
              <a:rPr kumimoji="1" lang="ja-JP" altLang="en-US"/>
              <a:t>　森崇、平鍋</a:t>
            </a:r>
            <a:endParaRPr kumimoji="1" lang="en-US" altLang="ja-JP"/>
          </a:p>
          <a:p>
            <a:pPr algn="r"/>
            <a:r>
              <a:rPr lang="en-US" altLang="ja-JP"/>
              <a:t>2024/9/26</a:t>
            </a:r>
            <a:endParaRPr kumimoji="1" lang="en-US" altLang="ja-JP" dirty="0"/>
          </a:p>
        </p:txBody>
      </p:sp>
      <p:pic>
        <p:nvPicPr>
          <p:cNvPr id="3" name="図 2" descr="ロゴ&#10;&#10;自動的に生成された説明">
            <a:extLst>
              <a:ext uri="{FF2B5EF4-FFF2-40B4-BE49-F238E27FC236}">
                <a16:creationId xmlns:a16="http://schemas.microsoft.com/office/drawing/2014/main" id="{290C06D1-C71A-BC83-329C-E32E70A00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52" y="3723038"/>
            <a:ext cx="936104" cy="939287"/>
          </a:xfrm>
          <a:prstGeom prst="rect">
            <a:avLst/>
          </a:prstGeom>
        </p:spPr>
      </p:pic>
    </p:spTree>
    <p:extLst>
      <p:ext uri="{BB962C8B-B14F-4D97-AF65-F5344CB8AC3E}">
        <p14:creationId xmlns:p14="http://schemas.microsoft.com/office/powerpoint/2010/main" val="69467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D8716-B232-92DA-FB41-B24F9138265D}"/>
              </a:ext>
            </a:extLst>
          </p:cNvPr>
          <p:cNvSpPr>
            <a:spLocks noGrp="1"/>
          </p:cNvSpPr>
          <p:nvPr>
            <p:ph type="title"/>
          </p:nvPr>
        </p:nvSpPr>
        <p:spPr>
          <a:xfrm>
            <a:off x="0" y="0"/>
            <a:ext cx="10972800" cy="746548"/>
          </a:xfrm>
        </p:spPr>
        <p:txBody>
          <a:bodyPr/>
          <a:lstStyle/>
          <a:p>
            <a:r>
              <a:rPr kumimoji="1" lang="ja-JP" altLang="en-US"/>
              <a:t>厳密な定義と証明</a:t>
            </a:r>
          </a:p>
        </p:txBody>
      </p:sp>
      <p:sp>
        <p:nvSpPr>
          <p:cNvPr id="3" name="コンテンツ プレースホルダー 2">
            <a:extLst>
              <a:ext uri="{FF2B5EF4-FFF2-40B4-BE49-F238E27FC236}">
                <a16:creationId xmlns:a16="http://schemas.microsoft.com/office/drawing/2014/main" id="{2285456E-0E32-9C7C-6992-73C1417739E7}"/>
              </a:ext>
            </a:extLst>
          </p:cNvPr>
          <p:cNvSpPr>
            <a:spLocks noGrp="1"/>
          </p:cNvSpPr>
          <p:nvPr>
            <p:ph idx="1"/>
          </p:nvPr>
        </p:nvSpPr>
        <p:spPr>
          <a:xfrm>
            <a:off x="551384" y="758653"/>
            <a:ext cx="10972800" cy="1302195"/>
          </a:xfrm>
        </p:spPr>
        <p:txBody>
          <a:bodyPr/>
          <a:lstStyle/>
          <a:p>
            <a:r>
              <a:rPr kumimoji="1" lang="ja-JP" altLang="en-US" sz="2400"/>
              <a:t>箱庭時刻同期の定義：</a:t>
            </a:r>
            <a:endParaRPr kumimoji="1" lang="en-US" altLang="ja-JP" sz="2400" dirty="0"/>
          </a:p>
          <a:p>
            <a:pPr lvl="1"/>
            <a:r>
              <a:rPr kumimoji="1" lang="ja-JP" altLang="en-US" sz="2000"/>
              <a:t>箱庭アセットの全ての時刻が、最大許容時間範囲内で時間のズレがないこと</a:t>
            </a:r>
            <a:endParaRPr lang="en-US" altLang="ja-JP" sz="2000" dirty="0"/>
          </a:p>
          <a:p>
            <a:r>
              <a:rPr kumimoji="1" lang="ja-JP" altLang="en-US" sz="2400"/>
              <a:t>数式で表すと：</a:t>
            </a:r>
            <a:endParaRPr kumimoji="1" lang="en-US" altLang="ja-JP" sz="2400" dirty="0"/>
          </a:p>
        </p:txBody>
      </p:sp>
      <p:sp>
        <p:nvSpPr>
          <p:cNvPr id="4" name="スライド番号プレースホルダー 3">
            <a:extLst>
              <a:ext uri="{FF2B5EF4-FFF2-40B4-BE49-F238E27FC236}">
                <a16:creationId xmlns:a16="http://schemas.microsoft.com/office/drawing/2014/main" id="{FA9765EC-26CB-E186-92E2-0508F7855EAA}"/>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10</a:t>
            </a:fld>
            <a:endParaRPr lang="ja-JP" altLang="en-US" sz="2800" dirty="0">
              <a:latin typeface="Meiryo UI" panose="020B0604030504040204" pitchFamily="34" charset="-128"/>
              <a:ea typeface="Meiryo UI" panose="020B0604030504040204" pitchFamily="34" charset="-128"/>
            </a:endParaRPr>
          </a:p>
        </p:txBody>
      </p:sp>
      <p:pic>
        <p:nvPicPr>
          <p:cNvPr id="14" name="図 13">
            <a:extLst>
              <a:ext uri="{FF2B5EF4-FFF2-40B4-BE49-F238E27FC236}">
                <a16:creationId xmlns:a16="http://schemas.microsoft.com/office/drawing/2014/main" id="{C85EEA56-6649-F737-7F76-DBA4867FEDD5}"/>
              </a:ext>
            </a:extLst>
          </p:cNvPr>
          <p:cNvPicPr>
            <a:picLocks noChangeAspect="1"/>
          </p:cNvPicPr>
          <p:nvPr/>
        </p:nvPicPr>
        <p:blipFill>
          <a:blip r:embed="rId2"/>
          <a:stretch>
            <a:fillRect/>
          </a:stretch>
        </p:blipFill>
        <p:spPr>
          <a:xfrm>
            <a:off x="335360" y="2204864"/>
            <a:ext cx="10122985" cy="1080120"/>
          </a:xfrm>
          <a:prstGeom prst="rect">
            <a:avLst/>
          </a:prstGeom>
        </p:spPr>
      </p:pic>
      <p:grpSp>
        <p:nvGrpSpPr>
          <p:cNvPr id="37" name="グループ化 36">
            <a:extLst>
              <a:ext uri="{FF2B5EF4-FFF2-40B4-BE49-F238E27FC236}">
                <a16:creationId xmlns:a16="http://schemas.microsoft.com/office/drawing/2014/main" id="{1477BB0C-E588-CA89-92EF-8F06D7181327}"/>
              </a:ext>
            </a:extLst>
          </p:cNvPr>
          <p:cNvGrpSpPr/>
          <p:nvPr/>
        </p:nvGrpSpPr>
        <p:grpSpPr>
          <a:xfrm>
            <a:off x="911424" y="3356992"/>
            <a:ext cx="10999464" cy="2939054"/>
            <a:chOff x="911424" y="3683559"/>
            <a:chExt cx="10999464" cy="2939054"/>
          </a:xfrm>
        </p:grpSpPr>
        <p:sp>
          <p:nvSpPr>
            <p:cNvPr id="15" name="テキスト ボックス 14">
              <a:extLst>
                <a:ext uri="{FF2B5EF4-FFF2-40B4-BE49-F238E27FC236}">
                  <a16:creationId xmlns:a16="http://schemas.microsoft.com/office/drawing/2014/main" id="{36296924-4A6E-CF63-531D-B6CEFF3B7B29}"/>
                </a:ext>
              </a:extLst>
            </p:cNvPr>
            <p:cNvSpPr txBox="1"/>
            <p:nvPr/>
          </p:nvSpPr>
          <p:spPr>
            <a:xfrm>
              <a:off x="2574009" y="3707740"/>
              <a:ext cx="3449983" cy="369332"/>
            </a:xfrm>
            <a:prstGeom prst="rect">
              <a:avLst/>
            </a:prstGeom>
            <a:noFill/>
          </p:spPr>
          <p:txBody>
            <a:bodyPr wrap="none" rtlCol="0">
              <a:spAutoFit/>
            </a:bodyPr>
            <a:lstStyle/>
            <a:p>
              <a:r>
                <a:rPr kumimoji="1" lang="ja-JP" altLang="en-US"/>
                <a:t>アセット</a:t>
              </a:r>
              <a:r>
                <a:rPr kumimoji="1" lang="en-US" altLang="ja-JP"/>
                <a:t>(i)</a:t>
              </a:r>
              <a:r>
                <a:rPr kumimoji="1" lang="ja-JP" altLang="en-US"/>
                <a:t>時刻カウントアップ規則</a:t>
              </a:r>
            </a:p>
          </p:txBody>
        </p:sp>
        <p:pic>
          <p:nvPicPr>
            <p:cNvPr id="17" name="図 16">
              <a:extLst>
                <a:ext uri="{FF2B5EF4-FFF2-40B4-BE49-F238E27FC236}">
                  <a16:creationId xmlns:a16="http://schemas.microsoft.com/office/drawing/2014/main" id="{978DDE53-A029-663D-A5D1-C7648132AC1D}"/>
                </a:ext>
              </a:extLst>
            </p:cNvPr>
            <p:cNvPicPr>
              <a:picLocks noChangeAspect="1"/>
            </p:cNvPicPr>
            <p:nvPr/>
          </p:nvPicPr>
          <p:blipFill>
            <a:blip r:embed="rId3"/>
            <a:stretch>
              <a:fillRect/>
            </a:stretch>
          </p:blipFill>
          <p:spPr>
            <a:xfrm>
              <a:off x="2590472" y="4378066"/>
              <a:ext cx="2857456" cy="369331"/>
            </a:xfrm>
            <a:prstGeom prst="rect">
              <a:avLst/>
            </a:prstGeom>
          </p:spPr>
        </p:pic>
        <p:sp>
          <p:nvSpPr>
            <p:cNvPr id="18" name="テキスト ボックス 17">
              <a:extLst>
                <a:ext uri="{FF2B5EF4-FFF2-40B4-BE49-F238E27FC236}">
                  <a16:creationId xmlns:a16="http://schemas.microsoft.com/office/drawing/2014/main" id="{C0DD118B-7395-96EF-05DE-1C23DD26B0A9}"/>
                </a:ext>
              </a:extLst>
            </p:cNvPr>
            <p:cNvSpPr txBox="1"/>
            <p:nvPr/>
          </p:nvSpPr>
          <p:spPr>
            <a:xfrm>
              <a:off x="911424" y="4437112"/>
              <a:ext cx="1082348" cy="307777"/>
            </a:xfrm>
            <a:prstGeom prst="rect">
              <a:avLst/>
            </a:prstGeom>
            <a:noFill/>
          </p:spPr>
          <p:txBody>
            <a:bodyPr wrap="none" rtlCol="0">
              <a:spAutoFit/>
            </a:bodyPr>
            <a:lstStyle/>
            <a:p>
              <a:r>
                <a:rPr kumimoji="1" lang="ja-JP" altLang="en-US" sz="1400"/>
                <a:t>想定新時刻</a:t>
              </a:r>
            </a:p>
          </p:txBody>
        </p:sp>
        <p:pic>
          <p:nvPicPr>
            <p:cNvPr id="19" name="図 18">
              <a:extLst>
                <a:ext uri="{FF2B5EF4-FFF2-40B4-BE49-F238E27FC236}">
                  <a16:creationId xmlns:a16="http://schemas.microsoft.com/office/drawing/2014/main" id="{018502CD-0BF4-0BB1-BEEB-051C01C88130}"/>
                </a:ext>
              </a:extLst>
            </p:cNvPr>
            <p:cNvPicPr>
              <a:picLocks noChangeAspect="1"/>
            </p:cNvPicPr>
            <p:nvPr/>
          </p:nvPicPr>
          <p:blipFill>
            <a:blip r:embed="rId4"/>
            <a:stretch>
              <a:fillRect/>
            </a:stretch>
          </p:blipFill>
          <p:spPr>
            <a:xfrm>
              <a:off x="2101148" y="5072020"/>
              <a:ext cx="4498908" cy="805252"/>
            </a:xfrm>
            <a:prstGeom prst="rect">
              <a:avLst/>
            </a:prstGeom>
          </p:spPr>
        </p:pic>
        <p:sp>
          <p:nvSpPr>
            <p:cNvPr id="20" name="テキスト ボックス 19">
              <a:extLst>
                <a:ext uri="{FF2B5EF4-FFF2-40B4-BE49-F238E27FC236}">
                  <a16:creationId xmlns:a16="http://schemas.microsoft.com/office/drawing/2014/main" id="{D9FFC7C0-17BD-70BF-D6B3-08E08F0E3238}"/>
                </a:ext>
              </a:extLst>
            </p:cNvPr>
            <p:cNvSpPr txBox="1"/>
            <p:nvPr/>
          </p:nvSpPr>
          <p:spPr>
            <a:xfrm>
              <a:off x="911424" y="5229200"/>
              <a:ext cx="1082348" cy="307777"/>
            </a:xfrm>
            <a:prstGeom prst="rect">
              <a:avLst/>
            </a:prstGeom>
            <a:noFill/>
          </p:spPr>
          <p:txBody>
            <a:bodyPr wrap="none" rtlCol="0">
              <a:spAutoFit/>
            </a:bodyPr>
            <a:lstStyle/>
            <a:p>
              <a:r>
                <a:rPr lang="ja-JP" altLang="en-US" sz="1400"/>
                <a:t>確定</a:t>
              </a:r>
              <a:r>
                <a:rPr kumimoji="1" lang="ja-JP" altLang="en-US" sz="1400"/>
                <a:t>新時刻</a:t>
              </a:r>
            </a:p>
          </p:txBody>
        </p:sp>
        <p:sp>
          <p:nvSpPr>
            <p:cNvPr id="21" name="テキスト ボックス 20">
              <a:extLst>
                <a:ext uri="{FF2B5EF4-FFF2-40B4-BE49-F238E27FC236}">
                  <a16:creationId xmlns:a16="http://schemas.microsoft.com/office/drawing/2014/main" id="{182D4C6D-10F0-3EAF-8B30-A63F8CF78245}"/>
                </a:ext>
              </a:extLst>
            </p:cNvPr>
            <p:cNvSpPr txBox="1"/>
            <p:nvPr/>
          </p:nvSpPr>
          <p:spPr>
            <a:xfrm>
              <a:off x="7589938" y="3701830"/>
              <a:ext cx="2898550" cy="369332"/>
            </a:xfrm>
            <a:prstGeom prst="rect">
              <a:avLst/>
            </a:prstGeom>
            <a:noFill/>
          </p:spPr>
          <p:txBody>
            <a:bodyPr wrap="none" rtlCol="0">
              <a:spAutoFit/>
            </a:bodyPr>
            <a:lstStyle/>
            <a:p>
              <a:r>
                <a:rPr kumimoji="1" lang="ja-JP" altLang="en-US"/>
                <a:t>コア時刻カウントアップ規則</a:t>
              </a:r>
            </a:p>
          </p:txBody>
        </p:sp>
        <p:sp>
          <p:nvSpPr>
            <p:cNvPr id="22" name="テキスト ボックス 21">
              <a:extLst>
                <a:ext uri="{FF2B5EF4-FFF2-40B4-BE49-F238E27FC236}">
                  <a16:creationId xmlns:a16="http://schemas.microsoft.com/office/drawing/2014/main" id="{C799D951-4112-D561-DD01-26B773F9BE19}"/>
                </a:ext>
              </a:extLst>
            </p:cNvPr>
            <p:cNvSpPr txBox="1"/>
            <p:nvPr/>
          </p:nvSpPr>
          <p:spPr>
            <a:xfrm>
              <a:off x="954031" y="6145559"/>
              <a:ext cx="1021433" cy="477054"/>
            </a:xfrm>
            <a:prstGeom prst="rect">
              <a:avLst/>
            </a:prstGeom>
            <a:noFill/>
          </p:spPr>
          <p:txBody>
            <a:bodyPr wrap="none" rtlCol="0">
              <a:spAutoFit/>
            </a:bodyPr>
            <a:lstStyle/>
            <a:p>
              <a:pPr algn="ctr"/>
              <a:r>
                <a:rPr kumimoji="1" lang="ja-JP" altLang="en-US" sz="1400"/>
                <a:t>保存則</a:t>
              </a:r>
              <a:endParaRPr kumimoji="1" lang="en-US" altLang="ja-JP" sz="1400"/>
            </a:p>
            <a:p>
              <a:pPr algn="ctr"/>
              <a:r>
                <a:rPr lang="en-US" altLang="ja-JP" sz="1100"/>
                <a:t>(</a:t>
              </a:r>
              <a:r>
                <a:rPr lang="ja-JP" altLang="en-US" sz="1100"/>
                <a:t>任意の時刻</a:t>
              </a:r>
              <a:r>
                <a:rPr lang="en-US" altLang="ja-JP" sz="1100"/>
                <a:t>t)</a:t>
              </a:r>
              <a:endParaRPr kumimoji="1" lang="ja-JP" altLang="en-US" sz="1100"/>
            </a:p>
          </p:txBody>
        </p:sp>
        <p:pic>
          <p:nvPicPr>
            <p:cNvPr id="23" name="図 22">
              <a:extLst>
                <a:ext uri="{FF2B5EF4-FFF2-40B4-BE49-F238E27FC236}">
                  <a16:creationId xmlns:a16="http://schemas.microsoft.com/office/drawing/2014/main" id="{0D831CAC-D52F-BBC3-7765-A178EEF04038}"/>
                </a:ext>
              </a:extLst>
            </p:cNvPr>
            <p:cNvPicPr>
              <a:picLocks noChangeAspect="1"/>
            </p:cNvPicPr>
            <p:nvPr/>
          </p:nvPicPr>
          <p:blipFill>
            <a:blip r:embed="rId5"/>
            <a:stretch>
              <a:fillRect/>
            </a:stretch>
          </p:blipFill>
          <p:spPr>
            <a:xfrm>
              <a:off x="2711623" y="6121486"/>
              <a:ext cx="2271179" cy="475866"/>
            </a:xfrm>
            <a:prstGeom prst="rect">
              <a:avLst/>
            </a:prstGeom>
          </p:spPr>
        </p:pic>
        <p:pic>
          <p:nvPicPr>
            <p:cNvPr id="24" name="図 23">
              <a:extLst>
                <a:ext uri="{FF2B5EF4-FFF2-40B4-BE49-F238E27FC236}">
                  <a16:creationId xmlns:a16="http://schemas.microsoft.com/office/drawing/2014/main" id="{7198B146-89FC-3FE4-136E-A20FA0179606}"/>
                </a:ext>
              </a:extLst>
            </p:cNvPr>
            <p:cNvPicPr>
              <a:picLocks noChangeAspect="1"/>
            </p:cNvPicPr>
            <p:nvPr/>
          </p:nvPicPr>
          <p:blipFill>
            <a:blip r:embed="rId6"/>
            <a:stretch>
              <a:fillRect/>
            </a:stretch>
          </p:blipFill>
          <p:spPr>
            <a:xfrm>
              <a:off x="7614083" y="4221088"/>
              <a:ext cx="2857456" cy="382336"/>
            </a:xfrm>
            <a:prstGeom prst="rect">
              <a:avLst/>
            </a:prstGeom>
          </p:spPr>
        </p:pic>
        <p:pic>
          <p:nvPicPr>
            <p:cNvPr id="25" name="図 24">
              <a:extLst>
                <a:ext uri="{FF2B5EF4-FFF2-40B4-BE49-F238E27FC236}">
                  <a16:creationId xmlns:a16="http://schemas.microsoft.com/office/drawing/2014/main" id="{ADCEDBAA-50AD-C687-8A5B-044174338961}"/>
                </a:ext>
              </a:extLst>
            </p:cNvPr>
            <p:cNvPicPr>
              <a:picLocks noChangeAspect="1"/>
            </p:cNvPicPr>
            <p:nvPr/>
          </p:nvPicPr>
          <p:blipFill>
            <a:blip r:embed="rId7"/>
            <a:stretch>
              <a:fillRect/>
            </a:stretch>
          </p:blipFill>
          <p:spPr>
            <a:xfrm>
              <a:off x="7608168" y="4581128"/>
              <a:ext cx="3591520" cy="483070"/>
            </a:xfrm>
            <a:prstGeom prst="rect">
              <a:avLst/>
            </a:prstGeom>
          </p:spPr>
        </p:pic>
        <p:pic>
          <p:nvPicPr>
            <p:cNvPr id="26" name="図 25">
              <a:extLst>
                <a:ext uri="{FF2B5EF4-FFF2-40B4-BE49-F238E27FC236}">
                  <a16:creationId xmlns:a16="http://schemas.microsoft.com/office/drawing/2014/main" id="{E6BE6A32-D04C-C892-8520-D5D3EFB6D85B}"/>
                </a:ext>
              </a:extLst>
            </p:cNvPr>
            <p:cNvPicPr>
              <a:picLocks noChangeAspect="1"/>
            </p:cNvPicPr>
            <p:nvPr/>
          </p:nvPicPr>
          <p:blipFill>
            <a:blip r:embed="rId8"/>
            <a:stretch>
              <a:fillRect/>
            </a:stretch>
          </p:blipFill>
          <p:spPr>
            <a:xfrm>
              <a:off x="6744072" y="5085184"/>
              <a:ext cx="5106401" cy="924933"/>
            </a:xfrm>
            <a:prstGeom prst="rect">
              <a:avLst/>
            </a:prstGeom>
          </p:spPr>
        </p:pic>
        <p:pic>
          <p:nvPicPr>
            <p:cNvPr id="27" name="図 26">
              <a:extLst>
                <a:ext uri="{FF2B5EF4-FFF2-40B4-BE49-F238E27FC236}">
                  <a16:creationId xmlns:a16="http://schemas.microsoft.com/office/drawing/2014/main" id="{21083C57-9119-2988-744E-663A0A7EA3FA}"/>
                </a:ext>
              </a:extLst>
            </p:cNvPr>
            <p:cNvPicPr>
              <a:picLocks noChangeAspect="1"/>
            </p:cNvPicPr>
            <p:nvPr/>
          </p:nvPicPr>
          <p:blipFill>
            <a:blip r:embed="rId9"/>
            <a:stretch>
              <a:fillRect/>
            </a:stretch>
          </p:blipFill>
          <p:spPr>
            <a:xfrm>
              <a:off x="7509140" y="6048653"/>
              <a:ext cx="3123364" cy="548699"/>
            </a:xfrm>
            <a:prstGeom prst="rect">
              <a:avLst/>
            </a:prstGeom>
          </p:spPr>
        </p:pic>
        <p:sp>
          <p:nvSpPr>
            <p:cNvPr id="28" name="正方形/長方形 27">
              <a:extLst>
                <a:ext uri="{FF2B5EF4-FFF2-40B4-BE49-F238E27FC236}">
                  <a16:creationId xmlns:a16="http://schemas.microsoft.com/office/drawing/2014/main" id="{D06948C4-D79F-F724-8D72-C9DFC07AB158}"/>
                </a:ext>
              </a:extLst>
            </p:cNvPr>
            <p:cNvSpPr/>
            <p:nvPr/>
          </p:nvSpPr>
          <p:spPr>
            <a:xfrm>
              <a:off x="992312" y="3701830"/>
              <a:ext cx="10918576" cy="2895522"/>
            </a:xfrm>
            <a:prstGeom prst="rect">
              <a:avLst/>
            </a:prstGeom>
            <a:noFill/>
            <a:ln>
              <a:solidFill>
                <a:schemeClr val="bg1">
                  <a:lumMod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30" name="直線コネクタ 29">
              <a:extLst>
                <a:ext uri="{FF2B5EF4-FFF2-40B4-BE49-F238E27FC236}">
                  <a16:creationId xmlns:a16="http://schemas.microsoft.com/office/drawing/2014/main" id="{CC1513B2-5501-6A07-4C3B-B2BF4136774E}"/>
                </a:ext>
              </a:extLst>
            </p:cNvPr>
            <p:cNvCxnSpPr/>
            <p:nvPr/>
          </p:nvCxnSpPr>
          <p:spPr>
            <a:xfrm>
              <a:off x="992312" y="4071162"/>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E5DDA48E-BEB2-3393-AF7C-61F62ECE0BA1}"/>
                </a:ext>
              </a:extLst>
            </p:cNvPr>
            <p:cNvCxnSpPr/>
            <p:nvPr/>
          </p:nvCxnSpPr>
          <p:spPr>
            <a:xfrm>
              <a:off x="983432" y="5085184"/>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FEAD3D2-7D75-95F1-A9CB-90183128BA0A}"/>
                </a:ext>
              </a:extLst>
            </p:cNvPr>
            <p:cNvCxnSpPr/>
            <p:nvPr/>
          </p:nvCxnSpPr>
          <p:spPr>
            <a:xfrm>
              <a:off x="974552" y="6099206"/>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C1BF361-E8C0-2F89-1E79-F50044F15612}"/>
                </a:ext>
              </a:extLst>
            </p:cNvPr>
            <p:cNvCxnSpPr>
              <a:cxnSpLocks/>
            </p:cNvCxnSpPr>
            <p:nvPr/>
          </p:nvCxnSpPr>
          <p:spPr>
            <a:xfrm flipV="1">
              <a:off x="6744072" y="3701830"/>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5FCC4EC-09F7-1A39-41F9-884E3ADB76F9}"/>
                </a:ext>
              </a:extLst>
            </p:cNvPr>
            <p:cNvCxnSpPr>
              <a:cxnSpLocks/>
            </p:cNvCxnSpPr>
            <p:nvPr/>
          </p:nvCxnSpPr>
          <p:spPr>
            <a:xfrm flipV="1">
              <a:off x="2054460" y="3683559"/>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9" name="図 38">
            <a:extLst>
              <a:ext uri="{FF2B5EF4-FFF2-40B4-BE49-F238E27FC236}">
                <a16:creationId xmlns:a16="http://schemas.microsoft.com/office/drawing/2014/main" id="{3597A713-194F-E85B-FEAE-87489A6C6388}"/>
              </a:ext>
            </a:extLst>
          </p:cNvPr>
          <p:cNvPicPr>
            <a:picLocks noChangeAspect="1"/>
          </p:cNvPicPr>
          <p:nvPr/>
        </p:nvPicPr>
        <p:blipFill>
          <a:blip r:embed="rId10"/>
          <a:stretch>
            <a:fillRect/>
          </a:stretch>
        </p:blipFill>
        <p:spPr>
          <a:xfrm>
            <a:off x="9228831" y="2407194"/>
            <a:ext cx="2051745" cy="301726"/>
          </a:xfrm>
          <a:prstGeom prst="rect">
            <a:avLst/>
          </a:prstGeom>
        </p:spPr>
      </p:pic>
      <p:pic>
        <p:nvPicPr>
          <p:cNvPr id="40" name="図 39">
            <a:extLst>
              <a:ext uri="{FF2B5EF4-FFF2-40B4-BE49-F238E27FC236}">
                <a16:creationId xmlns:a16="http://schemas.microsoft.com/office/drawing/2014/main" id="{F79EB643-9174-165B-9FDA-340E13C15460}"/>
              </a:ext>
            </a:extLst>
          </p:cNvPr>
          <p:cNvPicPr>
            <a:picLocks noChangeAspect="1"/>
          </p:cNvPicPr>
          <p:nvPr/>
        </p:nvPicPr>
        <p:blipFill>
          <a:blip r:embed="rId11"/>
          <a:stretch>
            <a:fillRect/>
          </a:stretch>
        </p:blipFill>
        <p:spPr>
          <a:xfrm>
            <a:off x="9192344" y="1740851"/>
            <a:ext cx="2059380" cy="275551"/>
          </a:xfrm>
          <a:prstGeom prst="rect">
            <a:avLst/>
          </a:prstGeom>
        </p:spPr>
      </p:pic>
      <p:pic>
        <p:nvPicPr>
          <p:cNvPr id="42" name="図 41">
            <a:extLst>
              <a:ext uri="{FF2B5EF4-FFF2-40B4-BE49-F238E27FC236}">
                <a16:creationId xmlns:a16="http://schemas.microsoft.com/office/drawing/2014/main" id="{4B961D25-C9CB-75AD-0BD3-6E12D7DC9772}"/>
              </a:ext>
            </a:extLst>
          </p:cNvPr>
          <p:cNvPicPr>
            <a:picLocks noChangeAspect="1"/>
          </p:cNvPicPr>
          <p:nvPr/>
        </p:nvPicPr>
        <p:blipFill>
          <a:blip r:embed="rId12"/>
          <a:stretch>
            <a:fillRect/>
          </a:stretch>
        </p:blipFill>
        <p:spPr>
          <a:xfrm>
            <a:off x="9247855" y="2105409"/>
            <a:ext cx="2638025" cy="230647"/>
          </a:xfrm>
          <a:prstGeom prst="rect">
            <a:avLst/>
          </a:prstGeom>
        </p:spPr>
      </p:pic>
    </p:spTree>
    <p:extLst>
      <p:ext uri="{BB962C8B-B14F-4D97-AF65-F5344CB8AC3E}">
        <p14:creationId xmlns:p14="http://schemas.microsoft.com/office/powerpoint/2010/main" val="127963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2B63FBC-4CE9-B4FC-8468-4E0C1A65E2E3}"/>
              </a:ext>
            </a:extLst>
          </p:cNvPr>
          <p:cNvSpPr>
            <a:spLocks noGrp="1"/>
          </p:cNvSpPr>
          <p:nvPr>
            <p:ph type="title"/>
          </p:nvPr>
        </p:nvSpPr>
        <p:spPr/>
        <p:txBody>
          <a:bodyPr/>
          <a:lstStyle/>
          <a:p>
            <a:r>
              <a:rPr lang="ja-JP" altLang="en-US"/>
              <a:t>導出される結論</a:t>
            </a:r>
          </a:p>
        </p:txBody>
      </p:sp>
      <p:sp>
        <p:nvSpPr>
          <p:cNvPr id="2" name="スライド番号プレースホルダー 1">
            <a:extLst>
              <a:ext uri="{FF2B5EF4-FFF2-40B4-BE49-F238E27FC236}">
                <a16:creationId xmlns:a16="http://schemas.microsoft.com/office/drawing/2014/main" id="{8C91FE29-04C4-06E9-DC7B-1E96BC4609E6}"/>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11</a:t>
            </a:fld>
            <a:endParaRPr lang="ja-JP" altLang="en-US" dirty="0"/>
          </a:p>
        </p:txBody>
      </p:sp>
      <p:pic>
        <p:nvPicPr>
          <p:cNvPr id="5" name="図 4">
            <a:extLst>
              <a:ext uri="{FF2B5EF4-FFF2-40B4-BE49-F238E27FC236}">
                <a16:creationId xmlns:a16="http://schemas.microsoft.com/office/drawing/2014/main" id="{C758D2F2-E8DB-476A-9420-1C90827454B2}"/>
              </a:ext>
            </a:extLst>
          </p:cNvPr>
          <p:cNvPicPr>
            <a:picLocks noChangeAspect="1"/>
          </p:cNvPicPr>
          <p:nvPr/>
        </p:nvPicPr>
        <p:blipFill>
          <a:blip r:embed="rId2"/>
          <a:stretch>
            <a:fillRect/>
          </a:stretch>
        </p:blipFill>
        <p:spPr>
          <a:xfrm>
            <a:off x="2999656" y="2591829"/>
            <a:ext cx="5895155" cy="746548"/>
          </a:xfrm>
          <a:prstGeom prst="rect">
            <a:avLst/>
          </a:prstGeom>
        </p:spPr>
      </p:pic>
      <p:sp>
        <p:nvSpPr>
          <p:cNvPr id="6" name="テキスト ボックス 5">
            <a:extLst>
              <a:ext uri="{FF2B5EF4-FFF2-40B4-BE49-F238E27FC236}">
                <a16:creationId xmlns:a16="http://schemas.microsoft.com/office/drawing/2014/main" id="{CE7C0E13-8E41-ABD4-A64C-8E8FA2157AE5}"/>
              </a:ext>
            </a:extLst>
          </p:cNvPr>
          <p:cNvSpPr txBox="1"/>
          <p:nvPr/>
        </p:nvSpPr>
        <p:spPr>
          <a:xfrm>
            <a:off x="1895011" y="1445567"/>
            <a:ext cx="10015877" cy="1200329"/>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任意のウォール時刻</a:t>
            </a:r>
            <a:r>
              <a:rPr kumimoji="1" lang="en-US" altLang="ja-JP" sz="2400">
                <a:latin typeface="Meiryo UI" panose="020B0604030504040204" pitchFamily="34" charset="-128"/>
                <a:ea typeface="Meiryo UI" panose="020B0604030504040204" pitchFamily="34" charset="-128"/>
              </a:rPr>
              <a:t> </a:t>
            </a:r>
            <a:r>
              <a:rPr kumimoji="1" lang="en-US" altLang="ja-JP" sz="2400" i="1">
                <a:latin typeface="Times New Roman" panose="02020603050405020304" pitchFamily="18" charset="0"/>
                <a:ea typeface="Meiryo UI" panose="020B0604030504040204" pitchFamily="34" charset="-128"/>
                <a:cs typeface="Times New Roman" panose="02020603050405020304" pitchFamily="18" charset="0"/>
              </a:rPr>
              <a:t>t</a:t>
            </a:r>
            <a:r>
              <a:rPr kumimoji="1" lang="en-US" altLang="ja-JP" sz="2400">
                <a:latin typeface="Meiryo UI" panose="020B0604030504040204" pitchFamily="34" charset="-128"/>
                <a:ea typeface="Meiryo UI" panose="020B0604030504040204" pitchFamily="34" charset="-128"/>
              </a:rPr>
              <a:t> </a:t>
            </a:r>
            <a:r>
              <a:rPr kumimoji="1" lang="ja-JP" altLang="en-US" sz="2400">
                <a:latin typeface="Meiryo UI" panose="020B0604030504040204" pitchFamily="34" charset="-128"/>
                <a:ea typeface="Meiryo UI" panose="020B0604030504040204" pitchFamily="34" charset="-128"/>
              </a:rPr>
              <a:t>において、コアのシミュレーション時刻は、最も進んだアセット時刻より遅れておらず、最も遅れたアセット時刻より最大許容遅延時間を超えて進んでいない。</a:t>
            </a:r>
          </a:p>
        </p:txBody>
      </p:sp>
      <p:sp>
        <p:nvSpPr>
          <p:cNvPr id="7" name="テキスト ボックス 6">
            <a:extLst>
              <a:ext uri="{FF2B5EF4-FFF2-40B4-BE49-F238E27FC236}">
                <a16:creationId xmlns:a16="http://schemas.microsoft.com/office/drawing/2014/main" id="{5930380E-0044-D269-F1D2-E83780243A3B}"/>
              </a:ext>
            </a:extLst>
          </p:cNvPr>
          <p:cNvSpPr txBox="1"/>
          <p:nvPr/>
        </p:nvSpPr>
        <p:spPr>
          <a:xfrm>
            <a:off x="1402080" y="1676400"/>
            <a:ext cx="312906" cy="369332"/>
          </a:xfrm>
          <a:prstGeom prst="rect">
            <a:avLst/>
          </a:prstGeom>
          <a:solidFill>
            <a:schemeClr val="bg1">
              <a:lumMod val="65000"/>
            </a:schemeClr>
          </a:solidFill>
          <a:ln>
            <a:noFill/>
          </a:ln>
        </p:spPr>
        <p:txBody>
          <a:bodyPr wrap="none" rtlCol="0">
            <a:spAutoFit/>
          </a:bodyPr>
          <a:lstStyle/>
          <a:p>
            <a:r>
              <a:rPr kumimoji="1" lang="en-US" altLang="ja-JP">
                <a:solidFill>
                  <a:schemeClr val="bg1"/>
                </a:solidFill>
              </a:rPr>
              <a:t>1</a:t>
            </a:r>
            <a:endParaRPr kumimoji="1" lang="ja-JP" altLang="en-US">
              <a:solidFill>
                <a:schemeClr val="bg1"/>
              </a:solidFill>
            </a:endParaRPr>
          </a:p>
        </p:txBody>
      </p:sp>
      <p:sp>
        <p:nvSpPr>
          <p:cNvPr id="8" name="テキスト ボックス 7">
            <a:extLst>
              <a:ext uri="{FF2B5EF4-FFF2-40B4-BE49-F238E27FC236}">
                <a16:creationId xmlns:a16="http://schemas.microsoft.com/office/drawing/2014/main" id="{1491211A-ED19-4625-CC88-B38F9A86FC58}"/>
              </a:ext>
            </a:extLst>
          </p:cNvPr>
          <p:cNvSpPr txBox="1"/>
          <p:nvPr/>
        </p:nvSpPr>
        <p:spPr>
          <a:xfrm>
            <a:off x="1402080" y="4005064"/>
            <a:ext cx="312906" cy="369332"/>
          </a:xfrm>
          <a:prstGeom prst="rect">
            <a:avLst/>
          </a:prstGeom>
          <a:solidFill>
            <a:schemeClr val="bg1">
              <a:lumMod val="65000"/>
            </a:schemeClr>
          </a:solidFill>
          <a:ln>
            <a:noFill/>
          </a:ln>
        </p:spPr>
        <p:txBody>
          <a:bodyPr wrap="none" rtlCol="0">
            <a:spAutoFit/>
          </a:bodyPr>
          <a:lstStyle/>
          <a:p>
            <a:r>
              <a:rPr lang="en-US" altLang="ja-JP">
                <a:solidFill>
                  <a:schemeClr val="bg1"/>
                </a:solidFill>
              </a:rPr>
              <a:t>2</a:t>
            </a:r>
            <a:endParaRPr kumimoji="1" lang="ja-JP" altLang="en-US">
              <a:solidFill>
                <a:schemeClr val="bg1"/>
              </a:solidFill>
            </a:endParaRPr>
          </a:p>
        </p:txBody>
      </p:sp>
      <p:sp>
        <p:nvSpPr>
          <p:cNvPr id="9" name="テキスト ボックス 8">
            <a:extLst>
              <a:ext uri="{FF2B5EF4-FFF2-40B4-BE49-F238E27FC236}">
                <a16:creationId xmlns:a16="http://schemas.microsoft.com/office/drawing/2014/main" id="{A4FC4DA1-E8A2-F6BA-D83C-A06DCE195443}"/>
              </a:ext>
            </a:extLst>
          </p:cNvPr>
          <p:cNvSpPr txBox="1"/>
          <p:nvPr/>
        </p:nvSpPr>
        <p:spPr>
          <a:xfrm>
            <a:off x="1931644" y="3776567"/>
            <a:ext cx="8708070" cy="830997"/>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任意のウォール時刻</a:t>
            </a:r>
            <a:r>
              <a:rPr kumimoji="1" lang="en-US" altLang="ja-JP" sz="2400">
                <a:latin typeface="Meiryo UI" panose="020B0604030504040204" pitchFamily="34" charset="-128"/>
                <a:ea typeface="Meiryo UI" panose="020B0604030504040204" pitchFamily="34" charset="-128"/>
              </a:rPr>
              <a:t> </a:t>
            </a:r>
            <a:r>
              <a:rPr kumimoji="1" lang="en-US" altLang="ja-JP" sz="2400" i="1">
                <a:latin typeface="Times New Roman" panose="02020603050405020304" pitchFamily="18" charset="0"/>
                <a:ea typeface="Meiryo UI" panose="020B0604030504040204" pitchFamily="34" charset="-128"/>
                <a:cs typeface="Times New Roman" panose="02020603050405020304" pitchFamily="18" charset="0"/>
              </a:rPr>
              <a:t>t</a:t>
            </a:r>
            <a:r>
              <a:rPr kumimoji="1" lang="en-US" altLang="ja-JP" sz="2400">
                <a:latin typeface="Meiryo UI" panose="020B0604030504040204" pitchFamily="34" charset="-128"/>
                <a:ea typeface="Meiryo UI" panose="020B0604030504040204" pitchFamily="34" charset="-128"/>
              </a:rPr>
              <a:t> </a:t>
            </a:r>
            <a:r>
              <a:rPr kumimoji="1" lang="ja-JP" altLang="en-US" sz="2400">
                <a:latin typeface="Meiryo UI" panose="020B0604030504040204" pitchFamily="34" charset="-128"/>
                <a:ea typeface="Meiryo UI" panose="020B0604030504040204" pitchFamily="34" charset="-128"/>
              </a:rPr>
              <a:t>において、</a:t>
            </a:r>
            <a:r>
              <a:rPr lang="ja-JP" altLang="en-US" sz="2400" b="0" i="0">
                <a:solidFill>
                  <a:srgbClr val="1F2328"/>
                </a:solidFill>
                <a:effectLst/>
                <a:latin typeface="Meiryo UI" panose="020B0604030504040204" pitchFamily="34" charset="-128"/>
                <a:ea typeface="Meiryo UI" panose="020B0604030504040204" pitchFamily="34" charset="-128"/>
              </a:rPr>
              <a:t>どんなアセットのペア </a:t>
            </a:r>
            <a:r>
              <a:rPr lang="en-US" altLang="ja-JP" sz="2400" b="0" i="0">
                <a:solidFill>
                  <a:srgbClr val="1F2328"/>
                </a:solidFill>
                <a:effectLst/>
                <a:latin typeface="Meiryo UI" panose="020B0604030504040204" pitchFamily="34" charset="-128"/>
                <a:ea typeface="Meiryo UI" panose="020B0604030504040204" pitchFamily="34" charset="-128"/>
              </a:rPr>
              <a:t>(i,j) </a:t>
            </a:r>
            <a:r>
              <a:rPr lang="ja-JP" altLang="en-US" sz="2400" b="0" i="0">
                <a:solidFill>
                  <a:srgbClr val="1F2328"/>
                </a:solidFill>
                <a:effectLst/>
                <a:latin typeface="Meiryo UI" panose="020B0604030504040204" pitchFamily="34" charset="-128"/>
                <a:ea typeface="Meiryo UI" panose="020B0604030504040204" pitchFamily="34" charset="-128"/>
              </a:rPr>
              <a:t>を選んでも、シミュレーション時刻差は最大許容時間以内である。</a:t>
            </a:r>
          </a:p>
        </p:txBody>
      </p:sp>
      <p:pic>
        <p:nvPicPr>
          <p:cNvPr id="10" name="図 9">
            <a:extLst>
              <a:ext uri="{FF2B5EF4-FFF2-40B4-BE49-F238E27FC236}">
                <a16:creationId xmlns:a16="http://schemas.microsoft.com/office/drawing/2014/main" id="{181D89C5-C055-CA3E-75D9-EE57826C6D31}"/>
              </a:ext>
            </a:extLst>
          </p:cNvPr>
          <p:cNvPicPr>
            <a:picLocks noChangeAspect="1"/>
          </p:cNvPicPr>
          <p:nvPr/>
        </p:nvPicPr>
        <p:blipFill>
          <a:blip r:embed="rId3"/>
          <a:stretch>
            <a:fillRect/>
          </a:stretch>
        </p:blipFill>
        <p:spPr>
          <a:xfrm>
            <a:off x="3565353" y="4999218"/>
            <a:ext cx="4786986" cy="662030"/>
          </a:xfrm>
          <a:prstGeom prst="rect">
            <a:avLst/>
          </a:prstGeom>
        </p:spPr>
      </p:pic>
      <p:sp>
        <p:nvSpPr>
          <p:cNvPr id="11" name="テキスト ボックス 10">
            <a:extLst>
              <a:ext uri="{FF2B5EF4-FFF2-40B4-BE49-F238E27FC236}">
                <a16:creationId xmlns:a16="http://schemas.microsoft.com/office/drawing/2014/main" id="{44C27A42-D959-6FE7-7E6E-9A9FB2C88CE8}"/>
              </a:ext>
            </a:extLst>
          </p:cNvPr>
          <p:cNvSpPr txBox="1"/>
          <p:nvPr/>
        </p:nvSpPr>
        <p:spPr>
          <a:xfrm>
            <a:off x="2351584" y="6159008"/>
            <a:ext cx="7712368" cy="369332"/>
          </a:xfrm>
          <a:prstGeom prst="rect">
            <a:avLst/>
          </a:prstGeom>
          <a:noFill/>
        </p:spPr>
        <p:txBody>
          <a:bodyPr wrap="none" rtlCol="0">
            <a:spAutoFit/>
          </a:bodyPr>
          <a:lstStyle/>
          <a:p>
            <a:r>
              <a:rPr kumimoji="1" lang="ja-JP" altLang="en-US"/>
              <a:t>参照： </a:t>
            </a:r>
            <a:r>
              <a:rPr kumimoji="1" lang="en-US" altLang="ja-JP" dirty="0">
                <a:hlinkClick r:id="rId4"/>
              </a:rPr>
              <a:t>https://github.com/toppers/hakoniwa-core-cpp-client/tree/main/math</a:t>
            </a:r>
            <a:endParaRPr kumimoji="1" lang="en-US" altLang="ja-JP" dirty="0"/>
          </a:p>
        </p:txBody>
      </p:sp>
    </p:spTree>
    <p:extLst>
      <p:ext uri="{BB962C8B-B14F-4D97-AF65-F5344CB8AC3E}">
        <p14:creationId xmlns:p14="http://schemas.microsoft.com/office/powerpoint/2010/main" val="168457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211BF-07AC-2BFF-4623-A029B4A83F52}"/>
            </a:ext>
          </a:extLst>
        </p:cNvPr>
        <p:cNvGrpSpPr/>
        <p:nvPr/>
      </p:nvGrpSpPr>
      <p:grpSpPr>
        <a:xfrm>
          <a:off x="0" y="0"/>
          <a:ext cx="0" cy="0"/>
          <a:chOff x="0" y="0"/>
          <a:chExt cx="0" cy="0"/>
        </a:xfrm>
      </p:grpSpPr>
      <p:sp>
        <p:nvSpPr>
          <p:cNvPr id="60" name="タイトル 59">
            <a:extLst>
              <a:ext uri="{FF2B5EF4-FFF2-40B4-BE49-F238E27FC236}">
                <a16:creationId xmlns:a16="http://schemas.microsoft.com/office/drawing/2014/main" id="{7AFEF29C-9A83-FE88-D0DB-40984ACBBBCC}"/>
              </a:ext>
            </a:extLst>
          </p:cNvPr>
          <p:cNvSpPr>
            <a:spLocks noGrp="1"/>
          </p:cNvSpPr>
          <p:nvPr>
            <p:ph type="title"/>
          </p:nvPr>
        </p:nvSpPr>
        <p:spPr/>
        <p:txBody>
          <a:bodyPr/>
          <a:lstStyle/>
          <a:p>
            <a:r>
              <a:rPr lang="ja-JP" altLang="en-US"/>
              <a:t>シミュレーション時刻の分布</a:t>
            </a:r>
          </a:p>
        </p:txBody>
      </p:sp>
      <p:sp>
        <p:nvSpPr>
          <p:cNvPr id="2" name="スライド番号プレースホルダー 1">
            <a:extLst>
              <a:ext uri="{FF2B5EF4-FFF2-40B4-BE49-F238E27FC236}">
                <a16:creationId xmlns:a16="http://schemas.microsoft.com/office/drawing/2014/main" id="{CF7777A7-B57D-B5E3-A768-BA17461A533A}"/>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12</a:t>
            </a:fld>
            <a:endParaRPr lang="ja-JP" altLang="en-US" dirty="0"/>
          </a:p>
        </p:txBody>
      </p:sp>
      <p:grpSp>
        <p:nvGrpSpPr>
          <p:cNvPr id="63" name="グループ化 62">
            <a:extLst>
              <a:ext uri="{FF2B5EF4-FFF2-40B4-BE49-F238E27FC236}">
                <a16:creationId xmlns:a16="http://schemas.microsoft.com/office/drawing/2014/main" id="{125350E5-7815-E5B4-EB5F-C27B484622BA}"/>
              </a:ext>
            </a:extLst>
          </p:cNvPr>
          <p:cNvGrpSpPr/>
          <p:nvPr/>
        </p:nvGrpSpPr>
        <p:grpSpPr>
          <a:xfrm>
            <a:off x="1271464" y="1390036"/>
            <a:ext cx="9000995" cy="4938364"/>
            <a:chOff x="3143161" y="2132856"/>
            <a:chExt cx="6766700" cy="3202399"/>
          </a:xfrm>
        </p:grpSpPr>
        <p:grpSp>
          <p:nvGrpSpPr>
            <p:cNvPr id="17" name="グループ化 16">
              <a:extLst>
                <a:ext uri="{FF2B5EF4-FFF2-40B4-BE49-F238E27FC236}">
                  <a16:creationId xmlns:a16="http://schemas.microsoft.com/office/drawing/2014/main" id="{10D1E3BD-0E20-A8DA-322D-55678BCE9A9E}"/>
                </a:ext>
              </a:extLst>
            </p:cNvPr>
            <p:cNvGrpSpPr/>
            <p:nvPr/>
          </p:nvGrpSpPr>
          <p:grpSpPr>
            <a:xfrm>
              <a:off x="3143161" y="2132856"/>
              <a:ext cx="6766700" cy="3202399"/>
              <a:chOff x="3143161" y="2204864"/>
              <a:chExt cx="6766700" cy="3202399"/>
            </a:xfrm>
          </p:grpSpPr>
          <p:sp>
            <p:nvSpPr>
              <p:cNvPr id="116" name="正方形/長方形 115">
                <a:extLst>
                  <a:ext uri="{FF2B5EF4-FFF2-40B4-BE49-F238E27FC236}">
                    <a16:creationId xmlns:a16="http://schemas.microsoft.com/office/drawing/2014/main" id="{F95A3242-B2A4-D139-D830-BAB05E39FE7D}"/>
                  </a:ext>
                </a:extLst>
              </p:cNvPr>
              <p:cNvSpPr/>
              <p:nvPr/>
            </p:nvSpPr>
            <p:spPr>
              <a:xfrm>
                <a:off x="4871864" y="2417333"/>
                <a:ext cx="678178" cy="2098432"/>
              </a:xfrm>
              <a:prstGeom prst="rect">
                <a:avLst/>
              </a:prstGeom>
              <a:solidFill>
                <a:schemeClr val="bg1">
                  <a:lumMod val="95000"/>
                </a:schemeClr>
              </a:solidFill>
              <a:ln>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88" name="直線矢印コネクタ 87">
                <a:extLst>
                  <a:ext uri="{FF2B5EF4-FFF2-40B4-BE49-F238E27FC236}">
                    <a16:creationId xmlns:a16="http://schemas.microsoft.com/office/drawing/2014/main" id="{ABE94D25-B188-BEA1-50BB-2B6D1C45FF1F}"/>
                  </a:ext>
                </a:extLst>
              </p:cNvPr>
              <p:cNvCxnSpPr>
                <a:cxnSpLocks/>
              </p:cNvCxnSpPr>
              <p:nvPr/>
            </p:nvCxnSpPr>
            <p:spPr>
              <a:xfrm>
                <a:off x="3143161" y="2548175"/>
                <a:ext cx="3600910" cy="26021"/>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681A63F8-49A0-7786-94B4-77C8395A6761}"/>
                  </a:ext>
                </a:extLst>
              </p:cNvPr>
              <p:cNvSpPr txBox="1"/>
              <p:nvPr/>
            </p:nvSpPr>
            <p:spPr>
              <a:xfrm>
                <a:off x="5696349" y="2204864"/>
                <a:ext cx="2350960"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 </a:t>
                </a:r>
                <a:r>
                  <a:rPr kumimoji="1" lang="en-US" altLang="ja-JP" sz="2400">
                    <a:latin typeface="Times New Roman" panose="02020603050405020304" pitchFamily="18" charset="0"/>
                    <a:cs typeface="Times New Roman" panose="02020603050405020304" pitchFamily="18" charset="0"/>
                  </a:rPr>
                  <a:t>(simulation time)  </a:t>
                </a:r>
                <a:endParaRPr kumimoji="1" lang="ja-JP" altLang="en-US" sz="2400">
                  <a:latin typeface="Times New Roman" panose="02020603050405020304" pitchFamily="18" charset="0"/>
                  <a:cs typeface="Times New Roman" panose="02020603050405020304" pitchFamily="18" charset="0"/>
                </a:endParaRPr>
              </a:p>
            </p:txBody>
          </p:sp>
          <p:sp>
            <p:nvSpPr>
              <p:cNvPr id="90" name="円/楕円 89">
                <a:extLst>
                  <a:ext uri="{FF2B5EF4-FFF2-40B4-BE49-F238E27FC236}">
                    <a16:creationId xmlns:a16="http://schemas.microsoft.com/office/drawing/2014/main" id="{A27ED4FF-7CF0-F709-F4F7-B28A00D0694B}"/>
                  </a:ext>
                </a:extLst>
              </p:cNvPr>
              <p:cNvSpPr/>
              <p:nvPr/>
            </p:nvSpPr>
            <p:spPr>
              <a:xfrm>
                <a:off x="4119764" y="2730001"/>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1" name="円/楕円 90">
                <a:extLst>
                  <a:ext uri="{FF2B5EF4-FFF2-40B4-BE49-F238E27FC236}">
                    <a16:creationId xmlns:a16="http://schemas.microsoft.com/office/drawing/2014/main" id="{827A6BB7-8653-C156-AAF2-81B8B27F68E3}"/>
                  </a:ext>
                </a:extLst>
              </p:cNvPr>
              <p:cNvSpPr/>
              <p:nvPr/>
            </p:nvSpPr>
            <p:spPr>
              <a:xfrm>
                <a:off x="4463162" y="298479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2" name="円/楕円 91">
                <a:extLst>
                  <a:ext uri="{FF2B5EF4-FFF2-40B4-BE49-F238E27FC236}">
                    <a16:creationId xmlns:a16="http://schemas.microsoft.com/office/drawing/2014/main" id="{EAA408B0-E5AA-81EE-A21A-3C7F6D09F9F9}"/>
                  </a:ext>
                </a:extLst>
              </p:cNvPr>
              <p:cNvSpPr/>
              <p:nvPr/>
            </p:nvSpPr>
            <p:spPr>
              <a:xfrm>
                <a:off x="3917681" y="3257453"/>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3" name="円/楕円 92">
                <a:extLst>
                  <a:ext uri="{FF2B5EF4-FFF2-40B4-BE49-F238E27FC236}">
                    <a16:creationId xmlns:a16="http://schemas.microsoft.com/office/drawing/2014/main" id="{F91622EC-01B8-C886-F364-F66966F5F3B4}"/>
                  </a:ext>
                </a:extLst>
              </p:cNvPr>
              <p:cNvSpPr/>
              <p:nvPr/>
            </p:nvSpPr>
            <p:spPr>
              <a:xfrm>
                <a:off x="4191772" y="3851380"/>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4" name="円/楕円 93">
                <a:extLst>
                  <a:ext uri="{FF2B5EF4-FFF2-40B4-BE49-F238E27FC236}">
                    <a16:creationId xmlns:a16="http://schemas.microsoft.com/office/drawing/2014/main" id="{0AEF87C7-E5ED-61F7-D228-96D43AEEE142}"/>
                  </a:ext>
                </a:extLst>
              </p:cNvPr>
              <p:cNvSpPr/>
              <p:nvPr/>
            </p:nvSpPr>
            <p:spPr>
              <a:xfrm>
                <a:off x="4799855" y="4135615"/>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5" name="円/楕円 94">
                <a:extLst>
                  <a:ext uri="{FF2B5EF4-FFF2-40B4-BE49-F238E27FC236}">
                    <a16:creationId xmlns:a16="http://schemas.microsoft.com/office/drawing/2014/main" id="{CD28278B-7AC7-CF1B-2A2B-4C005EBED749}"/>
                  </a:ext>
                </a:extLst>
              </p:cNvPr>
              <p:cNvSpPr/>
              <p:nvPr/>
            </p:nvSpPr>
            <p:spPr>
              <a:xfrm>
                <a:off x="5104533" y="3555900"/>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6" name="テキスト ボックス 95">
                <a:extLst>
                  <a:ext uri="{FF2B5EF4-FFF2-40B4-BE49-F238E27FC236}">
                    <a16:creationId xmlns:a16="http://schemas.microsoft.com/office/drawing/2014/main" id="{ED8E9997-0A82-4D46-5454-A354C49B1C8D}"/>
                  </a:ext>
                </a:extLst>
              </p:cNvPr>
              <p:cNvSpPr txBox="1"/>
              <p:nvPr/>
            </p:nvSpPr>
            <p:spPr>
              <a:xfrm>
                <a:off x="5133752" y="3347700"/>
                <a:ext cx="375281"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a:t>
                </a:r>
                <a:endParaRPr kumimoji="1" lang="ja-JP" altLang="en-US" sz="2400" baseline="-25000">
                  <a:latin typeface="Times New Roman" panose="02020603050405020304" pitchFamily="18" charset="0"/>
                  <a:cs typeface="Times New Roman" panose="02020603050405020304" pitchFamily="18" charset="0"/>
                </a:endParaRPr>
              </a:p>
            </p:txBody>
          </p:sp>
          <p:sp>
            <p:nvSpPr>
              <p:cNvPr id="97" name="テキスト ボックス 96">
                <a:extLst>
                  <a:ext uri="{FF2B5EF4-FFF2-40B4-BE49-F238E27FC236}">
                    <a16:creationId xmlns:a16="http://schemas.microsoft.com/office/drawing/2014/main" id="{86187B39-C9EE-8541-8BF6-BB20CA5A91EA}"/>
                  </a:ext>
                </a:extLst>
              </p:cNvPr>
              <p:cNvSpPr txBox="1"/>
              <p:nvPr/>
            </p:nvSpPr>
            <p:spPr>
              <a:xfrm>
                <a:off x="4210332" y="2570906"/>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1</a:t>
                </a:r>
                <a:endParaRPr kumimoji="1" lang="ja-JP" altLang="en-US" sz="2400" baseline="-25000">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8F873064-E17E-88BB-46BE-BA75BA5000C5}"/>
                  </a:ext>
                </a:extLst>
              </p:cNvPr>
              <p:cNvSpPr txBox="1"/>
              <p:nvPr/>
            </p:nvSpPr>
            <p:spPr>
              <a:xfrm>
                <a:off x="4535170" y="2858562"/>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2</a:t>
                </a:r>
                <a:endParaRPr kumimoji="1" lang="ja-JP" altLang="en-US" sz="2400" baseline="-25000">
                  <a:latin typeface="Times New Roman" panose="02020603050405020304" pitchFamily="18" charset="0"/>
                  <a:cs typeface="Times New Roman" panose="02020603050405020304" pitchFamily="18" charset="0"/>
                </a:endParaRPr>
              </a:p>
            </p:txBody>
          </p:sp>
          <p:sp>
            <p:nvSpPr>
              <p:cNvPr id="99" name="テキスト ボックス 98">
                <a:extLst>
                  <a:ext uri="{FF2B5EF4-FFF2-40B4-BE49-F238E27FC236}">
                    <a16:creationId xmlns:a16="http://schemas.microsoft.com/office/drawing/2014/main" id="{CC368E00-D15E-AA7E-8ABB-D7C7997EA1FB}"/>
                  </a:ext>
                </a:extLst>
              </p:cNvPr>
              <p:cNvSpPr txBox="1"/>
              <p:nvPr/>
            </p:nvSpPr>
            <p:spPr>
              <a:xfrm>
                <a:off x="3965134" y="3161363"/>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3</a:t>
                </a:r>
                <a:endParaRPr kumimoji="1" lang="ja-JP" altLang="en-US" sz="2400" baseline="-25000">
                  <a:latin typeface="Times New Roman" panose="02020603050405020304" pitchFamily="18" charset="0"/>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72846EF9-930E-3395-1FE1-50AB92EB8E5D}"/>
                  </a:ext>
                </a:extLst>
              </p:cNvPr>
              <p:cNvSpPr txBox="1"/>
              <p:nvPr/>
            </p:nvSpPr>
            <p:spPr>
              <a:xfrm>
                <a:off x="4867574" y="4005064"/>
                <a:ext cx="448026"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N</a:t>
                </a:r>
                <a:endParaRPr kumimoji="1" lang="ja-JP" altLang="en-US" sz="2400" baseline="-25000">
                  <a:latin typeface="Times New Roman" panose="02020603050405020304" pitchFamily="18" charset="0"/>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21CC8753-0E03-C301-33F1-B158EBEFA5DB}"/>
                  </a:ext>
                </a:extLst>
              </p:cNvPr>
              <p:cNvSpPr txBox="1"/>
              <p:nvPr/>
            </p:nvSpPr>
            <p:spPr>
              <a:xfrm>
                <a:off x="4331056" y="3707740"/>
                <a:ext cx="358199"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a:t>
                </a:r>
                <a:endParaRPr kumimoji="1" lang="ja-JP" altLang="en-US" sz="2400" baseline="-25000">
                  <a:latin typeface="Times New Roman" panose="02020603050405020304" pitchFamily="18" charset="0"/>
                  <a:cs typeface="Times New Roman" panose="02020603050405020304" pitchFamily="18" charset="0"/>
                </a:endParaRPr>
              </a:p>
            </p:txBody>
          </p:sp>
          <p:grpSp>
            <p:nvGrpSpPr>
              <p:cNvPr id="104" name="グループ化 103">
                <a:extLst>
                  <a:ext uri="{FF2B5EF4-FFF2-40B4-BE49-F238E27FC236}">
                    <a16:creationId xmlns:a16="http://schemas.microsoft.com/office/drawing/2014/main" id="{73EECE32-35A9-C52F-C640-AAC59A0F5295}"/>
                  </a:ext>
                </a:extLst>
              </p:cNvPr>
              <p:cNvGrpSpPr/>
              <p:nvPr/>
            </p:nvGrpSpPr>
            <p:grpSpPr>
              <a:xfrm>
                <a:off x="3557277" y="3326219"/>
                <a:ext cx="2009371" cy="2081044"/>
                <a:chOff x="3667216" y="2380114"/>
                <a:chExt cx="879804" cy="2081044"/>
              </a:xfrm>
            </p:grpSpPr>
            <p:cxnSp>
              <p:nvCxnSpPr>
                <p:cNvPr id="105" name="直線矢印コネクタ 104">
                  <a:extLst>
                    <a:ext uri="{FF2B5EF4-FFF2-40B4-BE49-F238E27FC236}">
                      <a16:creationId xmlns:a16="http://schemas.microsoft.com/office/drawing/2014/main" id="{9A414986-5F56-54A8-B70E-746065597CC4}"/>
                    </a:ext>
                  </a:extLst>
                </p:cNvPr>
                <p:cNvCxnSpPr>
                  <a:cxnSpLocks/>
                </p:cNvCxnSpPr>
                <p:nvPr/>
              </p:nvCxnSpPr>
              <p:spPr>
                <a:xfrm flipH="1">
                  <a:off x="3853960" y="4189855"/>
                  <a:ext cx="68578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9C468B10-C17D-CBF0-9010-965D62903683}"/>
                    </a:ext>
                  </a:extLst>
                </p:cNvPr>
                <p:cNvSpPr txBox="1"/>
                <p:nvPr/>
              </p:nvSpPr>
              <p:spPr>
                <a:xfrm>
                  <a:off x="3981870" y="4117847"/>
                  <a:ext cx="265753"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d</a:t>
                  </a:r>
                  <a:r>
                    <a:rPr lang="en-US" altLang="ja-JP" sz="2400" b="1" i="1" baseline="-25000">
                      <a:latin typeface="Times New Roman" panose="02020603050405020304" pitchFamily="18" charset="0"/>
                      <a:cs typeface="Times New Roman" panose="02020603050405020304" pitchFamily="18" charset="0"/>
                    </a:rPr>
                    <a:t>max</a:t>
                  </a:r>
                  <a:endParaRPr kumimoji="1" lang="ja-JP" altLang="en-US" sz="2400">
                    <a:latin typeface="Times New Roman" panose="02020603050405020304" pitchFamily="18" charset="0"/>
                    <a:cs typeface="Times New Roman" panose="02020603050405020304" pitchFamily="18" charset="0"/>
                  </a:endParaRPr>
                </a:p>
              </p:txBody>
            </p:sp>
            <p:cxnSp>
              <p:nvCxnSpPr>
                <p:cNvPr id="107" name="直線矢印コネクタ 106">
                  <a:extLst>
                    <a:ext uri="{FF2B5EF4-FFF2-40B4-BE49-F238E27FC236}">
                      <a16:creationId xmlns:a16="http://schemas.microsoft.com/office/drawing/2014/main" id="{DC31C143-9D3F-5F69-20EC-6796F9698F3E}"/>
                    </a:ext>
                  </a:extLst>
                </p:cNvPr>
                <p:cNvCxnSpPr>
                  <a:cxnSpLocks/>
                </p:cNvCxnSpPr>
                <p:nvPr/>
              </p:nvCxnSpPr>
              <p:spPr>
                <a:xfrm>
                  <a:off x="4547020" y="2380114"/>
                  <a:ext cx="0" cy="1909388"/>
                </a:xfrm>
                <a:prstGeom prst="straightConnector1">
                  <a:avLst/>
                </a:prstGeom>
                <a:ln>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D99ADE30-4EF4-3794-D00C-C14E491C62E8}"/>
                    </a:ext>
                  </a:extLst>
                </p:cNvPr>
                <p:cNvCxnSpPr>
                  <a:cxnSpLocks/>
                </p:cNvCxnSpPr>
                <p:nvPr/>
              </p:nvCxnSpPr>
              <p:spPr>
                <a:xfrm>
                  <a:off x="3856549" y="2455364"/>
                  <a:ext cx="9303" cy="1834138"/>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F1A130E4-51DE-E808-2163-67C8204B33FB}"/>
                    </a:ext>
                  </a:extLst>
                </p:cNvPr>
                <p:cNvCxnSpPr>
                  <a:cxnSpLocks/>
                </p:cNvCxnSpPr>
                <p:nvPr/>
              </p:nvCxnSpPr>
              <p:spPr>
                <a:xfrm flipH="1">
                  <a:off x="4240930" y="2399924"/>
                  <a:ext cx="3146" cy="1418462"/>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650CFB9B-6725-E96A-1B20-CED943A9B8E2}"/>
                    </a:ext>
                  </a:extLst>
                </p:cNvPr>
                <p:cNvSpPr txBox="1"/>
                <p:nvPr/>
              </p:nvSpPr>
              <p:spPr>
                <a:xfrm>
                  <a:off x="3667216" y="3778607"/>
                  <a:ext cx="373990"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min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baseline="-25000">
                    <a:latin typeface="Times New Roman" panose="02020603050405020304" pitchFamily="18" charset="0"/>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A847B14F-7506-8B3A-2593-CDDEE42AC124}"/>
                    </a:ext>
                  </a:extLst>
                </p:cNvPr>
                <p:cNvSpPr txBox="1"/>
                <p:nvPr/>
              </p:nvSpPr>
              <p:spPr>
                <a:xfrm>
                  <a:off x="4085163" y="3778607"/>
                  <a:ext cx="393353"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max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a:latin typeface="Times New Roman" panose="02020603050405020304" pitchFamily="18" charset="0"/>
                    <a:cs typeface="Times New Roman" panose="02020603050405020304" pitchFamily="18" charset="0"/>
                  </a:endParaRPr>
                </a:p>
              </p:txBody>
            </p:sp>
          </p:grpSp>
          <p:sp>
            <p:nvSpPr>
              <p:cNvPr id="117" name="テキスト ボックス 116">
                <a:extLst>
                  <a:ext uri="{FF2B5EF4-FFF2-40B4-BE49-F238E27FC236}">
                    <a16:creationId xmlns:a16="http://schemas.microsoft.com/office/drawing/2014/main" id="{F9D26635-DA0C-6721-7DF6-15B0C98D979B}"/>
                  </a:ext>
                </a:extLst>
              </p:cNvPr>
              <p:cNvSpPr txBox="1"/>
              <p:nvPr/>
            </p:nvSpPr>
            <p:spPr>
              <a:xfrm>
                <a:off x="5752022" y="3604025"/>
                <a:ext cx="3724775"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(1)   </a:t>
                </a:r>
                <a:r>
                  <a:rPr kumimoji="1" lang="en-US" altLang="ja-JP" sz="2400" b="1">
                    <a:latin typeface="Times New Roman" panose="02020603050405020304" pitchFamily="18" charset="0"/>
                    <a:cs typeface="Times New Roman" panose="02020603050405020304" pitchFamily="18" charset="0"/>
                  </a:rPr>
                  <a:t>max</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lang="ja-JP" altLang="en-US" sz="2400"/>
                  <a:t>≦ </a:t>
                </a:r>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 </a:t>
                </a:r>
                <a:r>
                  <a:rPr lang="ja-JP" altLang="en-US" sz="2400"/>
                  <a:t>≦</a:t>
                </a:r>
                <a:r>
                  <a:rPr kumimoji="1" lang="en-US" altLang="ja-JP" sz="2400" b="1" i="1">
                    <a:latin typeface="Times New Roman" panose="02020603050405020304" pitchFamily="18" charset="0"/>
                    <a:cs typeface="Times New Roman" panose="02020603050405020304" pitchFamily="18" charset="0"/>
                  </a:rPr>
                  <a:t> </a:t>
                </a:r>
                <a:r>
                  <a:rPr kumimoji="1" lang="en-US" altLang="ja-JP" sz="2400" b="1">
                    <a:latin typeface="Times New Roman" panose="02020603050405020304" pitchFamily="18" charset="0"/>
                    <a:cs typeface="Times New Roman" panose="02020603050405020304" pitchFamily="18" charset="0"/>
                  </a:rPr>
                  <a:t>min</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d</a:t>
                </a:r>
                <a:r>
                  <a:rPr lang="en-US" altLang="ja-JP" sz="2400" b="1" i="1" baseline="-25000">
                    <a:latin typeface="Times New Roman" panose="02020603050405020304" pitchFamily="18" charset="0"/>
                    <a:cs typeface="Times New Roman" panose="02020603050405020304" pitchFamily="18" charset="0"/>
                  </a:rPr>
                  <a:t>max</a:t>
                </a:r>
                <a:endParaRPr kumimoji="1" lang="ja-JP" altLang="en-US" sz="2400" baseline="-25000">
                  <a:latin typeface="Times New Roman" panose="02020603050405020304" pitchFamily="18" charset="0"/>
                  <a:cs typeface="Times New Roman" panose="02020603050405020304" pitchFamily="18" charset="0"/>
                </a:endParaRPr>
              </a:p>
            </p:txBody>
          </p:sp>
          <p:sp>
            <p:nvSpPr>
              <p:cNvPr id="119" name="テキスト ボックス 118">
                <a:extLst>
                  <a:ext uri="{FF2B5EF4-FFF2-40B4-BE49-F238E27FC236}">
                    <a16:creationId xmlns:a16="http://schemas.microsoft.com/office/drawing/2014/main" id="{3F895BB9-3DA8-EF3C-7DB4-1029B733C684}"/>
                  </a:ext>
                </a:extLst>
              </p:cNvPr>
              <p:cNvSpPr txBox="1"/>
              <p:nvPr/>
            </p:nvSpPr>
            <p:spPr>
              <a:xfrm>
                <a:off x="5795709" y="3321091"/>
                <a:ext cx="2760815" cy="299378"/>
              </a:xfrm>
              <a:prstGeom prst="rect">
                <a:avLst/>
              </a:prstGeom>
              <a:solidFill>
                <a:schemeClr val="bg1">
                  <a:lumMod val="95000"/>
                </a:schemeClr>
              </a:solidFill>
            </p:spPr>
            <p:txBody>
              <a:bodyPr wrap="square" rtlCol="0">
                <a:spAutoFit/>
              </a:bodyPr>
              <a:lstStyle/>
              <a:p>
                <a:r>
                  <a:rPr kumimoji="1" lang="en-US" altLang="ja-JP" sz="2400" b="1" i="1">
                    <a:latin typeface="Times New Roman" panose="02020603050405020304" pitchFamily="18" charset="0"/>
                    <a:cs typeface="Times New Roman" panose="02020603050405020304" pitchFamily="18" charset="0"/>
                  </a:rPr>
                  <a:t>Core</a:t>
                </a:r>
                <a:r>
                  <a:rPr kumimoji="1" lang="en-US" altLang="ja-JP" sz="2400" b="1" i="1" baseline="-25000">
                    <a:latin typeface="Times New Roman" panose="02020603050405020304" pitchFamily="18" charset="0"/>
                    <a:cs typeface="Times New Roman" panose="02020603050405020304" pitchFamily="18" charset="0"/>
                  </a:rPr>
                  <a:t> </a:t>
                </a:r>
                <a:r>
                  <a:rPr kumimoji="1" lang="en-US" altLang="ja-JP" sz="2400" b="1" i="1">
                    <a:latin typeface="Times New Roman" panose="02020603050405020304" pitchFamily="18" charset="0"/>
                    <a:cs typeface="Times New Roman" panose="02020603050405020304" pitchFamily="18" charset="0"/>
                  </a:rPr>
                  <a:t> lives in this timezone.</a:t>
                </a:r>
                <a:endParaRPr kumimoji="1" lang="ja-JP" altLang="en-US" sz="2400" baseline="-25000">
                  <a:latin typeface="Times New Roman" panose="02020603050405020304" pitchFamily="18" charset="0"/>
                  <a:cs typeface="Times New Roman" panose="02020603050405020304" pitchFamily="18" charset="0"/>
                </a:endParaRPr>
              </a:p>
            </p:txBody>
          </p:sp>
          <p:cxnSp>
            <p:nvCxnSpPr>
              <p:cNvPr id="121" name="直線コネクタ 120">
                <a:extLst>
                  <a:ext uri="{FF2B5EF4-FFF2-40B4-BE49-F238E27FC236}">
                    <a16:creationId xmlns:a16="http://schemas.microsoft.com/office/drawing/2014/main" id="{9B09AA4C-073A-1336-23DC-D1DC7470536C}"/>
                  </a:ext>
                </a:extLst>
              </p:cNvPr>
              <p:cNvCxnSpPr>
                <a:cxnSpLocks/>
                <a:stCxn id="119" idx="1"/>
                <a:endCxn id="119" idx="1"/>
              </p:cNvCxnSpPr>
              <p:nvPr/>
            </p:nvCxnSpPr>
            <p:spPr>
              <a:xfrm>
                <a:off x="5795709" y="34707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C1CC810-F352-75A3-675D-BF6E2953B320}"/>
                  </a:ext>
                </a:extLst>
              </p:cNvPr>
              <p:cNvCxnSpPr>
                <a:cxnSpLocks/>
                <a:stCxn id="119" idx="1"/>
                <a:endCxn id="116" idx="3"/>
              </p:cNvCxnSpPr>
              <p:nvPr/>
            </p:nvCxnSpPr>
            <p:spPr>
              <a:xfrm flipH="1" flipV="1">
                <a:off x="5550042" y="3466549"/>
                <a:ext cx="245667" cy="423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05F49CE8-57E7-FB91-5430-E1EB2FD10F54}"/>
                  </a:ext>
                </a:extLst>
              </p:cNvPr>
              <p:cNvSpPr txBox="1"/>
              <p:nvPr/>
            </p:nvSpPr>
            <p:spPr>
              <a:xfrm>
                <a:off x="5715472" y="4818103"/>
                <a:ext cx="3532354"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(2)    |T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 T</a:t>
                </a:r>
                <a:r>
                  <a:rPr kumimoji="1" lang="en-US" altLang="ja-JP" sz="2400" b="1" i="1" baseline="-25000">
                    <a:latin typeface="Times New Roman" panose="02020603050405020304" pitchFamily="18" charset="0"/>
                    <a:cs typeface="Times New Roman" panose="02020603050405020304" pitchFamily="18" charset="0"/>
                  </a:rPr>
                  <a:t>j </a:t>
                </a:r>
                <a:r>
                  <a:rPr kumimoji="1" lang="en-US" altLang="ja-JP" sz="2400" b="1" i="1">
                    <a:latin typeface="Times New Roman" panose="02020603050405020304" pitchFamily="18" charset="0"/>
                    <a:cs typeface="Times New Roman" panose="02020603050405020304" pitchFamily="18" charset="0"/>
                  </a:rPr>
                  <a:t>| </a:t>
                </a:r>
                <a:r>
                  <a:rPr lang="ja-JP" altLang="en-US" sz="2400"/>
                  <a:t>≦ </a:t>
                </a:r>
                <a:r>
                  <a:rPr kumimoji="1" lang="en-US" altLang="ja-JP" sz="2400" b="1" i="1">
                    <a:latin typeface="Times New Roman" panose="02020603050405020304" pitchFamily="18" charset="0"/>
                    <a:cs typeface="Times New Roman" panose="02020603050405020304" pitchFamily="18" charset="0"/>
                  </a:rPr>
                  <a:t>d</a:t>
                </a:r>
                <a:r>
                  <a:rPr lang="en-US" altLang="ja-JP" sz="2400" b="1" i="1" baseline="-25000">
                    <a:latin typeface="Times New Roman" panose="02020603050405020304" pitchFamily="18" charset="0"/>
                    <a:cs typeface="Times New Roman" panose="02020603050405020304" pitchFamily="18" charset="0"/>
                  </a:rPr>
                  <a:t>max      </a:t>
                </a:r>
                <a:r>
                  <a:rPr lang="en-US" altLang="ja-JP" sz="2400" b="1" i="1">
                    <a:latin typeface="Times New Roman" panose="02020603050405020304" pitchFamily="18" charset="0"/>
                    <a:cs typeface="Times New Roman" panose="02020603050405020304" pitchFamily="18" charset="0"/>
                  </a:rPr>
                  <a:t>for </a:t>
                </a:r>
                <a:r>
                  <a:rPr lang="ja-JP" altLang="en-US" sz="2400" b="1" i="1">
                    <a:latin typeface="Times New Roman" panose="02020603050405020304" pitchFamily="18" charset="0"/>
                    <a:cs typeface="Times New Roman" panose="02020603050405020304" pitchFamily="18" charset="0"/>
                  </a:rPr>
                  <a:t>∀</a:t>
                </a:r>
                <a:r>
                  <a:rPr lang="en-US" altLang="ja-JP" sz="2400" b="1" i="1">
                    <a:latin typeface="Times New Roman" panose="02020603050405020304" pitchFamily="18" charset="0"/>
                    <a:cs typeface="Times New Roman" panose="02020603050405020304" pitchFamily="18" charset="0"/>
                  </a:rPr>
                  <a:t> i, j</a:t>
                </a:r>
                <a:endParaRPr kumimoji="1" lang="ja-JP" altLang="en-US" sz="2400" baseline="-2500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BE9A4085-31C1-3598-440A-1048BB787375}"/>
                  </a:ext>
                </a:extLst>
              </p:cNvPr>
              <p:cNvSpPr txBox="1"/>
              <p:nvPr/>
            </p:nvSpPr>
            <p:spPr>
              <a:xfrm>
                <a:off x="5741575" y="4463348"/>
                <a:ext cx="4168286" cy="299378"/>
              </a:xfrm>
              <a:prstGeom prst="rect">
                <a:avLst/>
              </a:prstGeom>
              <a:noFill/>
              <a:ln>
                <a:solidFill>
                  <a:schemeClr val="tx1">
                    <a:lumMod val="50000"/>
                    <a:lumOff val="50000"/>
                  </a:schemeClr>
                </a:solidFill>
                <a:prstDash val="dash"/>
              </a:ln>
            </p:spPr>
            <p:txBody>
              <a:bodyPr wrap="square" rtlCol="0">
                <a:spAutoFit/>
              </a:bodyPr>
              <a:lstStyle/>
              <a:p>
                <a:r>
                  <a:rPr lang="en-US" altLang="ja-JP" sz="2400" b="1" i="1">
                    <a:latin typeface="Times New Roman" panose="02020603050405020304" pitchFamily="18" charset="0"/>
                    <a:cs typeface="Times New Roman" panose="02020603050405020304" pitchFamily="18" charset="0"/>
                  </a:rPr>
                  <a:t>All </a:t>
                </a:r>
                <a:r>
                  <a:rPr kumimoji="1" lang="en-US" altLang="ja-JP" sz="2400" b="1" i="1">
                    <a:latin typeface="Times New Roman" panose="02020603050405020304" pitchFamily="18" charset="0"/>
                    <a:cs typeface="Times New Roman" panose="02020603050405020304" pitchFamily="18" charset="0"/>
                  </a:rPr>
                  <a:t>Assets live within d</a:t>
                </a:r>
                <a:r>
                  <a:rPr lang="en-US" altLang="ja-JP" sz="2400" b="1" i="1" baseline="-25000">
                    <a:latin typeface="Times New Roman" panose="02020603050405020304" pitchFamily="18" charset="0"/>
                    <a:cs typeface="Times New Roman" panose="02020603050405020304" pitchFamily="18" charset="0"/>
                  </a:rPr>
                  <a:t>max </a:t>
                </a:r>
                <a:r>
                  <a:rPr lang="en-US" altLang="ja-JP" sz="2400" b="1" i="1">
                    <a:latin typeface="Times New Roman" panose="02020603050405020304" pitchFamily="18" charset="0"/>
                    <a:cs typeface="Times New Roman" panose="02020603050405020304" pitchFamily="18" charset="0"/>
                  </a:rPr>
                  <a:t>time difference.</a:t>
                </a:r>
                <a:endParaRPr kumimoji="1" lang="ja-JP" altLang="en-US" sz="2400">
                  <a:latin typeface="Times New Roman" panose="02020603050405020304" pitchFamily="18" charset="0"/>
                  <a:cs typeface="Times New Roman" panose="02020603050405020304" pitchFamily="18" charset="0"/>
                </a:endParaRPr>
              </a:p>
            </p:txBody>
          </p:sp>
          <p:sp>
            <p:nvSpPr>
              <p:cNvPr id="64" name="正方形/長方形 63">
                <a:extLst>
                  <a:ext uri="{FF2B5EF4-FFF2-40B4-BE49-F238E27FC236}">
                    <a16:creationId xmlns:a16="http://schemas.microsoft.com/office/drawing/2014/main" id="{3F8E8A93-3F33-EF25-0A6E-039462A788C0}"/>
                  </a:ext>
                </a:extLst>
              </p:cNvPr>
              <p:cNvSpPr/>
              <p:nvPr/>
            </p:nvSpPr>
            <p:spPr>
              <a:xfrm>
                <a:off x="3924944" y="2335894"/>
                <a:ext cx="1648967" cy="2318044"/>
              </a:xfrm>
              <a:prstGeom prst="rect">
                <a:avLst/>
              </a:prstGeom>
              <a:noFill/>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67" name="直線コネクタ 66">
                <a:extLst>
                  <a:ext uri="{FF2B5EF4-FFF2-40B4-BE49-F238E27FC236}">
                    <a16:creationId xmlns:a16="http://schemas.microsoft.com/office/drawing/2014/main" id="{C3258F6C-6025-038D-76AE-6A007AD8F015}"/>
                  </a:ext>
                </a:extLst>
              </p:cNvPr>
              <p:cNvCxnSpPr>
                <a:cxnSpLocks/>
                <a:stCxn id="12" idx="1"/>
              </p:cNvCxnSpPr>
              <p:nvPr/>
            </p:nvCxnSpPr>
            <p:spPr>
              <a:xfrm flipH="1" flipV="1">
                <a:off x="5579175" y="4601070"/>
                <a:ext cx="162400" cy="119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35C7748C-F873-F229-338E-6538D236317B}"/>
                </a:ext>
              </a:extLst>
            </p:cNvPr>
            <p:cNvCxnSpPr>
              <a:cxnSpLocks/>
              <a:endCxn id="90" idx="2"/>
            </p:cNvCxnSpPr>
            <p:nvPr/>
          </p:nvCxnSpPr>
          <p:spPr>
            <a:xfrm>
              <a:off x="3359696" y="2730001"/>
              <a:ext cx="760068"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F8DD67D-9183-1841-031C-41EE571AA947}"/>
                </a:ext>
              </a:extLst>
            </p:cNvPr>
            <p:cNvCxnSpPr>
              <a:cxnSpLocks/>
              <a:endCxn id="91" idx="2"/>
            </p:cNvCxnSpPr>
            <p:nvPr/>
          </p:nvCxnSpPr>
          <p:spPr>
            <a:xfrm>
              <a:off x="3359696" y="2984794"/>
              <a:ext cx="1103466"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C59913-A612-5909-2B52-97EEB5F2AED5}"/>
                </a:ext>
              </a:extLst>
            </p:cNvPr>
            <p:cNvCxnSpPr>
              <a:cxnSpLocks/>
              <a:endCxn id="92" idx="2"/>
            </p:cNvCxnSpPr>
            <p:nvPr/>
          </p:nvCxnSpPr>
          <p:spPr>
            <a:xfrm>
              <a:off x="3365948" y="3254211"/>
              <a:ext cx="551733" cy="324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D2C8FF77-F488-9190-815D-91C26D7973CC}"/>
                </a:ext>
              </a:extLst>
            </p:cNvPr>
            <p:cNvCxnSpPr>
              <a:cxnSpLocks/>
              <a:endCxn id="95" idx="2"/>
            </p:cNvCxnSpPr>
            <p:nvPr/>
          </p:nvCxnSpPr>
          <p:spPr>
            <a:xfrm>
              <a:off x="3359696" y="3545485"/>
              <a:ext cx="1744837" cy="10415"/>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5F9ED71-5A26-85DE-1D9F-00BDD8839F94}"/>
                </a:ext>
              </a:extLst>
            </p:cNvPr>
            <p:cNvCxnSpPr>
              <a:cxnSpLocks/>
              <a:endCxn id="93" idx="2"/>
            </p:cNvCxnSpPr>
            <p:nvPr/>
          </p:nvCxnSpPr>
          <p:spPr>
            <a:xfrm>
              <a:off x="3359696" y="3843932"/>
              <a:ext cx="832076" cy="7448"/>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6890C317-3258-8B23-856E-49724F8A8D68}"/>
                </a:ext>
              </a:extLst>
            </p:cNvPr>
            <p:cNvCxnSpPr>
              <a:cxnSpLocks/>
              <a:endCxn id="94" idx="2"/>
            </p:cNvCxnSpPr>
            <p:nvPr/>
          </p:nvCxnSpPr>
          <p:spPr>
            <a:xfrm>
              <a:off x="3359696" y="4127999"/>
              <a:ext cx="1440159" cy="761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232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70D06-BEA3-611A-11F0-1095BEF8E30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AFE267-59C5-51A4-34D7-8F0A84E04F35}"/>
              </a:ext>
            </a:extLst>
          </p:cNvPr>
          <p:cNvSpPr>
            <a:spLocks noGrp="1"/>
          </p:cNvSpPr>
          <p:nvPr>
            <p:ph type="title"/>
          </p:nvPr>
        </p:nvSpPr>
        <p:spPr>
          <a:xfrm>
            <a:off x="0" y="9681"/>
            <a:ext cx="10972800" cy="746548"/>
          </a:xfrm>
        </p:spPr>
        <p:txBody>
          <a:bodyPr/>
          <a:lstStyle/>
          <a:p>
            <a:r>
              <a:rPr kumimoji="1" lang="ja-JP" altLang="en-US"/>
              <a:t>最大許容遅延時間の考察</a:t>
            </a:r>
          </a:p>
        </p:txBody>
      </p:sp>
      <p:sp>
        <p:nvSpPr>
          <p:cNvPr id="4" name="スライド番号プレースホルダー 3">
            <a:extLst>
              <a:ext uri="{FF2B5EF4-FFF2-40B4-BE49-F238E27FC236}">
                <a16:creationId xmlns:a16="http://schemas.microsoft.com/office/drawing/2014/main" id="{822D45E3-66EF-8F0D-82B7-2F05B4D05392}"/>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13</a:t>
            </a:fld>
            <a:endParaRPr lang="ja-JP" altLang="en-US" sz="2800" dirty="0">
              <a:latin typeface="Meiryo UI" panose="020B0604030504040204" pitchFamily="34" charset="-128"/>
              <a:ea typeface="Meiryo UI" panose="020B0604030504040204" pitchFamily="34" charset="-128"/>
            </a:endParaRPr>
          </a:p>
        </p:txBody>
      </p:sp>
      <p:sp>
        <p:nvSpPr>
          <p:cNvPr id="60" name="直角三角形 59">
            <a:extLst>
              <a:ext uri="{FF2B5EF4-FFF2-40B4-BE49-F238E27FC236}">
                <a16:creationId xmlns:a16="http://schemas.microsoft.com/office/drawing/2014/main" id="{0126F295-9ACE-9CF5-9F20-C6A276800585}"/>
              </a:ext>
            </a:extLst>
          </p:cNvPr>
          <p:cNvSpPr/>
          <p:nvPr/>
        </p:nvSpPr>
        <p:spPr>
          <a:xfrm rot="5400000">
            <a:off x="1578460" y="1607266"/>
            <a:ext cx="3693664" cy="4066535"/>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B8085FCF-7B52-A8B4-E54F-7CB5E46AFB75}"/>
              </a:ext>
            </a:extLst>
          </p:cNvPr>
          <p:cNvSpPr/>
          <p:nvPr/>
        </p:nvSpPr>
        <p:spPr>
          <a:xfrm rot="16200000">
            <a:off x="1532134" y="1624893"/>
            <a:ext cx="3737774" cy="4115098"/>
          </a:xfrm>
          <a:prstGeom prst="r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C9F91309-21F5-71DC-DD3C-42E3AD83BB86}"/>
              </a:ext>
            </a:extLst>
          </p:cNvPr>
          <p:cNvSpPr/>
          <p:nvPr/>
        </p:nvSpPr>
        <p:spPr>
          <a:xfrm rot="5400000">
            <a:off x="1479273" y="1677753"/>
            <a:ext cx="2690522" cy="2962127"/>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C50A7522-B7EF-FC45-603F-FD3DCEFC7E09}"/>
              </a:ext>
            </a:extLst>
          </p:cNvPr>
          <p:cNvCxnSpPr>
            <a:cxnSpLocks/>
          </p:cNvCxnSpPr>
          <p:nvPr/>
        </p:nvCxnSpPr>
        <p:spPr>
          <a:xfrm>
            <a:off x="1343473" y="5551342"/>
            <a:ext cx="4480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822C97CA-242B-9F1F-1490-62BD876C27D3}"/>
              </a:ext>
            </a:extLst>
          </p:cNvPr>
          <p:cNvCxnSpPr>
            <a:cxnSpLocks/>
          </p:cNvCxnSpPr>
          <p:nvPr/>
        </p:nvCxnSpPr>
        <p:spPr>
          <a:xfrm flipV="1">
            <a:off x="1343473" y="1481308"/>
            <a:ext cx="0" cy="407003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9121609-881F-879D-DBD0-B5C793D26ACC}"/>
              </a:ext>
            </a:extLst>
          </p:cNvPr>
          <p:cNvCxnSpPr>
            <a:cxnSpLocks/>
          </p:cNvCxnSpPr>
          <p:nvPr/>
        </p:nvCxnSpPr>
        <p:spPr>
          <a:xfrm flipV="1">
            <a:off x="1343473" y="1813540"/>
            <a:ext cx="4115097" cy="3737803"/>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6EDEAD09-0103-EA74-C5CC-290B78E06ED8}"/>
              </a:ext>
            </a:extLst>
          </p:cNvPr>
          <p:cNvSpPr txBox="1"/>
          <p:nvPr/>
        </p:nvSpPr>
        <p:spPr>
          <a:xfrm rot="16200000">
            <a:off x="210768" y="3331659"/>
            <a:ext cx="1533799"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a:t>
            </a:r>
          </a:p>
        </p:txBody>
      </p:sp>
      <p:sp>
        <p:nvSpPr>
          <p:cNvPr id="46" name="テキスト ボックス 45">
            <a:extLst>
              <a:ext uri="{FF2B5EF4-FFF2-40B4-BE49-F238E27FC236}">
                <a16:creationId xmlns:a16="http://schemas.microsoft.com/office/drawing/2014/main" id="{65DE7659-BFC6-1000-8ABA-50A679376A12}"/>
              </a:ext>
            </a:extLst>
          </p:cNvPr>
          <p:cNvSpPr txBox="1"/>
          <p:nvPr/>
        </p:nvSpPr>
        <p:spPr>
          <a:xfrm>
            <a:off x="3147297" y="5670560"/>
            <a:ext cx="244464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cxnSp>
        <p:nvCxnSpPr>
          <p:cNvPr id="58" name="直線コネクタ 57">
            <a:extLst>
              <a:ext uri="{FF2B5EF4-FFF2-40B4-BE49-F238E27FC236}">
                <a16:creationId xmlns:a16="http://schemas.microsoft.com/office/drawing/2014/main" id="{3ED45862-2BBC-AA7C-3B34-6151C68CAE3B}"/>
              </a:ext>
            </a:extLst>
          </p:cNvPr>
          <p:cNvCxnSpPr>
            <a:cxnSpLocks/>
          </p:cNvCxnSpPr>
          <p:nvPr/>
        </p:nvCxnSpPr>
        <p:spPr>
          <a:xfrm flipV="1">
            <a:off x="1383718" y="1873133"/>
            <a:ext cx="2874655" cy="2611091"/>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cxnSp>
        <p:nvCxnSpPr>
          <p:cNvPr id="83" name="直線矢印コネクタ 82">
            <a:extLst>
              <a:ext uri="{FF2B5EF4-FFF2-40B4-BE49-F238E27FC236}">
                <a16:creationId xmlns:a16="http://schemas.microsoft.com/office/drawing/2014/main" id="{A79AF9B4-EEE9-958C-DD7E-10E3F4720969}"/>
              </a:ext>
            </a:extLst>
          </p:cNvPr>
          <p:cNvCxnSpPr/>
          <p:nvPr/>
        </p:nvCxnSpPr>
        <p:spPr>
          <a:xfrm>
            <a:off x="4261271" y="1897099"/>
            <a:ext cx="0" cy="1021749"/>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0B611AA5-62B4-6851-1DCB-D34C33452C93}"/>
              </a:ext>
            </a:extLst>
          </p:cNvPr>
          <p:cNvSpPr txBox="1"/>
          <p:nvPr/>
        </p:nvSpPr>
        <p:spPr>
          <a:xfrm rot="19030325">
            <a:off x="1588731" y="3390053"/>
            <a:ext cx="2567990" cy="584775"/>
          </a:xfrm>
          <a:prstGeom prst="rect">
            <a:avLst/>
          </a:prstGeom>
          <a:noFill/>
        </p:spPr>
        <p:txBody>
          <a:bodyPr wrap="square">
            <a:spAutoFit/>
          </a:bodyPr>
          <a:lstStyle/>
          <a:p>
            <a:pPr algn="ctr"/>
            <a:r>
              <a:rPr lang="ja-JP" altLang="en-US" sz="1600">
                <a:latin typeface="Meiryo UI" panose="020B0604030504040204" pitchFamily="34" charset="-128"/>
                <a:ea typeface="Meiryo UI" panose="020B0604030504040204" pitchFamily="34" charset="-128"/>
              </a:rPr>
              <a:t>コア時刻とアセット時刻が</a:t>
            </a:r>
            <a:endParaRPr lang="en-US" altLang="ja-JP" sz="1600" dirty="0">
              <a:latin typeface="Meiryo UI" panose="020B0604030504040204" pitchFamily="34" charset="-128"/>
              <a:ea typeface="Meiryo UI" panose="020B0604030504040204" pitchFamily="34" charset="-128"/>
            </a:endParaRPr>
          </a:p>
          <a:p>
            <a:pPr algn="ctr"/>
            <a:r>
              <a:rPr lang="ja-JP" altLang="en-US" sz="1600">
                <a:latin typeface="Meiryo UI" panose="020B0604030504040204" pitchFamily="34" charset="-128"/>
                <a:ea typeface="Meiryo UI" panose="020B0604030504040204" pitchFamily="34" charset="-128"/>
              </a:rPr>
              <a:t>並行して時間を進める領域</a:t>
            </a:r>
          </a:p>
        </p:txBody>
      </p:sp>
      <p:sp>
        <p:nvSpPr>
          <p:cNvPr id="8" name="コンテンツ プレースホルダー 7">
            <a:extLst>
              <a:ext uri="{FF2B5EF4-FFF2-40B4-BE49-F238E27FC236}">
                <a16:creationId xmlns:a16="http://schemas.microsoft.com/office/drawing/2014/main" id="{ACBEB1C8-2DF5-748E-1AEE-760E3F436B9C}"/>
              </a:ext>
            </a:extLst>
          </p:cNvPr>
          <p:cNvSpPr>
            <a:spLocks noGrp="1"/>
          </p:cNvSpPr>
          <p:nvPr>
            <p:ph idx="1"/>
          </p:nvPr>
        </p:nvSpPr>
        <p:spPr>
          <a:xfrm>
            <a:off x="337973" y="786964"/>
            <a:ext cx="10972800" cy="647718"/>
          </a:xfrm>
        </p:spPr>
        <p:txBody>
          <a:bodyPr/>
          <a:lstStyle/>
          <a:p>
            <a:r>
              <a:rPr kumimoji="1" lang="ja-JP" altLang="en-US"/>
              <a:t>最大許容遅延時間の設定により、シミュレーション精度とスピードが変わる</a:t>
            </a:r>
            <a:endParaRPr lang="ja-JP" altLang="en-US"/>
          </a:p>
        </p:txBody>
      </p:sp>
      <p:cxnSp>
        <p:nvCxnSpPr>
          <p:cNvPr id="12" name="直線矢印コネクタ 11">
            <a:extLst>
              <a:ext uri="{FF2B5EF4-FFF2-40B4-BE49-F238E27FC236}">
                <a16:creationId xmlns:a16="http://schemas.microsoft.com/office/drawing/2014/main" id="{082AB520-9378-038E-DCC1-56636ACC2AB0}"/>
              </a:ext>
            </a:extLst>
          </p:cNvPr>
          <p:cNvCxnSpPr>
            <a:cxnSpLocks/>
          </p:cNvCxnSpPr>
          <p:nvPr/>
        </p:nvCxnSpPr>
        <p:spPr>
          <a:xfrm flipH="1">
            <a:off x="4258373" y="2407973"/>
            <a:ext cx="1566000" cy="0"/>
          </a:xfrm>
          <a:prstGeom prst="straightConnector1">
            <a:avLst/>
          </a:prstGeom>
          <a:ln w="19050">
            <a:prstDash val="dash"/>
            <a:tailEnd type="triangle"/>
          </a:ln>
        </p:spPr>
        <p:style>
          <a:lnRef idx="3">
            <a:schemeClr val="dk1"/>
          </a:lnRef>
          <a:fillRef idx="0">
            <a:schemeClr val="dk1"/>
          </a:fillRef>
          <a:effectRef idx="2">
            <a:schemeClr val="dk1"/>
          </a:effectRef>
          <a:fontRef idx="minor">
            <a:schemeClr val="tx1"/>
          </a:fontRef>
        </p:style>
      </p:cxnSp>
      <p:sp>
        <p:nvSpPr>
          <p:cNvPr id="14" name="コンテンツ プレースホルダー 7">
            <a:extLst>
              <a:ext uri="{FF2B5EF4-FFF2-40B4-BE49-F238E27FC236}">
                <a16:creationId xmlns:a16="http://schemas.microsoft.com/office/drawing/2014/main" id="{39298996-E5FA-DB22-F3A9-14339AE986B7}"/>
              </a:ext>
            </a:extLst>
          </p:cNvPr>
          <p:cNvSpPr txBox="1">
            <a:spLocks/>
          </p:cNvSpPr>
          <p:nvPr/>
        </p:nvSpPr>
        <p:spPr bwMode="auto">
          <a:xfrm>
            <a:off x="5951984" y="1947426"/>
            <a:ext cx="5958903" cy="32097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a:t>最大許容遅延時間が大きい場合</a:t>
            </a:r>
            <a:endParaRPr lang="en-US" altLang="ja-JP" dirty="0"/>
          </a:p>
          <a:p>
            <a:pPr lvl="1"/>
            <a:r>
              <a:rPr lang="ja-JP" altLang="en-US"/>
              <a:t>アセット間の時刻のズレが大きくなる</a:t>
            </a:r>
            <a:endParaRPr lang="en-US" altLang="ja-JP" dirty="0"/>
          </a:p>
          <a:p>
            <a:pPr lvl="1"/>
            <a:r>
              <a:rPr lang="ja-JP" altLang="en-US"/>
              <a:t>反面、並行実行できるのでスピードは速い</a:t>
            </a:r>
            <a:endParaRPr lang="en-US" altLang="ja-JP" dirty="0"/>
          </a:p>
          <a:p>
            <a:r>
              <a:rPr lang="ja-JP" altLang="en-US"/>
              <a:t>最大許容遅延時間が小さい場合</a:t>
            </a:r>
            <a:endParaRPr lang="en-US" altLang="ja-JP" dirty="0"/>
          </a:p>
          <a:p>
            <a:pPr lvl="1"/>
            <a:r>
              <a:rPr lang="ja-JP" altLang="en-US"/>
              <a:t>アセット間の時刻のズレは小さい</a:t>
            </a:r>
            <a:endParaRPr lang="en-US" altLang="ja-JP" dirty="0"/>
          </a:p>
          <a:p>
            <a:pPr lvl="2"/>
            <a:r>
              <a:rPr lang="ja-JP" altLang="en-US"/>
              <a:t>最小値：シミュレーションステップ</a:t>
            </a:r>
            <a:endParaRPr lang="en-US" altLang="ja-JP" dirty="0"/>
          </a:p>
          <a:p>
            <a:pPr lvl="1"/>
            <a:r>
              <a:rPr lang="ja-JP" altLang="en-US"/>
              <a:t>反面、並行実行でないのでスピードは遅い</a:t>
            </a:r>
          </a:p>
          <a:p>
            <a:endParaRPr lang="ja-JP" altLang="en-US"/>
          </a:p>
          <a:p>
            <a:endParaRPr lang="ja-JP" altLang="en-US"/>
          </a:p>
        </p:txBody>
      </p:sp>
      <p:sp>
        <p:nvSpPr>
          <p:cNvPr id="3" name="テキスト ボックス 2">
            <a:extLst>
              <a:ext uri="{FF2B5EF4-FFF2-40B4-BE49-F238E27FC236}">
                <a16:creationId xmlns:a16="http://schemas.microsoft.com/office/drawing/2014/main" id="{75ABB8A8-B2D5-FF2F-C9B1-4B26D0C4FF06}"/>
              </a:ext>
            </a:extLst>
          </p:cNvPr>
          <p:cNvSpPr txBox="1"/>
          <p:nvPr/>
        </p:nvSpPr>
        <p:spPr>
          <a:xfrm>
            <a:off x="2618307" y="4543802"/>
            <a:ext cx="3034930" cy="830997"/>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アセット時間が進んでいる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5" name="テキスト ボックス 4">
            <a:extLst>
              <a:ext uri="{FF2B5EF4-FFF2-40B4-BE49-F238E27FC236}">
                <a16:creationId xmlns:a16="http://schemas.microsoft.com/office/drawing/2014/main" id="{388F9E81-577C-D807-0F0F-B29DFFB16E7E}"/>
              </a:ext>
            </a:extLst>
          </p:cNvPr>
          <p:cNvSpPr txBox="1"/>
          <p:nvPr/>
        </p:nvSpPr>
        <p:spPr>
          <a:xfrm>
            <a:off x="970221" y="1869708"/>
            <a:ext cx="3034930" cy="1077218"/>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箱庭時刻が許容を</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超えて進んでいる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Tree>
    <p:extLst>
      <p:ext uri="{BB962C8B-B14F-4D97-AF65-F5344CB8AC3E}">
        <p14:creationId xmlns:p14="http://schemas.microsoft.com/office/powerpoint/2010/main" val="198241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31050-ED9F-9DC3-7587-9FFCE926576F}"/>
            </a:ext>
          </a:extLst>
        </p:cNvPr>
        <p:cNvGrpSpPr/>
        <p:nvPr/>
      </p:nvGrpSpPr>
      <p:grpSpPr>
        <a:xfrm>
          <a:off x="0" y="0"/>
          <a:ext cx="0" cy="0"/>
          <a:chOff x="0" y="0"/>
          <a:chExt cx="0" cy="0"/>
        </a:xfrm>
      </p:grpSpPr>
      <p:pic>
        <p:nvPicPr>
          <p:cNvPr id="11" name="コンテンツ プレースホルダー 10" descr="グラフ, 折れ線グラフ&#10;&#10;自動的に生成された説明">
            <a:extLst>
              <a:ext uri="{FF2B5EF4-FFF2-40B4-BE49-F238E27FC236}">
                <a16:creationId xmlns:a16="http://schemas.microsoft.com/office/drawing/2014/main" id="{243DD0AA-E156-DC36-A321-8B16E5626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468" y="908720"/>
            <a:ext cx="9577064" cy="5703414"/>
          </a:xfrm>
        </p:spPr>
      </p:pic>
      <p:sp>
        <p:nvSpPr>
          <p:cNvPr id="4" name="スライド番号プレースホルダー 3">
            <a:extLst>
              <a:ext uri="{FF2B5EF4-FFF2-40B4-BE49-F238E27FC236}">
                <a16:creationId xmlns:a16="http://schemas.microsoft.com/office/drawing/2014/main" id="{2AFD3D4B-09EC-347B-0592-B0D0F6144B99}"/>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14</a:t>
            </a:fld>
            <a:endParaRPr lang="ja-JP" altLang="en-US" sz="2800" dirty="0">
              <a:latin typeface="Meiryo UI" panose="020B0604030504040204" pitchFamily="34" charset="-128"/>
              <a:ea typeface="Meiryo UI" panose="020B0604030504040204" pitchFamily="34" charset="-128"/>
            </a:endParaRPr>
          </a:p>
        </p:txBody>
      </p:sp>
      <p:sp>
        <p:nvSpPr>
          <p:cNvPr id="2" name="タイトル 1">
            <a:extLst>
              <a:ext uri="{FF2B5EF4-FFF2-40B4-BE49-F238E27FC236}">
                <a16:creationId xmlns:a16="http://schemas.microsoft.com/office/drawing/2014/main" id="{21AEB537-AF81-9BA5-B944-16DF345A7DF0}"/>
              </a:ext>
            </a:extLst>
          </p:cNvPr>
          <p:cNvSpPr>
            <a:spLocks noGrp="1"/>
          </p:cNvSpPr>
          <p:nvPr>
            <p:ph type="title"/>
          </p:nvPr>
        </p:nvSpPr>
        <p:spPr/>
        <p:txBody>
          <a:bodyPr/>
          <a:lstStyle/>
          <a:p>
            <a:r>
              <a:rPr kumimoji="1" lang="ja-JP" altLang="en-US"/>
              <a:t>シミュレーション結果</a:t>
            </a:r>
          </a:p>
        </p:txBody>
      </p:sp>
      <p:sp>
        <p:nvSpPr>
          <p:cNvPr id="10" name="テキスト ボックス 9">
            <a:extLst>
              <a:ext uri="{FF2B5EF4-FFF2-40B4-BE49-F238E27FC236}">
                <a16:creationId xmlns:a16="http://schemas.microsoft.com/office/drawing/2014/main" id="{A3291E1F-9906-59A9-8851-B36B253E7453}"/>
              </a:ext>
            </a:extLst>
          </p:cNvPr>
          <p:cNvSpPr txBox="1"/>
          <p:nvPr/>
        </p:nvSpPr>
        <p:spPr>
          <a:xfrm>
            <a:off x="3359696" y="1484784"/>
            <a:ext cx="1210524" cy="738664"/>
          </a:xfrm>
          <a:prstGeom prst="rect">
            <a:avLst/>
          </a:prstGeom>
          <a:solidFill>
            <a:schemeClr val="bg1"/>
          </a:solidFill>
          <a:ln>
            <a:solidFill>
              <a:schemeClr val="bg1">
                <a:lumMod val="65000"/>
              </a:schemeClr>
            </a:solidFill>
          </a:ln>
        </p:spPr>
        <p:txBody>
          <a:bodyPr wrap="none" rtlCol="0">
            <a:spAutoFit/>
          </a:bodyPr>
          <a:lstStyle/>
          <a:p>
            <a:r>
              <a:rPr kumimoji="1" lang="en-US" altLang="ja-JP" sz="1400" dirty="0"/>
              <a:t>10 Assets</a:t>
            </a:r>
          </a:p>
          <a:p>
            <a:r>
              <a:rPr lang="en-US" altLang="ja-JP" sz="1400" dirty="0">
                <a:latin typeface="Times New Roman" panose="02020603050405020304" pitchFamily="18" charset="0"/>
                <a:cs typeface="Times New Roman" panose="02020603050405020304" pitchFamily="18" charset="0"/>
              </a:rPr>
              <a:t>ΔT     = 10 </a:t>
            </a:r>
            <a:r>
              <a:rPr lang="en-US" altLang="ja-JP" sz="1400" dirty="0" err="1">
                <a:latin typeface="Times New Roman" panose="02020603050405020304" pitchFamily="18" charset="0"/>
                <a:cs typeface="Times New Roman" panose="02020603050405020304" pitchFamily="18" charset="0"/>
              </a:rPr>
              <a:t>ms</a:t>
            </a:r>
            <a:endParaRPr kumimoji="1" lang="ja-JP" altLang="en-US" sz="1400">
              <a:latin typeface="Times New Roman" panose="02020603050405020304" pitchFamily="18" charset="0"/>
              <a:cs typeface="Times New Roman" panose="02020603050405020304" pitchFamily="18" charset="0"/>
            </a:endParaRPr>
          </a:p>
          <a:p>
            <a:r>
              <a:rPr lang="en-US" altLang="ja-JP" sz="1400" dirty="0" err="1">
                <a:latin typeface="Times New Roman" panose="02020603050405020304" pitchFamily="18" charset="0"/>
                <a:cs typeface="Times New Roman" panose="02020603050405020304" pitchFamily="18" charset="0"/>
              </a:rPr>
              <a:t>d</a:t>
            </a:r>
            <a:r>
              <a:rPr lang="en-US" altLang="ja-JP" sz="1400" baseline="-25000" dirty="0" err="1">
                <a:latin typeface="Times New Roman" panose="02020603050405020304" pitchFamily="18" charset="0"/>
                <a:cs typeface="Times New Roman" panose="02020603050405020304" pitchFamily="18" charset="0"/>
              </a:rPr>
              <a:t>_max</a:t>
            </a:r>
            <a:r>
              <a:rPr lang="en-US" altLang="ja-JP" sz="1400" dirty="0">
                <a:latin typeface="Times New Roman" panose="02020603050405020304" pitchFamily="18" charset="0"/>
                <a:cs typeface="Times New Roman" panose="02020603050405020304" pitchFamily="18" charset="0"/>
              </a:rPr>
              <a:t>= 100 </a:t>
            </a:r>
            <a:r>
              <a:rPr lang="en-US" altLang="ja-JP" sz="1400" dirty="0" err="1">
                <a:latin typeface="Times New Roman" panose="02020603050405020304" pitchFamily="18" charset="0"/>
                <a:cs typeface="Times New Roman" panose="02020603050405020304" pitchFamily="18" charset="0"/>
              </a:rPr>
              <a:t>ms</a:t>
            </a:r>
            <a:endParaRPr lang="en-US" altLang="ja-JP"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90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折れ線グラフ&#10;&#10;自動的に生成された説明">
            <a:extLst>
              <a:ext uri="{FF2B5EF4-FFF2-40B4-BE49-F238E27FC236}">
                <a16:creationId xmlns:a16="http://schemas.microsoft.com/office/drawing/2014/main" id="{F3BC0BEF-26E0-5C72-BF5B-C00717779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966" y="836712"/>
            <a:ext cx="10272594" cy="6029109"/>
          </a:xfrm>
          <a:prstGeom prst="rect">
            <a:avLst/>
          </a:prstGeom>
        </p:spPr>
      </p:pic>
      <p:sp>
        <p:nvSpPr>
          <p:cNvPr id="4" name="スライド番号プレースホルダー 3">
            <a:extLst>
              <a:ext uri="{FF2B5EF4-FFF2-40B4-BE49-F238E27FC236}">
                <a16:creationId xmlns:a16="http://schemas.microsoft.com/office/drawing/2014/main" id="{C0D18711-307B-EED6-D3EE-9AE1B2D4E6A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15</a:t>
            </a:fld>
            <a:endParaRPr lang="ja-JP" altLang="en-US" sz="2800" dirty="0">
              <a:latin typeface="Meiryo UI" panose="020B0604030504040204" pitchFamily="34" charset="-128"/>
              <a:ea typeface="Meiryo UI" panose="020B0604030504040204" pitchFamily="34" charset="-128"/>
            </a:endParaRPr>
          </a:p>
        </p:txBody>
      </p:sp>
      <p:sp>
        <p:nvSpPr>
          <p:cNvPr id="2" name="タイトル 1">
            <a:extLst>
              <a:ext uri="{FF2B5EF4-FFF2-40B4-BE49-F238E27FC236}">
                <a16:creationId xmlns:a16="http://schemas.microsoft.com/office/drawing/2014/main" id="{02109332-3ED3-242C-2B0E-8FB88D4B9B9F}"/>
              </a:ext>
            </a:extLst>
          </p:cNvPr>
          <p:cNvSpPr>
            <a:spLocks noGrp="1"/>
          </p:cNvSpPr>
          <p:nvPr>
            <p:ph type="title"/>
          </p:nvPr>
        </p:nvSpPr>
        <p:spPr>
          <a:xfrm>
            <a:off x="609600" y="116632"/>
            <a:ext cx="10972800" cy="746548"/>
          </a:xfrm>
        </p:spPr>
        <p:txBody>
          <a:bodyPr/>
          <a:lstStyle/>
          <a:p>
            <a:r>
              <a:rPr kumimoji="1" lang="ja-JP" altLang="en-US"/>
              <a:t>シミュレーション結果</a:t>
            </a:r>
            <a:r>
              <a:rPr kumimoji="1" lang="en-US" altLang="ja-JP"/>
              <a:t>(</a:t>
            </a:r>
            <a:r>
              <a:rPr kumimoji="1" lang="ja-JP" altLang="en-US"/>
              <a:t>詳しく</a:t>
            </a:r>
            <a:r>
              <a:rPr kumimoji="1" lang="en-US" altLang="ja-JP"/>
              <a:t>)</a:t>
            </a:r>
            <a:endParaRPr kumimoji="1" lang="ja-JP" altLang="en-US"/>
          </a:p>
        </p:txBody>
      </p:sp>
      <p:sp>
        <p:nvSpPr>
          <p:cNvPr id="10" name="テキスト ボックス 9">
            <a:extLst>
              <a:ext uri="{FF2B5EF4-FFF2-40B4-BE49-F238E27FC236}">
                <a16:creationId xmlns:a16="http://schemas.microsoft.com/office/drawing/2014/main" id="{579DDCB6-464E-481E-0A02-611387EAF6C2}"/>
              </a:ext>
            </a:extLst>
          </p:cNvPr>
          <p:cNvSpPr txBox="1"/>
          <p:nvPr/>
        </p:nvSpPr>
        <p:spPr>
          <a:xfrm>
            <a:off x="2942799" y="2420888"/>
            <a:ext cx="1208985" cy="738664"/>
          </a:xfrm>
          <a:prstGeom prst="rect">
            <a:avLst/>
          </a:prstGeom>
          <a:solidFill>
            <a:schemeClr val="bg1"/>
          </a:solidFill>
          <a:ln>
            <a:solidFill>
              <a:schemeClr val="bg1">
                <a:lumMod val="65000"/>
              </a:schemeClr>
            </a:solidFill>
          </a:ln>
        </p:spPr>
        <p:txBody>
          <a:bodyPr wrap="none" rtlCol="0">
            <a:spAutoFit/>
          </a:bodyPr>
          <a:lstStyle/>
          <a:p>
            <a:r>
              <a:rPr kumimoji="1" lang="en-US" altLang="ja-JP" sz="1400"/>
              <a:t>10 Assets</a:t>
            </a:r>
          </a:p>
          <a:p>
            <a:r>
              <a:rPr lang="en-US" altLang="ja-JP" sz="1400">
                <a:latin typeface="Times New Roman" panose="02020603050405020304" pitchFamily="18" charset="0"/>
                <a:cs typeface="Times New Roman" panose="02020603050405020304" pitchFamily="18" charset="0"/>
              </a:rPr>
              <a:t>ΔT     = 10 ms</a:t>
            </a:r>
            <a:endParaRPr kumimoji="1" lang="ja-JP" altLang="en-US" sz="1400">
              <a:latin typeface="Times New Roman" panose="02020603050405020304" pitchFamily="18" charset="0"/>
              <a:cs typeface="Times New Roman" panose="02020603050405020304" pitchFamily="18" charset="0"/>
            </a:endParaRPr>
          </a:p>
          <a:p>
            <a:r>
              <a:rPr lang="en-US" altLang="ja-JP" sz="1400">
                <a:latin typeface="Times New Roman" panose="02020603050405020304" pitchFamily="18" charset="0"/>
                <a:cs typeface="Times New Roman" panose="02020603050405020304" pitchFamily="18" charset="0"/>
              </a:rPr>
              <a:t>d</a:t>
            </a:r>
            <a:r>
              <a:rPr lang="en-US" altLang="ja-JP" sz="1400" baseline="-25000">
                <a:latin typeface="Times New Roman" panose="02020603050405020304" pitchFamily="18" charset="0"/>
                <a:cs typeface="Times New Roman" panose="02020603050405020304" pitchFamily="18" charset="0"/>
              </a:rPr>
              <a:t>_max</a:t>
            </a:r>
            <a:r>
              <a:rPr lang="en-US" altLang="ja-JP" sz="1400">
                <a:latin typeface="Times New Roman" panose="02020603050405020304" pitchFamily="18" charset="0"/>
                <a:cs typeface="Times New Roman" panose="02020603050405020304" pitchFamily="18" charset="0"/>
              </a:rPr>
              <a:t>= 100 ms</a:t>
            </a:r>
          </a:p>
        </p:txBody>
      </p:sp>
    </p:spTree>
    <p:extLst>
      <p:ext uri="{BB962C8B-B14F-4D97-AF65-F5344CB8AC3E}">
        <p14:creationId xmlns:p14="http://schemas.microsoft.com/office/powerpoint/2010/main" val="168064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pic>
        <p:nvPicPr>
          <p:cNvPr id="8" name="コンテンツ プレースホルダー 7" descr="時計">
            <a:extLst>
              <a:ext uri="{FF2B5EF4-FFF2-40B4-BE49-F238E27FC236}">
                <a16:creationId xmlns:a16="http://schemas.microsoft.com/office/drawing/2014/main" id="{6631A438-A08F-4392-BC02-3B5ECAB256A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3670" y="4775867"/>
            <a:ext cx="1080120" cy="1080120"/>
          </a:xfrm>
        </p:spPr>
      </p:pic>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2</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26571" y="6021289"/>
            <a:ext cx="2160240"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6" name="正方形/長方形 5">
            <a:extLst>
              <a:ext uri="{FF2B5EF4-FFF2-40B4-BE49-F238E27FC236}">
                <a16:creationId xmlns:a16="http://schemas.microsoft.com/office/drawing/2014/main" id="{5D089DDD-A0E6-4E97-B2A3-37210F30C4CB}"/>
              </a:ext>
            </a:extLst>
          </p:cNvPr>
          <p:cNvSpPr/>
          <p:nvPr/>
        </p:nvSpPr>
        <p:spPr>
          <a:xfrm>
            <a:off x="4918227" y="6021289"/>
            <a:ext cx="2160240" cy="5040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11" name="直線コネクタ 10">
            <a:extLst>
              <a:ext uri="{FF2B5EF4-FFF2-40B4-BE49-F238E27FC236}">
                <a16:creationId xmlns:a16="http://schemas.microsoft.com/office/drawing/2014/main" id="{FFF38D03-E4D8-4597-8FA9-2EEEE5BF20F1}"/>
              </a:ext>
            </a:extLst>
          </p:cNvPr>
          <p:cNvCxnSpPr>
            <a:cxnSpLocks/>
            <a:stCxn id="8" idx="2"/>
            <a:endCxn id="5" idx="0"/>
          </p:cNvCxnSpPr>
          <p:nvPr/>
        </p:nvCxnSpPr>
        <p:spPr>
          <a:xfrm>
            <a:off x="3003731"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5989865" y="5855988"/>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896200" y="6021289"/>
            <a:ext cx="2160240" cy="5040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8973360"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26571" y="4170364"/>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861195" y="408162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flipH="1">
            <a:off x="3003376" y="4244524"/>
            <a:ext cx="355" cy="327302"/>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840304" y="4092543"/>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a:off x="5982840" y="4255441"/>
            <a:ext cx="5705" cy="354214"/>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26794" y="411955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flipH="1">
            <a:off x="8967299" y="4282455"/>
            <a:ext cx="2031" cy="28802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012C2CC6-A6D1-4043-8181-3F59AA05E7C2}"/>
              </a:ext>
            </a:extLst>
          </p:cNvPr>
          <p:cNvSpPr txBox="1"/>
          <p:nvPr/>
        </p:nvSpPr>
        <p:spPr>
          <a:xfrm>
            <a:off x="479376" y="696126"/>
            <a:ext cx="10513168" cy="2431435"/>
          </a:xfrm>
          <a:prstGeom prst="rect">
            <a:avLst/>
          </a:prstGeom>
          <a:noFill/>
        </p:spPr>
        <p:txBody>
          <a:bodyPr wrap="square" rtlCol="0">
            <a:spAutoFit/>
          </a:bodyPr>
          <a:lstStyle/>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はじめに</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様々</a:t>
            </a:r>
            <a:r>
              <a:rPr lang="ja-JP" altLang="en-US" sz="2000" dirty="0">
                <a:latin typeface="Meiryo UI" panose="020B0604030504040204" pitchFamily="50" charset="-128"/>
                <a:ea typeface="Meiryo UI" panose="020B0604030504040204" pitchFamily="50" charset="-128"/>
              </a:rPr>
              <a:t>なシミュレータが混在を</a:t>
            </a:r>
            <a:r>
              <a:rPr lang="ja-JP" altLang="en-US" sz="2000">
                <a:latin typeface="Meiryo UI" panose="020B0604030504040204" pitchFamily="50" charset="-128"/>
                <a:ea typeface="Meiryo UI" panose="020B0604030504040204" pitchFamily="50" charset="-128"/>
              </a:rPr>
              <a:t>許す環境を想像してみてください</a:t>
            </a:r>
            <a:endParaRPr lang="en-US" altLang="ja-JP" sz="20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kumimoji="1" lang="ja-JP" altLang="en-US" sz="2000">
                <a:latin typeface="Meiryo UI" panose="020B0604030504040204" pitchFamily="50" charset="-128"/>
                <a:ea typeface="Meiryo UI" panose="020B0604030504040204" pitchFamily="50" charset="-128"/>
              </a:rPr>
              <a:t>各シミュレータはそれぞれ固有のシミュレーション時間を持ちます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どんな問題が起きる？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各シミュレータが独立して動作するとシミュレーション実行タイミングがズレてしまいます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何があれば良いか？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全てのシミュレータが</a:t>
            </a:r>
            <a:r>
              <a:rPr kumimoji="1" lang="ja-JP" altLang="en-US" sz="2000">
                <a:latin typeface="Meiryo UI" panose="020B0604030504040204" pitchFamily="50" charset="-128"/>
                <a:ea typeface="Meiryo UI" panose="020B0604030504040204" pitchFamily="50" charset="-128"/>
              </a:rPr>
              <a:t>時間同期できる機能が必要ですね</a:t>
            </a:r>
            <a:endParaRPr kumimoji="1" lang="ja-JP" altLang="en-US" sz="2000"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1F530307-1E80-41AE-B0AF-5596C8FCD2DD}"/>
              </a:ext>
            </a:extLst>
          </p:cNvPr>
          <p:cNvSpPr txBox="1"/>
          <p:nvPr/>
        </p:nvSpPr>
        <p:spPr>
          <a:xfrm>
            <a:off x="2249512" y="4571827"/>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7" name="コンテンツ プレースホルダー 7" descr="時計">
            <a:extLst>
              <a:ext uri="{FF2B5EF4-FFF2-40B4-BE49-F238E27FC236}">
                <a16:creationId xmlns:a16="http://schemas.microsoft.com/office/drawing/2014/main" id="{B2F22860-F587-46C9-BDB3-69016A2C05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5448839" y="4813696"/>
            <a:ext cx="1080120" cy="1080120"/>
          </a:xfrm>
          <a:prstGeom prst="rect">
            <a:avLst/>
          </a:prstGeom>
          <a:noFill/>
          <a:ln w="9525">
            <a:noFill/>
            <a:miter lim="800000"/>
            <a:headEnd/>
            <a:tailEnd/>
          </a:ln>
        </p:spPr>
      </p:pic>
      <p:sp>
        <p:nvSpPr>
          <p:cNvPr id="38" name="テキスト ボックス 37">
            <a:extLst>
              <a:ext uri="{FF2B5EF4-FFF2-40B4-BE49-F238E27FC236}">
                <a16:creationId xmlns:a16="http://schemas.microsoft.com/office/drawing/2014/main" id="{1C9590F2-5673-477D-8C16-7715079527D2}"/>
              </a:ext>
            </a:extLst>
          </p:cNvPr>
          <p:cNvSpPr txBox="1"/>
          <p:nvPr/>
        </p:nvSpPr>
        <p:spPr>
          <a:xfrm>
            <a:off x="5234681" y="460965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40" name="コンテンツ プレースホルダー 7" descr="時計">
            <a:extLst>
              <a:ext uri="{FF2B5EF4-FFF2-40B4-BE49-F238E27FC236}">
                <a16:creationId xmlns:a16="http://schemas.microsoft.com/office/drawing/2014/main" id="{A4FCAA8B-CC4A-4DCB-8FEC-D980F8589F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8427593" y="4774516"/>
            <a:ext cx="1080120" cy="1080120"/>
          </a:xfrm>
          <a:prstGeom prst="rect">
            <a:avLst/>
          </a:prstGeom>
          <a:noFill/>
          <a:ln w="9525">
            <a:noFill/>
            <a:miter lim="800000"/>
            <a:headEnd/>
            <a:tailEnd/>
          </a:ln>
        </p:spPr>
      </p:pic>
      <p:sp>
        <p:nvSpPr>
          <p:cNvPr id="41" name="テキスト ボックス 40">
            <a:extLst>
              <a:ext uri="{FF2B5EF4-FFF2-40B4-BE49-F238E27FC236}">
                <a16:creationId xmlns:a16="http://schemas.microsoft.com/office/drawing/2014/main" id="{0AC3801A-930A-47D0-B808-6AEC850BA596}"/>
              </a:ext>
            </a:extLst>
          </p:cNvPr>
          <p:cNvSpPr txBox="1"/>
          <p:nvPr/>
        </p:nvSpPr>
        <p:spPr>
          <a:xfrm>
            <a:off x="8213435" y="457047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26968" y="626353"/>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02835" y="3245176"/>
            <a:ext cx="3240360" cy="453601"/>
          </a:xfrm>
          <a:prstGeom prst="flowChartAlternateProcess">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b="1" dirty="0">
                <a:solidFill>
                  <a:schemeClr val="tx1"/>
                </a:solidFill>
                <a:latin typeface="Meiryo UI" panose="020B0604030504040204" pitchFamily="34" charset="-128"/>
                <a:ea typeface="Meiryo UI" panose="020B0604030504040204" pitchFamily="34" charset="-128"/>
              </a:rPr>
              <a:t>シミュレーション時間同期</a:t>
            </a:r>
          </a:p>
        </p:txBody>
      </p:sp>
    </p:spTree>
    <p:extLst>
      <p:ext uri="{BB962C8B-B14F-4D97-AF65-F5344CB8AC3E}">
        <p14:creationId xmlns:p14="http://schemas.microsoft.com/office/powerpoint/2010/main" val="249185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sp>
        <p:nvSpPr>
          <p:cNvPr id="29" name="フリーフォーム 28">
            <a:extLst>
              <a:ext uri="{FF2B5EF4-FFF2-40B4-BE49-F238E27FC236}">
                <a16:creationId xmlns:a16="http://schemas.microsoft.com/office/drawing/2014/main" id="{A4A3072E-9D2F-881A-91E0-D976BD4377C8}"/>
              </a:ext>
            </a:extLst>
          </p:cNvPr>
          <p:cNvSpPr/>
          <p:nvPr/>
        </p:nvSpPr>
        <p:spPr>
          <a:xfrm>
            <a:off x="2641155" y="3501646"/>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32" name="フリーフォーム 31">
            <a:extLst>
              <a:ext uri="{FF2B5EF4-FFF2-40B4-BE49-F238E27FC236}">
                <a16:creationId xmlns:a16="http://schemas.microsoft.com/office/drawing/2014/main" id="{5449F145-6FA9-35C3-C673-679AEB305EC5}"/>
              </a:ext>
            </a:extLst>
          </p:cNvPr>
          <p:cNvSpPr/>
          <p:nvPr/>
        </p:nvSpPr>
        <p:spPr>
          <a:xfrm>
            <a:off x="3046200" y="3704169"/>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35" name="フリーフォーム 34">
            <a:extLst>
              <a:ext uri="{FF2B5EF4-FFF2-40B4-BE49-F238E27FC236}">
                <a16:creationId xmlns:a16="http://schemas.microsoft.com/office/drawing/2014/main" id="{6E584DAA-3CC6-D275-9FCD-34B6800FAFB1}"/>
              </a:ext>
            </a:extLst>
          </p:cNvPr>
          <p:cNvSpPr/>
          <p:nvPr/>
        </p:nvSpPr>
        <p:spPr>
          <a:xfrm>
            <a:off x="3046200" y="361415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6" name="フリーフォーム 35">
            <a:extLst>
              <a:ext uri="{FF2B5EF4-FFF2-40B4-BE49-F238E27FC236}">
                <a16:creationId xmlns:a16="http://schemas.microsoft.com/office/drawing/2014/main" id="{5142F322-167B-B177-6CED-36B93533CD37}"/>
              </a:ext>
            </a:extLst>
          </p:cNvPr>
          <p:cNvSpPr/>
          <p:nvPr/>
        </p:nvSpPr>
        <p:spPr>
          <a:xfrm>
            <a:off x="3046200" y="4199224"/>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9" name="フリーフォーム 38">
            <a:extLst>
              <a:ext uri="{FF2B5EF4-FFF2-40B4-BE49-F238E27FC236}">
                <a16:creationId xmlns:a16="http://schemas.microsoft.com/office/drawing/2014/main" id="{0F84CA47-218D-0C2C-FDF5-A62AFD86D9EA}"/>
              </a:ext>
            </a:extLst>
          </p:cNvPr>
          <p:cNvSpPr/>
          <p:nvPr/>
        </p:nvSpPr>
        <p:spPr>
          <a:xfrm>
            <a:off x="2753668" y="3906691"/>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2" name="フリーフォーム 41">
            <a:extLst>
              <a:ext uri="{FF2B5EF4-FFF2-40B4-BE49-F238E27FC236}">
                <a16:creationId xmlns:a16="http://schemas.microsoft.com/office/drawing/2014/main" id="{368033E7-82AB-5484-75A7-802976172E77}"/>
              </a:ext>
            </a:extLst>
          </p:cNvPr>
          <p:cNvSpPr/>
          <p:nvPr/>
        </p:nvSpPr>
        <p:spPr>
          <a:xfrm>
            <a:off x="3338733" y="3906691"/>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3</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84509" y="4634556"/>
            <a:ext cx="2160240" cy="648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kumimoji="1" lang="ja-JP" altLang="en-US" dirty="0">
                <a:solidFill>
                  <a:schemeClr val="tx1"/>
                </a:solidFill>
                <a:latin typeface="Meiryo UI" panose="020B0604030504040204" pitchFamily="34" charset="-128"/>
                <a:ea typeface="Meiryo UI" panose="020B0604030504040204" pitchFamily="34" charset="-128"/>
              </a:rPr>
              <a:t>１</a:t>
            </a:r>
            <a:endParaRPr kumimoji="1" lang="en-US" altLang="ja-JP" dirty="0">
              <a:solidFill>
                <a:schemeClr val="tx1"/>
              </a:solidFill>
              <a:latin typeface="Meiryo UI" panose="020B0604030504040204" pitchFamily="34" charset="-128"/>
              <a:ea typeface="Meiryo UI" panose="020B0604030504040204" pitchFamily="34" charset="-128"/>
            </a:endParaRP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1)</a:t>
            </a:r>
            <a:endParaRPr kumimoji="1" lang="ja-JP" altLang="en-US" dirty="0">
              <a:solidFill>
                <a:schemeClr val="tx1"/>
              </a:solidFill>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5D089DDD-A0E6-4E97-B2A3-37210F30C4CB}"/>
              </a:ext>
            </a:extLst>
          </p:cNvPr>
          <p:cNvSpPr/>
          <p:nvPr/>
        </p:nvSpPr>
        <p:spPr>
          <a:xfrm>
            <a:off x="4983200" y="4634556"/>
            <a:ext cx="2160240" cy="6480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2)</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1" name="直線コネクタ 10">
            <a:extLst>
              <a:ext uri="{FF2B5EF4-FFF2-40B4-BE49-F238E27FC236}">
                <a16:creationId xmlns:a16="http://schemas.microsoft.com/office/drawing/2014/main" id="{FFF38D03-E4D8-4597-8FA9-2EEEE5BF20F1}"/>
              </a:ext>
            </a:extLst>
          </p:cNvPr>
          <p:cNvCxnSpPr>
            <a:cxnSpLocks/>
            <a:endCxn id="5" idx="0"/>
          </p:cNvCxnSpPr>
          <p:nvPr/>
        </p:nvCxnSpPr>
        <p:spPr>
          <a:xfrm flipH="1">
            <a:off x="3064629" y="4469254"/>
            <a:ext cx="4074" cy="165302"/>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6054838" y="4469255"/>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961173" y="4634556"/>
            <a:ext cx="2160240" cy="6480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3)</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9038333" y="4469255"/>
            <a:ext cx="2960"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91544" y="2783631"/>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926168" y="2694893"/>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flipH="1">
            <a:off x="3064628" y="2857791"/>
            <a:ext cx="4076" cy="327303"/>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905277" y="2705810"/>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flipH="1">
            <a:off x="6047812" y="2868708"/>
            <a:ext cx="1" cy="36289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91767" y="2732823"/>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a:off x="9034303" y="2895721"/>
            <a:ext cx="6990" cy="293816"/>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1F530307-1E80-41AE-B0AF-5596C8FCD2DD}"/>
              </a:ext>
            </a:extLst>
          </p:cNvPr>
          <p:cNvSpPr txBox="1"/>
          <p:nvPr/>
        </p:nvSpPr>
        <p:spPr>
          <a:xfrm>
            <a:off x="2211942" y="3185094"/>
            <a:ext cx="170537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Simulation Time T</a:t>
            </a:r>
            <a:r>
              <a:rPr lang="en-US" altLang="ja-JP" sz="1200" baseline="-25000" dirty="0">
                <a:latin typeface="Meiryo UI" panose="020B0604030504040204" pitchFamily="34" charset="-128"/>
                <a:ea typeface="Meiryo UI" panose="020B0604030504040204" pitchFamily="34" charset="-128"/>
              </a:rPr>
              <a:t>1</a:t>
            </a:r>
            <a:endParaRPr lang="ja-JP" altLang="en-US" sz="1200" baseline="-25000" dirty="0">
              <a:latin typeface="Meiryo UI" panose="020B0604030504040204" pitchFamily="34" charset="-128"/>
              <a:ea typeface="Meiryo UI" panose="020B0604030504040204" pitchFamily="34" charset="-128"/>
            </a:endParaRPr>
          </a:p>
        </p:txBody>
      </p:sp>
      <p:sp>
        <p:nvSpPr>
          <p:cNvPr id="44" name="フリーフォーム 43">
            <a:extLst>
              <a:ext uri="{FF2B5EF4-FFF2-40B4-BE49-F238E27FC236}">
                <a16:creationId xmlns:a16="http://schemas.microsoft.com/office/drawing/2014/main" id="{25C2294F-B4CE-CBC9-81F4-BFB4771CC224}"/>
              </a:ext>
            </a:extLst>
          </p:cNvPr>
          <p:cNvSpPr/>
          <p:nvPr/>
        </p:nvSpPr>
        <p:spPr>
          <a:xfrm>
            <a:off x="5626324" y="3539475"/>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45" name="フリーフォーム 44">
            <a:extLst>
              <a:ext uri="{FF2B5EF4-FFF2-40B4-BE49-F238E27FC236}">
                <a16:creationId xmlns:a16="http://schemas.microsoft.com/office/drawing/2014/main" id="{CF5CE3D7-B239-F694-F6FB-2E9A13351BD1}"/>
              </a:ext>
            </a:extLst>
          </p:cNvPr>
          <p:cNvSpPr/>
          <p:nvPr/>
        </p:nvSpPr>
        <p:spPr>
          <a:xfrm>
            <a:off x="6031369" y="3741998"/>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47" name="フリーフォーム 46">
            <a:extLst>
              <a:ext uri="{FF2B5EF4-FFF2-40B4-BE49-F238E27FC236}">
                <a16:creationId xmlns:a16="http://schemas.microsoft.com/office/drawing/2014/main" id="{E447310F-A647-A660-910D-D0DD53F5DC6E}"/>
              </a:ext>
            </a:extLst>
          </p:cNvPr>
          <p:cNvSpPr/>
          <p:nvPr/>
        </p:nvSpPr>
        <p:spPr>
          <a:xfrm>
            <a:off x="6031369" y="3651988"/>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8" name="フリーフォーム 47">
            <a:extLst>
              <a:ext uri="{FF2B5EF4-FFF2-40B4-BE49-F238E27FC236}">
                <a16:creationId xmlns:a16="http://schemas.microsoft.com/office/drawing/2014/main" id="{B12058B8-9064-2510-CC85-CC85EF94AA20}"/>
              </a:ext>
            </a:extLst>
          </p:cNvPr>
          <p:cNvSpPr/>
          <p:nvPr/>
        </p:nvSpPr>
        <p:spPr>
          <a:xfrm>
            <a:off x="6031369" y="4237053"/>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9" name="フリーフォーム 48">
            <a:extLst>
              <a:ext uri="{FF2B5EF4-FFF2-40B4-BE49-F238E27FC236}">
                <a16:creationId xmlns:a16="http://schemas.microsoft.com/office/drawing/2014/main" id="{10743947-8C74-F882-B4F1-185AF11A5B3B}"/>
              </a:ext>
            </a:extLst>
          </p:cNvPr>
          <p:cNvSpPr/>
          <p:nvPr/>
        </p:nvSpPr>
        <p:spPr>
          <a:xfrm>
            <a:off x="5738837" y="39445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1" name="フリーフォーム 50">
            <a:extLst>
              <a:ext uri="{FF2B5EF4-FFF2-40B4-BE49-F238E27FC236}">
                <a16:creationId xmlns:a16="http://schemas.microsoft.com/office/drawing/2014/main" id="{77EFFD9A-5D22-DF87-63A4-7715A8B39F9F}"/>
              </a:ext>
            </a:extLst>
          </p:cNvPr>
          <p:cNvSpPr/>
          <p:nvPr/>
        </p:nvSpPr>
        <p:spPr>
          <a:xfrm>
            <a:off x="6323902" y="39445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8" name="テキスト ボックス 37">
            <a:extLst>
              <a:ext uri="{FF2B5EF4-FFF2-40B4-BE49-F238E27FC236}">
                <a16:creationId xmlns:a16="http://schemas.microsoft.com/office/drawing/2014/main" id="{1C9590F2-5673-477D-8C16-7715079527D2}"/>
              </a:ext>
            </a:extLst>
          </p:cNvPr>
          <p:cNvSpPr txBox="1"/>
          <p:nvPr/>
        </p:nvSpPr>
        <p:spPr>
          <a:xfrm>
            <a:off x="5109858" y="3231599"/>
            <a:ext cx="1875907"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Simulation Time T</a:t>
            </a:r>
            <a:r>
              <a:rPr lang="en-US" altLang="ja-JP" sz="1200" baseline="-25000" dirty="0">
                <a:latin typeface="Meiryo UI" panose="020B0604030504040204" pitchFamily="34" charset="-128"/>
                <a:ea typeface="Meiryo UI" panose="020B0604030504040204" pitchFamily="34" charset="-128"/>
              </a:rPr>
              <a:t>2</a:t>
            </a:r>
            <a:endParaRPr lang="ja-JP" altLang="en-US" sz="1200" baseline="-25000" dirty="0">
              <a:latin typeface="Meiryo UI" panose="020B0604030504040204" pitchFamily="34" charset="-128"/>
              <a:ea typeface="Meiryo UI" panose="020B0604030504040204" pitchFamily="34" charset="-128"/>
            </a:endParaRPr>
          </a:p>
        </p:txBody>
      </p:sp>
      <p:sp>
        <p:nvSpPr>
          <p:cNvPr id="53" name="フリーフォーム 52">
            <a:extLst>
              <a:ext uri="{FF2B5EF4-FFF2-40B4-BE49-F238E27FC236}">
                <a16:creationId xmlns:a16="http://schemas.microsoft.com/office/drawing/2014/main" id="{5D3DE5AE-E8AD-B5AD-AEB2-F32D46B73061}"/>
              </a:ext>
            </a:extLst>
          </p:cNvPr>
          <p:cNvSpPr/>
          <p:nvPr/>
        </p:nvSpPr>
        <p:spPr>
          <a:xfrm>
            <a:off x="8605078" y="3500295"/>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54" name="フリーフォーム 53">
            <a:extLst>
              <a:ext uri="{FF2B5EF4-FFF2-40B4-BE49-F238E27FC236}">
                <a16:creationId xmlns:a16="http://schemas.microsoft.com/office/drawing/2014/main" id="{1F25D1FE-78E6-B09F-6A29-4A44464927E4}"/>
              </a:ext>
            </a:extLst>
          </p:cNvPr>
          <p:cNvSpPr/>
          <p:nvPr/>
        </p:nvSpPr>
        <p:spPr>
          <a:xfrm>
            <a:off x="9010123" y="3702818"/>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55" name="フリーフォーム 54">
            <a:extLst>
              <a:ext uri="{FF2B5EF4-FFF2-40B4-BE49-F238E27FC236}">
                <a16:creationId xmlns:a16="http://schemas.microsoft.com/office/drawing/2014/main" id="{5579FC00-6FF3-3011-DCF4-261054EEB1C4}"/>
              </a:ext>
            </a:extLst>
          </p:cNvPr>
          <p:cNvSpPr/>
          <p:nvPr/>
        </p:nvSpPr>
        <p:spPr>
          <a:xfrm>
            <a:off x="9010123" y="3612808"/>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6" name="フリーフォーム 55">
            <a:extLst>
              <a:ext uri="{FF2B5EF4-FFF2-40B4-BE49-F238E27FC236}">
                <a16:creationId xmlns:a16="http://schemas.microsoft.com/office/drawing/2014/main" id="{8EDB4D77-D0FD-C87E-D7C1-ED0BF203D616}"/>
              </a:ext>
            </a:extLst>
          </p:cNvPr>
          <p:cNvSpPr/>
          <p:nvPr/>
        </p:nvSpPr>
        <p:spPr>
          <a:xfrm>
            <a:off x="9010123" y="4197873"/>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7" name="フリーフォーム 56">
            <a:extLst>
              <a:ext uri="{FF2B5EF4-FFF2-40B4-BE49-F238E27FC236}">
                <a16:creationId xmlns:a16="http://schemas.microsoft.com/office/drawing/2014/main" id="{34D24C01-3C31-017A-EF2B-15809CC43E1B}"/>
              </a:ext>
            </a:extLst>
          </p:cNvPr>
          <p:cNvSpPr/>
          <p:nvPr/>
        </p:nvSpPr>
        <p:spPr>
          <a:xfrm>
            <a:off x="8717591" y="390534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8" name="フリーフォーム 57">
            <a:extLst>
              <a:ext uri="{FF2B5EF4-FFF2-40B4-BE49-F238E27FC236}">
                <a16:creationId xmlns:a16="http://schemas.microsoft.com/office/drawing/2014/main" id="{278920EE-63A0-CC61-9EA7-707D40535901}"/>
              </a:ext>
            </a:extLst>
          </p:cNvPr>
          <p:cNvSpPr/>
          <p:nvPr/>
        </p:nvSpPr>
        <p:spPr>
          <a:xfrm>
            <a:off x="9302656" y="390534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1" name="テキスト ボックス 40">
            <a:extLst>
              <a:ext uri="{FF2B5EF4-FFF2-40B4-BE49-F238E27FC236}">
                <a16:creationId xmlns:a16="http://schemas.microsoft.com/office/drawing/2014/main" id="{0AC3801A-930A-47D0-B808-6AEC850BA596}"/>
              </a:ext>
            </a:extLst>
          </p:cNvPr>
          <p:cNvSpPr txBox="1"/>
          <p:nvPr/>
        </p:nvSpPr>
        <p:spPr>
          <a:xfrm>
            <a:off x="8224287" y="3189537"/>
            <a:ext cx="163401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Simulation Time T</a:t>
            </a:r>
            <a:r>
              <a:rPr lang="en-US" altLang="ja-JP" sz="1200" baseline="-25000" dirty="0">
                <a:latin typeface="Meiryo UI" panose="020B0604030504040204" pitchFamily="34" charset="-128"/>
                <a:ea typeface="Meiryo UI" panose="020B0604030504040204" pitchFamily="34" charset="-128"/>
              </a:rPr>
              <a:t>3</a:t>
            </a:r>
            <a:endParaRPr lang="ja-JP" altLang="en-US" sz="1200" baseline="-25000" dirty="0">
              <a:latin typeface="Meiryo UI" panose="020B0604030504040204" pitchFamily="34" charset="-128"/>
              <a:ea typeface="Meiryo UI" panose="020B0604030504040204" pitchFamily="34" charset="-128"/>
            </a:endParaRP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91941" y="-760380"/>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67808" y="1340768"/>
            <a:ext cx="3240360" cy="971278"/>
          </a:xfrm>
          <a:prstGeom prst="flowChartAlternateProcess">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b="1" dirty="0">
                <a:solidFill>
                  <a:schemeClr val="tx1"/>
                </a:solidFill>
                <a:latin typeface="Meiryo UI" panose="020B0604030504040204" pitchFamily="34" charset="-128"/>
                <a:ea typeface="Meiryo UI" panose="020B0604030504040204" pitchFamily="34" charset="-128"/>
              </a:rPr>
              <a:t>Simulation Time</a:t>
            </a:r>
          </a:p>
          <a:p>
            <a:pPr algn="ctr"/>
            <a:r>
              <a:rPr kumimoji="1" lang="en-US" altLang="ja-JP" b="1" dirty="0">
                <a:solidFill>
                  <a:schemeClr val="tx1"/>
                </a:solidFill>
                <a:latin typeface="Meiryo UI" panose="020B0604030504040204" pitchFamily="34" charset="-128"/>
                <a:ea typeface="Meiryo UI" panose="020B0604030504040204" pitchFamily="34" charset="-128"/>
              </a:rPr>
              <a:t>Synchronization</a:t>
            </a:r>
          </a:p>
          <a:p>
            <a:pPr algn="ct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(Hakoniwa</a:t>
            </a:r>
            <a:r>
              <a:rPr kumimoji="1" lang="en-US" altLang="ja-JP"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 </a:t>
            </a: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Core)</a:t>
            </a:r>
            <a:endParaRPr kumimoji="1" lang="ja-JP" altLang="en-US" b="1" dirty="0">
              <a:solidFill>
                <a:schemeClr val="tx1"/>
              </a:solidFill>
              <a:latin typeface="Meiryo UI" panose="020B0604030504040204" pitchFamily="34" charset="-128"/>
              <a:ea typeface="Meiryo UI" panose="020B0604030504040204" pitchFamily="34" charset="-128"/>
            </a:endParaRPr>
          </a:p>
        </p:txBody>
      </p:sp>
      <p:sp>
        <p:nvSpPr>
          <p:cNvPr id="3" name="テキスト ボックス 2">
            <a:extLst>
              <a:ext uri="{FF2B5EF4-FFF2-40B4-BE49-F238E27FC236}">
                <a16:creationId xmlns:a16="http://schemas.microsoft.com/office/drawing/2014/main" id="{E15DA6CF-BD53-9460-93D5-9DE931F26D29}"/>
              </a:ext>
            </a:extLst>
          </p:cNvPr>
          <p:cNvSpPr txBox="1"/>
          <p:nvPr/>
        </p:nvSpPr>
        <p:spPr>
          <a:xfrm>
            <a:off x="119336" y="692696"/>
            <a:ext cx="2031325" cy="369332"/>
          </a:xfrm>
          <a:prstGeom prst="rect">
            <a:avLst/>
          </a:prstGeom>
          <a:solidFill>
            <a:schemeClr val="bg2"/>
          </a:solidFill>
        </p:spPr>
        <p:txBody>
          <a:bodyPr wrap="none" rtlCol="0">
            <a:spAutoFit/>
          </a:bodyPr>
          <a:lstStyle/>
          <a:p>
            <a:r>
              <a:rPr kumimoji="1" lang="ja-JP" altLang="en-US"/>
              <a:t>数学的証明文書用</a:t>
            </a:r>
          </a:p>
        </p:txBody>
      </p:sp>
    </p:spTree>
    <p:extLst>
      <p:ext uri="{BB962C8B-B14F-4D97-AF65-F5344CB8AC3E}">
        <p14:creationId xmlns:p14="http://schemas.microsoft.com/office/powerpoint/2010/main" val="40049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8373616" cy="720080"/>
          </a:xfrm>
        </p:spPr>
        <p:txBody>
          <a:bodyPr>
            <a:normAutofit/>
          </a:bodyPr>
          <a:lstStyle/>
          <a:p>
            <a:r>
              <a:rPr lang="ja-JP" altLang="en-US" sz="4000"/>
              <a:t>既存の時間</a:t>
            </a:r>
            <a:r>
              <a:rPr lang="ja-JP" altLang="en-US" sz="4000" dirty="0"/>
              <a:t>同期方式</a:t>
            </a:r>
            <a:endParaRPr kumimoji="1" lang="ja-JP" altLang="en-US" sz="4000" dirty="0"/>
          </a:p>
        </p:txBody>
      </p:sp>
      <p:sp>
        <p:nvSpPr>
          <p:cNvPr id="3" name="コンテンツ プレースホルダー 2">
            <a:extLst>
              <a:ext uri="{FF2B5EF4-FFF2-40B4-BE49-F238E27FC236}">
                <a16:creationId xmlns:a16="http://schemas.microsoft.com/office/drawing/2014/main" id="{E69C2361-55D2-46E8-89D6-859F5B295044}"/>
              </a:ext>
            </a:extLst>
          </p:cNvPr>
          <p:cNvSpPr>
            <a:spLocks noGrp="1"/>
          </p:cNvSpPr>
          <p:nvPr>
            <p:ph idx="1"/>
          </p:nvPr>
        </p:nvSpPr>
        <p:spPr>
          <a:xfrm>
            <a:off x="335360" y="774511"/>
            <a:ext cx="10729192" cy="1211232"/>
          </a:xfrm>
        </p:spPr>
        <p:txBody>
          <a:bodyPr/>
          <a:lstStyle/>
          <a:p>
            <a:r>
              <a:rPr lang="en-US" altLang="ja-JP" sz="2400" dirty="0">
                <a:latin typeface="Meiryo UI" panose="020B0604030504040204" pitchFamily="34" charset="-128"/>
                <a:ea typeface="Meiryo UI" panose="020B0604030504040204" pitchFamily="34" charset="-128"/>
              </a:rPr>
              <a:t>FMI</a:t>
            </a:r>
            <a:r>
              <a:rPr lang="ja-JP" altLang="en-US" sz="2400" dirty="0">
                <a:latin typeface="Meiryo UI" panose="020B0604030504040204" pitchFamily="34" charset="-128"/>
                <a:ea typeface="Meiryo UI" panose="020B0604030504040204" pitchFamily="34" charset="-128"/>
              </a:rPr>
              <a:t>（</a:t>
            </a:r>
            <a:r>
              <a:rPr lang="en-US" altLang="ja-JP" sz="2400" dirty="0">
                <a:latin typeface="Meiryo UI" panose="020B0604030504040204" pitchFamily="34" charset="-128"/>
                <a:ea typeface="Meiryo UI" panose="020B0604030504040204" pitchFamily="34" charset="-128"/>
              </a:rPr>
              <a:t>Functional Mock-up Interface)</a:t>
            </a:r>
          </a:p>
          <a:p>
            <a:pPr lvl="1"/>
            <a:r>
              <a:rPr lang="ja-JP" altLang="en-US" sz="2000" dirty="0">
                <a:latin typeface="Meiryo UI" panose="020B0604030504040204" pitchFamily="34" charset="-128"/>
                <a:ea typeface="Meiryo UI" panose="020B0604030504040204" pitchFamily="34" charset="-128"/>
              </a:rPr>
              <a:t>欧州の公的プロジェクトが規格化</a:t>
            </a:r>
            <a:endParaRPr lang="en-US" altLang="ja-JP" sz="2000" dirty="0">
              <a:latin typeface="Meiryo UI" panose="020B0604030504040204" pitchFamily="34" charset="-128"/>
              <a:ea typeface="Meiryo UI" panose="020B0604030504040204" pitchFamily="34" charset="-128"/>
            </a:endParaRPr>
          </a:p>
          <a:p>
            <a:pPr lvl="1"/>
            <a:r>
              <a:rPr lang="ja-JP" altLang="en-US" sz="2000" dirty="0">
                <a:latin typeface="Meiryo UI" panose="020B0604030504040204" pitchFamily="34" charset="-128"/>
                <a:ea typeface="Meiryo UI" panose="020B0604030504040204" pitchFamily="34" charset="-128"/>
              </a:rPr>
              <a:t>シミュレーションツールに依存しないモデル接続のための共通インターフェース</a:t>
            </a:r>
            <a:endParaRPr lang="en-US" altLang="ja-JP" sz="2000" dirty="0">
              <a:latin typeface="Meiryo UI" panose="020B0604030504040204" pitchFamily="34" charset="-128"/>
              <a:ea typeface="Meiryo UI" panose="020B0604030504040204" pitchFamily="34" charset="-128"/>
            </a:endParaRPr>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4</a:t>
            </a:fld>
            <a:endParaRPr lang="ja-JP" altLang="en-US" dirty="0"/>
          </a:p>
        </p:txBody>
      </p:sp>
      <p:sp>
        <p:nvSpPr>
          <p:cNvPr id="10" name="正方形/長方形 9">
            <a:extLst>
              <a:ext uri="{FF2B5EF4-FFF2-40B4-BE49-F238E27FC236}">
                <a16:creationId xmlns:a16="http://schemas.microsoft.com/office/drawing/2014/main" id="{1950066E-7BFF-40C1-8EEF-1E243D03BF2E}"/>
              </a:ext>
            </a:extLst>
          </p:cNvPr>
          <p:cNvSpPr/>
          <p:nvPr/>
        </p:nvSpPr>
        <p:spPr>
          <a:xfrm>
            <a:off x="1221899" y="2242756"/>
            <a:ext cx="4449590" cy="395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FMI</a:t>
            </a:r>
            <a:endParaRPr kumimoji="1" lang="ja-JP" altLang="en-US"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1FCC1C9D-266C-4344-BE31-D3BA5CC4F0AC}"/>
              </a:ext>
            </a:extLst>
          </p:cNvPr>
          <p:cNvSpPr/>
          <p:nvPr/>
        </p:nvSpPr>
        <p:spPr>
          <a:xfrm>
            <a:off x="1221898" y="3310923"/>
            <a:ext cx="936104" cy="453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supplier1</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747C35BE-F8F4-4840-976F-0C57091F14AD}"/>
              </a:ext>
            </a:extLst>
          </p:cNvPr>
          <p:cNvSpPr/>
          <p:nvPr/>
        </p:nvSpPr>
        <p:spPr>
          <a:xfrm>
            <a:off x="2978641" y="3310923"/>
            <a:ext cx="936104" cy="4535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supplier2</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BBA00623-2B17-4261-A087-B069A3089F01}"/>
              </a:ext>
            </a:extLst>
          </p:cNvPr>
          <p:cNvSpPr/>
          <p:nvPr/>
        </p:nvSpPr>
        <p:spPr>
          <a:xfrm>
            <a:off x="4735384" y="3310923"/>
            <a:ext cx="936104" cy="453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supplier3</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59494434-7A47-48D9-8D29-66351FD833B4}"/>
              </a:ext>
            </a:extLst>
          </p:cNvPr>
          <p:cNvSpPr/>
          <p:nvPr/>
        </p:nvSpPr>
        <p:spPr>
          <a:xfrm>
            <a:off x="1221898" y="3008150"/>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tool1</a:t>
            </a:r>
            <a:endParaRPr lang="ja-JP" altLang="en-US" sz="120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B6E78A66-9DDB-4E7F-A68F-0F98328DE39A}"/>
              </a:ext>
            </a:extLst>
          </p:cNvPr>
          <p:cNvSpPr/>
          <p:nvPr/>
        </p:nvSpPr>
        <p:spPr>
          <a:xfrm>
            <a:off x="2978641"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tool2</a:t>
            </a:r>
            <a:endParaRPr lang="ja-JP" altLang="en-US" sz="12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3A94F725-A9D4-4E4D-A394-9A9B502F538A}"/>
              </a:ext>
            </a:extLst>
          </p:cNvPr>
          <p:cNvSpPr/>
          <p:nvPr/>
        </p:nvSpPr>
        <p:spPr>
          <a:xfrm>
            <a:off x="4735384"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tool3</a:t>
            </a:r>
            <a:endParaRPr lang="ja-JP" altLang="en-US" sz="1200" dirty="0">
              <a:latin typeface="Meiryo UI" panose="020B0604030504040204" pitchFamily="34" charset="-128"/>
              <a:ea typeface="Meiryo UI" panose="020B0604030504040204" pitchFamily="34" charset="-128"/>
            </a:endParaRPr>
          </a:p>
        </p:txBody>
      </p:sp>
      <p:sp>
        <p:nvSpPr>
          <p:cNvPr id="19" name="矢印: 上下 18">
            <a:extLst>
              <a:ext uri="{FF2B5EF4-FFF2-40B4-BE49-F238E27FC236}">
                <a16:creationId xmlns:a16="http://schemas.microsoft.com/office/drawing/2014/main" id="{76D6C8A0-2BE4-44C1-8888-A0BF6CA7469C}"/>
              </a:ext>
            </a:extLst>
          </p:cNvPr>
          <p:cNvSpPr/>
          <p:nvPr/>
        </p:nvSpPr>
        <p:spPr>
          <a:xfrm>
            <a:off x="1423016" y="256002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0" name="矢印: 上下 19">
            <a:extLst>
              <a:ext uri="{FF2B5EF4-FFF2-40B4-BE49-F238E27FC236}">
                <a16:creationId xmlns:a16="http://schemas.microsoft.com/office/drawing/2014/main" id="{E275A281-EBD9-4BC3-AFEE-08713D615663}"/>
              </a:ext>
            </a:extLst>
          </p:cNvPr>
          <p:cNvSpPr/>
          <p:nvPr/>
        </p:nvSpPr>
        <p:spPr>
          <a:xfrm>
            <a:off x="3230669" y="258236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1" name="矢印: 上下 20">
            <a:extLst>
              <a:ext uri="{FF2B5EF4-FFF2-40B4-BE49-F238E27FC236}">
                <a16:creationId xmlns:a16="http://schemas.microsoft.com/office/drawing/2014/main" id="{6376FEB9-8B49-411A-8A41-CCDAA825765F}"/>
              </a:ext>
            </a:extLst>
          </p:cNvPr>
          <p:cNvSpPr/>
          <p:nvPr/>
        </p:nvSpPr>
        <p:spPr>
          <a:xfrm>
            <a:off x="5000036" y="2594349"/>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2" name="コンテンツ プレースホルダー 2">
            <a:extLst>
              <a:ext uri="{FF2B5EF4-FFF2-40B4-BE49-F238E27FC236}">
                <a16:creationId xmlns:a16="http://schemas.microsoft.com/office/drawing/2014/main" id="{D331E8EB-7432-4AF3-8CB4-C8B8C0858A2A}"/>
              </a:ext>
            </a:extLst>
          </p:cNvPr>
          <p:cNvSpPr txBox="1">
            <a:spLocks/>
          </p:cNvSpPr>
          <p:nvPr/>
        </p:nvSpPr>
        <p:spPr bwMode="auto">
          <a:xfrm>
            <a:off x="6027088" y="2106070"/>
            <a:ext cx="5400600" cy="2259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dirty="0">
                <a:latin typeface="Meiryo UI" panose="020B0604030504040204" pitchFamily="34" charset="-128"/>
                <a:ea typeface="Meiryo UI" panose="020B0604030504040204" pitchFamily="34" charset="-128"/>
              </a:rPr>
              <a:t>FMI</a:t>
            </a:r>
            <a:r>
              <a:rPr lang="ja-JP" altLang="en-US">
                <a:latin typeface="Meiryo UI" panose="020B0604030504040204" pitchFamily="34" charset="-128"/>
                <a:ea typeface="Meiryo UI" panose="020B0604030504040204" pitchFamily="34" charset="-128"/>
              </a:rPr>
              <a:t>のシミュレーション</a:t>
            </a:r>
            <a:r>
              <a:rPr lang="ja-JP" altLang="en-US" dirty="0">
                <a:latin typeface="Meiryo UI" panose="020B0604030504040204" pitchFamily="34" charset="-128"/>
                <a:ea typeface="Meiryo UI" panose="020B0604030504040204" pitchFamily="34" charset="-128"/>
              </a:rPr>
              <a:t>時間同期方式</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ME(Model Exchange)</a:t>
            </a:r>
          </a:p>
          <a:p>
            <a:pPr lvl="2"/>
            <a:r>
              <a:rPr lang="ja-JP" altLang="en-US" dirty="0">
                <a:latin typeface="Meiryo UI" panose="020B0604030504040204" pitchFamily="34" charset="-128"/>
                <a:ea typeface="Meiryo UI" panose="020B0604030504040204" pitchFamily="34" charset="-128"/>
              </a:rPr>
              <a:t>完全に時間同期が可能</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CS(Co-Simulation)</a:t>
            </a:r>
          </a:p>
          <a:p>
            <a:pPr lvl="2"/>
            <a:r>
              <a:rPr lang="ja-JP" altLang="en-US" dirty="0">
                <a:latin typeface="Meiryo UI" panose="020B0604030504040204" pitchFamily="34" charset="-128"/>
                <a:ea typeface="Meiryo UI" panose="020B0604030504040204" pitchFamily="34" charset="-128"/>
              </a:rPr>
              <a:t>シミュレータ間の遅延時間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固定</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を許容</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適切な遅延時間をユーザが</a:t>
            </a:r>
            <a:r>
              <a:rPr lang="ja-JP" altLang="en-US">
                <a:latin typeface="Meiryo UI" panose="020B0604030504040204" pitchFamily="34" charset="-128"/>
                <a:ea typeface="Meiryo UI" panose="020B0604030504040204" pitchFamily="34" charset="-128"/>
              </a:rPr>
              <a:t>選択する</a:t>
            </a:r>
            <a:endParaRPr lang="en-US" altLang="ja-JP" dirty="0">
              <a:latin typeface="Meiryo UI" panose="020B0604030504040204" pitchFamily="34" charset="-128"/>
              <a:ea typeface="Meiryo UI" panose="020B0604030504040204" pitchFamily="34" charset="-128"/>
            </a:endParaRPr>
          </a:p>
        </p:txBody>
      </p:sp>
      <p:sp>
        <p:nvSpPr>
          <p:cNvPr id="5" name="コンテンツ プレースホルダー 2">
            <a:extLst>
              <a:ext uri="{FF2B5EF4-FFF2-40B4-BE49-F238E27FC236}">
                <a16:creationId xmlns:a16="http://schemas.microsoft.com/office/drawing/2014/main" id="{9DD61A8A-B598-FE93-2CBD-1F79D72F60A0}"/>
              </a:ext>
            </a:extLst>
          </p:cNvPr>
          <p:cNvSpPr txBox="1">
            <a:spLocks/>
          </p:cNvSpPr>
          <p:nvPr/>
        </p:nvSpPr>
        <p:spPr bwMode="auto">
          <a:xfrm>
            <a:off x="861279" y="4476381"/>
            <a:ext cx="9915241" cy="1511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1"/>
            <a:r>
              <a:rPr lang="ja-JP" altLang="en-US" sz="2800">
                <a:latin typeface="Meiryo UI" panose="020B0604030504040204" pitchFamily="34" charset="-128"/>
                <a:ea typeface="Meiryo UI" panose="020B0604030504040204" pitchFamily="34" charset="-128"/>
              </a:rPr>
              <a:t>考察</a:t>
            </a:r>
            <a:endParaRPr lang="en-US" altLang="ja-JP" sz="2800" dirty="0">
              <a:latin typeface="Meiryo UI" panose="020B0604030504040204" pitchFamily="34" charset="-128"/>
              <a:ea typeface="Meiryo UI" panose="020B0604030504040204" pitchFamily="34" charset="-128"/>
            </a:endParaRPr>
          </a:p>
          <a:p>
            <a:pPr lvl="2"/>
            <a:r>
              <a:rPr lang="ja-JP" altLang="en-US" sz="2400" dirty="0">
                <a:latin typeface="Meiryo UI" panose="020B0604030504040204" pitchFamily="34" charset="-128"/>
                <a:ea typeface="Meiryo UI" panose="020B0604030504040204" pitchFamily="34" charset="-128"/>
              </a:rPr>
              <a:t>いずれも中央制御方式であるため，精度調整は容易であるがシステム構成要素が増えると処理オーバーヘッドが高くなると考えられる</a:t>
            </a:r>
            <a:r>
              <a:rPr lang="en-US" altLang="ja-JP" sz="2400" dirty="0">
                <a:latin typeface="Meiryo UI" panose="020B0604030504040204" pitchFamily="34" charset="-128"/>
                <a:ea typeface="Meiryo UI" panose="020B0604030504040204" pitchFamily="34" charset="-128"/>
              </a:rPr>
              <a:t>.</a:t>
            </a:r>
          </a:p>
        </p:txBody>
      </p:sp>
    </p:spTree>
    <p:extLst>
      <p:ext uri="{BB962C8B-B14F-4D97-AF65-F5344CB8AC3E}">
        <p14:creationId xmlns:p14="http://schemas.microsoft.com/office/powerpoint/2010/main" val="200074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DB086-0DA8-B04F-1F0F-D054194494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BC9EC27-ECAA-B247-76C9-C98F1DF12A98}"/>
              </a:ext>
            </a:extLst>
          </p:cNvPr>
          <p:cNvSpPr>
            <a:spLocks noGrp="1"/>
          </p:cNvSpPr>
          <p:nvPr>
            <p:ph type="title"/>
          </p:nvPr>
        </p:nvSpPr>
        <p:spPr>
          <a:xfrm>
            <a:off x="0" y="0"/>
            <a:ext cx="8373616" cy="720080"/>
          </a:xfrm>
        </p:spPr>
        <p:txBody>
          <a:bodyPr>
            <a:normAutofit/>
          </a:bodyPr>
          <a:lstStyle/>
          <a:p>
            <a:r>
              <a:rPr lang="ja-JP" altLang="en-US" sz="4000"/>
              <a:t>箱庭の時刻</a:t>
            </a:r>
            <a:r>
              <a:rPr lang="ja-JP" altLang="en-US" sz="4000" dirty="0"/>
              <a:t>同期方式</a:t>
            </a:r>
            <a:endParaRPr kumimoji="1" lang="ja-JP" altLang="en-US" sz="4000" dirty="0"/>
          </a:p>
        </p:txBody>
      </p:sp>
      <p:sp>
        <p:nvSpPr>
          <p:cNvPr id="4" name="スライド番号プレースホルダー 3">
            <a:extLst>
              <a:ext uri="{FF2B5EF4-FFF2-40B4-BE49-F238E27FC236}">
                <a16:creationId xmlns:a16="http://schemas.microsoft.com/office/drawing/2014/main" id="{2306BFD7-F704-AC1D-9B9D-1611450915A8}"/>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5</a:t>
            </a:fld>
            <a:endParaRPr lang="ja-JP" altLang="en-US" dirty="0"/>
          </a:p>
        </p:txBody>
      </p:sp>
      <p:sp>
        <p:nvSpPr>
          <p:cNvPr id="8" name="コンテンツ プレースホルダー 2">
            <a:extLst>
              <a:ext uri="{FF2B5EF4-FFF2-40B4-BE49-F238E27FC236}">
                <a16:creationId xmlns:a16="http://schemas.microsoft.com/office/drawing/2014/main" id="{7428932F-0349-DDFD-94C5-D3E06B1324C9}"/>
              </a:ext>
            </a:extLst>
          </p:cNvPr>
          <p:cNvSpPr>
            <a:spLocks noGrp="1"/>
          </p:cNvSpPr>
          <p:nvPr>
            <p:ph idx="1"/>
          </p:nvPr>
        </p:nvSpPr>
        <p:spPr>
          <a:xfrm>
            <a:off x="529526" y="720080"/>
            <a:ext cx="8637758" cy="5589240"/>
          </a:xfrm>
        </p:spPr>
        <p:txBody>
          <a:bodyPr/>
          <a:lstStyle/>
          <a:p>
            <a:r>
              <a:rPr lang="ja-JP" altLang="en-US" b="1" dirty="0">
                <a:latin typeface="Meiryo UI" panose="020B0604030504040204" pitchFamily="34" charset="-128"/>
                <a:ea typeface="Meiryo UI" panose="020B0604030504040204" pitchFamily="34" charset="-128"/>
              </a:rPr>
              <a:t>箱庭の時間同期方式</a:t>
            </a:r>
            <a:endParaRPr lang="en-US" altLang="ja-JP" b="1"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中央制御方式ではなく，並列化が容易な分散制御方式でのシミュレーション時間</a:t>
            </a:r>
            <a:r>
              <a:rPr lang="ja-JP" altLang="en-US">
                <a:latin typeface="Meiryo UI" panose="020B0604030504040204" pitchFamily="34" charset="-128"/>
                <a:ea typeface="Meiryo UI" panose="020B0604030504040204" pitchFamily="34" charset="-128"/>
              </a:rPr>
              <a:t>同期方式</a:t>
            </a:r>
            <a:endParaRPr lang="en-US" altLang="ja-JP" dirty="0">
              <a:latin typeface="Meiryo UI" panose="020B0604030504040204" pitchFamily="34" charset="-128"/>
              <a:ea typeface="Meiryo UI" panose="020B0604030504040204" pitchFamily="34" charset="-128"/>
            </a:endParaRPr>
          </a:p>
          <a:p>
            <a:r>
              <a:rPr lang="ja-JP" altLang="en-US" b="1" dirty="0">
                <a:latin typeface="Meiryo UI" panose="020B0604030504040204" pitchFamily="34" charset="-128"/>
                <a:ea typeface="Meiryo UI" panose="020B0604030504040204" pitchFamily="34" charset="-128"/>
              </a:rPr>
              <a:t>仕組み</a:t>
            </a:r>
            <a:r>
              <a:rPr lang="en-US" altLang="ja-JP" b="1" dirty="0">
                <a:latin typeface="Meiryo UI" panose="020B0604030504040204" pitchFamily="34" charset="-128"/>
                <a:ea typeface="Meiryo UI" panose="020B0604030504040204" pitchFamily="34" charset="-128"/>
              </a:rPr>
              <a:t>(</a:t>
            </a:r>
            <a:r>
              <a:rPr lang="ja-JP" altLang="en-US" b="1" dirty="0">
                <a:latin typeface="Meiryo UI" panose="020B0604030504040204" pitchFamily="34" charset="-128"/>
                <a:ea typeface="Meiryo UI" panose="020B0604030504040204" pitchFamily="34" charset="-128"/>
              </a:rPr>
              <a:t>ハーモニー</a:t>
            </a:r>
            <a:r>
              <a:rPr lang="en-US" altLang="ja-JP" b="1" dirty="0">
                <a:latin typeface="Meiryo UI" panose="020B0604030504040204" pitchFamily="34" charset="-128"/>
                <a:ea typeface="Meiryo UI" panose="020B0604030504040204" pitchFamily="34" charset="-128"/>
              </a:rPr>
              <a:t>)</a:t>
            </a:r>
          </a:p>
          <a:p>
            <a:pPr lvl="1"/>
            <a:r>
              <a:rPr lang="ja-JP" altLang="en-US" dirty="0">
                <a:latin typeface="Meiryo UI" panose="020B0604030504040204" pitchFamily="34" charset="-128"/>
                <a:ea typeface="Meiryo UI" panose="020B0604030504040204" pitchFamily="34" charset="-128"/>
              </a:rPr>
              <a:t>各シミュレータは 箱庭時間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マエストロ</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をみながら，</a:t>
            </a:r>
            <a:endParaRPr lang="en-US" altLang="ja-JP" dirty="0">
              <a:latin typeface="Meiryo UI" panose="020B0604030504040204" pitchFamily="34" charset="-128"/>
              <a:ea typeface="Meiryo UI" panose="020B0604030504040204" pitchFamily="34" charset="-128"/>
            </a:endParaRPr>
          </a:p>
          <a:p>
            <a:pPr marL="274637" lvl="1" indent="0">
              <a:buNone/>
            </a:pPr>
            <a:r>
              <a:rPr lang="ja-JP" altLang="en-US" dirty="0">
                <a:latin typeface="Meiryo UI" panose="020B0604030504040204" pitchFamily="34" charset="-128"/>
                <a:ea typeface="Meiryo UI" panose="020B0604030504040204" pitchFamily="34" charset="-128"/>
              </a:rPr>
              <a:t>　シミュレーション時間調整し時間同期する</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ハーモニー</a:t>
            </a:r>
            <a:r>
              <a:rPr lang="en-US" altLang="ja-JP" dirty="0">
                <a:latin typeface="Meiryo UI" panose="020B0604030504040204" pitchFamily="34" charset="-128"/>
                <a:ea typeface="Meiryo UI" panose="020B0604030504040204" pitchFamily="34" charset="-128"/>
              </a:rPr>
              <a:t>)</a:t>
            </a:r>
          </a:p>
          <a:p>
            <a:pPr lvl="2"/>
            <a:r>
              <a:rPr lang="ja-JP" altLang="en-US" dirty="0">
                <a:latin typeface="Meiryo UI" panose="020B0604030504040204" pitchFamily="34" charset="-128"/>
                <a:ea typeface="Meiryo UI" panose="020B0604030504040204" pitchFamily="34" charset="-128"/>
              </a:rPr>
              <a:t>箱庭時間より早い場合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シミュレーション時間を遅くする</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箱庭時間より遅い場合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シミュレーション時間を早くする</a:t>
            </a:r>
            <a:endParaRPr lang="en-US" altLang="ja-JP"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各シミュレータ時間を可視化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時間同期の程度を定量化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環境スペックの妥当性を評価</a:t>
            </a:r>
            <a:r>
              <a:rPr lang="ja-JP" altLang="en-US">
                <a:latin typeface="Meiryo UI" panose="020B0604030504040204" pitchFamily="34" charset="-128"/>
                <a:ea typeface="Meiryo UI" panose="020B0604030504040204" pitchFamily="34" charset="-128"/>
              </a:rPr>
              <a:t>・調整</a:t>
            </a:r>
            <a:endParaRPr lang="en-US" altLang="ja-JP" dirty="0">
              <a:latin typeface="Meiryo UI" panose="020B0604030504040204" pitchFamily="34" charset="-128"/>
              <a:ea typeface="Meiryo UI" panose="020B0604030504040204" pitchFamily="34" charset="-128"/>
            </a:endParaRPr>
          </a:p>
        </p:txBody>
      </p:sp>
      <p:pic>
        <p:nvPicPr>
          <p:cNvPr id="9" name="コンテンツ プレースホルダー 7" descr="時計">
            <a:extLst>
              <a:ext uri="{FF2B5EF4-FFF2-40B4-BE49-F238E27FC236}">
                <a16:creationId xmlns:a16="http://schemas.microsoft.com/office/drawing/2014/main" id="{F2FA4981-10BB-3450-854A-1D1A0233E0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9874741" y="2370905"/>
            <a:ext cx="1080120" cy="1080120"/>
          </a:xfrm>
          <a:prstGeom prst="rect">
            <a:avLst/>
          </a:prstGeom>
          <a:noFill/>
          <a:ln w="9525">
            <a:noFill/>
            <a:miter lim="800000"/>
            <a:headEnd/>
            <a:tailEnd/>
          </a:ln>
        </p:spPr>
      </p:pic>
      <p:pic>
        <p:nvPicPr>
          <p:cNvPr id="14" name="コンテンツ プレースホルダー 7" descr="時計">
            <a:extLst>
              <a:ext uri="{FF2B5EF4-FFF2-40B4-BE49-F238E27FC236}">
                <a16:creationId xmlns:a16="http://schemas.microsoft.com/office/drawing/2014/main" id="{49D564ED-802B-3B15-F49A-34B03581FC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7197815" y="4406014"/>
            <a:ext cx="1080120" cy="1080120"/>
          </a:xfrm>
          <a:prstGeom prst="rect">
            <a:avLst/>
          </a:prstGeom>
          <a:noFill/>
          <a:ln w="9525">
            <a:noFill/>
            <a:miter lim="800000"/>
            <a:headEnd/>
            <a:tailEnd/>
          </a:ln>
        </p:spPr>
      </p:pic>
      <p:sp>
        <p:nvSpPr>
          <p:cNvPr id="18" name="正方形/長方形 17">
            <a:extLst>
              <a:ext uri="{FF2B5EF4-FFF2-40B4-BE49-F238E27FC236}">
                <a16:creationId xmlns:a16="http://schemas.microsoft.com/office/drawing/2014/main" id="{DF8735A3-0C66-81EA-F8C9-8F689298522D}"/>
              </a:ext>
            </a:extLst>
          </p:cNvPr>
          <p:cNvSpPr/>
          <p:nvPr/>
        </p:nvSpPr>
        <p:spPr>
          <a:xfrm>
            <a:off x="6932154" y="5630892"/>
            <a:ext cx="1610732" cy="38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23" name="正方形/長方形 22">
            <a:extLst>
              <a:ext uri="{FF2B5EF4-FFF2-40B4-BE49-F238E27FC236}">
                <a16:creationId xmlns:a16="http://schemas.microsoft.com/office/drawing/2014/main" id="{9C9BEEA5-A6B9-C9DF-92E5-820AA06217B3}"/>
              </a:ext>
            </a:extLst>
          </p:cNvPr>
          <p:cNvSpPr/>
          <p:nvPr/>
        </p:nvSpPr>
        <p:spPr>
          <a:xfrm>
            <a:off x="8703795" y="5625909"/>
            <a:ext cx="1610732" cy="388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24" name="直線コネクタ 23">
            <a:extLst>
              <a:ext uri="{FF2B5EF4-FFF2-40B4-BE49-F238E27FC236}">
                <a16:creationId xmlns:a16="http://schemas.microsoft.com/office/drawing/2014/main" id="{43694E10-C8AE-5F44-3F45-99D6520C049E}"/>
              </a:ext>
            </a:extLst>
          </p:cNvPr>
          <p:cNvCxnSpPr>
            <a:cxnSpLocks/>
            <a:stCxn id="14" idx="2"/>
            <a:endCxn id="18" idx="0"/>
          </p:cNvCxnSpPr>
          <p:nvPr/>
        </p:nvCxnSpPr>
        <p:spPr>
          <a:xfrm flipH="1">
            <a:off x="7737521" y="5486134"/>
            <a:ext cx="355" cy="144758"/>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a:extLst>
              <a:ext uri="{FF2B5EF4-FFF2-40B4-BE49-F238E27FC236}">
                <a16:creationId xmlns:a16="http://schemas.microsoft.com/office/drawing/2014/main" id="{307B1E54-917B-FB15-0DA3-1E7B88B991F1}"/>
              </a:ext>
            </a:extLst>
          </p:cNvPr>
          <p:cNvCxnSpPr>
            <a:cxnSpLocks/>
            <a:stCxn id="36" idx="2"/>
            <a:endCxn id="23" idx="0"/>
          </p:cNvCxnSpPr>
          <p:nvPr/>
        </p:nvCxnSpPr>
        <p:spPr>
          <a:xfrm>
            <a:off x="9508871" y="5523963"/>
            <a:ext cx="291" cy="101946"/>
          </a:xfrm>
          <a:prstGeom prst="line">
            <a:avLst/>
          </a:prstGeom>
        </p:spPr>
        <p:style>
          <a:lnRef idx="2">
            <a:schemeClr val="dk1"/>
          </a:lnRef>
          <a:fillRef idx="0">
            <a:schemeClr val="dk1"/>
          </a:fillRef>
          <a:effectRef idx="1">
            <a:schemeClr val="dk1"/>
          </a:effectRef>
          <a:fontRef idx="minor">
            <a:schemeClr val="tx1"/>
          </a:fontRef>
        </p:style>
      </p:cxnSp>
      <p:sp>
        <p:nvSpPr>
          <p:cNvPr id="26" name="正方形/長方形 25">
            <a:extLst>
              <a:ext uri="{FF2B5EF4-FFF2-40B4-BE49-F238E27FC236}">
                <a16:creationId xmlns:a16="http://schemas.microsoft.com/office/drawing/2014/main" id="{A11BDF32-17F6-A15A-0F72-9A08F3B0B318}"/>
              </a:ext>
            </a:extLst>
          </p:cNvPr>
          <p:cNvSpPr/>
          <p:nvPr/>
        </p:nvSpPr>
        <p:spPr>
          <a:xfrm>
            <a:off x="10487102" y="5611286"/>
            <a:ext cx="1507726" cy="3887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27" name="直線コネクタ 26">
            <a:extLst>
              <a:ext uri="{FF2B5EF4-FFF2-40B4-BE49-F238E27FC236}">
                <a16:creationId xmlns:a16="http://schemas.microsoft.com/office/drawing/2014/main" id="{F3A4CEB2-87F1-4CAC-F042-2B4F51B6926E}"/>
              </a:ext>
            </a:extLst>
          </p:cNvPr>
          <p:cNvCxnSpPr>
            <a:cxnSpLocks/>
            <a:stCxn id="38" idx="2"/>
            <a:endCxn id="26" idx="0"/>
          </p:cNvCxnSpPr>
          <p:nvPr/>
        </p:nvCxnSpPr>
        <p:spPr>
          <a:xfrm flipH="1">
            <a:off x="11240966" y="5484784"/>
            <a:ext cx="2999" cy="126503"/>
          </a:xfrm>
          <a:prstGeom prst="line">
            <a:avLst/>
          </a:prstGeom>
        </p:spPr>
        <p:style>
          <a:lnRef idx="2">
            <a:schemeClr val="dk1"/>
          </a:lnRef>
          <a:fillRef idx="0">
            <a:schemeClr val="dk1"/>
          </a:fillRef>
          <a:effectRef idx="1">
            <a:schemeClr val="dk1"/>
          </a:effectRef>
          <a:fontRef idx="minor">
            <a:schemeClr val="tx1"/>
          </a:fontRef>
        </p:style>
      </p:cxnSp>
      <p:cxnSp>
        <p:nvCxnSpPr>
          <p:cNvPr id="28" name="直線コネクタ 27">
            <a:extLst>
              <a:ext uri="{FF2B5EF4-FFF2-40B4-BE49-F238E27FC236}">
                <a16:creationId xmlns:a16="http://schemas.microsoft.com/office/drawing/2014/main" id="{AB9D8A62-CB1A-57F6-9E90-D130B8FF5232}"/>
              </a:ext>
            </a:extLst>
          </p:cNvPr>
          <p:cNvCxnSpPr>
            <a:cxnSpLocks/>
          </p:cNvCxnSpPr>
          <p:nvPr/>
        </p:nvCxnSpPr>
        <p:spPr>
          <a:xfrm>
            <a:off x="7388960" y="3930691"/>
            <a:ext cx="4269160" cy="0"/>
          </a:xfrm>
          <a:prstGeom prst="line">
            <a:avLst/>
          </a:prstGeom>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30E2E201-50C4-4480-4FDC-F3BD76641CD1}"/>
              </a:ext>
            </a:extLst>
          </p:cNvPr>
          <p:cNvSpPr/>
          <p:nvPr/>
        </p:nvSpPr>
        <p:spPr>
          <a:xfrm>
            <a:off x="7595340" y="381245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0" name="直線コネクタ 29">
            <a:extLst>
              <a:ext uri="{FF2B5EF4-FFF2-40B4-BE49-F238E27FC236}">
                <a16:creationId xmlns:a16="http://schemas.microsoft.com/office/drawing/2014/main" id="{9A56C390-8DEC-949A-7457-64BA48553E0C}"/>
              </a:ext>
            </a:extLst>
          </p:cNvPr>
          <p:cNvCxnSpPr>
            <a:cxnSpLocks/>
            <a:stCxn id="29" idx="2"/>
            <a:endCxn id="35" idx="0"/>
          </p:cNvCxnSpPr>
          <p:nvPr/>
        </p:nvCxnSpPr>
        <p:spPr>
          <a:xfrm flipH="1">
            <a:off x="7737521" y="3975355"/>
            <a:ext cx="355" cy="226618"/>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1" name="正方形/長方形 30">
            <a:extLst>
              <a:ext uri="{FF2B5EF4-FFF2-40B4-BE49-F238E27FC236}">
                <a16:creationId xmlns:a16="http://schemas.microsoft.com/office/drawing/2014/main" id="{13E6A26B-A2DB-B7ED-75BE-DE82BECEF22A}"/>
              </a:ext>
            </a:extLst>
          </p:cNvPr>
          <p:cNvSpPr/>
          <p:nvPr/>
        </p:nvSpPr>
        <p:spPr>
          <a:xfrm>
            <a:off x="9360275" y="3823374"/>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2" name="直線コネクタ 31">
            <a:extLst>
              <a:ext uri="{FF2B5EF4-FFF2-40B4-BE49-F238E27FC236}">
                <a16:creationId xmlns:a16="http://schemas.microsoft.com/office/drawing/2014/main" id="{60E6D98E-4CC5-E510-3C87-A77C884EDA4D}"/>
              </a:ext>
            </a:extLst>
          </p:cNvPr>
          <p:cNvCxnSpPr>
            <a:cxnSpLocks/>
            <a:stCxn id="31" idx="2"/>
            <a:endCxn id="37" idx="0"/>
          </p:cNvCxnSpPr>
          <p:nvPr/>
        </p:nvCxnSpPr>
        <p:spPr>
          <a:xfrm>
            <a:off x="9502811" y="3986272"/>
            <a:ext cx="5705" cy="25353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正方形/長方形 32">
            <a:extLst>
              <a:ext uri="{FF2B5EF4-FFF2-40B4-BE49-F238E27FC236}">
                <a16:creationId xmlns:a16="http://schemas.microsoft.com/office/drawing/2014/main" id="{5E46DA61-2D70-5539-C002-B62068CFD0F1}"/>
              </a:ext>
            </a:extLst>
          </p:cNvPr>
          <p:cNvSpPr/>
          <p:nvPr/>
        </p:nvSpPr>
        <p:spPr>
          <a:xfrm>
            <a:off x="11103105" y="385038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4" name="直線コネクタ 33">
            <a:extLst>
              <a:ext uri="{FF2B5EF4-FFF2-40B4-BE49-F238E27FC236}">
                <a16:creationId xmlns:a16="http://schemas.microsoft.com/office/drawing/2014/main" id="{2B15F6B5-0B89-C62A-D74D-0645E16FC0B8}"/>
              </a:ext>
            </a:extLst>
          </p:cNvPr>
          <p:cNvCxnSpPr>
            <a:cxnSpLocks/>
            <a:stCxn id="33" idx="2"/>
            <a:endCxn id="39" idx="0"/>
          </p:cNvCxnSpPr>
          <p:nvPr/>
        </p:nvCxnSpPr>
        <p:spPr>
          <a:xfrm flipH="1">
            <a:off x="11243610" y="4013286"/>
            <a:ext cx="2031" cy="187337"/>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5" name="テキスト ボックス 34">
            <a:extLst>
              <a:ext uri="{FF2B5EF4-FFF2-40B4-BE49-F238E27FC236}">
                <a16:creationId xmlns:a16="http://schemas.microsoft.com/office/drawing/2014/main" id="{17680130-1036-73BC-D828-4818F8AAA3D1}"/>
              </a:ext>
            </a:extLst>
          </p:cNvPr>
          <p:cNvSpPr txBox="1"/>
          <p:nvPr/>
        </p:nvSpPr>
        <p:spPr>
          <a:xfrm>
            <a:off x="6983657" y="4201974"/>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6" name="コンテンツ プレースホルダー 7" descr="時計">
            <a:extLst>
              <a:ext uri="{FF2B5EF4-FFF2-40B4-BE49-F238E27FC236}">
                <a16:creationId xmlns:a16="http://schemas.microsoft.com/office/drawing/2014/main" id="{DAB48213-D53D-F98E-4FC4-F11EB72534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auto">
          <a:xfrm>
            <a:off x="8968810" y="4443843"/>
            <a:ext cx="1080120" cy="1080120"/>
          </a:xfrm>
          <a:prstGeom prst="rect">
            <a:avLst/>
          </a:prstGeom>
          <a:noFill/>
          <a:ln w="9525">
            <a:noFill/>
            <a:miter lim="800000"/>
            <a:headEnd/>
            <a:tailEnd/>
          </a:ln>
        </p:spPr>
      </p:pic>
      <p:sp>
        <p:nvSpPr>
          <p:cNvPr id="37" name="テキスト ボックス 36">
            <a:extLst>
              <a:ext uri="{FF2B5EF4-FFF2-40B4-BE49-F238E27FC236}">
                <a16:creationId xmlns:a16="http://schemas.microsoft.com/office/drawing/2014/main" id="{A9ADE6F5-20C1-5A33-5B63-C43D27EEE46F}"/>
              </a:ext>
            </a:extLst>
          </p:cNvPr>
          <p:cNvSpPr txBox="1"/>
          <p:nvPr/>
        </p:nvSpPr>
        <p:spPr>
          <a:xfrm>
            <a:off x="8754652" y="423980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38" name="コンテンツ プレースホルダー 7" descr="時計">
            <a:extLst>
              <a:ext uri="{FF2B5EF4-FFF2-40B4-BE49-F238E27FC236}">
                <a16:creationId xmlns:a16="http://schemas.microsoft.com/office/drawing/2014/main" id="{CBD8F4BC-9EB5-5CB9-0B28-A72C927999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10703904" y="4404663"/>
            <a:ext cx="1080120" cy="1080120"/>
          </a:xfrm>
          <a:prstGeom prst="rect">
            <a:avLst/>
          </a:prstGeom>
          <a:noFill/>
          <a:ln w="9525">
            <a:noFill/>
            <a:miter lim="800000"/>
            <a:headEnd/>
            <a:tailEnd/>
          </a:ln>
        </p:spPr>
      </p:pic>
      <p:sp>
        <p:nvSpPr>
          <p:cNvPr id="39" name="テキスト ボックス 38">
            <a:extLst>
              <a:ext uri="{FF2B5EF4-FFF2-40B4-BE49-F238E27FC236}">
                <a16:creationId xmlns:a16="http://schemas.microsoft.com/office/drawing/2014/main" id="{B110F5D9-21AC-C697-0051-3FA728434B6B}"/>
              </a:ext>
            </a:extLst>
          </p:cNvPr>
          <p:cNvSpPr txBox="1"/>
          <p:nvPr/>
        </p:nvSpPr>
        <p:spPr>
          <a:xfrm>
            <a:off x="10489746" y="420062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cxnSp>
        <p:nvCxnSpPr>
          <p:cNvPr id="40" name="直線矢印コネクタ 37">
            <a:extLst>
              <a:ext uri="{FF2B5EF4-FFF2-40B4-BE49-F238E27FC236}">
                <a16:creationId xmlns:a16="http://schemas.microsoft.com/office/drawing/2014/main" id="{1D7114E9-6D39-CDB4-7C19-FA430A25B65C}"/>
              </a:ext>
            </a:extLst>
          </p:cNvPr>
          <p:cNvCxnSpPr>
            <a:stCxn id="9" idx="2"/>
            <a:endCxn id="31" idx="0"/>
          </p:cNvCxnSpPr>
          <p:nvPr/>
        </p:nvCxnSpPr>
        <p:spPr>
          <a:xfrm rot="5400000">
            <a:off x="9772633" y="3181205"/>
            <a:ext cx="372349" cy="91199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C990E8AA-015A-1B5C-A634-A55FC1B63649}"/>
              </a:ext>
            </a:extLst>
          </p:cNvPr>
          <p:cNvCxnSpPr>
            <a:cxnSpLocks/>
            <a:stCxn id="9" idx="2"/>
            <a:endCxn id="29" idx="0"/>
          </p:cNvCxnSpPr>
          <p:nvPr/>
        </p:nvCxnSpPr>
        <p:spPr>
          <a:xfrm rot="5400000">
            <a:off x="8895622" y="2293278"/>
            <a:ext cx="361432" cy="267692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3">
            <a:extLst>
              <a:ext uri="{FF2B5EF4-FFF2-40B4-BE49-F238E27FC236}">
                <a16:creationId xmlns:a16="http://schemas.microsoft.com/office/drawing/2014/main" id="{FF583486-0AF9-BEC6-E641-5AED0E148F51}"/>
              </a:ext>
            </a:extLst>
          </p:cNvPr>
          <p:cNvCxnSpPr>
            <a:cxnSpLocks/>
            <a:stCxn id="9" idx="2"/>
            <a:endCxn id="33" idx="0"/>
          </p:cNvCxnSpPr>
          <p:nvPr/>
        </p:nvCxnSpPr>
        <p:spPr>
          <a:xfrm rot="16200000" flipH="1">
            <a:off x="10630539" y="3235287"/>
            <a:ext cx="399362" cy="830839"/>
          </a:xfrm>
          <a:prstGeom prst="bentConnector3">
            <a:avLst>
              <a:gd name="adj1" fmla="val 47538"/>
            </a:avLst>
          </a:prstGeom>
          <a:ln>
            <a:tailEnd type="triangle"/>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86DAC1F6-82EB-33F1-253A-1984F09FC317}"/>
              </a:ext>
            </a:extLst>
          </p:cNvPr>
          <p:cNvSpPr txBox="1"/>
          <p:nvPr/>
        </p:nvSpPr>
        <p:spPr>
          <a:xfrm>
            <a:off x="9405185" y="2059474"/>
            <a:ext cx="2125741" cy="369332"/>
          </a:xfrm>
          <a:prstGeom prst="rect">
            <a:avLst/>
          </a:prstGeom>
          <a:noFill/>
        </p:spPr>
        <p:txBody>
          <a:bodyPr wrap="square" rtlCol="0">
            <a:spAutoFit/>
          </a:bodyPr>
          <a:lstStyle/>
          <a:p>
            <a:pPr algn="ctr"/>
            <a:r>
              <a:rPr kumimoji="1" lang="ja-JP" altLang="en-US" b="1" u="sng" dirty="0">
                <a:solidFill>
                  <a:srgbClr val="FF6600"/>
                </a:solidFill>
                <a:latin typeface="Meiryo UI" panose="020B0604030504040204" pitchFamily="34" charset="-128"/>
                <a:ea typeface="Meiryo UI" panose="020B0604030504040204" pitchFamily="34" charset="-128"/>
              </a:rPr>
              <a:t>箱庭時間</a:t>
            </a:r>
          </a:p>
        </p:txBody>
      </p:sp>
      <p:sp>
        <p:nvSpPr>
          <p:cNvPr id="44" name="吹き出し: 角を丸めた四角形 67">
            <a:extLst>
              <a:ext uri="{FF2B5EF4-FFF2-40B4-BE49-F238E27FC236}">
                <a16:creationId xmlns:a16="http://schemas.microsoft.com/office/drawing/2014/main" id="{B7BDB236-13AF-729B-611B-4D0B51B7C5BC}"/>
              </a:ext>
            </a:extLst>
          </p:cNvPr>
          <p:cNvSpPr/>
          <p:nvPr/>
        </p:nvSpPr>
        <p:spPr>
          <a:xfrm>
            <a:off x="4933901" y="4188574"/>
            <a:ext cx="1951576" cy="1437335"/>
          </a:xfrm>
          <a:prstGeom prst="wedgeRoundRectCallout">
            <a:avLst>
              <a:gd name="adj1" fmla="val 73390"/>
              <a:gd name="adj2" fmla="val 68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各シミュレータは箱庭時間に対して自分のシミュレーション時間の進め方を調整する</a:t>
            </a:r>
          </a:p>
        </p:txBody>
      </p:sp>
      <p:sp>
        <p:nvSpPr>
          <p:cNvPr id="45" name="吹き出し: 角を丸めた四角形 71">
            <a:extLst>
              <a:ext uri="{FF2B5EF4-FFF2-40B4-BE49-F238E27FC236}">
                <a16:creationId xmlns:a16="http://schemas.microsoft.com/office/drawing/2014/main" id="{A00CF2C9-6728-4122-A421-198822C39EE4}"/>
              </a:ext>
            </a:extLst>
          </p:cNvPr>
          <p:cNvSpPr/>
          <p:nvPr/>
        </p:nvSpPr>
        <p:spPr>
          <a:xfrm>
            <a:off x="7737521" y="2048556"/>
            <a:ext cx="1982578" cy="1404724"/>
          </a:xfrm>
          <a:prstGeom prst="wedgeRoundRectCallout">
            <a:avLst>
              <a:gd name="adj1" fmla="val 64333"/>
              <a:gd name="adj2" fmla="val 156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シミュレーション時間同期のためのピンポンはしない．ミュレータのベスト・エフォートでの並列同期を実施</a:t>
            </a:r>
          </a:p>
        </p:txBody>
      </p:sp>
      <p:pic>
        <p:nvPicPr>
          <p:cNvPr id="46" name="グラフィックス 45" descr="指揮者">
            <a:extLst>
              <a:ext uri="{FF2B5EF4-FFF2-40B4-BE49-F238E27FC236}">
                <a16:creationId xmlns:a16="http://schemas.microsoft.com/office/drawing/2014/main" id="{51717685-7D03-04CA-E6B4-0E88674D49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0854" y="1124744"/>
            <a:ext cx="914400" cy="914400"/>
          </a:xfrm>
          <a:prstGeom prst="rect">
            <a:avLst/>
          </a:prstGeom>
        </p:spPr>
      </p:pic>
      <p:pic>
        <p:nvPicPr>
          <p:cNvPr id="47" name="グラフィックス 46" descr="バイオリン">
            <a:extLst>
              <a:ext uri="{FF2B5EF4-FFF2-40B4-BE49-F238E27FC236}">
                <a16:creationId xmlns:a16="http://schemas.microsoft.com/office/drawing/2014/main" id="{D0188447-2BA3-B2A6-D642-E36B0DD034B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3243" y="4999094"/>
            <a:ext cx="557548" cy="557548"/>
          </a:xfrm>
          <a:prstGeom prst="rect">
            <a:avLst/>
          </a:prstGeom>
        </p:spPr>
      </p:pic>
      <p:pic>
        <p:nvPicPr>
          <p:cNvPr id="48" name="グラフィックス 47" descr="ドラム">
            <a:extLst>
              <a:ext uri="{FF2B5EF4-FFF2-40B4-BE49-F238E27FC236}">
                <a16:creationId xmlns:a16="http://schemas.microsoft.com/office/drawing/2014/main" id="{DE6945DE-BD89-16DD-74B1-C9187EEE81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8022" y="4992723"/>
            <a:ext cx="557548" cy="557548"/>
          </a:xfrm>
          <a:prstGeom prst="rect">
            <a:avLst/>
          </a:prstGeom>
        </p:spPr>
      </p:pic>
      <p:pic>
        <p:nvPicPr>
          <p:cNvPr id="49" name="グラフィックス 48" descr="サックス">
            <a:extLst>
              <a:ext uri="{FF2B5EF4-FFF2-40B4-BE49-F238E27FC236}">
                <a16:creationId xmlns:a16="http://schemas.microsoft.com/office/drawing/2014/main" id="{82169B88-B272-D4A0-63ED-6F2444CC2C4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587124" y="5053738"/>
            <a:ext cx="557548" cy="557548"/>
          </a:xfrm>
          <a:prstGeom prst="rect">
            <a:avLst/>
          </a:prstGeom>
        </p:spPr>
      </p:pic>
    </p:spTree>
    <p:extLst>
      <p:ext uri="{BB962C8B-B14F-4D97-AF65-F5344CB8AC3E}">
        <p14:creationId xmlns:p14="http://schemas.microsoft.com/office/powerpoint/2010/main" val="129766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E9BA0-1CB1-1D4F-2F80-B94169DACCCE}"/>
              </a:ext>
            </a:extLst>
          </p:cNvPr>
          <p:cNvSpPr>
            <a:spLocks noGrp="1"/>
          </p:cNvSpPr>
          <p:nvPr>
            <p:ph type="title"/>
          </p:nvPr>
        </p:nvSpPr>
        <p:spPr>
          <a:xfrm>
            <a:off x="131" y="-2219"/>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8A1E19B-7C77-EF3C-9DF5-480223A05354}"/>
              </a:ext>
            </a:extLst>
          </p:cNvPr>
          <p:cNvSpPr>
            <a:spLocks noGrp="1"/>
          </p:cNvSpPr>
          <p:nvPr>
            <p:ph idx="1"/>
          </p:nvPr>
        </p:nvSpPr>
        <p:spPr>
          <a:xfrm>
            <a:off x="609600" y="744330"/>
            <a:ext cx="10972800" cy="746548"/>
          </a:xfrm>
        </p:spPr>
        <p:txBody>
          <a:bodyPr/>
          <a:lstStyle/>
          <a:p>
            <a:r>
              <a:rPr kumimoji="1" lang="ja-JP" altLang="en-US"/>
              <a:t>箱庭コンダクタと箱庭アセットの</a:t>
            </a:r>
            <a:r>
              <a:rPr kumimoji="1" lang="en-US" altLang="ja-JP" dirty="0"/>
              <a:t>API</a:t>
            </a:r>
            <a:r>
              <a:rPr kumimoji="1" lang="ja-JP" altLang="en-US"/>
              <a:t>として機能提供しています</a:t>
            </a:r>
          </a:p>
        </p:txBody>
      </p:sp>
      <p:sp>
        <p:nvSpPr>
          <p:cNvPr id="4" name="スライド番号プレースホルダー 3">
            <a:extLst>
              <a:ext uri="{FF2B5EF4-FFF2-40B4-BE49-F238E27FC236}">
                <a16:creationId xmlns:a16="http://schemas.microsoft.com/office/drawing/2014/main" id="{E5E6203F-EB0D-6B82-80A7-9FAE9F3DE304}"/>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6</a:t>
            </a:fld>
            <a:endParaRPr lang="ja-JP" altLang="en-US" sz="2800" dirty="0">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001E3630-875B-9789-2A0F-0431CE2BFB4A}"/>
              </a:ext>
            </a:extLst>
          </p:cNvPr>
          <p:cNvSpPr/>
          <p:nvPr/>
        </p:nvSpPr>
        <p:spPr>
          <a:xfrm>
            <a:off x="6494909" y="1586689"/>
            <a:ext cx="3201491" cy="2609738"/>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pPr algn="ctr"/>
            <a:endParaRPr kumimoji="1" lang="ja-JP" altLang="en-US">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6FC3D54E-282A-FEB7-0702-97221A79BE98}"/>
              </a:ext>
            </a:extLst>
          </p:cNvPr>
          <p:cNvSpPr/>
          <p:nvPr/>
        </p:nvSpPr>
        <p:spPr>
          <a:xfrm>
            <a:off x="1307468" y="4070557"/>
            <a:ext cx="8388932" cy="108012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dirty="0">
                <a:latin typeface="Meiryo UI" panose="020B0604030504040204" pitchFamily="34" charset="-128"/>
                <a:ea typeface="Meiryo UI" panose="020B0604030504040204" pitchFamily="34" charset="-128"/>
                <a:hlinkClick r:id="rId2"/>
              </a:rPr>
              <a:t>hakoniwa-core-cpp</a:t>
            </a:r>
            <a:endParaRPr kumimoji="1" lang="ja-JP" altLang="en-US">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CA5EA76D-9D3E-0CA8-69E6-E06161CA6005}"/>
              </a:ext>
            </a:extLst>
          </p:cNvPr>
          <p:cNvSpPr/>
          <p:nvPr/>
        </p:nvSpPr>
        <p:spPr>
          <a:xfrm>
            <a:off x="6708068" y="4196427"/>
            <a:ext cx="281919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 altLang="ja-JP" b="0" i="0" u="none" strike="noStrike" dirty="0">
                <a:effectLst/>
                <a:latin typeface="Meiryo UI" panose="020B0604030504040204" pitchFamily="34" charset="-128"/>
                <a:ea typeface="Meiryo UI" panose="020B0604030504040204" pitchFamily="34" charset="-128"/>
                <a:hlinkClick r:id="rId3" tooltip="hako_simevent.hpp"/>
              </a:rPr>
              <a:t>hako_simevent.hpp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8C5AF62D-A3C7-5D6D-24CC-C9E0069FA04F}"/>
              </a:ext>
            </a:extLst>
          </p:cNvPr>
          <p:cNvSpPr/>
          <p:nvPr/>
        </p:nvSpPr>
        <p:spPr>
          <a:xfrm>
            <a:off x="1307467" y="2537254"/>
            <a:ext cx="5083375" cy="144016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r>
              <a:rPr lang="en-US" altLang="ja-JP" dirty="0">
                <a:latin typeface="Meiryo UI" panose="020B0604030504040204" pitchFamily="34" charset="-128"/>
                <a:ea typeface="Meiryo UI" panose="020B0604030504040204" pitchFamily="34" charset="-128"/>
                <a:hlinkClick r:id="rId4"/>
              </a:rPr>
              <a:t>hakoniwa-core-cpp-client</a:t>
            </a:r>
            <a:endParaRPr kumimoji="1" lang="ja-JP" altLang="en-US">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69539F4E-60B9-9AE7-5374-0DED597EF8B6}"/>
              </a:ext>
            </a:extLst>
          </p:cNvPr>
          <p:cNvSpPr/>
          <p:nvPr/>
        </p:nvSpPr>
        <p:spPr>
          <a:xfrm>
            <a:off x="1453430"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5"/>
              </a:rPr>
              <a:t>hako_conductor.h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F918C505-2509-6522-DD8B-C231A3E2B1B9}"/>
              </a:ext>
            </a:extLst>
          </p:cNvPr>
          <p:cNvSpPr/>
          <p:nvPr/>
        </p:nvSpPr>
        <p:spPr>
          <a:xfrm>
            <a:off x="3892944"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6"/>
              </a:rPr>
              <a:t>hako_asset.h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BCD2573F-01EB-A477-42AB-289ED4957122}"/>
              </a:ext>
            </a:extLst>
          </p:cNvPr>
          <p:cNvSpPr/>
          <p:nvPr/>
        </p:nvSpPr>
        <p:spPr>
          <a:xfrm>
            <a:off x="6708068" y="1738111"/>
            <a:ext cx="2819198" cy="2239301"/>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endParaRPr kumimoji="1" lang="en-US" altLang="ja-JP" dirty="0">
              <a:latin typeface="Meiryo UI" panose="020B0604030504040204" pitchFamily="34" charset="-128"/>
              <a:ea typeface="Meiryo UI" panose="020B0604030504040204" pitchFamily="34" charset="-128"/>
            </a:endParaRP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7"/>
              </a:rPr>
              <a:t>hako_cmd.cpp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3466E8D8-85F1-AEC8-EBC3-78B9FEF46432}"/>
              </a:ext>
            </a:extLst>
          </p:cNvPr>
          <p:cNvSpPr/>
          <p:nvPr/>
        </p:nvSpPr>
        <p:spPr>
          <a:xfrm>
            <a:off x="1286670" y="1604673"/>
            <a:ext cx="254107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コンダクタ</a:t>
            </a:r>
            <a:endParaRPr kumimoji="1" lang="ja-JP" altLang="en-US">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DBE6A137-7C00-87FF-D581-A95C9A19DDE2}"/>
              </a:ext>
            </a:extLst>
          </p:cNvPr>
          <p:cNvSpPr/>
          <p:nvPr/>
        </p:nvSpPr>
        <p:spPr>
          <a:xfrm>
            <a:off x="3892944" y="1586689"/>
            <a:ext cx="249789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アセット</a:t>
            </a:r>
            <a:endParaRPr kumimoji="1" lang="ja-JP" altLang="en-US">
              <a:latin typeface="Meiryo UI" panose="020B0604030504040204" pitchFamily="34" charset="-128"/>
              <a:ea typeface="Meiryo UI" panose="020B0604030504040204" pitchFamily="34" charset="-128"/>
            </a:endParaRPr>
          </a:p>
        </p:txBody>
      </p:sp>
      <p:grpSp>
        <p:nvGrpSpPr>
          <p:cNvPr id="15" name="グループ化 14">
            <a:extLst>
              <a:ext uri="{FF2B5EF4-FFF2-40B4-BE49-F238E27FC236}">
                <a16:creationId xmlns:a16="http://schemas.microsoft.com/office/drawing/2014/main" id="{56F4E63E-B93E-4AEA-DCC4-75C4AF7FB5E7}"/>
              </a:ext>
            </a:extLst>
          </p:cNvPr>
          <p:cNvGrpSpPr/>
          <p:nvPr/>
        </p:nvGrpSpPr>
        <p:grpSpPr>
          <a:xfrm>
            <a:off x="5051884" y="5456915"/>
            <a:ext cx="4176464" cy="576065"/>
            <a:chOff x="1523493" y="5411108"/>
            <a:chExt cx="4932547" cy="610181"/>
          </a:xfrm>
        </p:grpSpPr>
        <p:sp>
          <p:nvSpPr>
            <p:cNvPr id="16" name="正方形/長方形 15">
              <a:extLst>
                <a:ext uri="{FF2B5EF4-FFF2-40B4-BE49-F238E27FC236}">
                  <a16:creationId xmlns:a16="http://schemas.microsoft.com/office/drawing/2014/main" id="{08FAF2B7-61B0-93EA-CF84-742A4A7824B7}"/>
                </a:ext>
              </a:extLst>
            </p:cNvPr>
            <p:cNvSpPr/>
            <p:nvPr/>
          </p:nvSpPr>
          <p:spPr>
            <a:xfrm>
              <a:off x="1523493" y="5411109"/>
              <a:ext cx="1548172" cy="61018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アクター</a:t>
              </a:r>
              <a:endParaRPr kumimoji="1"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75AA48FB-AF75-8C9B-4C71-DB84C7C77FEA}"/>
                </a:ext>
              </a:extLst>
            </p:cNvPr>
            <p:cNvSpPr/>
            <p:nvPr/>
          </p:nvSpPr>
          <p:spPr>
            <a:xfrm>
              <a:off x="3215680" y="5411109"/>
              <a:ext cx="1548172" cy="610180"/>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箱庭</a:t>
              </a:r>
              <a:r>
                <a:rPr lang="en-US" altLang="ja-JP" sz="1200" dirty="0">
                  <a:latin typeface="Meiryo UI" panose="020B0604030504040204" pitchFamily="34" charset="-128"/>
                  <a:ea typeface="Meiryo UI" panose="020B0604030504040204" pitchFamily="34" charset="-128"/>
                </a:rPr>
                <a:t>API</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253B51D3-34EF-5DAB-467B-AAA008671408}"/>
                </a:ext>
              </a:extLst>
            </p:cNvPr>
            <p:cNvSpPr/>
            <p:nvPr/>
          </p:nvSpPr>
          <p:spPr>
            <a:xfrm>
              <a:off x="4907867" y="5411108"/>
              <a:ext cx="1548173" cy="610181"/>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u="sng">
                  <a:solidFill>
                    <a:schemeClr val="accent2"/>
                  </a:solidFill>
                  <a:latin typeface="Meiryo UI" panose="020B0604030504040204" pitchFamily="34" charset="-128"/>
                  <a:ea typeface="Meiryo UI" panose="020B0604030504040204" pitchFamily="34" charset="-128"/>
                </a:rPr>
                <a:t>管理リポジトリ名</a:t>
              </a:r>
            </a:p>
          </p:txBody>
        </p:sp>
      </p:grpSp>
      <p:sp>
        <p:nvSpPr>
          <p:cNvPr id="19" name="正方形/長方形 18">
            <a:extLst>
              <a:ext uri="{FF2B5EF4-FFF2-40B4-BE49-F238E27FC236}">
                <a16:creationId xmlns:a16="http://schemas.microsoft.com/office/drawing/2014/main" id="{86FAC093-7464-AE16-06CB-D1571F886FD3}"/>
              </a:ext>
            </a:extLst>
          </p:cNvPr>
          <p:cNvSpPr/>
          <p:nvPr/>
        </p:nvSpPr>
        <p:spPr>
          <a:xfrm>
            <a:off x="4223792" y="5240892"/>
            <a:ext cx="5508612" cy="936104"/>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r>
              <a:rPr kumimoji="1"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凡例</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pic>
        <p:nvPicPr>
          <p:cNvPr id="20" name="コンテンツ プレースホルダー 7" descr="時計">
            <a:extLst>
              <a:ext uri="{FF2B5EF4-FFF2-40B4-BE49-F238E27FC236}">
                <a16:creationId xmlns:a16="http://schemas.microsoft.com/office/drawing/2014/main" id="{29753790-B56E-0BF4-668D-C5AE94907B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4768150" y="4095875"/>
            <a:ext cx="1080120" cy="1080120"/>
          </a:xfrm>
          <a:prstGeom prst="rect">
            <a:avLst/>
          </a:prstGeom>
          <a:noFill/>
          <a:ln w="9525">
            <a:noFill/>
            <a:miter lim="800000"/>
            <a:headEnd/>
            <a:tailEnd/>
          </a:ln>
        </p:spPr>
      </p:pic>
      <p:pic>
        <p:nvPicPr>
          <p:cNvPr id="21" name="コンテンツ プレースホルダー 7" descr="時計">
            <a:extLst>
              <a:ext uri="{FF2B5EF4-FFF2-40B4-BE49-F238E27FC236}">
                <a16:creationId xmlns:a16="http://schemas.microsoft.com/office/drawing/2014/main" id="{B52040C8-A669-0F68-4605-2CBD6BF39D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auto">
          <a:xfrm>
            <a:off x="3892945" y="1603229"/>
            <a:ext cx="601972" cy="601972"/>
          </a:xfrm>
          <a:prstGeom prst="rect">
            <a:avLst/>
          </a:prstGeom>
          <a:noFill/>
          <a:ln w="9525">
            <a:noFill/>
            <a:miter lim="800000"/>
            <a:headEnd/>
            <a:tailEnd/>
          </a:ln>
        </p:spPr>
      </p:pic>
    </p:spTree>
    <p:extLst>
      <p:ext uri="{BB962C8B-B14F-4D97-AF65-F5344CB8AC3E}">
        <p14:creationId xmlns:p14="http://schemas.microsoft.com/office/powerpoint/2010/main" val="301633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F45B0E03-E619-C7FD-1738-8BAF0B578AF0}"/>
              </a:ext>
            </a:extLst>
          </p:cNvPr>
          <p:cNvSpPr/>
          <p:nvPr/>
        </p:nvSpPr>
        <p:spPr>
          <a:xfrm>
            <a:off x="4354400" y="3323320"/>
            <a:ext cx="3541795" cy="268754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a:latin typeface="Meiryo UI" panose="020B0604030504040204" pitchFamily="34" charset="-128"/>
                <a:ea typeface="Meiryo UI" panose="020B0604030504040204" pitchFamily="34" charset="-128"/>
              </a:rPr>
              <a:t>共有メモリ</a:t>
            </a:r>
          </a:p>
        </p:txBody>
      </p:sp>
      <p:cxnSp>
        <p:nvCxnSpPr>
          <p:cNvPr id="63" name="直線矢印コネクタ 62">
            <a:extLst>
              <a:ext uri="{FF2B5EF4-FFF2-40B4-BE49-F238E27FC236}">
                <a16:creationId xmlns:a16="http://schemas.microsoft.com/office/drawing/2014/main" id="{3358D411-38DE-3AB9-0C36-F243C56BEADC}"/>
              </a:ext>
            </a:extLst>
          </p:cNvPr>
          <p:cNvCxnSpPr>
            <a:cxnSpLocks/>
            <a:stCxn id="52" idx="3"/>
            <a:endCxn id="56" idx="1"/>
          </p:cNvCxnSpPr>
          <p:nvPr/>
        </p:nvCxnSpPr>
        <p:spPr>
          <a:xfrm flipV="1">
            <a:off x="7290152" y="5212458"/>
            <a:ext cx="1432959" cy="38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線矢印コネクタ 66">
            <a:extLst>
              <a:ext uri="{FF2B5EF4-FFF2-40B4-BE49-F238E27FC236}">
                <a16:creationId xmlns:a16="http://schemas.microsoft.com/office/drawing/2014/main" id="{86DE0030-FBD0-F709-8A17-90633D81C716}"/>
              </a:ext>
            </a:extLst>
          </p:cNvPr>
          <p:cNvCxnSpPr>
            <a:cxnSpLocks/>
            <a:stCxn id="8" idx="3"/>
            <a:endCxn id="56" idx="1"/>
          </p:cNvCxnSpPr>
          <p:nvPr/>
        </p:nvCxnSpPr>
        <p:spPr>
          <a:xfrm>
            <a:off x="7159353" y="5072299"/>
            <a:ext cx="1563758" cy="140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タイトル 1">
            <a:extLst>
              <a:ext uri="{FF2B5EF4-FFF2-40B4-BE49-F238E27FC236}">
                <a16:creationId xmlns:a16="http://schemas.microsoft.com/office/drawing/2014/main" id="{DEF1A960-2450-D8EB-D7DC-0783410EC3CE}"/>
              </a:ext>
            </a:extLst>
          </p:cNvPr>
          <p:cNvSpPr>
            <a:spLocks noGrp="1"/>
          </p:cNvSpPr>
          <p:nvPr>
            <p:ph type="title"/>
          </p:nvPr>
        </p:nvSpPr>
        <p:spPr>
          <a:xfrm>
            <a:off x="-4433" y="0"/>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A8C0628-3621-1505-16C0-378A1FF19090}"/>
              </a:ext>
            </a:extLst>
          </p:cNvPr>
          <p:cNvSpPr>
            <a:spLocks noGrp="1"/>
          </p:cNvSpPr>
          <p:nvPr>
            <p:ph idx="1"/>
          </p:nvPr>
        </p:nvSpPr>
        <p:spPr>
          <a:xfrm>
            <a:off x="609600" y="769127"/>
            <a:ext cx="10972800" cy="859673"/>
          </a:xfrm>
        </p:spPr>
        <p:txBody>
          <a:bodyPr/>
          <a:lstStyle/>
          <a:p>
            <a:r>
              <a:rPr kumimoji="1" lang="ja-JP" altLang="en-US"/>
              <a:t>共有メモリを介して、箱庭時刻とアセット時刻をそれぞれ参照・更新する</a:t>
            </a:r>
          </a:p>
        </p:txBody>
      </p:sp>
      <p:sp>
        <p:nvSpPr>
          <p:cNvPr id="4" name="スライド番号プレースホルダー 3">
            <a:extLst>
              <a:ext uri="{FF2B5EF4-FFF2-40B4-BE49-F238E27FC236}">
                <a16:creationId xmlns:a16="http://schemas.microsoft.com/office/drawing/2014/main" id="{4A92AE29-0D32-61CD-9ADB-535A99A32DE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7</a:t>
            </a:fld>
            <a:endParaRPr lang="ja-JP" altLang="en-US" sz="2800" dirty="0">
              <a:latin typeface="Meiryo UI" panose="020B0604030504040204" pitchFamily="34" charset="-128"/>
              <a:ea typeface="Meiryo UI" panose="020B0604030504040204" pitchFamily="34" charset="-128"/>
            </a:endParaRPr>
          </a:p>
        </p:txBody>
      </p:sp>
      <p:sp>
        <p:nvSpPr>
          <p:cNvPr id="5" name="正方形/長方形 4">
            <a:extLst>
              <a:ext uri="{FF2B5EF4-FFF2-40B4-BE49-F238E27FC236}">
                <a16:creationId xmlns:a16="http://schemas.microsoft.com/office/drawing/2014/main" id="{83368946-5C9E-507B-1ECB-6363E99ABB39}"/>
              </a:ext>
            </a:extLst>
          </p:cNvPr>
          <p:cNvSpPr/>
          <p:nvPr/>
        </p:nvSpPr>
        <p:spPr>
          <a:xfrm>
            <a:off x="4943872" y="4070628"/>
            <a:ext cx="2477081"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箱庭時間</a:t>
            </a:r>
          </a:p>
        </p:txBody>
      </p:sp>
      <p:sp>
        <p:nvSpPr>
          <p:cNvPr id="8" name="正方形/長方形 7">
            <a:extLst>
              <a:ext uri="{FF2B5EF4-FFF2-40B4-BE49-F238E27FC236}">
                <a16:creationId xmlns:a16="http://schemas.microsoft.com/office/drawing/2014/main" id="{A8E20BFD-1515-C6D7-7AEF-8E4B8FED35AF}"/>
              </a:ext>
            </a:extLst>
          </p:cNvPr>
          <p:cNvSpPr/>
          <p:nvPr/>
        </p:nvSpPr>
        <p:spPr>
          <a:xfrm>
            <a:off x="4943873" y="4784267"/>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9" name="角丸四角形 8">
            <a:extLst>
              <a:ext uri="{FF2B5EF4-FFF2-40B4-BE49-F238E27FC236}">
                <a16:creationId xmlns:a16="http://schemas.microsoft.com/office/drawing/2014/main" id="{3774AEAA-FED8-A38B-E563-9D9569D2997E}"/>
              </a:ext>
            </a:extLst>
          </p:cNvPr>
          <p:cNvSpPr/>
          <p:nvPr/>
        </p:nvSpPr>
        <p:spPr>
          <a:xfrm>
            <a:off x="1055440" y="2817199"/>
            <a:ext cx="2361204" cy="576064"/>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12" name="直線矢印コネクタ 11">
            <a:extLst>
              <a:ext uri="{FF2B5EF4-FFF2-40B4-BE49-F238E27FC236}">
                <a16:creationId xmlns:a16="http://schemas.microsoft.com/office/drawing/2014/main" id="{C5A60420-2C1E-04AF-811F-48BA74124AD9}"/>
              </a:ext>
            </a:extLst>
          </p:cNvPr>
          <p:cNvCxnSpPr>
            <a:cxnSpLocks/>
            <a:stCxn id="40" idx="2"/>
            <a:endCxn id="9" idx="0"/>
          </p:cNvCxnSpPr>
          <p:nvPr/>
        </p:nvCxnSpPr>
        <p:spPr>
          <a:xfrm>
            <a:off x="2236042" y="2348880"/>
            <a:ext cx="0" cy="468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D8E104F0-D8F1-C5DE-72C4-C0C9AD18C179}"/>
              </a:ext>
            </a:extLst>
          </p:cNvPr>
          <p:cNvCxnSpPr>
            <a:cxnSpLocks/>
            <a:stCxn id="26" idx="3"/>
            <a:endCxn id="8" idx="1"/>
          </p:cNvCxnSpPr>
          <p:nvPr/>
        </p:nvCxnSpPr>
        <p:spPr>
          <a:xfrm>
            <a:off x="3503712" y="5072299"/>
            <a:ext cx="14401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角丸四角形 15">
            <a:extLst>
              <a:ext uri="{FF2B5EF4-FFF2-40B4-BE49-F238E27FC236}">
                <a16:creationId xmlns:a16="http://schemas.microsoft.com/office/drawing/2014/main" id="{BE40CD7D-0F50-4458-3CA2-32AD4C8563BE}"/>
              </a:ext>
            </a:extLst>
          </p:cNvPr>
          <p:cNvSpPr/>
          <p:nvPr/>
        </p:nvSpPr>
        <p:spPr>
          <a:xfrm>
            <a:off x="1055440" y="3789039"/>
            <a:ext cx="2361204" cy="2088230"/>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17" name="直線矢印コネクタ 16">
            <a:extLst>
              <a:ext uri="{FF2B5EF4-FFF2-40B4-BE49-F238E27FC236}">
                <a16:creationId xmlns:a16="http://schemas.microsoft.com/office/drawing/2014/main" id="{EFD24C86-FA3A-88BB-20B3-C7E51A8B11C4}"/>
              </a:ext>
            </a:extLst>
          </p:cNvPr>
          <p:cNvCxnSpPr>
            <a:cxnSpLocks/>
            <a:stCxn id="9" idx="2"/>
            <a:endCxn id="16" idx="0"/>
          </p:cNvCxnSpPr>
          <p:nvPr/>
        </p:nvCxnSpPr>
        <p:spPr>
          <a:xfrm>
            <a:off x="2236042" y="3393263"/>
            <a:ext cx="0" cy="395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正方形/長方形 24">
            <a:extLst>
              <a:ext uri="{FF2B5EF4-FFF2-40B4-BE49-F238E27FC236}">
                <a16:creationId xmlns:a16="http://schemas.microsoft.com/office/drawing/2014/main" id="{89076326-A5FC-85A3-55C9-AD81701F081D}"/>
              </a:ext>
            </a:extLst>
          </p:cNvPr>
          <p:cNvSpPr/>
          <p:nvPr/>
        </p:nvSpPr>
        <p:spPr>
          <a:xfrm>
            <a:off x="3359696" y="4242517"/>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E8BBAA7-8DB9-C16F-E1CA-C9AFCFDE9009}"/>
              </a:ext>
            </a:extLst>
          </p:cNvPr>
          <p:cNvSpPr/>
          <p:nvPr/>
        </p:nvSpPr>
        <p:spPr>
          <a:xfrm>
            <a:off x="3359696" y="495615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FC3371F9-A06D-5BCA-7457-76ADA6F17844}"/>
              </a:ext>
            </a:extLst>
          </p:cNvPr>
          <p:cNvCxnSpPr>
            <a:cxnSpLocks/>
            <a:stCxn id="5" idx="1"/>
            <a:endCxn id="25" idx="3"/>
          </p:cNvCxnSpPr>
          <p:nvPr/>
        </p:nvCxnSpPr>
        <p:spPr>
          <a:xfrm flipH="1">
            <a:off x="3503712" y="4358660"/>
            <a:ext cx="1440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正方形/長方形 39">
            <a:extLst>
              <a:ext uri="{FF2B5EF4-FFF2-40B4-BE49-F238E27FC236}">
                <a16:creationId xmlns:a16="http://schemas.microsoft.com/office/drawing/2014/main" id="{6336CE0E-1563-BABA-3D80-5B75C75E497E}"/>
              </a:ext>
            </a:extLst>
          </p:cNvPr>
          <p:cNvSpPr/>
          <p:nvPr/>
        </p:nvSpPr>
        <p:spPr>
          <a:xfrm>
            <a:off x="1055440" y="1772816"/>
            <a:ext cx="2361204" cy="576064"/>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p>
        </p:txBody>
      </p:sp>
      <p:sp>
        <p:nvSpPr>
          <p:cNvPr id="42" name="正方形/長方形 41">
            <a:extLst>
              <a:ext uri="{FF2B5EF4-FFF2-40B4-BE49-F238E27FC236}">
                <a16:creationId xmlns:a16="http://schemas.microsoft.com/office/drawing/2014/main" id="{FE99A1C0-C473-776A-046F-1A9A25E2CC21}"/>
              </a:ext>
            </a:extLst>
          </p:cNvPr>
          <p:cNvSpPr/>
          <p:nvPr/>
        </p:nvSpPr>
        <p:spPr>
          <a:xfrm>
            <a:off x="8775356" y="1823446"/>
            <a:ext cx="2361204" cy="576064"/>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p>
        </p:txBody>
      </p:sp>
      <p:sp>
        <p:nvSpPr>
          <p:cNvPr id="43" name="角丸四角形 42">
            <a:extLst>
              <a:ext uri="{FF2B5EF4-FFF2-40B4-BE49-F238E27FC236}">
                <a16:creationId xmlns:a16="http://schemas.microsoft.com/office/drawing/2014/main" id="{C0C69ABD-E81F-2ACA-E148-C55BD0AB539B}"/>
              </a:ext>
            </a:extLst>
          </p:cNvPr>
          <p:cNvSpPr/>
          <p:nvPr/>
        </p:nvSpPr>
        <p:spPr>
          <a:xfrm>
            <a:off x="8775356" y="2816471"/>
            <a:ext cx="2361204" cy="57606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44" name="直線矢印コネクタ 43">
            <a:extLst>
              <a:ext uri="{FF2B5EF4-FFF2-40B4-BE49-F238E27FC236}">
                <a16:creationId xmlns:a16="http://schemas.microsoft.com/office/drawing/2014/main" id="{94E8069F-11C8-187C-E6E3-C72D04011557}"/>
              </a:ext>
            </a:extLst>
          </p:cNvPr>
          <p:cNvCxnSpPr>
            <a:cxnSpLocks/>
            <a:stCxn id="42" idx="2"/>
            <a:endCxn id="43" idx="0"/>
          </p:cNvCxnSpPr>
          <p:nvPr/>
        </p:nvCxnSpPr>
        <p:spPr>
          <a:xfrm>
            <a:off x="9955958" y="2399510"/>
            <a:ext cx="0" cy="4169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角丸四角形 46">
            <a:extLst>
              <a:ext uri="{FF2B5EF4-FFF2-40B4-BE49-F238E27FC236}">
                <a16:creationId xmlns:a16="http://schemas.microsoft.com/office/drawing/2014/main" id="{0D3CA22D-7D6D-002F-06AF-02371D58C074}"/>
              </a:ext>
            </a:extLst>
          </p:cNvPr>
          <p:cNvSpPr/>
          <p:nvPr/>
        </p:nvSpPr>
        <p:spPr>
          <a:xfrm>
            <a:off x="8775356" y="3806812"/>
            <a:ext cx="2361204" cy="208823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48" name="直線矢印コネクタ 47">
            <a:extLst>
              <a:ext uri="{FF2B5EF4-FFF2-40B4-BE49-F238E27FC236}">
                <a16:creationId xmlns:a16="http://schemas.microsoft.com/office/drawing/2014/main" id="{0F45A7AC-F3AC-5A9C-7FBF-27988F4298D2}"/>
              </a:ext>
            </a:extLst>
          </p:cNvPr>
          <p:cNvCxnSpPr>
            <a:cxnSpLocks/>
            <a:stCxn id="43" idx="2"/>
            <a:endCxn id="47" idx="0"/>
          </p:cNvCxnSpPr>
          <p:nvPr/>
        </p:nvCxnSpPr>
        <p:spPr>
          <a:xfrm>
            <a:off x="9955958" y="3392535"/>
            <a:ext cx="0" cy="414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正方形/長方形 51">
            <a:extLst>
              <a:ext uri="{FF2B5EF4-FFF2-40B4-BE49-F238E27FC236}">
                <a16:creationId xmlns:a16="http://schemas.microsoft.com/office/drawing/2014/main" id="{BDB3ACC1-1754-7593-0571-BBF2B01B5CE4}"/>
              </a:ext>
            </a:extLst>
          </p:cNvPr>
          <p:cNvSpPr/>
          <p:nvPr/>
        </p:nvSpPr>
        <p:spPr>
          <a:xfrm>
            <a:off x="5074672" y="4963412"/>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53" name="正方形/長方形 52">
            <a:extLst>
              <a:ext uri="{FF2B5EF4-FFF2-40B4-BE49-F238E27FC236}">
                <a16:creationId xmlns:a16="http://schemas.microsoft.com/office/drawing/2014/main" id="{7B914D21-CDD6-9C02-585A-53F8438D3A83}"/>
              </a:ext>
            </a:extLst>
          </p:cNvPr>
          <p:cNvSpPr/>
          <p:nvPr/>
        </p:nvSpPr>
        <p:spPr>
          <a:xfrm>
            <a:off x="5200016" y="5151281"/>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cxnSp>
        <p:nvCxnSpPr>
          <p:cNvPr id="55" name="直線矢印コネクタ 54">
            <a:extLst>
              <a:ext uri="{FF2B5EF4-FFF2-40B4-BE49-F238E27FC236}">
                <a16:creationId xmlns:a16="http://schemas.microsoft.com/office/drawing/2014/main" id="{53C721B3-0286-5D39-53A9-28DA9000BF28}"/>
              </a:ext>
            </a:extLst>
          </p:cNvPr>
          <p:cNvCxnSpPr>
            <a:cxnSpLocks/>
            <a:stCxn id="53" idx="3"/>
            <a:endCxn id="56" idx="1"/>
          </p:cNvCxnSpPr>
          <p:nvPr/>
        </p:nvCxnSpPr>
        <p:spPr>
          <a:xfrm flipV="1">
            <a:off x="7415496" y="5212458"/>
            <a:ext cx="1307615" cy="226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正方形/長方形 55">
            <a:extLst>
              <a:ext uri="{FF2B5EF4-FFF2-40B4-BE49-F238E27FC236}">
                <a16:creationId xmlns:a16="http://schemas.microsoft.com/office/drawing/2014/main" id="{26718D11-16B3-2633-386C-C49C12C5B0F6}"/>
              </a:ext>
            </a:extLst>
          </p:cNvPr>
          <p:cNvSpPr/>
          <p:nvPr/>
        </p:nvSpPr>
        <p:spPr>
          <a:xfrm>
            <a:off x="8723111" y="5096315"/>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84A5E311-C1E3-2EB7-54A4-CAF00ECC0885}"/>
              </a:ext>
            </a:extLst>
          </p:cNvPr>
          <p:cNvSpPr/>
          <p:nvPr/>
        </p:nvSpPr>
        <p:spPr>
          <a:xfrm>
            <a:off x="8703351" y="424251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CB0F8B1F-69AB-E767-BE8C-7B85C325A308}"/>
              </a:ext>
            </a:extLst>
          </p:cNvPr>
          <p:cNvCxnSpPr>
            <a:cxnSpLocks/>
            <a:stCxn id="58" idx="1"/>
            <a:endCxn id="5" idx="3"/>
          </p:cNvCxnSpPr>
          <p:nvPr/>
        </p:nvCxnSpPr>
        <p:spPr>
          <a:xfrm flipH="1">
            <a:off x="7420953" y="4358659"/>
            <a:ext cx="128239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837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a:extLst>
              <a:ext uri="{FF2B5EF4-FFF2-40B4-BE49-F238E27FC236}">
                <a16:creationId xmlns:a16="http://schemas.microsoft.com/office/drawing/2014/main" id="{94ABED77-FFBD-5077-B13E-DBDA8A094492}"/>
              </a:ext>
            </a:extLst>
          </p:cNvPr>
          <p:cNvSpPr>
            <a:spLocks noGrp="1"/>
          </p:cNvSpPr>
          <p:nvPr>
            <p:ph type="title"/>
          </p:nvPr>
        </p:nvSpPr>
        <p:spPr/>
        <p:txBody>
          <a:bodyPr/>
          <a:lstStyle/>
          <a:p>
            <a:r>
              <a:rPr lang="ja-JP" altLang="en-US"/>
              <a:t>カウントアップの動作</a:t>
            </a:r>
            <a:r>
              <a:rPr lang="en-US" altLang="ja-JP"/>
              <a:t>(</a:t>
            </a:r>
            <a:r>
              <a:rPr lang="ja-JP" altLang="en-US"/>
              <a:t>共通</a:t>
            </a:r>
            <a:r>
              <a:rPr lang="en-US" altLang="ja-JP"/>
              <a:t>)</a:t>
            </a:r>
            <a:endParaRPr lang="ja-JP" altLang="en-US"/>
          </a:p>
        </p:txBody>
      </p:sp>
      <p:sp>
        <p:nvSpPr>
          <p:cNvPr id="2" name="スライド番号プレースホルダー 1">
            <a:extLst>
              <a:ext uri="{FF2B5EF4-FFF2-40B4-BE49-F238E27FC236}">
                <a16:creationId xmlns:a16="http://schemas.microsoft.com/office/drawing/2014/main" id="{8F08D305-A7E7-0B19-B0E0-C9D3CCF04A6C}"/>
              </a:ext>
            </a:extLst>
          </p:cNvPr>
          <p:cNvSpPr>
            <a:spLocks noGrp="1"/>
          </p:cNvSpPr>
          <p:nvPr>
            <p:ph type="sldNum" sz="quarter" idx="4"/>
          </p:nvPr>
        </p:nvSpPr>
        <p:spPr/>
        <p:txBody>
          <a:bodyPr/>
          <a:lstStyle/>
          <a:p>
            <a:pPr algn="r">
              <a:defRPr/>
            </a:pPr>
            <a:fld id="{E17FD244-5B26-4792-B537-EF0BE56E30E9}" type="slidenum">
              <a:rPr lang="ja-JP" altLang="en-US" smtClean="0"/>
              <a:pPr algn="r">
                <a:defRPr/>
              </a:pPr>
              <a:t>8</a:t>
            </a:fld>
            <a:endParaRPr lang="ja-JP" altLang="en-US" dirty="0"/>
          </a:p>
        </p:txBody>
      </p:sp>
      <p:grpSp>
        <p:nvGrpSpPr>
          <p:cNvPr id="17" name="グループ化 16">
            <a:extLst>
              <a:ext uri="{FF2B5EF4-FFF2-40B4-BE49-F238E27FC236}">
                <a16:creationId xmlns:a16="http://schemas.microsoft.com/office/drawing/2014/main" id="{103F2501-E41B-CC26-6335-25AB54D37DF9}"/>
              </a:ext>
            </a:extLst>
          </p:cNvPr>
          <p:cNvGrpSpPr/>
          <p:nvPr/>
        </p:nvGrpSpPr>
        <p:grpSpPr>
          <a:xfrm>
            <a:off x="2999656" y="1700808"/>
            <a:ext cx="5807642" cy="4172962"/>
            <a:chOff x="3359696" y="251356"/>
            <a:chExt cx="3871761" cy="2881583"/>
          </a:xfrm>
        </p:grpSpPr>
        <p:sp>
          <p:nvSpPr>
            <p:cNvPr id="40" name="正方形/長方形 39">
              <a:extLst>
                <a:ext uri="{FF2B5EF4-FFF2-40B4-BE49-F238E27FC236}">
                  <a16:creationId xmlns:a16="http://schemas.microsoft.com/office/drawing/2014/main" id="{3AE42F29-BBB6-BA11-3658-901C7ED93559}"/>
                </a:ext>
              </a:extLst>
            </p:cNvPr>
            <p:cNvSpPr/>
            <p:nvPr/>
          </p:nvSpPr>
          <p:spPr>
            <a:xfrm>
              <a:off x="4241523" y="722313"/>
              <a:ext cx="552555" cy="2144733"/>
            </a:xfrm>
            <a:prstGeom prst="rect">
              <a:avLst/>
            </a:prstGeom>
            <a:solidFill>
              <a:schemeClr val="bg1">
                <a:lumMod val="95000"/>
              </a:schemeClr>
            </a:solidFill>
            <a:ln w="158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cxnSp>
          <p:nvCxnSpPr>
            <p:cNvPr id="4" name="直線矢印コネクタ 3">
              <a:extLst>
                <a:ext uri="{FF2B5EF4-FFF2-40B4-BE49-F238E27FC236}">
                  <a16:creationId xmlns:a16="http://schemas.microsoft.com/office/drawing/2014/main" id="{37C9E248-762A-14F8-7777-8CA74C7CC98E}"/>
                </a:ext>
              </a:extLst>
            </p:cNvPr>
            <p:cNvCxnSpPr>
              <a:cxnSpLocks/>
            </p:cNvCxnSpPr>
            <p:nvPr/>
          </p:nvCxnSpPr>
          <p:spPr>
            <a:xfrm>
              <a:off x="3503712" y="2492896"/>
              <a:ext cx="3384376" cy="3928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F1FB19EE-8541-6D1F-727A-0FB834B8945F}"/>
                </a:ext>
              </a:extLst>
            </p:cNvPr>
            <p:cNvCxnSpPr>
              <a:cxnSpLocks/>
            </p:cNvCxnSpPr>
            <p:nvPr/>
          </p:nvCxnSpPr>
          <p:spPr>
            <a:xfrm flipV="1">
              <a:off x="3359696" y="396280"/>
              <a:ext cx="0" cy="195260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D55ECDD-3E53-D119-A7CA-027FC98611D4}"/>
                </a:ext>
              </a:extLst>
            </p:cNvPr>
            <p:cNvSpPr txBox="1"/>
            <p:nvPr/>
          </p:nvSpPr>
          <p:spPr>
            <a:xfrm>
              <a:off x="5806708" y="2537146"/>
              <a:ext cx="1424749"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(wall time)  </a:t>
              </a:r>
              <a:endParaRPr kumimoji="1" lang="ja-JP" altLang="en-US" sz="280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135C5411-AE8F-BA98-C8E1-DA22D88D33B9}"/>
                </a:ext>
              </a:extLst>
            </p:cNvPr>
            <p:cNvSpPr txBox="1"/>
            <p:nvPr/>
          </p:nvSpPr>
          <p:spPr>
            <a:xfrm>
              <a:off x="3379200" y="251356"/>
              <a:ext cx="2068728" cy="361303"/>
            </a:xfrm>
            <a:prstGeom prst="rect">
              <a:avLst/>
            </a:prstGeom>
            <a:noFill/>
          </p:spPr>
          <p:txBody>
            <a:bodyPr wrap="squar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(simulation </a:t>
              </a:r>
              <a:r>
                <a:rPr lang="en-US" altLang="ja-JP" sz="2800">
                  <a:latin typeface="Times New Roman" panose="02020603050405020304" pitchFamily="18" charset="0"/>
                  <a:cs typeface="Times New Roman" panose="02020603050405020304" pitchFamily="18" charset="0"/>
                </a:rPr>
                <a:t>time</a:t>
              </a:r>
              <a:r>
                <a:rPr kumimoji="1" lang="en-US" altLang="ja-JP" sz="2800">
                  <a:latin typeface="Times New Roman" panose="02020603050405020304" pitchFamily="18" charset="0"/>
                  <a:cs typeface="Times New Roman" panose="02020603050405020304" pitchFamily="18" charset="0"/>
                </a:rPr>
                <a:t>)  </a:t>
              </a:r>
              <a:endParaRPr kumimoji="1" lang="ja-JP" altLang="en-US" sz="2800">
                <a:latin typeface="Times New Roman" panose="02020603050405020304" pitchFamily="18" charset="0"/>
                <a:cs typeface="Times New Roman" panose="02020603050405020304" pitchFamily="18" charset="0"/>
              </a:endParaRPr>
            </a:p>
          </p:txBody>
        </p:sp>
        <p:grpSp>
          <p:nvGrpSpPr>
            <p:cNvPr id="13" name="グループ化 12">
              <a:extLst>
                <a:ext uri="{FF2B5EF4-FFF2-40B4-BE49-F238E27FC236}">
                  <a16:creationId xmlns:a16="http://schemas.microsoft.com/office/drawing/2014/main" id="{A2680315-CCA8-1F65-5B3A-14AF7F0A62C1}"/>
                </a:ext>
              </a:extLst>
            </p:cNvPr>
            <p:cNvGrpSpPr/>
            <p:nvPr/>
          </p:nvGrpSpPr>
          <p:grpSpPr>
            <a:xfrm>
              <a:off x="3503712" y="1556792"/>
              <a:ext cx="1686007" cy="566008"/>
              <a:chOff x="3728120" y="1206808"/>
              <a:chExt cx="2238663" cy="566008"/>
            </a:xfrm>
          </p:grpSpPr>
          <p:cxnSp>
            <p:nvCxnSpPr>
              <p:cNvPr id="10" name="直線コネクタ 9">
                <a:extLst>
                  <a:ext uri="{FF2B5EF4-FFF2-40B4-BE49-F238E27FC236}">
                    <a16:creationId xmlns:a16="http://schemas.microsoft.com/office/drawing/2014/main" id="{5059924B-7D18-018B-6E3F-3AEB42E7D011}"/>
                  </a:ext>
                </a:extLst>
              </p:cNvPr>
              <p:cNvCxnSpPr>
                <a:cxnSpLocks/>
                <a:endCxn id="22" idx="6"/>
              </p:cNvCxnSpPr>
              <p:nvPr/>
            </p:nvCxnSpPr>
            <p:spPr>
              <a:xfrm>
                <a:off x="4295801" y="1772816"/>
                <a:ext cx="8664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D6D774F-73EC-1DE3-BFD4-9A6C0A5A9BFF}"/>
                  </a:ext>
                </a:extLst>
              </p:cNvPr>
              <p:cNvCxnSpPr>
                <a:cxnSpLocks/>
              </p:cNvCxnSpPr>
              <p:nvPr/>
            </p:nvCxnSpPr>
            <p:spPr>
              <a:xfrm>
                <a:off x="3728120" y="1772816"/>
                <a:ext cx="56768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4C87BB-157C-CA6A-0611-166C7828F376}"/>
                  </a:ext>
                </a:extLst>
              </p:cNvPr>
              <p:cNvCxnSpPr>
                <a:cxnSpLocks/>
              </p:cNvCxnSpPr>
              <p:nvPr/>
            </p:nvCxnSpPr>
            <p:spPr>
              <a:xfrm>
                <a:off x="5100291" y="1206808"/>
                <a:ext cx="8268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31DF5C6-D2F1-EB46-C694-E189D3D6F03D}"/>
                  </a:ext>
                </a:extLst>
              </p:cNvPr>
              <p:cNvCxnSpPr>
                <a:cxnSpLocks/>
              </p:cNvCxnSpPr>
              <p:nvPr/>
            </p:nvCxnSpPr>
            <p:spPr>
              <a:xfrm>
                <a:off x="5100291" y="1755256"/>
                <a:ext cx="866492"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F1F3A38C-6BEE-420C-445F-ACA67EE654CE}"/>
                </a:ext>
              </a:extLst>
            </p:cNvPr>
            <p:cNvSpPr txBox="1"/>
            <p:nvPr/>
          </p:nvSpPr>
          <p:spPr>
            <a:xfrm>
              <a:off x="3575720" y="2532180"/>
              <a:ext cx="545235"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585E3B51-3365-57E3-156E-779B01A2FEA1}"/>
                </a:ext>
              </a:extLst>
            </p:cNvPr>
            <p:cNvSpPr txBox="1"/>
            <p:nvPr/>
          </p:nvSpPr>
          <p:spPr>
            <a:xfrm>
              <a:off x="4367808" y="2537146"/>
              <a:ext cx="189368"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a:t>
              </a:r>
              <a:endParaRPr kumimoji="1" lang="ja-JP" altLang="en-US" sz="2800">
                <a:latin typeface="Times New Roman" panose="02020603050405020304" pitchFamily="18" charset="0"/>
                <a:cs typeface="Times New Roman" panose="02020603050405020304" pitchFamily="18" charset="0"/>
              </a:endParaRPr>
            </a:p>
          </p:txBody>
        </p:sp>
        <p:cxnSp>
          <p:nvCxnSpPr>
            <p:cNvPr id="16" name="直線矢印コネクタ 15">
              <a:extLst>
                <a:ext uri="{FF2B5EF4-FFF2-40B4-BE49-F238E27FC236}">
                  <a16:creationId xmlns:a16="http://schemas.microsoft.com/office/drawing/2014/main" id="{313BD7AF-62E2-CE01-3C55-66D0880F49AC}"/>
                </a:ext>
              </a:extLst>
            </p:cNvPr>
            <p:cNvCxnSpPr>
              <a:cxnSpLocks/>
            </p:cNvCxnSpPr>
            <p:nvPr/>
          </p:nvCxnSpPr>
          <p:spPr>
            <a:xfrm flipV="1">
              <a:off x="3863752"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3F10DBA-BBAF-35BD-FD5D-882956C892B3}"/>
                </a:ext>
              </a:extLst>
            </p:cNvPr>
            <p:cNvCxnSpPr>
              <a:cxnSpLocks/>
            </p:cNvCxnSpPr>
            <p:nvPr/>
          </p:nvCxnSpPr>
          <p:spPr>
            <a:xfrm flipV="1">
              <a:off x="4511824"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9AD2EEB-1565-28E5-0E9A-4D0B014EDC1F}"/>
                </a:ext>
              </a:extLst>
            </p:cNvPr>
            <p:cNvSpPr txBox="1"/>
            <p:nvPr/>
          </p:nvSpPr>
          <p:spPr>
            <a:xfrm>
              <a:off x="4871864" y="2540564"/>
              <a:ext cx="601874"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cxnSp>
          <p:nvCxnSpPr>
            <p:cNvPr id="20" name="直線矢印コネクタ 19">
              <a:extLst>
                <a:ext uri="{FF2B5EF4-FFF2-40B4-BE49-F238E27FC236}">
                  <a16:creationId xmlns:a16="http://schemas.microsoft.com/office/drawing/2014/main" id="{44FC6D5D-15EE-F4C3-6197-5D4C91A3B380}"/>
                </a:ext>
              </a:extLst>
            </p:cNvPr>
            <p:cNvCxnSpPr>
              <a:cxnSpLocks/>
            </p:cNvCxnSpPr>
            <p:nvPr/>
          </p:nvCxnSpPr>
          <p:spPr>
            <a:xfrm flipV="1">
              <a:off x="5159896" y="2420888"/>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 name="円/楕円 20">
              <a:extLst>
                <a:ext uri="{FF2B5EF4-FFF2-40B4-BE49-F238E27FC236}">
                  <a16:creationId xmlns:a16="http://schemas.microsoft.com/office/drawing/2014/main" id="{5260F02B-B803-2DBA-96B4-C0D07FFC49C9}"/>
                </a:ext>
              </a:extLst>
            </p:cNvPr>
            <p:cNvSpPr/>
            <p:nvPr/>
          </p:nvSpPr>
          <p:spPr>
            <a:xfrm>
              <a:off x="4439816" y="148478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2" name="円/楕円 21">
              <a:extLst>
                <a:ext uri="{FF2B5EF4-FFF2-40B4-BE49-F238E27FC236}">
                  <a16:creationId xmlns:a16="http://schemas.microsoft.com/office/drawing/2014/main" id="{F48BB17D-F140-8B01-DFBD-1A249AC9C9B0}"/>
                </a:ext>
              </a:extLst>
            </p:cNvPr>
            <p:cNvSpPr/>
            <p:nvPr/>
          </p:nvSpPr>
          <p:spPr>
            <a:xfrm>
              <a:off x="4439815" y="2033232"/>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5" name="円/楕円 24">
              <a:extLst>
                <a:ext uri="{FF2B5EF4-FFF2-40B4-BE49-F238E27FC236}">
                  <a16:creationId xmlns:a16="http://schemas.microsoft.com/office/drawing/2014/main" id="{28E8C358-7E71-FA2A-1DB2-C7BDB52FA872}"/>
                </a:ext>
              </a:extLst>
            </p:cNvPr>
            <p:cNvSpPr/>
            <p:nvPr/>
          </p:nvSpPr>
          <p:spPr>
            <a:xfrm>
              <a:off x="4463162" y="2051685"/>
              <a:ext cx="97321" cy="107110"/>
            </a:xfrm>
            <a:prstGeom prst="ellipse">
              <a:avLst/>
            </a:prstGeom>
            <a:solidFill>
              <a:schemeClr val="bg2">
                <a:lumMod val="5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30" name="テキスト ボックス 29">
              <a:extLst>
                <a:ext uri="{FF2B5EF4-FFF2-40B4-BE49-F238E27FC236}">
                  <a16:creationId xmlns:a16="http://schemas.microsoft.com/office/drawing/2014/main" id="{104581DD-F74E-ED0C-B348-8CD666959858}"/>
                </a:ext>
              </a:extLst>
            </p:cNvPr>
            <p:cNvSpPr txBox="1"/>
            <p:nvPr/>
          </p:nvSpPr>
          <p:spPr>
            <a:xfrm>
              <a:off x="4463162" y="1801463"/>
              <a:ext cx="1097737" cy="255037"/>
            </a:xfrm>
            <a:prstGeom prst="rect">
              <a:avLst/>
            </a:prstGeom>
            <a:noFill/>
          </p:spPr>
          <p:txBody>
            <a:bodyPr wrap="none" rtlCol="0">
              <a:spAutoFit/>
            </a:bodyPr>
            <a:lstStyle/>
            <a:p>
              <a:r>
                <a:rPr lang="en-US" altLang="ja-JP">
                  <a:solidFill>
                    <a:schemeClr val="bg2">
                      <a:lumMod val="50000"/>
                    </a:schemeClr>
                  </a:solidFill>
                  <a:latin typeface="Times New Roman" panose="02020603050405020304" pitchFamily="18" charset="0"/>
                  <a:cs typeface="Times New Roman" panose="02020603050405020304" pitchFamily="18" charset="0"/>
                </a:rPr>
                <a:t>Option 2: retain</a:t>
              </a:r>
              <a:endParaRPr kumimoji="1" lang="ja-JP" altLang="en-US">
                <a:solidFill>
                  <a:schemeClr val="bg2">
                    <a:lumMod val="50000"/>
                  </a:schemeClr>
                </a:solidFill>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B1A3C5E4-0C69-2F7B-5B16-6F841EC55E66}"/>
                </a:ext>
              </a:extLst>
            </p:cNvPr>
            <p:cNvSpPr txBox="1"/>
            <p:nvPr/>
          </p:nvSpPr>
          <p:spPr>
            <a:xfrm>
              <a:off x="4405146" y="1207785"/>
              <a:ext cx="1268723" cy="255037"/>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Option 1: progress</a:t>
              </a:r>
              <a:endParaRPr kumimoji="1" lang="ja-JP" altLang="en-US">
                <a:latin typeface="Times New Roman" panose="02020603050405020304" pitchFamily="18" charset="0"/>
                <a:cs typeface="Times New Roman" panose="02020603050405020304" pitchFamily="18" charset="0"/>
              </a:endParaRPr>
            </a:p>
          </p:txBody>
        </p:sp>
        <p:cxnSp>
          <p:nvCxnSpPr>
            <p:cNvPr id="33" name="曲線コネクタ 32">
              <a:extLst>
                <a:ext uri="{FF2B5EF4-FFF2-40B4-BE49-F238E27FC236}">
                  <a16:creationId xmlns:a16="http://schemas.microsoft.com/office/drawing/2014/main" id="{290CBC0C-B2E6-571D-677B-23FEFC0A7485}"/>
                </a:ext>
              </a:extLst>
            </p:cNvPr>
            <p:cNvCxnSpPr>
              <a:cxnSpLocks/>
              <a:endCxn id="30" idx="1"/>
            </p:cNvCxnSpPr>
            <p:nvPr/>
          </p:nvCxnSpPr>
          <p:spPr>
            <a:xfrm rot="5400000" flipH="1" flipV="1">
              <a:off x="4324596" y="1972192"/>
              <a:ext cx="181776" cy="953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線コネクタ 36">
              <a:extLst>
                <a:ext uri="{FF2B5EF4-FFF2-40B4-BE49-F238E27FC236}">
                  <a16:creationId xmlns:a16="http://schemas.microsoft.com/office/drawing/2014/main" id="{91A2E489-E59C-116E-6B0C-4C4FD895C8CB}"/>
                </a:ext>
              </a:extLst>
            </p:cNvPr>
            <p:cNvCxnSpPr>
              <a:cxnSpLocks/>
              <a:endCxn id="21" idx="2"/>
            </p:cNvCxnSpPr>
            <p:nvPr/>
          </p:nvCxnSpPr>
          <p:spPr>
            <a:xfrm rot="5400000" flipH="1" flipV="1">
              <a:off x="4120775" y="1780477"/>
              <a:ext cx="542725" cy="9535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EFAB4AF-C4B9-E58F-F259-AE9834D07E8D}"/>
                </a:ext>
              </a:extLst>
            </p:cNvPr>
            <p:cNvSpPr txBox="1"/>
            <p:nvPr/>
          </p:nvSpPr>
          <p:spPr>
            <a:xfrm>
              <a:off x="4193614" y="696567"/>
              <a:ext cx="524930" cy="191278"/>
            </a:xfrm>
            <a:prstGeom prst="rect">
              <a:avLst/>
            </a:prstGeom>
            <a:noFill/>
          </p:spPr>
          <p:txBody>
            <a:bodyPr wrap="none" rtlCol="0">
              <a:spAutoFit/>
            </a:bodyPr>
            <a:lstStyle/>
            <a:p>
              <a:r>
                <a:rPr kumimoji="1" lang="en-US" altLang="ja-JP" sz="1200">
                  <a:latin typeface="Times New Roman" panose="02020603050405020304" pitchFamily="18" charset="0"/>
                  <a:cs typeface="Times New Roman" panose="02020603050405020304" pitchFamily="18" charset="0"/>
                </a:rPr>
                <a:t>Count Up</a:t>
              </a:r>
              <a:endParaRPr kumimoji="1" lang="ja-JP" altLang="en-US" sz="120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D8FA72B0-554B-0F09-D14A-13108270552E}"/>
                </a:ext>
              </a:extLst>
            </p:cNvPr>
            <p:cNvSpPr txBox="1"/>
            <p:nvPr/>
          </p:nvSpPr>
          <p:spPr>
            <a:xfrm>
              <a:off x="3647728" y="1628800"/>
              <a:ext cx="41913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cxnSp>
          <p:nvCxnSpPr>
            <p:cNvPr id="44" name="直線矢印コネクタ 43">
              <a:extLst>
                <a:ext uri="{FF2B5EF4-FFF2-40B4-BE49-F238E27FC236}">
                  <a16:creationId xmlns:a16="http://schemas.microsoft.com/office/drawing/2014/main" id="{4729AC19-99AB-A96B-FC75-3C3D629EA9A5}"/>
                </a:ext>
              </a:extLst>
            </p:cNvPr>
            <p:cNvCxnSpPr/>
            <p:nvPr/>
          </p:nvCxnSpPr>
          <p:spPr>
            <a:xfrm>
              <a:off x="3717481" y="1556792"/>
              <a:ext cx="0" cy="566008"/>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D5B7A775-34A7-D799-445C-E1ADBAFB06F0}"/>
                </a:ext>
              </a:extLst>
            </p:cNvPr>
            <p:cNvGrpSpPr/>
            <p:nvPr/>
          </p:nvGrpSpPr>
          <p:grpSpPr>
            <a:xfrm>
              <a:off x="3852469" y="2771636"/>
              <a:ext cx="648070" cy="361303"/>
              <a:chOff x="3853960" y="3052650"/>
              <a:chExt cx="648070" cy="361303"/>
            </a:xfrm>
          </p:grpSpPr>
          <p:cxnSp>
            <p:nvCxnSpPr>
              <p:cNvPr id="45" name="直線矢印コネクタ 44">
                <a:extLst>
                  <a:ext uri="{FF2B5EF4-FFF2-40B4-BE49-F238E27FC236}">
                    <a16:creationId xmlns:a16="http://schemas.microsoft.com/office/drawing/2014/main" id="{5C8E2139-E28B-6072-0D73-1B03CE9D4CF9}"/>
                  </a:ext>
                </a:extLst>
              </p:cNvPr>
              <p:cNvCxnSpPr>
                <a:cxnSpLocks/>
              </p:cNvCxnSpPr>
              <p:nvPr/>
            </p:nvCxnSpPr>
            <p:spPr>
              <a:xfrm flipH="1">
                <a:off x="3853960" y="3356992"/>
                <a:ext cx="64807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E0BABFF-6D8E-C043-4C3A-BAF15661DFE7}"/>
                  </a:ext>
                </a:extLst>
              </p:cNvPr>
              <p:cNvSpPr txBox="1"/>
              <p:nvPr/>
            </p:nvSpPr>
            <p:spPr>
              <a:xfrm>
                <a:off x="3979822" y="3052650"/>
                <a:ext cx="33898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55876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直角三角形 59">
            <a:extLst>
              <a:ext uri="{FF2B5EF4-FFF2-40B4-BE49-F238E27FC236}">
                <a16:creationId xmlns:a16="http://schemas.microsoft.com/office/drawing/2014/main" id="{D3F9E77E-1F9B-5C68-3B90-A1C7F8034A33}"/>
              </a:ext>
            </a:extLst>
          </p:cNvPr>
          <p:cNvSpPr/>
          <p:nvPr/>
        </p:nvSpPr>
        <p:spPr>
          <a:xfrm rot="5400000">
            <a:off x="6329505" y="3195764"/>
            <a:ext cx="3202109" cy="3202109"/>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a:extLst>
              <a:ext uri="{FF2B5EF4-FFF2-40B4-BE49-F238E27FC236}">
                <a16:creationId xmlns:a16="http://schemas.microsoft.com/office/drawing/2014/main" id="{3E9A3F99-3250-5182-3E7B-31AD09C3799B}"/>
              </a:ext>
            </a:extLst>
          </p:cNvPr>
          <p:cNvSpPr/>
          <p:nvPr/>
        </p:nvSpPr>
        <p:spPr>
          <a:xfrm rot="16200000">
            <a:off x="1703511" y="3284997"/>
            <a:ext cx="3240349" cy="3240349"/>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a:extLst>
              <a:ext uri="{FF2B5EF4-FFF2-40B4-BE49-F238E27FC236}">
                <a16:creationId xmlns:a16="http://schemas.microsoft.com/office/drawing/2014/main" id="{CF266C7D-B8EC-5DCF-2895-BD22AE63EB0E}"/>
              </a:ext>
            </a:extLst>
          </p:cNvPr>
          <p:cNvSpPr/>
          <p:nvPr/>
        </p:nvSpPr>
        <p:spPr>
          <a:xfrm rot="5400000">
            <a:off x="1703510" y="3284997"/>
            <a:ext cx="3240349" cy="3240349"/>
          </a:xfrm>
          <a:prstGeom prst="rtTriangl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A3DB98E-0B10-4FA6-B60C-E492E6DEC452}"/>
              </a:ext>
            </a:extLst>
          </p:cNvPr>
          <p:cNvSpPr>
            <a:spLocks noGrp="1"/>
          </p:cNvSpPr>
          <p:nvPr>
            <p:ph type="title"/>
          </p:nvPr>
        </p:nvSpPr>
        <p:spPr>
          <a:xfrm>
            <a:off x="0" y="9681"/>
            <a:ext cx="10972800" cy="746548"/>
          </a:xfrm>
        </p:spPr>
        <p:txBody>
          <a:bodyPr/>
          <a:lstStyle/>
          <a:p>
            <a:r>
              <a:rPr kumimoji="1" lang="ja-JP" altLang="en-US"/>
              <a:t>箱庭時刻とアセット時刻の同期</a:t>
            </a:r>
          </a:p>
        </p:txBody>
      </p:sp>
      <p:sp>
        <p:nvSpPr>
          <p:cNvPr id="3" name="コンテンツ プレースホルダー 2">
            <a:extLst>
              <a:ext uri="{FF2B5EF4-FFF2-40B4-BE49-F238E27FC236}">
                <a16:creationId xmlns:a16="http://schemas.microsoft.com/office/drawing/2014/main" id="{04414AB7-FA3E-9C66-1A3D-76A572BE1575}"/>
              </a:ext>
            </a:extLst>
          </p:cNvPr>
          <p:cNvSpPr>
            <a:spLocks noGrp="1"/>
          </p:cNvSpPr>
          <p:nvPr>
            <p:ph idx="1"/>
          </p:nvPr>
        </p:nvSpPr>
        <p:spPr>
          <a:xfrm>
            <a:off x="197704" y="658963"/>
            <a:ext cx="5106201" cy="2053887"/>
          </a:xfrm>
          <a:solidFill>
            <a:schemeClr val="accent5">
              <a:lumMod val="20000"/>
              <a:lumOff val="80000"/>
            </a:schemeClr>
          </a:solidFill>
        </p:spPr>
        <p:txBody>
          <a:bodyPr/>
          <a:lstStyle/>
          <a:p>
            <a:pPr marL="0" indent="0" algn="ctr">
              <a:buNone/>
            </a:pPr>
            <a:r>
              <a:rPr kumimoji="1" lang="ja-JP" altLang="en-US" sz="1600" b="1" u="sng">
                <a:latin typeface="Meiryo UI" panose="020B0604030504040204" pitchFamily="34" charset="-128"/>
                <a:ea typeface="Meiryo UI" panose="020B0604030504040204" pitchFamily="34" charset="-128"/>
              </a:rPr>
              <a:t>箱庭アセットのカウントアップ</a:t>
            </a:r>
            <a:endParaRPr kumimoji="1" lang="en-US" altLang="ja-JP" sz="1600" baseline="-25000"/>
          </a:p>
          <a:p>
            <a:r>
              <a:rPr lang="ja-JP" altLang="en-US" sz="1600"/>
              <a:t>アセット時刻</a:t>
            </a:r>
            <a:r>
              <a:rPr lang="en-US" altLang="ja-JP" sz="1600"/>
              <a:t>T(t)</a:t>
            </a:r>
            <a:r>
              <a:rPr lang="ja-JP" altLang="en-US" sz="1600"/>
              <a:t>を</a:t>
            </a:r>
            <a:r>
              <a:rPr kumimoji="1" lang="ja-JP" altLang="en-US" sz="1600"/>
              <a:t>以下の手順で決定する。</a:t>
            </a:r>
            <a:endParaRPr kumimoji="1" lang="en-US" altLang="ja-JP" sz="1600"/>
          </a:p>
          <a:p>
            <a:pPr lvl="1"/>
            <a:r>
              <a:rPr kumimoji="1" lang="ja-JP" altLang="en-US" sz="1200"/>
              <a:t>想定新時刻 </a:t>
            </a:r>
            <a:r>
              <a:rPr lang="en-US" altLang="ja-JP" sz="1200"/>
              <a:t>T' </a:t>
            </a:r>
            <a:r>
              <a:rPr lang="ja-JP" altLang="en-US" sz="1200"/>
              <a:t>を求める（このまま進めた場合</a:t>
            </a:r>
            <a:r>
              <a:rPr lang="en-US" altLang="ja-JP" sz="1200"/>
              <a:t>) T' = T(t-Δt) + ΔT</a:t>
            </a:r>
            <a:r>
              <a:rPr lang="ja-JP" altLang="en-US" sz="1200"/>
              <a:t> 。</a:t>
            </a:r>
            <a:endParaRPr lang="en-US" altLang="ja-JP" sz="1200"/>
          </a:p>
          <a:p>
            <a:pPr lvl="1"/>
            <a:r>
              <a:rPr kumimoji="1" lang="ja-JP" altLang="en-US" sz="1200"/>
              <a:t>コアの時刻</a:t>
            </a:r>
            <a:r>
              <a:rPr kumimoji="1" lang="en-US" altLang="ja-JP" sz="1200"/>
              <a:t> Tc </a:t>
            </a:r>
            <a:r>
              <a:rPr kumimoji="1" lang="ja-JP" altLang="en-US" sz="1200"/>
              <a:t>を取得する。</a:t>
            </a:r>
            <a:endParaRPr kumimoji="1" lang="en-US" altLang="ja-JP" sz="1200"/>
          </a:p>
          <a:p>
            <a:pPr lvl="1"/>
            <a:r>
              <a:rPr lang="en-US" altLang="ja-JP" sz="1200"/>
              <a:t>T' </a:t>
            </a:r>
            <a:r>
              <a:rPr lang="ja-JP" altLang="en-US" sz="1200"/>
              <a:t>≦</a:t>
            </a:r>
            <a:r>
              <a:rPr lang="en-US" altLang="ja-JP" sz="1200"/>
              <a:t> Tc</a:t>
            </a:r>
            <a:r>
              <a:rPr lang="ja-JP" altLang="en-US" sz="1200"/>
              <a:t> であれば、</a:t>
            </a:r>
            <a:r>
              <a:rPr lang="en-US" altLang="ja-JP" sz="1200"/>
              <a:t>T(t) = T'</a:t>
            </a:r>
            <a:r>
              <a:rPr lang="ja-JP" altLang="en-US" sz="1200"/>
              <a:t> 想定</a:t>
            </a:r>
            <a:r>
              <a:rPr kumimoji="1" lang="ja-JP" altLang="en-US" sz="1200"/>
              <a:t>新時刻</a:t>
            </a:r>
            <a:r>
              <a:rPr lang="ja-JP" altLang="en-US" sz="1200"/>
              <a:t>とする。（進行）</a:t>
            </a:r>
            <a:endParaRPr lang="en-US" altLang="ja-JP" sz="1200"/>
          </a:p>
          <a:p>
            <a:pPr lvl="1"/>
            <a:r>
              <a:rPr kumimoji="1" lang="en-US" altLang="ja-JP" sz="1200"/>
              <a:t>Tc &lt; T' </a:t>
            </a:r>
            <a:r>
              <a:rPr kumimoji="1" lang="ja-JP" altLang="en-US" sz="1200"/>
              <a:t>であれば、</a:t>
            </a:r>
            <a:r>
              <a:rPr kumimoji="1" lang="en-US" altLang="ja-JP" sz="1200"/>
              <a:t>T(t) = </a:t>
            </a:r>
            <a:r>
              <a:rPr lang="en-US" altLang="ja-JP" sz="1200"/>
              <a:t>T(t-Δt) </a:t>
            </a:r>
            <a:r>
              <a:rPr lang="ja-JP" altLang="en-US" sz="1200"/>
              <a:t>前回値とする。（停留）</a:t>
            </a:r>
            <a:endParaRPr lang="en-US" altLang="ja-JP" sz="1200"/>
          </a:p>
          <a:p>
            <a:r>
              <a:rPr lang="ja-JP" altLang="en-US" sz="1600"/>
              <a:t>その結果、アセット時刻と箱庭時刻には、常に以下の関係。</a:t>
            </a:r>
            <a:endParaRPr lang="en-US" altLang="ja-JP" sz="1600"/>
          </a:p>
          <a:p>
            <a:pPr lvl="1"/>
            <a:r>
              <a:rPr lang="en-US" altLang="ja-JP" sz="1200"/>
              <a:t>T(t) </a:t>
            </a:r>
            <a:r>
              <a:rPr lang="ja-JP" altLang="en-US" sz="1200"/>
              <a:t>≦ </a:t>
            </a:r>
            <a:r>
              <a:rPr lang="en-US" altLang="ja-JP" sz="1200"/>
              <a:t>Tc(t) ... </a:t>
            </a:r>
            <a:r>
              <a:rPr lang="ja-JP" altLang="en-US" sz="1200"/>
              <a:t>いつでも</a:t>
            </a:r>
            <a:r>
              <a:rPr lang="en-US" altLang="ja-JP" sz="1200"/>
              <a:t> Tc </a:t>
            </a:r>
            <a:r>
              <a:rPr lang="ja-JP" altLang="en-US" sz="1200"/>
              <a:t>が進んでいる。</a:t>
            </a:r>
            <a:endParaRPr lang="en-US" altLang="ja-JP" sz="1200"/>
          </a:p>
        </p:txBody>
      </p:sp>
      <p:sp>
        <p:nvSpPr>
          <p:cNvPr id="4" name="スライド番号プレースホルダー 3">
            <a:extLst>
              <a:ext uri="{FF2B5EF4-FFF2-40B4-BE49-F238E27FC236}">
                <a16:creationId xmlns:a16="http://schemas.microsoft.com/office/drawing/2014/main" id="{A9CF9E19-65B7-71FA-04F8-DBB9153FAB08}"/>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9</a:t>
            </a:fld>
            <a:endParaRPr lang="ja-JP" altLang="en-US" sz="2800" dirty="0">
              <a:latin typeface="Meiryo UI" panose="020B0604030504040204" pitchFamily="34" charset="-128"/>
              <a:ea typeface="Meiryo UI" panose="020B0604030504040204" pitchFamily="34" charset="-128"/>
            </a:endParaRPr>
          </a:p>
        </p:txBody>
      </p:sp>
      <p:cxnSp>
        <p:nvCxnSpPr>
          <p:cNvPr id="6" name="直線矢印コネクタ 5">
            <a:extLst>
              <a:ext uri="{FF2B5EF4-FFF2-40B4-BE49-F238E27FC236}">
                <a16:creationId xmlns:a16="http://schemas.microsoft.com/office/drawing/2014/main" id="{FAA8697B-2FA3-4CA2-4B00-7C692D143D90}"/>
              </a:ext>
            </a:extLst>
          </p:cNvPr>
          <p:cNvCxnSpPr>
            <a:cxnSpLocks/>
          </p:cNvCxnSpPr>
          <p:nvPr/>
        </p:nvCxnSpPr>
        <p:spPr>
          <a:xfrm>
            <a:off x="1703512" y="6525358"/>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直線矢印コネクタ 6">
            <a:extLst>
              <a:ext uri="{FF2B5EF4-FFF2-40B4-BE49-F238E27FC236}">
                <a16:creationId xmlns:a16="http://schemas.microsoft.com/office/drawing/2014/main" id="{1D7A4BFD-347D-27FA-7D35-5A6B3C2A0D90}"/>
              </a:ext>
            </a:extLst>
          </p:cNvPr>
          <p:cNvCxnSpPr>
            <a:cxnSpLocks/>
          </p:cNvCxnSpPr>
          <p:nvPr/>
        </p:nvCxnSpPr>
        <p:spPr>
          <a:xfrm flipV="1">
            <a:off x="1703512" y="3068960"/>
            <a:ext cx="0" cy="35283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直線コネクタ 10">
            <a:extLst>
              <a:ext uri="{FF2B5EF4-FFF2-40B4-BE49-F238E27FC236}">
                <a16:creationId xmlns:a16="http://schemas.microsoft.com/office/drawing/2014/main" id="{C74A00BC-213A-597F-709D-6257FC5474F5}"/>
              </a:ext>
            </a:extLst>
          </p:cNvPr>
          <p:cNvCxnSpPr>
            <a:cxnSpLocks/>
          </p:cNvCxnSpPr>
          <p:nvPr/>
        </p:nvCxnSpPr>
        <p:spPr>
          <a:xfrm flipV="1">
            <a:off x="1703512" y="3284984"/>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FA9C02DE-0480-F952-B043-77313C52C740}"/>
              </a:ext>
            </a:extLst>
          </p:cNvPr>
          <p:cNvSpPr txBox="1"/>
          <p:nvPr/>
        </p:nvSpPr>
        <p:spPr>
          <a:xfrm rot="16200000">
            <a:off x="885350" y="3536144"/>
            <a:ext cx="1329680"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コア時刻</a:t>
            </a:r>
          </a:p>
        </p:txBody>
      </p:sp>
      <p:sp>
        <p:nvSpPr>
          <p:cNvPr id="19" name="テキスト ボックス 18">
            <a:extLst>
              <a:ext uri="{FF2B5EF4-FFF2-40B4-BE49-F238E27FC236}">
                <a16:creationId xmlns:a16="http://schemas.microsoft.com/office/drawing/2014/main" id="{80F89C01-C6CB-DFEF-1B80-735D5C08671C}"/>
              </a:ext>
            </a:extLst>
          </p:cNvPr>
          <p:cNvSpPr txBox="1"/>
          <p:nvPr/>
        </p:nvSpPr>
        <p:spPr>
          <a:xfrm>
            <a:off x="3396627" y="6516052"/>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20" name="テキスト ボックス 19">
            <a:extLst>
              <a:ext uri="{FF2B5EF4-FFF2-40B4-BE49-F238E27FC236}">
                <a16:creationId xmlns:a16="http://schemas.microsoft.com/office/drawing/2014/main" id="{AD015E6E-4CF8-C6BE-DDD8-9CCD0FA5CF6B}"/>
              </a:ext>
            </a:extLst>
          </p:cNvPr>
          <p:cNvSpPr txBox="1"/>
          <p:nvPr/>
        </p:nvSpPr>
        <p:spPr>
          <a:xfrm>
            <a:off x="1605602" y="3337043"/>
            <a:ext cx="3034930" cy="338554"/>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アセット時刻が遅れている</a:t>
            </a:r>
          </a:p>
        </p:txBody>
      </p:sp>
      <p:sp>
        <p:nvSpPr>
          <p:cNvPr id="21" name="テキスト ボックス 20">
            <a:extLst>
              <a:ext uri="{FF2B5EF4-FFF2-40B4-BE49-F238E27FC236}">
                <a16:creationId xmlns:a16="http://schemas.microsoft.com/office/drawing/2014/main" id="{A67FC8B4-C7DE-8F1A-E82D-8694CB31A5E9}"/>
              </a:ext>
            </a:extLst>
          </p:cNvPr>
          <p:cNvSpPr txBox="1"/>
          <p:nvPr/>
        </p:nvSpPr>
        <p:spPr>
          <a:xfrm>
            <a:off x="2291125" y="5661262"/>
            <a:ext cx="3034930" cy="830997"/>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アセット時間が進んでいる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28" name="テキスト ボックス 27">
            <a:extLst>
              <a:ext uri="{FF2B5EF4-FFF2-40B4-BE49-F238E27FC236}">
                <a16:creationId xmlns:a16="http://schemas.microsoft.com/office/drawing/2014/main" id="{9D2832C6-94CC-742F-BF4E-FDCBCFC0E25F}"/>
              </a:ext>
            </a:extLst>
          </p:cNvPr>
          <p:cNvSpPr txBox="1"/>
          <p:nvPr/>
        </p:nvSpPr>
        <p:spPr>
          <a:xfrm>
            <a:off x="2142847" y="4104424"/>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35" name="テキスト ボックス 34">
            <a:extLst>
              <a:ext uri="{FF2B5EF4-FFF2-40B4-BE49-F238E27FC236}">
                <a16:creationId xmlns:a16="http://schemas.microsoft.com/office/drawing/2014/main" id="{820E622E-461F-3891-82AC-7D8A7A42D5D4}"/>
              </a:ext>
            </a:extLst>
          </p:cNvPr>
          <p:cNvSpPr txBox="1"/>
          <p:nvPr/>
        </p:nvSpPr>
        <p:spPr>
          <a:xfrm>
            <a:off x="1534631" y="5219922"/>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40" name="直角三角形 39">
            <a:extLst>
              <a:ext uri="{FF2B5EF4-FFF2-40B4-BE49-F238E27FC236}">
                <a16:creationId xmlns:a16="http://schemas.microsoft.com/office/drawing/2014/main" id="{6BCE6189-8830-0879-46D8-02089D7DA226}"/>
              </a:ext>
            </a:extLst>
          </p:cNvPr>
          <p:cNvSpPr/>
          <p:nvPr/>
        </p:nvSpPr>
        <p:spPr>
          <a:xfrm rot="16200000">
            <a:off x="6291273" y="3212975"/>
            <a:ext cx="3240349" cy="3240349"/>
          </a:xfrm>
          <a:prstGeom prst="rtTriangl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D728A77B-3B48-17E2-4C78-A7BF9889BF33}"/>
              </a:ext>
            </a:extLst>
          </p:cNvPr>
          <p:cNvSpPr/>
          <p:nvPr/>
        </p:nvSpPr>
        <p:spPr>
          <a:xfrm rot="5400000">
            <a:off x="6291272" y="3212976"/>
            <a:ext cx="2332466" cy="2332466"/>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7DE47A8B-8897-E7A5-EE21-2810B1D948BB}"/>
              </a:ext>
            </a:extLst>
          </p:cNvPr>
          <p:cNvCxnSpPr>
            <a:cxnSpLocks/>
          </p:cNvCxnSpPr>
          <p:nvPr/>
        </p:nvCxnSpPr>
        <p:spPr>
          <a:xfrm>
            <a:off x="6291274" y="6453336"/>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13F0A345-FA56-B32F-62E4-6E6D506621F1}"/>
              </a:ext>
            </a:extLst>
          </p:cNvPr>
          <p:cNvCxnSpPr>
            <a:cxnSpLocks/>
          </p:cNvCxnSpPr>
          <p:nvPr/>
        </p:nvCxnSpPr>
        <p:spPr>
          <a:xfrm flipH="1" flipV="1">
            <a:off x="6285639" y="3029026"/>
            <a:ext cx="5635" cy="34243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6B6432B-A548-8291-B342-CC611537C5E7}"/>
              </a:ext>
            </a:extLst>
          </p:cNvPr>
          <p:cNvCxnSpPr>
            <a:cxnSpLocks/>
          </p:cNvCxnSpPr>
          <p:nvPr/>
        </p:nvCxnSpPr>
        <p:spPr>
          <a:xfrm flipV="1">
            <a:off x="6291274" y="3212962"/>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0023B724-DF2C-2268-A043-5C9BE4BBDF6E}"/>
              </a:ext>
            </a:extLst>
          </p:cNvPr>
          <p:cNvSpPr txBox="1"/>
          <p:nvPr/>
        </p:nvSpPr>
        <p:spPr>
          <a:xfrm rot="16200000">
            <a:off x="5357056" y="3509201"/>
            <a:ext cx="1329680"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コア時刻</a:t>
            </a:r>
            <a:endParaRPr kumimoji="1" lang="ja-JP" altLang="en-US">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63C287D0-720B-4228-408E-C75CD86D057A}"/>
              </a:ext>
            </a:extLst>
          </p:cNvPr>
          <p:cNvSpPr txBox="1"/>
          <p:nvPr/>
        </p:nvSpPr>
        <p:spPr>
          <a:xfrm>
            <a:off x="8091474" y="6500224"/>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47" name="テキスト ボックス 46">
            <a:extLst>
              <a:ext uri="{FF2B5EF4-FFF2-40B4-BE49-F238E27FC236}">
                <a16:creationId xmlns:a16="http://schemas.microsoft.com/office/drawing/2014/main" id="{4E8E2C49-2FF5-D0FB-F111-B9B39C3CDFC9}"/>
              </a:ext>
            </a:extLst>
          </p:cNvPr>
          <p:cNvSpPr txBox="1"/>
          <p:nvPr/>
        </p:nvSpPr>
        <p:spPr>
          <a:xfrm>
            <a:off x="5663952" y="3150328"/>
            <a:ext cx="3034930" cy="1077218"/>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箱庭時刻が許容を</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超えて進んでいる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48" name="テキスト ボックス 47">
            <a:extLst>
              <a:ext uri="{FF2B5EF4-FFF2-40B4-BE49-F238E27FC236}">
                <a16:creationId xmlns:a16="http://schemas.microsoft.com/office/drawing/2014/main" id="{24660F6A-CACD-7410-AB50-0B6A5CA245AC}"/>
              </a:ext>
            </a:extLst>
          </p:cNvPr>
          <p:cNvSpPr txBox="1"/>
          <p:nvPr/>
        </p:nvSpPr>
        <p:spPr>
          <a:xfrm>
            <a:off x="7412066" y="5790553"/>
            <a:ext cx="2187032" cy="584775"/>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遅れている</a:t>
            </a:r>
          </a:p>
        </p:txBody>
      </p:sp>
      <p:cxnSp>
        <p:nvCxnSpPr>
          <p:cNvPr id="58" name="直線コネクタ 57">
            <a:extLst>
              <a:ext uri="{FF2B5EF4-FFF2-40B4-BE49-F238E27FC236}">
                <a16:creationId xmlns:a16="http://schemas.microsoft.com/office/drawing/2014/main" id="{10872A1C-02EA-3621-BED4-45F0DA7F9AE7}"/>
              </a:ext>
            </a:extLst>
          </p:cNvPr>
          <p:cNvCxnSpPr>
            <a:cxnSpLocks/>
          </p:cNvCxnSpPr>
          <p:nvPr/>
        </p:nvCxnSpPr>
        <p:spPr>
          <a:xfrm flipV="1">
            <a:off x="6322964" y="3264625"/>
            <a:ext cx="2263588" cy="2263606"/>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sp>
        <p:nvSpPr>
          <p:cNvPr id="61" name="円/楕円 60">
            <a:extLst>
              <a:ext uri="{FF2B5EF4-FFF2-40B4-BE49-F238E27FC236}">
                <a16:creationId xmlns:a16="http://schemas.microsoft.com/office/drawing/2014/main" id="{D525A8AA-CE9D-D6A8-57EB-1C5117FC987E}"/>
              </a:ext>
            </a:extLst>
          </p:cNvPr>
          <p:cNvSpPr/>
          <p:nvPr/>
        </p:nvSpPr>
        <p:spPr>
          <a:xfrm>
            <a:off x="7754715" y="3879071"/>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2" name="直線矢印コネクタ 61">
            <a:extLst>
              <a:ext uri="{FF2B5EF4-FFF2-40B4-BE49-F238E27FC236}">
                <a16:creationId xmlns:a16="http://schemas.microsoft.com/office/drawing/2014/main" id="{10D10EB2-C4F1-00CC-89FC-CBDCEC8116D4}"/>
              </a:ext>
            </a:extLst>
          </p:cNvPr>
          <p:cNvCxnSpPr>
            <a:cxnSpLocks/>
            <a:stCxn id="63" idx="0"/>
            <a:endCxn id="61" idx="4"/>
          </p:cNvCxnSpPr>
          <p:nvPr/>
        </p:nvCxnSpPr>
        <p:spPr>
          <a:xfrm flipV="1">
            <a:off x="7908648" y="4203107"/>
            <a:ext cx="8085" cy="362201"/>
          </a:xfrm>
          <a:prstGeom prst="straightConnector1">
            <a:avLst/>
          </a:prstGeom>
          <a:ln>
            <a:solidFill>
              <a:schemeClr val="accent2"/>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3" name="円/楕円 62">
            <a:extLst>
              <a:ext uri="{FF2B5EF4-FFF2-40B4-BE49-F238E27FC236}">
                <a16:creationId xmlns:a16="http://schemas.microsoft.com/office/drawing/2014/main" id="{87C9FAE1-9425-7F3A-059F-F4CD1BB4C608}"/>
              </a:ext>
            </a:extLst>
          </p:cNvPr>
          <p:cNvSpPr/>
          <p:nvPr/>
        </p:nvSpPr>
        <p:spPr>
          <a:xfrm>
            <a:off x="7746630" y="4565308"/>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C1466760-DECE-DE0C-086B-E851FD3FA57F}"/>
              </a:ext>
            </a:extLst>
          </p:cNvPr>
          <p:cNvSpPr txBox="1"/>
          <p:nvPr/>
        </p:nvSpPr>
        <p:spPr>
          <a:xfrm>
            <a:off x="6285639" y="4267081"/>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77" name="円/楕円 76">
            <a:extLst>
              <a:ext uri="{FF2B5EF4-FFF2-40B4-BE49-F238E27FC236}">
                <a16:creationId xmlns:a16="http://schemas.microsoft.com/office/drawing/2014/main" id="{44FC7424-9CE9-AB92-76E3-6936806D7E8B}"/>
              </a:ext>
            </a:extLst>
          </p:cNvPr>
          <p:cNvSpPr/>
          <p:nvPr/>
        </p:nvSpPr>
        <p:spPr>
          <a:xfrm>
            <a:off x="3391040" y="4351467"/>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8" name="直線矢印コネクタ 77">
            <a:extLst>
              <a:ext uri="{FF2B5EF4-FFF2-40B4-BE49-F238E27FC236}">
                <a16:creationId xmlns:a16="http://schemas.microsoft.com/office/drawing/2014/main" id="{3E0127EF-D92F-8822-2A5D-2900FAEBE65E}"/>
              </a:ext>
            </a:extLst>
          </p:cNvPr>
          <p:cNvCxnSpPr>
            <a:cxnSpLocks/>
            <a:stCxn id="79" idx="6"/>
          </p:cNvCxnSpPr>
          <p:nvPr/>
        </p:nvCxnSpPr>
        <p:spPr>
          <a:xfrm>
            <a:off x="2250953" y="4504724"/>
            <a:ext cx="1145417" cy="8760"/>
          </a:xfrm>
          <a:prstGeom prst="straightConnector1">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9" name="円/楕円 78">
            <a:extLst>
              <a:ext uri="{FF2B5EF4-FFF2-40B4-BE49-F238E27FC236}">
                <a16:creationId xmlns:a16="http://schemas.microsoft.com/office/drawing/2014/main" id="{C7C8A37D-E009-5F31-A8AF-7E27540E6BA4}"/>
              </a:ext>
            </a:extLst>
          </p:cNvPr>
          <p:cNvSpPr/>
          <p:nvPr/>
        </p:nvSpPr>
        <p:spPr>
          <a:xfrm>
            <a:off x="1926917" y="4342706"/>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334735A1-5D67-C5E9-D96E-5625590EF076}"/>
              </a:ext>
            </a:extLst>
          </p:cNvPr>
          <p:cNvSpPr txBox="1">
            <a:spLocks/>
          </p:cNvSpPr>
          <p:nvPr/>
        </p:nvSpPr>
        <p:spPr bwMode="auto">
          <a:xfrm>
            <a:off x="5411995" y="645698"/>
            <a:ext cx="6264696" cy="2018788"/>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lgn="ctr">
              <a:buFont typeface="Arial" charset="0"/>
              <a:buNone/>
            </a:pPr>
            <a:r>
              <a:rPr lang="ja-JP" altLang="en-US" sz="1400" b="1" u="sng">
                <a:latin typeface="Meiryo UI" panose="020B0604030504040204" pitchFamily="34" charset="-128"/>
                <a:ea typeface="Meiryo UI" panose="020B0604030504040204" pitchFamily="34" charset="-128"/>
              </a:rPr>
              <a:t>箱庭コアのカウントアップ</a:t>
            </a:r>
            <a:endParaRPr lang="en-US" altLang="ja-JP" sz="1400" b="1" u="sng" dirty="0"/>
          </a:p>
          <a:p>
            <a:r>
              <a:rPr lang="ja-JP" altLang="en-US" sz="1600" dirty="0"/>
              <a:t>コア時刻</a:t>
            </a:r>
            <a:r>
              <a:rPr lang="en-US" altLang="ja-JP" sz="1600" dirty="0"/>
              <a:t> Tc(t) </a:t>
            </a:r>
            <a:r>
              <a:rPr lang="ja-JP" altLang="en-US" sz="1600" dirty="0"/>
              <a:t>を以下の手順で決定する。</a:t>
            </a:r>
            <a:endParaRPr lang="en-US" altLang="ja-JP" sz="1600" dirty="0"/>
          </a:p>
          <a:p>
            <a:pPr lvl="1"/>
            <a:r>
              <a:rPr lang="ja-JP" altLang="en-US" sz="1200" dirty="0"/>
              <a:t>想定新時刻</a:t>
            </a:r>
            <a:r>
              <a:rPr lang="en-US" altLang="ja-JP" sz="1200" dirty="0"/>
              <a:t>T'c</a:t>
            </a:r>
            <a:r>
              <a:rPr lang="ja-JP" altLang="en-US" sz="1200" dirty="0"/>
              <a:t>を求める（このまま進めた場合）</a:t>
            </a:r>
            <a:r>
              <a:rPr lang="en-US" altLang="ja-JP" sz="1200" dirty="0"/>
              <a:t> T'c </a:t>
            </a:r>
            <a:r>
              <a:rPr lang="en-US" altLang="ja-JP" sz="1200"/>
              <a:t>=Tc(t-Δt) + ΔTc</a:t>
            </a:r>
            <a:r>
              <a:rPr lang="ja-JP" altLang="en-US" sz="1200"/>
              <a:t> 。</a:t>
            </a:r>
            <a:endParaRPr lang="en-US" altLang="ja-JP" sz="1200"/>
          </a:p>
          <a:p>
            <a:pPr lvl="1"/>
            <a:r>
              <a:rPr lang="ja-JP" altLang="en-US" sz="1200"/>
              <a:t>アセットの時刻</a:t>
            </a:r>
            <a:r>
              <a:rPr lang="en-US" altLang="ja-JP" sz="1200"/>
              <a:t> T </a:t>
            </a:r>
            <a:r>
              <a:rPr lang="ja-JP" altLang="en-US" sz="1200"/>
              <a:t>を取得する。</a:t>
            </a:r>
            <a:r>
              <a:rPr lang="en-US" altLang="ja-JP" sz="1200" dirty="0"/>
              <a:t> </a:t>
            </a:r>
          </a:p>
          <a:p>
            <a:pPr lvl="1"/>
            <a:r>
              <a:rPr lang="en-US" altLang="ja-JP" sz="1200" dirty="0"/>
              <a:t>(T'c - T) </a:t>
            </a:r>
            <a:r>
              <a:rPr lang="ja-JP" altLang="en-US" sz="1200"/>
              <a:t>≧　最大許容遅延時間であれば</a:t>
            </a:r>
            <a:r>
              <a:rPr lang="en-US" altLang="ja-JP" sz="1200"/>
              <a:t> </a:t>
            </a:r>
            <a:r>
              <a:rPr lang="en-US" altLang="ja-JP" sz="1200" dirty="0"/>
              <a:t>Tc(t) </a:t>
            </a:r>
            <a:r>
              <a:rPr lang="en-US" altLang="ja-JP" sz="1200"/>
              <a:t>= Tc(t-Δt) </a:t>
            </a:r>
            <a:r>
              <a:rPr lang="ja-JP" altLang="en-US" sz="1200"/>
              <a:t>前回値とする。</a:t>
            </a:r>
            <a:r>
              <a:rPr lang="en-US" altLang="ja-JP" sz="1200" dirty="0"/>
              <a:t> </a:t>
            </a:r>
            <a:r>
              <a:rPr lang="ja-JP" altLang="en-US" sz="1200" dirty="0"/>
              <a:t>（停留）</a:t>
            </a:r>
            <a:endParaRPr lang="en-US" altLang="ja-JP" sz="1200" dirty="0"/>
          </a:p>
          <a:p>
            <a:pPr lvl="1"/>
            <a:r>
              <a:rPr lang="en-US" altLang="ja-JP" sz="1200" dirty="0"/>
              <a:t>(T'c - T)</a:t>
            </a:r>
            <a:r>
              <a:rPr lang="ja-JP" altLang="en-US" sz="1200"/>
              <a:t> </a:t>
            </a:r>
            <a:r>
              <a:rPr lang="en-US" altLang="ja-JP" sz="1200" dirty="0"/>
              <a:t>&lt;</a:t>
            </a:r>
            <a:r>
              <a:rPr lang="ja-JP" altLang="en-US" sz="1200"/>
              <a:t>　最大許容遅延時間であれば、</a:t>
            </a:r>
            <a:r>
              <a:rPr lang="en-US" altLang="ja-JP" sz="1200"/>
              <a:t>Tc(t) = T'c </a:t>
            </a:r>
            <a:r>
              <a:rPr lang="ja-JP" altLang="en-US" sz="1200"/>
              <a:t>想定新時刻とする。（進行）</a:t>
            </a:r>
            <a:endParaRPr lang="en-US" altLang="ja-JP" sz="1200"/>
          </a:p>
          <a:p>
            <a:r>
              <a:rPr lang="ja-JP" altLang="en-US" sz="1600" dirty="0"/>
              <a:t>その結果、</a:t>
            </a:r>
            <a:r>
              <a:rPr lang="ja-JP" altLang="en-US" sz="1600"/>
              <a:t>アセット時刻と箱庭時刻には、常に以下の関係</a:t>
            </a:r>
            <a:endParaRPr lang="en-US" altLang="ja-JP" sz="1600"/>
          </a:p>
          <a:p>
            <a:pPr lvl="1"/>
            <a:r>
              <a:rPr lang="en-US" altLang="ja-JP" sz="1200"/>
              <a:t>Tc(t) </a:t>
            </a:r>
            <a:r>
              <a:rPr lang="ja-JP" altLang="en-US" sz="1200"/>
              <a:t>≦ </a:t>
            </a:r>
            <a:r>
              <a:rPr lang="en-US" altLang="ja-JP" sz="1200"/>
              <a:t> T(t) +</a:t>
            </a:r>
            <a:r>
              <a:rPr lang="ja-JP" altLang="en-US" sz="1200"/>
              <a:t>最大許容遅延時間</a:t>
            </a:r>
            <a:r>
              <a:rPr lang="en-US" altLang="ja-JP" sz="1200"/>
              <a:t> ... </a:t>
            </a:r>
            <a:r>
              <a:rPr lang="ja-JP" altLang="en-US" sz="1200"/>
              <a:t>いつでも</a:t>
            </a:r>
            <a:r>
              <a:rPr lang="en-US" altLang="ja-JP" sz="1200"/>
              <a:t> Tc </a:t>
            </a:r>
            <a:r>
              <a:rPr lang="ja-JP" altLang="en-US" sz="1200"/>
              <a:t>の進みは一定以内。</a:t>
            </a:r>
            <a:endParaRPr lang="en-US" altLang="ja-JP" sz="1200" dirty="0"/>
          </a:p>
        </p:txBody>
      </p:sp>
      <p:cxnSp>
        <p:nvCxnSpPr>
          <p:cNvPr id="83" name="直線矢印コネクタ 82">
            <a:extLst>
              <a:ext uri="{FF2B5EF4-FFF2-40B4-BE49-F238E27FC236}">
                <a16:creationId xmlns:a16="http://schemas.microsoft.com/office/drawing/2014/main" id="{10735CD3-AA6C-6715-A7A9-EFEBD7CD0549}"/>
              </a:ext>
            </a:extLst>
          </p:cNvPr>
          <p:cNvCxnSpPr/>
          <p:nvPr/>
        </p:nvCxnSpPr>
        <p:spPr>
          <a:xfrm>
            <a:off x="6469060" y="5353980"/>
            <a:ext cx="0" cy="885774"/>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B7FEE7B9-B96E-A4CA-CC4A-3737E4F4CD30}"/>
              </a:ext>
            </a:extLst>
          </p:cNvPr>
          <p:cNvSpPr txBox="1"/>
          <p:nvPr/>
        </p:nvSpPr>
        <p:spPr>
          <a:xfrm rot="18900000">
            <a:off x="6180020" y="5282665"/>
            <a:ext cx="1882807" cy="338554"/>
          </a:xfrm>
          <a:prstGeom prst="rect">
            <a:avLst/>
          </a:prstGeom>
          <a:noFill/>
        </p:spPr>
        <p:txBody>
          <a:bodyPr wrap="square">
            <a:spAutoFit/>
          </a:bodyPr>
          <a:lstStyle/>
          <a:p>
            <a:r>
              <a:rPr lang="ja-JP" altLang="en-US" sz="1600">
                <a:latin typeface="Meiryo UI" panose="020B0604030504040204" pitchFamily="34" charset="-128"/>
                <a:ea typeface="Meiryo UI" panose="020B0604030504040204" pitchFamily="34" charset="-128"/>
              </a:rPr>
              <a:t>最大許容遅延時間</a:t>
            </a:r>
          </a:p>
        </p:txBody>
      </p:sp>
      <p:sp>
        <p:nvSpPr>
          <p:cNvPr id="67" name="円/楕円 66">
            <a:extLst>
              <a:ext uri="{FF2B5EF4-FFF2-40B4-BE49-F238E27FC236}">
                <a16:creationId xmlns:a16="http://schemas.microsoft.com/office/drawing/2014/main" id="{B7405714-C614-7897-63E5-6EB4A54CDDB9}"/>
              </a:ext>
            </a:extLst>
          </p:cNvPr>
          <p:cNvSpPr/>
          <p:nvPr/>
        </p:nvSpPr>
        <p:spPr>
          <a:xfrm>
            <a:off x="8154309" y="3944239"/>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938A656-FB25-E8CE-BA87-B00FD2E06382}"/>
              </a:ext>
            </a:extLst>
          </p:cNvPr>
          <p:cNvSpPr/>
          <p:nvPr/>
        </p:nvSpPr>
        <p:spPr>
          <a:xfrm>
            <a:off x="2490940" y="4869174"/>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F1435F42-5396-068D-619F-E550E74E12DB}"/>
              </a:ext>
            </a:extLst>
          </p:cNvPr>
          <p:cNvSpPr/>
          <p:nvPr/>
        </p:nvSpPr>
        <p:spPr>
          <a:xfrm>
            <a:off x="3931100" y="4869174"/>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C845569F-8AAB-72A8-B69B-2577353753F9}"/>
              </a:ext>
            </a:extLst>
          </p:cNvPr>
          <p:cNvCxnSpPr>
            <a:cxnSpLocks/>
          </p:cNvCxnSpPr>
          <p:nvPr/>
        </p:nvCxnSpPr>
        <p:spPr>
          <a:xfrm>
            <a:off x="2821687" y="5013190"/>
            <a:ext cx="1145417" cy="8760"/>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十字形 32">
            <a:extLst>
              <a:ext uri="{FF2B5EF4-FFF2-40B4-BE49-F238E27FC236}">
                <a16:creationId xmlns:a16="http://schemas.microsoft.com/office/drawing/2014/main" id="{DC761FBB-F043-524F-486B-4CBEAD3C7FC0}"/>
              </a:ext>
            </a:extLst>
          </p:cNvPr>
          <p:cNvSpPr/>
          <p:nvPr/>
        </p:nvSpPr>
        <p:spPr>
          <a:xfrm rot="2672213">
            <a:off x="3396800" y="4807842"/>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弧 33">
            <a:extLst>
              <a:ext uri="{FF2B5EF4-FFF2-40B4-BE49-F238E27FC236}">
                <a16:creationId xmlns:a16="http://schemas.microsoft.com/office/drawing/2014/main" id="{AD2B1A2D-8940-A0EA-D701-B3F26A2E0653}"/>
              </a:ext>
            </a:extLst>
          </p:cNvPr>
          <p:cNvSpPr/>
          <p:nvPr/>
        </p:nvSpPr>
        <p:spPr>
          <a:xfrm rot="19208716">
            <a:off x="2039966" y="4741678"/>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9DB8D04D-B5D1-80F4-8D79-5EEE376E7F0D}"/>
              </a:ext>
            </a:extLst>
          </p:cNvPr>
          <p:cNvSpPr/>
          <p:nvPr/>
        </p:nvSpPr>
        <p:spPr>
          <a:xfrm>
            <a:off x="2585212" y="4929136"/>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弧 58">
            <a:extLst>
              <a:ext uri="{FF2B5EF4-FFF2-40B4-BE49-F238E27FC236}">
                <a16:creationId xmlns:a16="http://schemas.microsoft.com/office/drawing/2014/main" id="{EC4E7B98-047A-7AB4-2723-1B682A0606F5}"/>
              </a:ext>
            </a:extLst>
          </p:cNvPr>
          <p:cNvSpPr/>
          <p:nvPr/>
        </p:nvSpPr>
        <p:spPr>
          <a:xfrm rot="9906620">
            <a:off x="8505506" y="4142167"/>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3FB29D80-A5CA-8440-B4EC-9B559BFC95FB}"/>
              </a:ext>
            </a:extLst>
          </p:cNvPr>
          <p:cNvSpPr/>
          <p:nvPr/>
        </p:nvSpPr>
        <p:spPr>
          <a:xfrm>
            <a:off x="8263573" y="3949665"/>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7FD33CC3-05F6-54FD-B25E-3CA97D03D867}"/>
              </a:ext>
            </a:extLst>
          </p:cNvPr>
          <p:cNvSpPr txBox="1"/>
          <p:nvPr/>
        </p:nvSpPr>
        <p:spPr>
          <a:xfrm>
            <a:off x="8147769" y="4616269"/>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75" name="円/楕円 74">
            <a:extLst>
              <a:ext uri="{FF2B5EF4-FFF2-40B4-BE49-F238E27FC236}">
                <a16:creationId xmlns:a16="http://schemas.microsoft.com/office/drawing/2014/main" id="{DE3AD743-7182-6214-5C8E-C4DBE1630DDE}"/>
              </a:ext>
            </a:extLst>
          </p:cNvPr>
          <p:cNvSpPr/>
          <p:nvPr/>
        </p:nvSpPr>
        <p:spPr>
          <a:xfrm>
            <a:off x="8158279" y="3176972"/>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6" name="直線矢印コネクタ 75">
            <a:extLst>
              <a:ext uri="{FF2B5EF4-FFF2-40B4-BE49-F238E27FC236}">
                <a16:creationId xmlns:a16="http://schemas.microsoft.com/office/drawing/2014/main" id="{3E35B28B-A84F-3750-0A1E-8D3E82BCE31D}"/>
              </a:ext>
            </a:extLst>
          </p:cNvPr>
          <p:cNvCxnSpPr>
            <a:cxnSpLocks/>
            <a:stCxn id="67" idx="0"/>
            <a:endCxn id="75" idx="4"/>
          </p:cNvCxnSpPr>
          <p:nvPr/>
        </p:nvCxnSpPr>
        <p:spPr>
          <a:xfrm flipV="1">
            <a:off x="8316327" y="3501008"/>
            <a:ext cx="3970" cy="443231"/>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1" name="十字形 70">
            <a:extLst>
              <a:ext uri="{FF2B5EF4-FFF2-40B4-BE49-F238E27FC236}">
                <a16:creationId xmlns:a16="http://schemas.microsoft.com/office/drawing/2014/main" id="{E54C914F-2721-CAB4-71D6-6459FC860DA2}"/>
              </a:ext>
            </a:extLst>
          </p:cNvPr>
          <p:cNvSpPr/>
          <p:nvPr/>
        </p:nvSpPr>
        <p:spPr>
          <a:xfrm rot="2672213">
            <a:off x="8363574" y="3293780"/>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629715-C53F-6AD1-E0BB-758881F602D7}"/>
              </a:ext>
            </a:extLst>
          </p:cNvPr>
          <p:cNvSpPr txBox="1"/>
          <p:nvPr/>
        </p:nvSpPr>
        <p:spPr>
          <a:xfrm>
            <a:off x="2063552" y="2852936"/>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9" name="テキスト ボックス 8">
            <a:extLst>
              <a:ext uri="{FF2B5EF4-FFF2-40B4-BE49-F238E27FC236}">
                <a16:creationId xmlns:a16="http://schemas.microsoft.com/office/drawing/2014/main" id="{B74FC615-2EAC-8D17-91E3-F6FD9D815977}"/>
              </a:ext>
            </a:extLst>
          </p:cNvPr>
          <p:cNvSpPr txBox="1"/>
          <p:nvPr/>
        </p:nvSpPr>
        <p:spPr>
          <a:xfrm>
            <a:off x="730477" y="-810180"/>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10" name="テキスト ボックス 9">
            <a:extLst>
              <a:ext uri="{FF2B5EF4-FFF2-40B4-BE49-F238E27FC236}">
                <a16:creationId xmlns:a16="http://schemas.microsoft.com/office/drawing/2014/main" id="{DA35F1CB-77AE-7AD9-E259-642E1499D116}"/>
              </a:ext>
            </a:extLst>
          </p:cNvPr>
          <p:cNvSpPr txBox="1"/>
          <p:nvPr/>
        </p:nvSpPr>
        <p:spPr>
          <a:xfrm>
            <a:off x="6592772" y="2771636"/>
            <a:ext cx="2682976"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時刻のカウントアップ</a:t>
            </a:r>
          </a:p>
        </p:txBody>
      </p:sp>
    </p:spTree>
    <p:extLst>
      <p:ext uri="{BB962C8B-B14F-4D97-AF65-F5344CB8AC3E}">
        <p14:creationId xmlns:p14="http://schemas.microsoft.com/office/powerpoint/2010/main" val="26404882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20130806_SPF技術検討資料(SCTC) ">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otalTime>9289</TotalTime>
  <Words>1275</Words>
  <Application>Microsoft Macintosh PowerPoint</Application>
  <PresentationFormat>ワイド画面</PresentationFormat>
  <Paragraphs>232</Paragraphs>
  <Slides>15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15</vt:i4>
      </vt:variant>
    </vt:vector>
  </HeadingPairs>
  <TitlesOfParts>
    <vt:vector size="22" baseType="lpstr">
      <vt:lpstr>Meiryo UI</vt:lpstr>
      <vt:lpstr>メイリオ</vt:lpstr>
      <vt:lpstr>Arial</vt:lpstr>
      <vt:lpstr>Calibri</vt:lpstr>
      <vt:lpstr>Times New Roman</vt:lpstr>
      <vt:lpstr>デザインの設定</vt:lpstr>
      <vt:lpstr>1_20130806_SPF技術検討資料(SCTC) </vt:lpstr>
      <vt:lpstr>PowerPoint プレゼンテーション</vt:lpstr>
      <vt:lpstr>シミュレーション時刻と時刻同期の背景</vt:lpstr>
      <vt:lpstr>シミュレーション時刻と時刻同期の背景</vt:lpstr>
      <vt:lpstr>既存の時間同期方式</vt:lpstr>
      <vt:lpstr>箱庭の時刻同期方式</vt:lpstr>
      <vt:lpstr>箱庭コア機能の時刻同期設計</vt:lpstr>
      <vt:lpstr>箱庭コア機能の時刻同期設計</vt:lpstr>
      <vt:lpstr>カウントアップの動作(共通)</vt:lpstr>
      <vt:lpstr>箱庭時刻とアセット時刻の同期</vt:lpstr>
      <vt:lpstr>厳密な定義と証明</vt:lpstr>
      <vt:lpstr>導出される結論</vt:lpstr>
      <vt:lpstr>シミュレーション時刻の分布</vt:lpstr>
      <vt:lpstr>最大許容遅延時間の考察</vt:lpstr>
      <vt:lpstr>シミュレーション結果</vt:lpstr>
      <vt:lpstr>シミュレーション結果(詳しく)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崇 森</dc:creator>
  <cp:lastModifiedBy>健児 平鍋</cp:lastModifiedBy>
  <cp:revision>446</cp:revision>
  <dcterms:created xsi:type="dcterms:W3CDTF">2020-10-01T03:54:33Z</dcterms:created>
  <dcterms:modified xsi:type="dcterms:W3CDTF">2024-09-26T08:04:30Z</dcterms:modified>
</cp:coreProperties>
</file>