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7765" autoAdjust="0"/>
    <p:restoredTop sz="94660"/>
  </p:normalViewPr>
  <p:slideViewPr>
    <p:cSldViewPr showGuides="1" snapToGrid="0">
      <p:cViewPr varScale="1">
        <p:scale>
          <a:sx n="85" d="100"/>
          <a:sy n="85" d="100"/>
        </p:scale>
        <p:origin x="120" y="114"/>
      </p:cViewPr>
      <p:guideLst>
        <p:guide orient="horz" pos="2160"/>
        <p:guide pos="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</p:cSldViewPr>
  </p:notes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91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</a:fld>
            <a:endParaRPr lang="en-US"/>
          </a:p>
        </p:txBody>
      </p:sp>
      <p:sp>
        <p:nvSpPr>
          <p:cNvPr id="1048692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93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5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</a:fld>
            <a:endParaRPr lang="en-US"/>
          </a:p>
        </p:txBody>
      </p:sp>
      <p:sp>
        <p:nvSpPr>
          <p:cNvPr id="104868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8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8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5FA54A-D6F7-40CD-9A8B-FD0F27E99C4E}" type="datetime1">
              <a:rPr lang="en-US" smtClean="0"/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Add a footer</a:t>
            </a:r>
            <a:endParaRPr dirty="0"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B7BAC7-FE87-40F6-AA24-4F4685D1B022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6BF3420-BD28-4303-B174-5DA547FBD2EE}" type="datetime1">
              <a:rPr lang="en-US" smtClean="0"/>
            </a:fld>
            <a:endParaRPr lang="en-US"/>
          </a:p>
        </p:txBody>
      </p:sp>
      <p:sp>
        <p:nvSpPr>
          <p:cNvPr id="10486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Add a footer</a:t>
            </a:r>
            <a:endParaRPr dirty="0" lang="en-US"/>
          </a:p>
        </p:txBody>
      </p:sp>
      <p:sp>
        <p:nvSpPr>
          <p:cNvPr id="10486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B7BAC7-FE87-40F6-AA24-4F4685D1B022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CD4FFA1-8B21-4639-B70E-BE4C824551B0}" type="datetime1">
              <a:rPr lang="en-US" smtClean="0"/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Add a footer</a:t>
            </a:r>
            <a:endParaRPr dirty="0"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B7BAC7-FE87-40F6-AA24-4F4685D1B022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48650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9EFC4C8-BEE2-43D7-9FD6-9F5825C16D2B}" type="datetime1">
              <a:rPr lang="en-US" smtClean="0"/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Add a footer</a:t>
            </a:r>
            <a:endParaRPr dirty="0"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B7BAC7-FE87-40F6-AA24-4F4685D1B022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7503902-63FA-4BAC-9627-46E1E0C34E65}" type="datetime1">
              <a:rPr lang="en-US" smtClean="0"/>
            </a:fld>
            <a:endParaRPr lang="en-US"/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Add a footer</a:t>
            </a:r>
            <a:endParaRPr dirty="0" lang="en-US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B7BAC7-FE87-40F6-AA24-4F4685D1B022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9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0486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8E9070-439B-4694-A6CD-B658AB4F92F6}" type="datetime1">
              <a:rPr lang="en-US" smtClean="0"/>
            </a:fld>
            <a:endParaRPr lang="en-US"/>
          </a:p>
        </p:txBody>
      </p:sp>
      <p:sp>
        <p:nvSpPr>
          <p:cNvPr id="10486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Add a footer</a:t>
            </a:r>
            <a:endParaRPr dirty="0" lang="en-US"/>
          </a:p>
        </p:txBody>
      </p:sp>
      <p:sp>
        <p:nvSpPr>
          <p:cNvPr id="10486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B7BAC7-FE87-40F6-AA24-4F4685D1B022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7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8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84A4E43-7B09-45A1-B864-E6B317ECF3A4}" type="datetime1">
              <a:rPr lang="en-US" smtClean="0"/>
            </a:fld>
            <a:endParaRPr lang="en-US"/>
          </a:p>
        </p:txBody>
      </p:sp>
      <p:sp>
        <p:nvSpPr>
          <p:cNvPr id="10486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Add a footer</a:t>
            </a:r>
            <a:endParaRPr dirty="0" lang="en-US"/>
          </a:p>
        </p:txBody>
      </p:sp>
      <p:sp>
        <p:nvSpPr>
          <p:cNvPr id="10486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B7BAC7-FE87-40F6-AA24-4F4685D1B022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2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048633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048635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54B980-CCC6-4BAD-A1B4-2FA9D92E0A05}" type="datetime1">
              <a:rPr lang="en-US" smtClean="0"/>
            </a:fld>
            <a:endParaRPr lang="en-US"/>
          </a:p>
        </p:txBody>
      </p:sp>
      <p:sp>
        <p:nvSpPr>
          <p:cNvPr id="104863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Add a footer</a:t>
            </a:r>
            <a:endParaRPr dirty="0" lang="en-US"/>
          </a:p>
        </p:txBody>
      </p:sp>
      <p:sp>
        <p:nvSpPr>
          <p:cNvPr id="104863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B7BAC7-FE87-40F6-AA24-4F4685D1B022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B7EF1D9-83BC-4002-BD8F-24D0CCC66468}" type="datetime1">
              <a:rPr lang="en-US" smtClean="0"/>
            </a:fld>
            <a:endParaRPr lang="en-US"/>
          </a:p>
        </p:txBody>
      </p:sp>
      <p:sp>
        <p:nvSpPr>
          <p:cNvPr id="104864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Add a footer</a:t>
            </a:r>
            <a:endParaRPr dirty="0" lang="en-US"/>
          </a:p>
        </p:txBody>
      </p:sp>
      <p:sp>
        <p:nvSpPr>
          <p:cNvPr id="104864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B7BAC7-FE87-40F6-AA24-4F4685D1B022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BF1996D-8D44-46DF-8F6C-1034641AF83C}" type="datetime1">
              <a:rPr lang="en-US" smtClean="0"/>
            </a:fld>
            <a:endParaRPr lang="en-US"/>
          </a:p>
        </p:txBody>
      </p:sp>
      <p:sp>
        <p:nvSpPr>
          <p:cNvPr id="104866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Add a footer</a:t>
            </a:r>
            <a:endParaRPr dirty="0" lang="en-US"/>
          </a:p>
        </p:txBody>
      </p:sp>
      <p:sp>
        <p:nvSpPr>
          <p:cNvPr id="104866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B7BAC7-FE87-40F6-AA24-4F4685D1B022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9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04868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37BB03-F533-4975-BC5F-5F63597B0206}" type="datetime1">
              <a:rPr lang="en-US" smtClean="0"/>
            </a:fld>
            <a:endParaRPr lang="en-US"/>
          </a:p>
        </p:txBody>
      </p:sp>
      <p:sp>
        <p:nvSpPr>
          <p:cNvPr id="104868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Add a footer</a:t>
            </a:r>
            <a:endParaRPr dirty="0" lang="en-US"/>
          </a:p>
        </p:txBody>
      </p:sp>
      <p:sp>
        <p:nvSpPr>
          <p:cNvPr id="104868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B7BAC7-FE87-40F6-AA24-4F4685D1B022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6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04866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0FE6B43-4D93-4861-B493-D0E96BAB9540}" type="datetime1">
              <a:rPr lang="en-US" smtClean="0"/>
            </a:fld>
            <a:endParaRPr lang="en-US"/>
          </a:p>
        </p:txBody>
      </p:sp>
      <p:sp>
        <p:nvSpPr>
          <p:cNvPr id="104866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Add a footer</a:t>
            </a:r>
            <a:endParaRPr dirty="0" lang="en-US"/>
          </a:p>
        </p:txBody>
      </p:sp>
      <p:sp>
        <p:nvSpPr>
          <p:cNvPr id="104866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B7BAC7-FE87-40F6-AA24-4F4685D1B022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image" Target="../media/image1.jpeg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3">
            <a:lum/>
          </a:blip>
          <a:srcRect/>
          <a:stretch>
            <a:fillRect l="-14000" r="-14000"/>
          </a:stretch>
        </a:blipFill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7A4A3-27B9-48B6-B63B-843920EC9F00}" type="datetime1">
              <a:rPr lang="en-US" smtClean="0"/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dirty="0"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>
    <p:fade/>
  </p:transition>
  <p:hf dt="0" ftr="0" hdr="0" sldNum="1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481971" y="598377"/>
            <a:ext cx="11180639" cy="1633492"/>
          </a:xfrm>
        </p:spPr>
        <p:txBody>
          <a:bodyPr>
            <a:noAutofit/>
          </a:bodyPr>
          <a:p>
            <a:pPr algn="ctr"/>
            <a:r>
              <a:rPr dirty="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Implementation of Internet of Things Based Smart Energy Monitoring System.</a:t>
            </a:r>
            <a:endParaRPr dirty="0" sz="3600"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3" name="Subtitle 2"/>
          <p:cNvSpPr>
            <a:spLocks noGrp="1"/>
          </p:cNvSpPr>
          <p:nvPr>
            <p:ph sz="half" idx="1"/>
          </p:nvPr>
        </p:nvSpPr>
        <p:spPr>
          <a:xfrm>
            <a:off x="481971" y="3336109"/>
            <a:ext cx="5475494" cy="1879283"/>
          </a:xfrm>
        </p:spPr>
        <p:txBody>
          <a:bodyPr>
            <a:normAutofit/>
          </a:bodyPr>
          <a:p>
            <a:pPr indent="0" marL="0">
              <a:buNone/>
            </a:pPr>
            <a:r>
              <a:rPr b="1" dirty="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</a:t>
            </a:r>
            <a:endParaRPr b="1" dirty="0" 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dirty="0"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0" marL="0">
              <a:buNone/>
            </a:pP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dirty="0"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4" name="Content Placeholder 3"/>
          <p:cNvSpPr>
            <a:spLocks noGrp="1"/>
          </p:cNvSpPr>
          <p:nvPr>
            <p:ph sz="half" idx="2"/>
          </p:nvPr>
        </p:nvSpPr>
        <p:spPr>
          <a:xfrm>
            <a:off x="6907730" y="3336109"/>
            <a:ext cx="4754880" cy="2022974"/>
          </a:xfrm>
        </p:spPr>
        <p:txBody>
          <a:bodyPr>
            <a:normAutofit fontScale="89286" lnSpcReduction="20000"/>
          </a:bodyPr>
          <a:p>
            <a:pPr indent="0" marL="0">
              <a:buNone/>
            </a:pPr>
            <a:r>
              <a:rPr b="1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endParaRPr b="1" dirty="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b="1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 M Hisbullah Hasnat </a:t>
            </a:r>
            <a:r>
              <a:rPr b="1"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(C16301</a:t>
            </a:r>
            <a:r>
              <a:rPr altLang="en-US" b="1"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4)</a:t>
            </a:r>
            <a:endParaRPr b="1"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b="1"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b="1"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altLang="en-US" b="1" dirty="0" lang="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486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B7BAC7-FE87-40F6-AA24-4F4685D1B02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2571206" y="490332"/>
            <a:ext cx="6039394" cy="808383"/>
          </a:xfrm>
        </p:spPr>
        <p:txBody>
          <a:bodyPr>
            <a:normAutofit/>
          </a:bodyPr>
          <a:p>
            <a:r>
              <a:rPr dirty="0" sz="4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  <a:endParaRPr dirty="0" sz="4000" 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0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B7BAC7-FE87-40F6-AA24-4F4685D1B022}" type="slidenum">
              <a:rPr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2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99778" y="1306582"/>
            <a:ext cx="9258001" cy="5232330"/>
          </a:xfrm>
          <a:prstGeom prst="rect"/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ctrTitle"/>
          </p:nvPr>
        </p:nvSpPr>
        <p:spPr>
          <a:xfrm>
            <a:off x="2571206" y="490332"/>
            <a:ext cx="6039394" cy="808383"/>
          </a:xfrm>
        </p:spPr>
        <p:txBody>
          <a:bodyPr>
            <a:normAutofit/>
          </a:bodyPr>
          <a:p>
            <a:pPr algn="ctr"/>
            <a:r>
              <a:rPr dirty="0" sz="40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dirty="0" sz="4000"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5" name="Subtitle 3"/>
          <p:cNvSpPr>
            <a:spLocks noGrp="1"/>
          </p:cNvSpPr>
          <p:nvPr>
            <p:ph type="subTitle" idx="1"/>
          </p:nvPr>
        </p:nvSpPr>
        <p:spPr>
          <a:xfrm>
            <a:off x="675861" y="1616766"/>
            <a:ext cx="10677939" cy="4179713"/>
          </a:xfrm>
        </p:spPr>
        <p:txBody>
          <a:bodyPr>
            <a:noAutofit/>
          </a:bodyPr>
          <a:p>
            <a:pPr algn="just" indent="-457200" marL="457200">
              <a:buFont typeface="Arial" panose="020B0604020202020204" pitchFamily="34" charset="0"/>
              <a:buChar char="•"/>
            </a:pPr>
            <a:r>
              <a:rPr dirty="0" sz="36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will play a significant role in energy monitoring.</a:t>
            </a:r>
            <a:r>
              <a:rPr dirty="0" sz="36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3600" 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457200" marL="457200">
              <a:buFont typeface="Arial" panose="020B0604020202020204" pitchFamily="34" charset="0"/>
              <a:buChar char="•"/>
            </a:pPr>
            <a:r>
              <a:rPr dirty="0" sz="36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will help user to monitor real time consumption.</a:t>
            </a:r>
            <a:endParaRPr dirty="0" sz="36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457200" marL="457200">
              <a:buFont typeface="Arial" panose="020B0604020202020204" pitchFamily="34" charset="0"/>
              <a:buChar char="•"/>
            </a:pPr>
            <a:r>
              <a:rPr dirty="0" sz="36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hoping that this system will be a milestone in the power sector of Bangladesh. </a:t>
            </a:r>
            <a:endParaRPr dirty="0" sz="3600" 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B7BAC7-FE87-40F6-AA24-4F4685D1B022}" type="slidenum">
              <a:rPr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ctrTitle"/>
          </p:nvPr>
        </p:nvSpPr>
        <p:spPr>
          <a:xfrm>
            <a:off x="2571206" y="490332"/>
            <a:ext cx="6039394" cy="808383"/>
          </a:xfrm>
        </p:spPr>
        <p:txBody>
          <a:bodyPr>
            <a:normAutofit/>
          </a:bodyPr>
          <a:p>
            <a:pPr algn="ctr"/>
            <a:r>
              <a:rPr dirty="0" sz="40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dirty="0" sz="4000"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Subtitle 3"/>
          <p:cNvSpPr>
            <a:spLocks noGrp="1"/>
          </p:cNvSpPr>
          <p:nvPr>
            <p:ph type="subTitle" idx="1"/>
          </p:nvPr>
        </p:nvSpPr>
        <p:spPr>
          <a:xfrm>
            <a:off x="675861" y="1616766"/>
            <a:ext cx="10677939" cy="3114260"/>
          </a:xfrm>
        </p:spPr>
        <p:txBody>
          <a:bodyPr>
            <a:noAutofit/>
          </a:bodyPr>
          <a:p>
            <a:pPr algn="just"/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[1]	V.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Preethi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and G. Harish, “Design and implementation of smart energy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meter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,” in </a:t>
            </a:r>
            <a:r>
              <a:rPr dirty="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2016 International Conference on Inventive Computation </a:t>
            </a:r>
            <a:r>
              <a:rPr dirty="0" i="1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Technologies </a:t>
            </a:r>
            <a:r>
              <a:rPr dirty="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(ICICT)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2016, pp. 1–5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N.T.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Makanjuola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O.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Shoewu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L.A.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Akinyemi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and A.A.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Ajasa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2018. </a:t>
            </a:r>
            <a:r>
              <a:rPr dirty="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dirty="0" i="1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and 	Development </a:t>
            </a:r>
            <a:r>
              <a:rPr dirty="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a Microcontroller Based Digital Wattmeter </a:t>
            </a:r>
            <a:r>
              <a:rPr dirty="0" i="1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dirty="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MIDIWAT</a:t>
            </a:r>
            <a:r>
              <a:rPr dirty="0" i="1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dirty="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R. G.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Sarangle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U.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Pandit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K. Prof, and J. Modi, “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Gsm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Based Power Meter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Reading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,” vol. 1, no. 4, pp. 273–279,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2019.</a:t>
            </a:r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dirty="0" lang="en-US"/>
          </a:p>
          <a:p>
            <a:pPr algn="just"/>
            <a:endParaRPr dirty="0" sz="2800" 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2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B7BAC7-FE87-40F6-AA24-4F4685D1B022}" type="slidenum">
              <a:rPr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ctrTitle"/>
          </p:nvPr>
        </p:nvSpPr>
        <p:spPr>
          <a:xfrm>
            <a:off x="2825206" y="2636632"/>
            <a:ext cx="6039394" cy="808383"/>
          </a:xfrm>
        </p:spPr>
        <p:txBody>
          <a:bodyPr>
            <a:normAutofit/>
          </a:bodyPr>
          <a:p>
            <a:pPr algn="ctr"/>
            <a:r>
              <a:rPr dirty="0" sz="40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Question? </a:t>
            </a:r>
            <a:endParaRPr dirty="0" sz="4000"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8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B7BAC7-FE87-40F6-AA24-4F4685D1B022}" type="slidenum">
              <a:rPr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ctrTitle"/>
          </p:nvPr>
        </p:nvSpPr>
        <p:spPr>
          <a:xfrm>
            <a:off x="2825206" y="2636632"/>
            <a:ext cx="6039394" cy="808383"/>
          </a:xfrm>
        </p:spPr>
        <p:txBody>
          <a:bodyPr>
            <a:normAutofit/>
          </a:bodyPr>
          <a:p>
            <a:pPr algn="ctr"/>
            <a:r>
              <a:rPr dirty="0" sz="40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dirty="0" sz="4000"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0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B7BAC7-FE87-40F6-AA24-4F4685D1B022}" type="slidenum">
              <a:rPr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8"/>
          <p:cNvSpPr>
            <a:spLocks noGrp="1"/>
          </p:cNvSpPr>
          <p:nvPr>
            <p:ph type="ctrTitle"/>
          </p:nvPr>
        </p:nvSpPr>
        <p:spPr>
          <a:xfrm>
            <a:off x="-1311965" y="608432"/>
            <a:ext cx="9144000" cy="709023"/>
          </a:xfrm>
        </p:spPr>
        <p:txBody>
          <a:bodyPr>
            <a:normAutofit/>
          </a:bodyPr>
          <a:p>
            <a:r>
              <a:rPr dirty="0" sz="40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Outline</a:t>
            </a:r>
            <a:endParaRPr dirty="0" sz="4000"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7" name="Subtitle 9"/>
          <p:cNvSpPr>
            <a:spLocks noGrp="1"/>
          </p:cNvSpPr>
          <p:nvPr>
            <p:ph type="subTitle" idx="1"/>
          </p:nvPr>
        </p:nvSpPr>
        <p:spPr>
          <a:xfrm>
            <a:off x="1524000" y="1724297"/>
            <a:ext cx="9144000" cy="4271554"/>
          </a:xfrm>
        </p:spPr>
        <p:txBody>
          <a:bodyPr>
            <a:normAutofit lnSpcReduction="10000"/>
          </a:bodyPr>
          <a:p>
            <a:pPr algn="l" indent="-342900" marL="342900">
              <a:buFont typeface="Wingdings" panose="05000000000000000000" pitchFamily="2" charset="2"/>
              <a:buChar char="§"/>
            </a:pPr>
            <a:r>
              <a:rPr dirty="0" sz="26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dirty="0" sz="2600" 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pitchFamily="2" charset="2"/>
              <a:buChar char="§"/>
            </a:pPr>
            <a:r>
              <a:rPr dirty="0" sz="26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dirty="0" sz="2600" 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pitchFamily="2" charset="2"/>
              <a:buChar char="§"/>
            </a:pPr>
            <a:r>
              <a:rPr dirty="0" sz="26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dirty="0" sz="2600" 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pitchFamily="2" charset="2"/>
              <a:buChar char="§"/>
            </a:pPr>
            <a:r>
              <a:rPr dirty="0" sz="26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Approach</a:t>
            </a:r>
            <a:endParaRPr dirty="0" sz="2600" 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pitchFamily="2" charset="2"/>
              <a:buChar char="§"/>
            </a:pPr>
            <a:r>
              <a:rPr dirty="0" sz="26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dirty="0" sz="2600" 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pitchFamily="2" charset="2"/>
              <a:buChar char="§"/>
            </a:pPr>
            <a:r>
              <a:rPr dirty="0" sz="26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 Components</a:t>
            </a:r>
            <a:endParaRPr dirty="0" sz="2600" 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pitchFamily="2" charset="2"/>
              <a:buChar char="§"/>
            </a:pPr>
            <a:r>
              <a:rPr dirty="0" sz="26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Tools </a:t>
            </a:r>
            <a:endParaRPr dirty="0" sz="26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pitchFamily="2" charset="2"/>
              <a:buChar char="§"/>
            </a:pPr>
            <a:r>
              <a:rPr dirty="0" sz="26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  <a:endParaRPr dirty="0" sz="2600" 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pitchFamily="2" charset="2"/>
              <a:buChar char="§"/>
            </a:pPr>
            <a:r>
              <a:rPr dirty="0" sz="26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pitchFamily="2" charset="2"/>
              <a:buChar char="§"/>
            </a:pPr>
            <a:endParaRPr dirty="0"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B7BAC7-FE87-40F6-AA24-4F4685D1B02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ctrTitle"/>
          </p:nvPr>
        </p:nvSpPr>
        <p:spPr>
          <a:xfrm>
            <a:off x="2571206" y="490332"/>
            <a:ext cx="6039394" cy="808383"/>
          </a:xfrm>
        </p:spPr>
        <p:txBody>
          <a:bodyPr>
            <a:normAutofit/>
          </a:bodyPr>
          <a:p>
            <a:pPr algn="ctr"/>
            <a:r>
              <a:rPr dirty="0" sz="40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dirty="0" sz="4000"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0" name="Subtitle 3"/>
          <p:cNvSpPr>
            <a:spLocks noGrp="1"/>
          </p:cNvSpPr>
          <p:nvPr>
            <p:ph type="subTitle" idx="1"/>
          </p:nvPr>
        </p:nvSpPr>
        <p:spPr>
          <a:xfrm>
            <a:off x="675861" y="1616766"/>
            <a:ext cx="10677939" cy="3114260"/>
          </a:xfrm>
        </p:spPr>
        <p:txBody>
          <a:bodyPr>
            <a:noAutofit/>
          </a:bodyPr>
          <a:p>
            <a:pPr algn="just" indent="-457200" marL="457200">
              <a:buFont typeface="Arial" panose="020B0604020202020204" pitchFamily="34" charset="0"/>
              <a:buChar char="•"/>
            </a:pPr>
            <a:r>
              <a:rPr dirty="0" sz="31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sector plays strategic role in the process of economic development of a country.</a:t>
            </a:r>
            <a:endParaRPr dirty="0" sz="3100" 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457200" marL="457200">
              <a:buFont typeface="Arial" panose="020B0604020202020204" pitchFamily="34" charset="0"/>
              <a:buChar char="•"/>
            </a:pPr>
            <a:r>
              <a:rPr dirty="0" sz="31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a proper management of power usage, it is nearly impossible to reduce power shortage, maintain proper billing etc.</a:t>
            </a:r>
            <a:endParaRPr dirty="0" sz="3100" 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1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B7BAC7-FE87-40F6-AA24-4F4685D1B022}" type="slidenum">
              <a:rPr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ctrTitle"/>
          </p:nvPr>
        </p:nvSpPr>
        <p:spPr>
          <a:xfrm>
            <a:off x="2571206" y="490332"/>
            <a:ext cx="6039394" cy="808383"/>
          </a:xfrm>
        </p:spPr>
        <p:txBody>
          <a:bodyPr>
            <a:normAutofit/>
          </a:bodyPr>
          <a:p>
            <a:pPr algn="ctr"/>
            <a:r>
              <a:rPr dirty="0" sz="40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dirty="0" sz="4000"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B7BAC7-FE87-40F6-AA24-4F4685D1B022}" type="slidenum">
              <a:rPr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94304" name="Table 5"/>
          <p:cNvGraphicFramePr>
            <a:graphicFrameLocks noGrp="1"/>
          </p:cNvGraphicFramePr>
          <p:nvPr/>
        </p:nvGraphicFramePr>
        <p:xfrm>
          <a:off x="967409" y="1497498"/>
          <a:ext cx="10386390" cy="45057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62130"/>
                <a:gridCol w="3462130"/>
                <a:gridCol w="3462130"/>
              </a:tblGrid>
              <a:tr h="485301">
                <a:tc>
                  <a:txBody>
                    <a:bodyPr/>
                    <a:p>
                      <a:r>
                        <a:rPr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</a:t>
                      </a:r>
                      <a:r>
                        <a:rPr baseline="0"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Title</a:t>
                      </a:r>
                      <a:endParaRPr dirty="0"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</a:t>
                      </a:r>
                      <a:endParaRPr dirty="0"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Remarks </a:t>
                      </a:r>
                      <a:endParaRPr dirty="0"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</a:tr>
              <a:tr h="1555627">
                <a:tc>
                  <a:txBody>
                    <a:bodyPr/>
                    <a:p>
                      <a:r>
                        <a:rPr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Arduino Based Energy Meter Using GSM (2016) [1]</a:t>
                      </a:r>
                      <a:endParaRPr dirty="0"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V. </a:t>
                      </a:r>
                      <a:r>
                        <a:rPr dirty="0" lang="en-US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Preethi</a:t>
                      </a:r>
                      <a:r>
                        <a:rPr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G. Harish</a:t>
                      </a:r>
                      <a:endParaRPr dirty="0"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system configured with</a:t>
                      </a:r>
                      <a:r>
                        <a:rPr baseline="0"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Arduino microcontroller with a GSM module. No </a:t>
                      </a:r>
                      <a:r>
                        <a:rPr baseline="0" dirty="0" lang="en-US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baseline="0"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Panel has used in this project. </a:t>
                      </a:r>
                      <a:endParaRPr dirty="0"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</a:tr>
              <a:tr h="1071656">
                <a:tc>
                  <a:txBody>
                    <a:bodyPr/>
                    <a:p>
                      <a:r>
                        <a:rPr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and development of GSM Based Energy Meter {2018) [2]</a:t>
                      </a:r>
                      <a:endParaRPr dirty="0"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N.T. </a:t>
                      </a:r>
                      <a:r>
                        <a:rPr dirty="0" lang="en-US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Makanjuola</a:t>
                      </a:r>
                      <a:r>
                        <a:rPr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O. </a:t>
                      </a:r>
                      <a:r>
                        <a:rPr dirty="0" lang="en-US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Shoewu</a:t>
                      </a:r>
                      <a:r>
                        <a:rPr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L.A. </a:t>
                      </a:r>
                      <a:r>
                        <a:rPr dirty="0" lang="en-US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Akinyemi</a:t>
                      </a:r>
                      <a:r>
                        <a:rPr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A.A. </a:t>
                      </a:r>
                      <a:r>
                        <a:rPr dirty="0" lang="en-US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Ajasa</a:t>
                      </a:r>
                      <a:endParaRPr dirty="0"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</a:t>
                      </a:r>
                      <a:r>
                        <a:rPr dirty="0" lang="en-US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ATMega</a:t>
                      </a:r>
                      <a:r>
                        <a:rPr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81 chip has used as</a:t>
                      </a:r>
                      <a:r>
                        <a:rPr baseline="0"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microcontroller which is a very low cost solution. </a:t>
                      </a:r>
                      <a:endParaRPr dirty="0"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</a:tr>
              <a:tr h="1393152">
                <a:tc>
                  <a:txBody>
                    <a:bodyPr/>
                    <a:p>
                      <a:r>
                        <a:rPr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Energy Meter Surveillance Using </a:t>
                      </a:r>
                      <a:r>
                        <a:rPr dirty="0" lang="en-US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(2019} [3]</a:t>
                      </a:r>
                      <a:endParaRPr dirty="0"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R. G. </a:t>
                      </a:r>
                      <a:r>
                        <a:rPr dirty="0" lang="en-US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Sarangle</a:t>
                      </a:r>
                      <a:r>
                        <a:rPr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U. </a:t>
                      </a:r>
                      <a:r>
                        <a:rPr dirty="0" lang="en-US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Pandit</a:t>
                      </a:r>
                      <a:r>
                        <a:rPr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K. Prof, and J. Modi</a:t>
                      </a:r>
                      <a:endParaRPr dirty="0"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basic web panel has introduced</a:t>
                      </a:r>
                      <a:r>
                        <a:rPr baseline="0" dirty="0"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this system to monitor energy consumption. Yet the system lacks an interactive design. </a:t>
                      </a:r>
                      <a:endParaRPr dirty="0"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ctrTitle"/>
          </p:nvPr>
        </p:nvSpPr>
        <p:spPr>
          <a:xfrm>
            <a:off x="2571206" y="490332"/>
            <a:ext cx="6039394" cy="808383"/>
          </a:xfrm>
        </p:spPr>
        <p:txBody>
          <a:bodyPr>
            <a:normAutofit/>
          </a:bodyPr>
          <a:p>
            <a:pPr algn="ctr"/>
            <a:r>
              <a:rPr dirty="0" sz="40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  <a:endParaRPr dirty="0" sz="4000"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5" name="Subtitle 3"/>
          <p:cNvSpPr>
            <a:spLocks noGrp="1"/>
          </p:cNvSpPr>
          <p:nvPr>
            <p:ph type="subTitle" idx="1"/>
          </p:nvPr>
        </p:nvSpPr>
        <p:spPr>
          <a:xfrm>
            <a:off x="675861" y="1616766"/>
            <a:ext cx="10677939" cy="3114260"/>
          </a:xfrm>
        </p:spPr>
        <p:txBody>
          <a:bodyPr>
            <a:noAutofit/>
          </a:bodyPr>
          <a:p>
            <a:pPr algn="just" indent="-457200" marL="457200">
              <a:buFont typeface="Arial" panose="020B0604020202020204" pitchFamily="34" charset="0"/>
              <a:buChar char="•"/>
            </a:pPr>
            <a:r>
              <a:rPr dirty="0" sz="32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design a circuit for measuring voltage, current, and total power for measurement.</a:t>
            </a:r>
            <a:endParaRPr dirty="0" sz="3200" 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457200" marL="457200">
              <a:buFont typeface="Arial" panose="020B0604020202020204" pitchFamily="34" charset="0"/>
              <a:buChar char="•"/>
            </a:pPr>
            <a:r>
              <a:rPr dirty="0" sz="32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show the result in LCD Display &amp; send the result to authority.</a:t>
            </a:r>
            <a:endParaRPr dirty="0" sz="3200" 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457200" marL="457200">
              <a:buFont typeface="Arial" panose="020B0604020202020204" pitchFamily="34" charset="0"/>
              <a:buChar char="•"/>
            </a:pPr>
            <a:r>
              <a:rPr dirty="0" sz="32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Interpreting system data on display and </a:t>
            </a:r>
            <a:r>
              <a:rPr dirty="0" sz="3200" lang="en-US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dirty="0" sz="32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server.</a:t>
            </a:r>
            <a:endParaRPr dirty="0" sz="3200" 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B7BAC7-FE87-40F6-AA24-4F4685D1B022}" type="slidenum">
              <a:rPr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ctrTitle"/>
          </p:nvPr>
        </p:nvSpPr>
        <p:spPr>
          <a:xfrm>
            <a:off x="2571206" y="490332"/>
            <a:ext cx="6039394" cy="808383"/>
          </a:xfrm>
        </p:spPr>
        <p:txBody>
          <a:bodyPr>
            <a:normAutofit/>
          </a:bodyPr>
          <a:p>
            <a:pPr algn="ctr"/>
            <a:r>
              <a:rPr dirty="0" sz="40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Approach </a:t>
            </a:r>
            <a:endParaRPr dirty="0" sz="4000"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4" name="Subtitle 3"/>
          <p:cNvSpPr>
            <a:spLocks noGrp="1"/>
          </p:cNvSpPr>
          <p:nvPr>
            <p:ph type="subTitle" idx="1"/>
          </p:nvPr>
        </p:nvSpPr>
        <p:spPr>
          <a:xfrm>
            <a:off x="675861" y="1616766"/>
            <a:ext cx="10677939" cy="3114260"/>
          </a:xfrm>
        </p:spPr>
        <p:txBody>
          <a:bodyPr>
            <a:noAutofit/>
          </a:bodyPr>
          <a:p>
            <a:pPr algn="just" indent="-457200" marL="457200">
              <a:buFont typeface="Arial" panose="020B0604020202020204" pitchFamily="34" charset="0"/>
              <a:buChar char="•"/>
            </a:pPr>
            <a:r>
              <a:rPr dirty="0" sz="37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dirty="0" sz="37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457200" marL="457200">
              <a:buFont typeface="Arial" panose="020B0604020202020204" pitchFamily="34" charset="0"/>
              <a:buChar char="•"/>
            </a:pPr>
            <a:r>
              <a:rPr dirty="0" sz="37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</a:t>
            </a:r>
            <a:endParaRPr dirty="0" sz="3700" 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457200" marL="457200">
              <a:buFont typeface="Arial" panose="020B0604020202020204" pitchFamily="34" charset="0"/>
              <a:buChar char="•"/>
            </a:pPr>
            <a:r>
              <a:rPr dirty="0" sz="37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Tools</a:t>
            </a:r>
            <a:endParaRPr dirty="0" sz="3700" 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B7BAC7-FE87-40F6-AA24-4F4685D1B022}" type="slidenum">
              <a:rPr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2571206" y="490332"/>
            <a:ext cx="6039394" cy="808383"/>
          </a:xfrm>
        </p:spPr>
        <p:txBody>
          <a:bodyPr>
            <a:normAutofit/>
          </a:bodyPr>
          <a:p>
            <a:r>
              <a:rPr dirty="0" sz="4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dirty="0" sz="40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8" name="Subtitle 3"/>
          <p:cNvSpPr>
            <a:spLocks noGrp="1"/>
          </p:cNvSpPr>
          <p:nvPr>
            <p:ph type="subTitle" idx="1"/>
          </p:nvPr>
        </p:nvSpPr>
        <p:spPr>
          <a:xfrm>
            <a:off x="516836" y="2133600"/>
            <a:ext cx="4015408" cy="2597426"/>
          </a:xfrm>
        </p:spPr>
        <p:txBody>
          <a:bodyPr>
            <a:noAutofit/>
          </a:bodyPr>
          <a:p>
            <a:pPr algn="just" indent="-457200" marL="457200">
              <a:buFont typeface="Arial" panose="020B0604020202020204" pitchFamily="34" charset="0"/>
              <a:buChar char="•"/>
            </a:pPr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parameters. </a:t>
            </a:r>
            <a:endParaRPr dirty="0" sz="28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457200" marL="457200">
              <a:buFont typeface="Arial" panose="020B0604020202020204" pitchFamily="34" charset="0"/>
              <a:buChar char="•"/>
            </a:pPr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Processing.</a:t>
            </a:r>
            <a:endParaRPr dirty="0" sz="28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457200" marL="457200">
              <a:buFont typeface="Arial" panose="020B0604020202020204" pitchFamily="34" charset="0"/>
              <a:buChar char="•"/>
            </a:pPr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parameters. </a:t>
            </a:r>
            <a:endParaRPr dirty="0" sz="28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B7BAC7-FE87-40F6-AA24-4F4685D1B022}" type="slidenum">
              <a:rPr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3" name="Picture 4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425244" y="1447220"/>
            <a:ext cx="7227487" cy="4715041"/>
          </a:xfrm>
          <a:prstGeom prst="rect"/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ctrTitle"/>
          </p:nvPr>
        </p:nvSpPr>
        <p:spPr>
          <a:xfrm>
            <a:off x="2571206" y="490332"/>
            <a:ext cx="6039394" cy="808383"/>
          </a:xfrm>
        </p:spPr>
        <p:txBody>
          <a:bodyPr>
            <a:normAutofit/>
          </a:bodyPr>
          <a:p>
            <a:r>
              <a:rPr dirty="0" sz="40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 Components </a:t>
            </a:r>
            <a:endParaRPr dirty="0" sz="4000" 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2" name="Subtitle 3"/>
          <p:cNvSpPr>
            <a:spLocks noGrp="1"/>
          </p:cNvSpPr>
          <p:nvPr>
            <p:ph type="subTitle" idx="1"/>
          </p:nvPr>
        </p:nvSpPr>
        <p:spPr>
          <a:xfrm>
            <a:off x="675861" y="1298715"/>
            <a:ext cx="10677939" cy="5267185"/>
          </a:xfrm>
        </p:spPr>
        <p:txBody>
          <a:bodyPr>
            <a:noAutofit/>
          </a:bodyPr>
          <a:p>
            <a:pPr algn="just" indent="-457200" marL="457200">
              <a:buFont typeface="Arial" panose="020B0604020202020204" pitchFamily="34" charset="0"/>
              <a:buChar char="•"/>
            </a:pPr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  <a:endParaRPr dirty="0" sz="28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457200" marL="457200">
              <a:buFont typeface="Arial" panose="020B0604020202020204" pitchFamily="34" charset="0"/>
              <a:buChar char="•"/>
            </a:pPr>
            <a:r>
              <a:rPr dirty="0" sz="28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 8266</a:t>
            </a:r>
            <a:endParaRPr dirty="0" sz="2800" 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457200" marL="457200">
              <a:buFont typeface="Arial" panose="020B0604020202020204" pitchFamily="34" charset="0"/>
              <a:buChar char="•"/>
            </a:pPr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ACS712 Current Sensor </a:t>
            </a:r>
            <a:endParaRPr dirty="0" sz="28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457200" marL="457200">
              <a:buFont typeface="Arial" panose="020B0604020202020204" pitchFamily="34" charset="0"/>
              <a:buChar char="•"/>
            </a:pPr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 Meter</a:t>
            </a:r>
            <a:endParaRPr dirty="0" sz="28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457200" marL="457200">
              <a:buFont typeface="Arial" panose="020B0604020202020204" pitchFamily="34" charset="0"/>
              <a:buChar char="•"/>
            </a:pPr>
            <a:r>
              <a:rPr dirty="0" sz="28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Liquid Crystal Display</a:t>
            </a:r>
            <a:endParaRPr dirty="0" sz="2800" 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457200" marL="457200">
              <a:buFont typeface="Arial" panose="020B0604020202020204" pitchFamily="34" charset="0"/>
              <a:buChar char="•"/>
            </a:pPr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I2C Interface </a:t>
            </a:r>
            <a:endParaRPr dirty="0" sz="28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457200" marL="457200">
              <a:buFont typeface="Arial" panose="020B0604020202020204" pitchFamily="34" charset="0"/>
              <a:buChar char="•"/>
            </a:pPr>
            <a:r>
              <a:rPr dirty="0" sz="28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Down </a:t>
            </a:r>
            <a:r>
              <a:rPr dirty="0" sz="28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 (AC)</a:t>
            </a:r>
            <a:endParaRPr dirty="0" sz="2800" 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457200" marL="457200">
              <a:buFont typeface="Arial" panose="020B0604020202020204" pitchFamily="34" charset="0"/>
              <a:buChar char="•"/>
            </a:pPr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Bridge Rectifier (AC to DC conversion) </a:t>
            </a:r>
            <a:endParaRPr dirty="0" sz="28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457200" marL="457200">
              <a:buFont typeface="Arial" panose="020B0604020202020204" pitchFamily="34" charset="0"/>
              <a:buChar char="•"/>
            </a:pPr>
            <a:r>
              <a:rPr dirty="0" sz="28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Buck </a:t>
            </a:r>
            <a:r>
              <a:rPr dirty="0" sz="28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Regulator </a:t>
            </a:r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(DC)</a:t>
            </a:r>
            <a:endParaRPr dirty="0" sz="2800" 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457200" marL="457200">
              <a:buFont typeface="Arial" panose="020B0604020202020204" pitchFamily="34" charset="0"/>
              <a:buChar char="•"/>
            </a:pPr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endParaRPr dirty="0" sz="2800" 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457200" marL="457200">
              <a:buFont typeface="Arial" panose="020B0604020202020204" pitchFamily="34" charset="0"/>
              <a:buChar char="•"/>
            </a:pPr>
            <a:endParaRPr dirty="0" sz="2800" 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B7BAC7-FE87-40F6-AA24-4F4685D1B022}" type="slidenum">
              <a:rPr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2571206" y="490332"/>
            <a:ext cx="6039394" cy="808383"/>
          </a:xfrm>
        </p:spPr>
        <p:txBody>
          <a:bodyPr>
            <a:normAutofit/>
          </a:bodyPr>
          <a:p>
            <a:r>
              <a:rPr dirty="0" sz="4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Tools</a:t>
            </a:r>
            <a:endParaRPr dirty="0" sz="4000" 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87" name="Subtitle 3"/>
          <p:cNvSpPr>
            <a:spLocks noGrp="1"/>
          </p:cNvSpPr>
          <p:nvPr>
            <p:ph type="subTitle" idx="1"/>
          </p:nvPr>
        </p:nvSpPr>
        <p:spPr>
          <a:xfrm>
            <a:off x="675861" y="1258481"/>
            <a:ext cx="10677939" cy="6564516"/>
          </a:xfrm>
        </p:spPr>
        <p:txBody>
          <a:bodyPr>
            <a:noAutofit/>
          </a:bodyPr>
          <a:p>
            <a:pPr algn="just" indent="-457200" marL="457200">
              <a:buFont typeface="Arial" panose="020B0604020202020204" pitchFamily="34" charset="0"/>
              <a:buChar char="•"/>
            </a:pPr>
            <a:r>
              <a:rPr b="1" dirty="0" sz="3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</a:t>
            </a:r>
            <a:r>
              <a:rPr b="0" dirty="0" sz="26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b="0" dirty="0" sz="26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Arduino Integrated Development Environment-orArduino Software(IDE)-contains a text  editor for writing code,a message area,a textconsole,a tool bar with buttons for common functions and a series of menus.It connects to the Arduino and hardware to upload programs and communicate with them.</a:t>
            </a:r>
            <a:endParaRPr b="0" dirty="0" sz="27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0" marL="0">
              <a:buNone/>
            </a:pPr>
            <a:endParaRPr dirty="0" sz="27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457200" marL="457200">
              <a:buFont typeface="Arial" panose="020B0604020202020204" pitchFamily="34" charset="0"/>
              <a:buChar char="•"/>
            </a:pPr>
            <a:r>
              <a:rPr b="1" dirty="0" sz="36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MQTT</a:t>
            </a:r>
            <a:r>
              <a:rPr b="1" dirty="0" sz="36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b="1" dirty="0" sz="27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7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(Message Queuing Telemetry Transport) is a lightweight messaging protocol that was developed by IBM.MQTT has Library for IoT.We will use library name “PubSubClient”.  It uses the pub/sub pattern and translates messages between devices, servers, and applications.</a:t>
            </a:r>
            <a:endParaRPr dirty="0" sz="27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88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B7BAC7-FE87-40F6-AA24-4F4685D1B022}" type="slidenum">
              <a:rPr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t" blurRad="63500" dir="14700000" dist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algn="t" blurRad="50800" dir="14700000" dist="38100" rotWithShape="0">
              <a:srgbClr val="000000">
                <a:alpha val="60000"/>
              </a:srgbClr>
            </a:outerShdw>
          </a:effectLst>
        </a:effectStyle>
        <a:effectStyle>
          <a:effectLst>
            <a:outerShdw algn="t" blurRad="53975" dir="14700000" dist="41275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t" blurRad="63500" dir="14700000" dist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algn="t" blurRad="50800" dir="14700000" dist="38100" rotWithShape="0">
              <a:srgbClr val="000000">
                <a:alpha val="60000"/>
              </a:srgbClr>
            </a:outerShdw>
          </a:effectLst>
        </a:effectStyle>
        <a:effectStyle>
          <a:effectLst>
            <a:outerShdw algn="t" blurRad="53975" dir="14700000" dist="41275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Design and Implementation of Internet of Things Based Smart Energy Monitoring System.</dc:title>
  <dc:creator>Windows User</dc:creator>
  <cp:lastModifiedBy>Shakil</cp:lastModifiedBy>
  <dcterms:created xsi:type="dcterms:W3CDTF">2020-10-02T15:08:26Z</dcterms:created>
  <dcterms:modified xsi:type="dcterms:W3CDTF">2020-10-29T03:32:00Z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74062896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KSOProductBuildVer">
    <vt:lpwstr>1033-11.2.0.9684</vt:lpwstr>
  </property>
</Properties>
</file>