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72"/>
  </p:notesMasterIdLst>
  <p:sldIdLst>
    <p:sldId id="256" r:id="rId2"/>
    <p:sldId id="260" r:id="rId3"/>
    <p:sldId id="257" r:id="rId4"/>
    <p:sldId id="261" r:id="rId5"/>
    <p:sldId id="265" r:id="rId6"/>
    <p:sldId id="262" r:id="rId7"/>
    <p:sldId id="263" r:id="rId8"/>
    <p:sldId id="264" r:id="rId9"/>
    <p:sldId id="266" r:id="rId10"/>
    <p:sldId id="267" r:id="rId11"/>
    <p:sldId id="268" r:id="rId12"/>
    <p:sldId id="269" r:id="rId13"/>
    <p:sldId id="270" r:id="rId14"/>
    <p:sldId id="271" r:id="rId15"/>
    <p:sldId id="272" r:id="rId16"/>
    <p:sldId id="297"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295" r:id="rId41"/>
    <p:sldId id="299" r:id="rId42"/>
    <p:sldId id="300" r:id="rId43"/>
    <p:sldId id="301" r:id="rId44"/>
    <p:sldId id="302" r:id="rId45"/>
    <p:sldId id="303" r:id="rId46"/>
    <p:sldId id="304" r:id="rId47"/>
    <p:sldId id="305" r:id="rId48"/>
    <p:sldId id="306" r:id="rId49"/>
    <p:sldId id="307" r:id="rId50"/>
    <p:sldId id="354" r:id="rId51"/>
    <p:sldId id="308" r:id="rId52"/>
    <p:sldId id="314" r:id="rId53"/>
    <p:sldId id="310" r:id="rId54"/>
    <p:sldId id="311" r:id="rId55"/>
    <p:sldId id="312" r:id="rId56"/>
    <p:sldId id="352" r:id="rId57"/>
    <p:sldId id="353" r:id="rId58"/>
    <p:sldId id="313" r:id="rId59"/>
    <p:sldId id="315" r:id="rId60"/>
    <p:sldId id="298" r:id="rId61"/>
    <p:sldId id="339" r:id="rId62"/>
    <p:sldId id="340" r:id="rId63"/>
    <p:sldId id="341" r:id="rId64"/>
    <p:sldId id="342" r:id="rId65"/>
    <p:sldId id="343" r:id="rId66"/>
    <p:sldId id="345" r:id="rId67"/>
    <p:sldId id="347" r:id="rId68"/>
    <p:sldId id="349" r:id="rId69"/>
    <p:sldId id="348" r:id="rId70"/>
    <p:sldId id="351"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547DC-FBFD-4758-A919-BA300F9B334B}" type="datetimeFigureOut">
              <a:rPr lang="en-IN" smtClean="0"/>
              <a:t>19-09-2016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BCA74-4679-4898-BBB9-C49CB1D7344A}" type="slidenum">
              <a:rPr lang="en-IN" smtClean="0"/>
              <a:t>‹#›</a:t>
            </a:fld>
            <a:endParaRPr lang="en-IN"/>
          </a:p>
        </p:txBody>
      </p:sp>
    </p:spTree>
    <p:extLst>
      <p:ext uri="{BB962C8B-B14F-4D97-AF65-F5344CB8AC3E}">
        <p14:creationId xmlns:p14="http://schemas.microsoft.com/office/powerpoint/2010/main" val="383028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BCA74-4679-4898-BBB9-C49CB1D7344A}" type="slidenum">
              <a:rPr lang="en-IN" smtClean="0"/>
              <a:t>1</a:t>
            </a:fld>
            <a:endParaRPr lang="en-IN"/>
          </a:p>
        </p:txBody>
      </p:sp>
    </p:spTree>
    <p:extLst>
      <p:ext uri="{BB962C8B-B14F-4D97-AF65-F5344CB8AC3E}">
        <p14:creationId xmlns:p14="http://schemas.microsoft.com/office/powerpoint/2010/main" val="243803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the words of Adler and </a:t>
            </a:r>
            <a:r>
              <a:rPr lang="en-IN" dirty="0" err="1" smtClean="0"/>
              <a:t>Elmhorst</a:t>
            </a:r>
            <a:r>
              <a:rPr lang="en-IN" dirty="0" smtClean="0"/>
              <a:t>, “ A meeting without an agenda is like a ship at sea without a destination or compass: no one aboard knows where it is or where it is headed.” </a:t>
            </a:r>
            <a:endParaRPr lang="en-IN" dirty="0"/>
          </a:p>
        </p:txBody>
      </p:sp>
      <p:sp>
        <p:nvSpPr>
          <p:cNvPr id="4" name="Slide Number Placeholder 3"/>
          <p:cNvSpPr>
            <a:spLocks noGrp="1"/>
          </p:cNvSpPr>
          <p:nvPr>
            <p:ph type="sldNum" sz="quarter" idx="10"/>
          </p:nvPr>
        </p:nvSpPr>
        <p:spPr/>
        <p:txBody>
          <a:bodyPr/>
          <a:lstStyle/>
          <a:p>
            <a:fld id="{B2DBCA74-4679-4898-BBB9-C49CB1D7344A}" type="slidenum">
              <a:rPr lang="en-IN" smtClean="0"/>
              <a:t>23</a:t>
            </a:fld>
            <a:endParaRPr lang="en-IN"/>
          </a:p>
        </p:txBody>
      </p:sp>
    </p:spTree>
    <p:extLst>
      <p:ext uri="{BB962C8B-B14F-4D97-AF65-F5344CB8AC3E}">
        <p14:creationId xmlns:p14="http://schemas.microsoft.com/office/powerpoint/2010/main" val="343008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DBCA74-4679-4898-BBB9-C49CB1D7344A}" type="slidenum">
              <a:rPr lang="en-IN" smtClean="0"/>
              <a:t>51</a:t>
            </a:fld>
            <a:endParaRPr lang="en-IN"/>
          </a:p>
        </p:txBody>
      </p:sp>
    </p:spTree>
    <p:extLst>
      <p:ext uri="{BB962C8B-B14F-4D97-AF65-F5344CB8AC3E}">
        <p14:creationId xmlns:p14="http://schemas.microsoft.com/office/powerpoint/2010/main" val="289858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08458A-6FB4-4434-B927-F789BBA66B9E}"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7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F839FE-94AA-46BD-B2C5-1DF800822482}" type="datetime1">
              <a:rPr lang="en-US" smtClean="0"/>
              <a:t>9/19/2016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65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10223-47A0-4998-A435-ECA6CA51C4FF}"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25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E5E6A-9FA5-4A92-86D0-4E7FC6F0A8DF}"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895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5D0CC-42E5-4E4E-9C1D-75B78CEBE683}"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462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ECD4DE-DE4B-4D31-8492-32C57BB19B29}" type="datetime1">
              <a:rPr lang="en-US" smtClean="0"/>
              <a:t>9/19/2016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949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D9FAFA-3CA5-460F-94BE-0BB786B9E0B6}" type="datetime1">
              <a:rPr lang="en-US" smtClean="0"/>
              <a:t>9/19/2016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135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1346C-F04E-49AE-B9D7-90CE2F6DE5E9}"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98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6ABEA-8566-4D64-A18E-791D0A71E3FE}"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21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D3C4A-CF78-4EC9-86D3-05C2C1A88B49}"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8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E4C267-2AD7-4993-991F-883D8A1D0886}" type="datetime1">
              <a:rPr lang="en-US" smtClean="0"/>
              <a:t>9/19/2016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17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555078-1A96-46B4-AB9D-C5E0DBF3F0F6}" type="datetime1">
              <a:rPr lang="en-US" smtClean="0"/>
              <a:t>9/19/2016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13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B9A8EA-CB0C-4629-9A5B-A984EDB1AA77}" type="datetime1">
              <a:rPr lang="en-US" smtClean="0"/>
              <a:t>9/19/2016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25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CE2276-AEBF-4D30-8888-F4CA778C661A}" type="datetime1">
              <a:rPr lang="en-US" smtClean="0"/>
              <a:t>9/19/2016</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53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DF322D-AB0C-4BFB-B2F0-E3A0127248AF}" type="datetime1">
              <a:rPr lang="en-US" smtClean="0"/>
              <a:t>9/19/2016</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265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F0EC66-697B-450B-8B61-FF1DF4F20677}" type="datetime1">
              <a:rPr lang="en-US" smtClean="0"/>
              <a:t>9/19/2016</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29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ED564-8393-4F62-A662-D9D03E785CBF}" type="datetime1">
              <a:rPr lang="en-US" smtClean="0"/>
              <a:t>9/19/2016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13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6339C7-F341-4203-A44B-B1AC93CE1F4A}" type="datetime1">
              <a:rPr lang="en-US" smtClean="0"/>
              <a:t>9/19/2016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488041"/>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in Healthcare</a:t>
            </a:r>
            <a:endParaRPr lang="en-IN" dirty="0"/>
          </a:p>
        </p:txBody>
      </p:sp>
      <p:sp>
        <p:nvSpPr>
          <p:cNvPr id="3" name="Subtitle 2"/>
          <p:cNvSpPr>
            <a:spLocks noGrp="1"/>
          </p:cNvSpPr>
          <p:nvPr>
            <p:ph type="subTitle" idx="1"/>
          </p:nvPr>
        </p:nvSpPr>
        <p:spPr/>
        <p:txBody>
          <a:bodyPr/>
          <a:lstStyle/>
          <a:p>
            <a:pPr algn="r"/>
            <a:r>
              <a:rPr lang="en-IN" dirty="0" smtClean="0"/>
              <a:t>SHAHINA ABDUL RASHEED</a:t>
            </a:r>
          </a:p>
          <a:p>
            <a:pPr algn="r"/>
            <a:r>
              <a:rPr lang="en-IN" dirty="0" smtClean="0"/>
              <a:t>141101014</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1656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fontAlgn="base"/>
            <a:r>
              <a:rPr lang="en-IN" dirty="0"/>
              <a:t>Before you read</a:t>
            </a:r>
            <a:r>
              <a:rPr lang="en-IN" b="1" dirty="0"/>
              <a:t>, </a:t>
            </a:r>
            <a:r>
              <a:rPr lang="en-IN" b="1" dirty="0">
                <a:solidFill>
                  <a:schemeClr val="accent2"/>
                </a:solidFill>
              </a:rPr>
              <a:t>S</a:t>
            </a:r>
            <a:r>
              <a:rPr lang="en-IN" b="1" dirty="0" smtClean="0"/>
              <a:t>urvey </a:t>
            </a:r>
            <a:r>
              <a:rPr lang="en-IN" dirty="0"/>
              <a:t>the chapter:</a:t>
            </a:r>
          </a:p>
          <a:p>
            <a:pPr lvl="1" fontAlgn="base"/>
            <a:r>
              <a:rPr lang="en-IN" dirty="0"/>
              <a:t>the title, headings, and subheadings</a:t>
            </a:r>
          </a:p>
          <a:p>
            <a:pPr lvl="1" fontAlgn="base"/>
            <a:r>
              <a:rPr lang="en-IN" dirty="0"/>
              <a:t>captions under pictures, charts, graphs or maps</a:t>
            </a:r>
          </a:p>
          <a:p>
            <a:pPr lvl="1" fontAlgn="base"/>
            <a:r>
              <a:rPr lang="en-IN" dirty="0"/>
              <a:t>review questions or teacher-made study guides</a:t>
            </a:r>
          </a:p>
          <a:p>
            <a:pPr lvl="1" fontAlgn="base"/>
            <a:r>
              <a:rPr lang="en-IN" dirty="0"/>
              <a:t>introductory and concluding paragraphs</a:t>
            </a:r>
          </a:p>
          <a:p>
            <a:pPr lvl="1" fontAlgn="base"/>
            <a:r>
              <a:rPr lang="en-IN" dirty="0"/>
              <a:t>summary</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80711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fontAlgn="base"/>
            <a:r>
              <a:rPr lang="en-IN" b="1" dirty="0">
                <a:solidFill>
                  <a:schemeClr val="accent2"/>
                </a:solidFill>
              </a:rPr>
              <a:t>Q</a:t>
            </a:r>
            <a:r>
              <a:rPr lang="en-IN" b="1" dirty="0"/>
              <a:t>uestion </a:t>
            </a:r>
            <a:r>
              <a:rPr lang="en-IN" dirty="0"/>
              <a:t>while you are surveying:</a:t>
            </a:r>
          </a:p>
          <a:p>
            <a:pPr lvl="1" fontAlgn="base"/>
            <a:r>
              <a:rPr lang="en-IN" dirty="0"/>
              <a:t>Turn the title, headings, and/or subheadings into questions</a:t>
            </a:r>
          </a:p>
          <a:p>
            <a:pPr lvl="1" fontAlgn="base"/>
            <a:r>
              <a:rPr lang="en-IN" dirty="0"/>
              <a:t>Read questions at the end of the chapters or after each subheading</a:t>
            </a:r>
          </a:p>
          <a:p>
            <a:pPr lvl="1" fontAlgn="base"/>
            <a:r>
              <a:rPr lang="en-IN" dirty="0"/>
              <a:t>Ask yourself, </a:t>
            </a:r>
            <a:br>
              <a:rPr lang="en-IN" dirty="0"/>
            </a:br>
            <a:r>
              <a:rPr lang="en-IN" dirty="0"/>
              <a:t>"What did my instructor say about this chapter or subject </a:t>
            </a:r>
            <a:br>
              <a:rPr lang="en-IN" dirty="0"/>
            </a:br>
            <a:r>
              <a:rPr lang="en-IN" dirty="0"/>
              <a:t>when it was assigned?"</a:t>
            </a:r>
          </a:p>
          <a:p>
            <a:pPr lvl="1" fontAlgn="base"/>
            <a:r>
              <a:rPr lang="en-IN" dirty="0"/>
              <a:t>Ask yourself, </a:t>
            </a:r>
            <a:br>
              <a:rPr lang="en-IN" dirty="0"/>
            </a:br>
            <a:r>
              <a:rPr lang="en-IN" dirty="0"/>
              <a:t>"What do I already know about this subject?"</a:t>
            </a:r>
            <a:br>
              <a:rPr lang="en-IN" dirty="0"/>
            </a:br>
            <a:r>
              <a:rPr lang="en-IN" dirty="0"/>
              <a:t> </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5718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normAutofit/>
          </a:bodyPr>
          <a:lstStyle/>
          <a:p>
            <a:pPr fontAlgn="base"/>
            <a:r>
              <a:rPr lang="en-IN" dirty="0"/>
              <a:t>When you begin to</a:t>
            </a:r>
            <a:r>
              <a:rPr lang="en-IN" b="1" dirty="0"/>
              <a:t> </a:t>
            </a:r>
            <a:r>
              <a:rPr lang="en-IN" b="1" dirty="0">
                <a:solidFill>
                  <a:schemeClr val="accent2"/>
                </a:solidFill>
              </a:rPr>
              <a:t>R</a:t>
            </a:r>
            <a:r>
              <a:rPr lang="en-IN" b="1" dirty="0"/>
              <a:t>ead</a:t>
            </a:r>
            <a:r>
              <a:rPr lang="en-IN" dirty="0"/>
              <a:t>:</a:t>
            </a:r>
          </a:p>
          <a:p>
            <a:pPr lvl="1" fontAlgn="base"/>
            <a:r>
              <a:rPr lang="en-IN" dirty="0"/>
              <a:t>Look for answers to the questions you first raised</a:t>
            </a:r>
          </a:p>
          <a:p>
            <a:pPr lvl="1" fontAlgn="base"/>
            <a:r>
              <a:rPr lang="en-IN" dirty="0"/>
              <a:t>Answer questions at the beginning or end of chapters or study guides</a:t>
            </a:r>
          </a:p>
          <a:p>
            <a:pPr lvl="1" fontAlgn="base"/>
            <a:r>
              <a:rPr lang="en-IN" dirty="0"/>
              <a:t>Reread captions under pictures, graphs, etc.</a:t>
            </a:r>
          </a:p>
          <a:p>
            <a:pPr lvl="1" fontAlgn="base"/>
            <a:r>
              <a:rPr lang="en-IN" dirty="0"/>
              <a:t>Note all the underlined, italicized, bold printed words or phrases</a:t>
            </a:r>
          </a:p>
          <a:p>
            <a:pPr lvl="1" fontAlgn="base"/>
            <a:r>
              <a:rPr lang="en-IN" dirty="0"/>
              <a:t>Study graphic aids</a:t>
            </a:r>
          </a:p>
          <a:p>
            <a:pPr lvl="1" fontAlgn="base"/>
            <a:r>
              <a:rPr lang="en-IN" dirty="0"/>
              <a:t>Reduce your speed for difficult passages</a:t>
            </a:r>
          </a:p>
          <a:p>
            <a:pPr lvl="1" fontAlgn="base"/>
            <a:r>
              <a:rPr lang="en-IN" dirty="0"/>
              <a:t>Stop and reread parts which are not clear</a:t>
            </a:r>
          </a:p>
          <a:p>
            <a:pPr lvl="1" fontAlgn="base"/>
            <a:r>
              <a:rPr lang="en-IN" dirty="0"/>
              <a:t>Read only a section at a time and recite after each </a:t>
            </a:r>
            <a:r>
              <a:rPr lang="en-IN" dirty="0" smtClean="0"/>
              <a:t>section</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99559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fontAlgn="base"/>
            <a:r>
              <a:rPr lang="en-IN" b="1" dirty="0">
                <a:solidFill>
                  <a:schemeClr val="accent2"/>
                </a:solidFill>
              </a:rPr>
              <a:t>R</a:t>
            </a:r>
            <a:r>
              <a:rPr lang="en-IN" b="1" dirty="0"/>
              <a:t>ecite </a:t>
            </a:r>
            <a:r>
              <a:rPr lang="en-IN" dirty="0"/>
              <a:t>after you've read a section:</a:t>
            </a:r>
          </a:p>
          <a:p>
            <a:pPr lvl="1" fontAlgn="base"/>
            <a:r>
              <a:rPr lang="en-IN" dirty="0"/>
              <a:t>Orally ask yourself questions about what you have just read, or summarize, in your own words, what you read</a:t>
            </a:r>
          </a:p>
          <a:p>
            <a:pPr lvl="1" fontAlgn="base"/>
            <a:r>
              <a:rPr lang="en-IN" dirty="0"/>
              <a:t>Take notes from the text but write the information in your own words</a:t>
            </a:r>
          </a:p>
          <a:p>
            <a:pPr lvl="1" fontAlgn="base"/>
            <a:r>
              <a:rPr lang="en-IN" dirty="0"/>
              <a:t>Underline or highlight important points you've just read</a:t>
            </a:r>
          </a:p>
          <a:p>
            <a:pPr lvl="1" fontAlgn="base"/>
            <a:r>
              <a:rPr lang="en-IN" dirty="0"/>
              <a:t>Reciting: </a:t>
            </a:r>
            <a:br>
              <a:rPr lang="en-IN" dirty="0"/>
            </a:br>
            <a:r>
              <a:rPr lang="en-IN" dirty="0"/>
              <a:t>The more senses you use the more likely you are to remember what you read Triple strength learning: Seeing, saying, hearing</a:t>
            </a:r>
            <a:br>
              <a:rPr lang="en-IN" dirty="0"/>
            </a:br>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8353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normAutofit/>
          </a:bodyPr>
          <a:lstStyle/>
          <a:p>
            <a:pPr fontAlgn="base"/>
            <a:r>
              <a:rPr lang="en-IN" b="1" dirty="0">
                <a:solidFill>
                  <a:schemeClr val="accent2"/>
                </a:solidFill>
              </a:rPr>
              <a:t>R</a:t>
            </a:r>
            <a:r>
              <a:rPr lang="en-IN" b="1" dirty="0"/>
              <a:t>eview</a:t>
            </a:r>
            <a:r>
              <a:rPr lang="en-IN" dirty="0"/>
              <a:t>: an ongoing process</a:t>
            </a:r>
          </a:p>
          <a:p>
            <a:pPr lvl="1" fontAlgn="base"/>
            <a:r>
              <a:rPr lang="en-IN" dirty="0" smtClean="0"/>
              <a:t>After </a:t>
            </a:r>
            <a:r>
              <a:rPr lang="en-IN" dirty="0"/>
              <a:t>you have read and recited the entire chapter, </a:t>
            </a:r>
            <a:br>
              <a:rPr lang="en-IN" dirty="0"/>
            </a:br>
            <a:r>
              <a:rPr lang="en-IN" dirty="0"/>
              <a:t>write questions in the margins for those points </a:t>
            </a:r>
            <a:br>
              <a:rPr lang="en-IN" dirty="0"/>
            </a:br>
            <a:r>
              <a:rPr lang="en-IN" dirty="0"/>
              <a:t>you have highlighted or underlined.</a:t>
            </a:r>
          </a:p>
          <a:p>
            <a:pPr lvl="1" fontAlgn="base"/>
            <a:r>
              <a:rPr lang="en-IN" dirty="0"/>
              <a:t>If you took notes while reciting, </a:t>
            </a:r>
            <a:br>
              <a:rPr lang="en-IN" dirty="0"/>
            </a:br>
            <a:r>
              <a:rPr lang="en-IN" dirty="0"/>
              <a:t>write questions for the notes you have </a:t>
            </a:r>
            <a:r>
              <a:rPr lang="en-IN" dirty="0" smtClean="0"/>
              <a:t>taken.</a:t>
            </a:r>
            <a:endParaRPr lang="en-IN" dirty="0"/>
          </a:p>
          <a:p>
            <a:pPr lvl="1" fontAlgn="base"/>
            <a:r>
              <a:rPr lang="en-IN" dirty="0" smtClean="0"/>
              <a:t>Page </a:t>
            </a:r>
            <a:r>
              <a:rPr lang="en-IN" dirty="0"/>
              <a:t>through the text and/or your notebook to re-acquaint yourself </a:t>
            </a:r>
            <a:br>
              <a:rPr lang="en-IN" dirty="0"/>
            </a:br>
            <a:r>
              <a:rPr lang="en-IN" dirty="0"/>
              <a:t>with the important points.</a:t>
            </a:r>
          </a:p>
          <a:p>
            <a:pPr lvl="1" fontAlgn="base"/>
            <a:r>
              <a:rPr lang="en-IN" dirty="0" smtClean="0"/>
              <a:t>Orally </a:t>
            </a:r>
            <a:r>
              <a:rPr lang="en-IN" dirty="0"/>
              <a:t>recite or write the answers from </a:t>
            </a:r>
            <a:r>
              <a:rPr lang="en-IN" dirty="0" smtClean="0"/>
              <a:t>memory.</a:t>
            </a:r>
            <a:r>
              <a:rPr lang="en-IN" dirty="0"/>
              <a:t> </a:t>
            </a:r>
            <a:endParaRPr lang="en-IN" dirty="0" smtClean="0"/>
          </a:p>
          <a:p>
            <a:pPr lvl="1" fontAlgn="base"/>
            <a:r>
              <a:rPr lang="en-IN" dirty="0" smtClean="0"/>
              <a:t>Make </a:t>
            </a:r>
            <a:r>
              <a:rPr lang="en-IN" dirty="0"/>
              <a:t>flash cards for those questions which give you difficulty</a:t>
            </a:r>
            <a:r>
              <a:rPr lang="en-IN" dirty="0" smtClean="0"/>
              <a: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0862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INTERNAL BUSINESS COMMUNICATION</a:t>
            </a:r>
            <a:endParaRPr lang="en-IN" dirty="0"/>
          </a:p>
        </p:txBody>
      </p:sp>
      <p:sp>
        <p:nvSpPr>
          <p:cNvPr id="3" name="Content Placeholder 2"/>
          <p:cNvSpPr>
            <a:spLocks noGrp="1"/>
          </p:cNvSpPr>
          <p:nvPr>
            <p:ph idx="1"/>
          </p:nvPr>
        </p:nvSpPr>
        <p:spPr/>
        <p:txBody>
          <a:bodyPr/>
          <a:lstStyle/>
          <a:p>
            <a:r>
              <a:rPr lang="en-IN" dirty="0"/>
              <a:t>Communication within an organization is called “</a:t>
            </a:r>
            <a:r>
              <a:rPr lang="en-IN" b="1" dirty="0"/>
              <a:t>Internal Communication</a:t>
            </a:r>
            <a:r>
              <a:rPr lang="en-IN" dirty="0"/>
              <a:t>”. It includes all communication within an organization. It may be informal, formal function, or department providing communication in various forms to employees.</a:t>
            </a:r>
          </a:p>
          <a:p>
            <a:r>
              <a:rPr lang="en-IN" dirty="0"/>
              <a:t>Effective internal communication is a vital mean of addressing organizational concerns. Good communication may help to increase job satisfaction, safety, productivity, and profits and decrease grievances and turnover.</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52045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i="1" dirty="0" smtClean="0"/>
              <a:t>GUIDELINES FOR MEETINGS</a:t>
            </a:r>
            <a:endParaRPr lang="en-IN" i="1"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82096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MEETING</a:t>
            </a:r>
            <a:endParaRPr lang="en-IN" dirty="0"/>
          </a:p>
        </p:txBody>
      </p:sp>
      <p:sp>
        <p:nvSpPr>
          <p:cNvPr id="3" name="Content Placeholder 2"/>
          <p:cNvSpPr>
            <a:spLocks noGrp="1"/>
          </p:cNvSpPr>
          <p:nvPr>
            <p:ph idx="1"/>
          </p:nvPr>
        </p:nvSpPr>
        <p:spPr/>
        <p:txBody>
          <a:bodyPr/>
          <a:lstStyle/>
          <a:p>
            <a:r>
              <a:rPr lang="en-IN" b="1" dirty="0" smtClean="0"/>
              <a:t>Meeting</a:t>
            </a:r>
            <a:r>
              <a:rPr lang="en-IN" dirty="0" smtClean="0"/>
              <a:t> is a formal </a:t>
            </a:r>
            <a:r>
              <a:rPr lang="en-IN" dirty="0"/>
              <a:t>or informal deliberative assembly of individuals called to debate certain issues and problems, and to take decisions. Formal meetings are held at definite times, at a definite place, and usually for a definite duration to follow an agreed upon agenda. </a:t>
            </a:r>
            <a:br>
              <a:rPr lang="en-IN" dirty="0"/>
            </a:b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54894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Meeting</a:t>
            </a:r>
            <a:endParaRPr lang="en-IN" dirty="0"/>
          </a:p>
        </p:txBody>
      </p:sp>
      <p:sp>
        <p:nvSpPr>
          <p:cNvPr id="3" name="Content Placeholder 2"/>
          <p:cNvSpPr>
            <a:spLocks noGrp="1"/>
          </p:cNvSpPr>
          <p:nvPr>
            <p:ph idx="1"/>
          </p:nvPr>
        </p:nvSpPr>
        <p:spPr/>
        <p:txBody>
          <a:bodyPr/>
          <a:lstStyle/>
          <a:p>
            <a:pPr marL="0" indent="0">
              <a:buNone/>
            </a:pPr>
            <a:r>
              <a:rPr lang="en-IN" dirty="0"/>
              <a:t>1. Task Oriented Meetings  </a:t>
            </a:r>
            <a:endParaRPr lang="en-IN" dirty="0" smtClean="0"/>
          </a:p>
          <a:p>
            <a:r>
              <a:rPr lang="en-IN" dirty="0" smtClean="0"/>
              <a:t>As </a:t>
            </a:r>
            <a:r>
              <a:rPr lang="en-IN" dirty="0"/>
              <a:t>the name suggests, this type of meeting is a special meeting that is called to discuss and make arrangements for a specific event.  </a:t>
            </a:r>
            <a:endParaRPr lang="en-IN" dirty="0" smtClean="0"/>
          </a:p>
          <a:p>
            <a:r>
              <a:rPr lang="en-IN" dirty="0" smtClean="0"/>
              <a:t>For </a:t>
            </a:r>
            <a:r>
              <a:rPr lang="en-IN" dirty="0"/>
              <a:t>example, the company may be opening a new branch or a new factory, which will be inaugurated by a minister on a specific date. All the key people involved may be asked to attend the meeting, to discuss the arrangements that are being made for the inauguration. Specific tasks are assigned to each of the participants of the meeting.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5700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2.Progress Meetings  </a:t>
            </a:r>
            <a:endParaRPr lang="en-IN" dirty="0" smtClean="0"/>
          </a:p>
          <a:p>
            <a:r>
              <a:rPr lang="en-IN" dirty="0" smtClean="0"/>
              <a:t>These </a:t>
            </a:r>
            <a:r>
              <a:rPr lang="en-IN" dirty="0"/>
              <a:t>are periodic meetings that are called to review the progress being made on a particular front.  </a:t>
            </a:r>
            <a:endParaRPr lang="en-IN" dirty="0" smtClean="0"/>
          </a:p>
          <a:p>
            <a:r>
              <a:rPr lang="en-IN" dirty="0" smtClean="0"/>
              <a:t>For </a:t>
            </a:r>
            <a:r>
              <a:rPr lang="en-IN" dirty="0"/>
              <a:t>example, weekly meetings may be </a:t>
            </a:r>
            <a:r>
              <a:rPr lang="en-IN" dirty="0" smtClean="0"/>
              <a:t>held to review sales progress.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3343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Every patient who comes to a hospital has a team of people involved in providing care throughout their healing process: from doctors and nurses to housekeeping and culinary teams, and even their family and loved ones. With so many parties involved, it’s understandable that missteps in communication could </a:t>
            </a:r>
            <a:r>
              <a:rPr lang="en-IN" dirty="0" smtClean="0"/>
              <a:t>occur. </a:t>
            </a:r>
            <a:r>
              <a:rPr lang="en-IN" dirty="0"/>
              <a:t>L</a:t>
            </a:r>
            <a:r>
              <a:rPr lang="en-IN" dirty="0" smtClean="0"/>
              <a:t>ines </a:t>
            </a:r>
            <a:r>
              <a:rPr lang="en-IN" dirty="0"/>
              <a:t>of communication </a:t>
            </a:r>
            <a:r>
              <a:rPr lang="en-IN" dirty="0" smtClean="0"/>
              <a:t>frequently being </a:t>
            </a:r>
            <a:r>
              <a:rPr lang="en-IN" dirty="0"/>
              <a:t>crossed </a:t>
            </a:r>
            <a:r>
              <a:rPr lang="en-IN" dirty="0" smtClean="0"/>
              <a:t>may lead </a:t>
            </a:r>
            <a:r>
              <a:rPr lang="en-IN" dirty="0"/>
              <a:t>to lower patient satisfaction scores, illnesses or worse. </a:t>
            </a:r>
            <a:endParaRPr lang="en-IN" dirty="0" smtClean="0"/>
          </a:p>
          <a:p>
            <a:r>
              <a:rPr lang="en-IN" dirty="0" smtClean="0"/>
              <a:t>Communication </a:t>
            </a:r>
            <a:r>
              <a:rPr lang="en-IN" dirty="0"/>
              <a:t>in a healthcare setting is one of the most important tools we have for providing great patient care and improving patient satisfaction.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2065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3. Information Sharing Meetings  </a:t>
            </a:r>
          </a:p>
          <a:p>
            <a:r>
              <a:rPr lang="en-IN" dirty="0"/>
              <a:t>In some organizations, these types of meetings may be called regularly for the main purpose of exchanging information on a topic of relevance to the organization. Such meetings may take place between </a:t>
            </a:r>
            <a:r>
              <a:rPr lang="en-IN" dirty="0" smtClean="0"/>
              <a:t>co-­</a:t>
            </a:r>
            <a:r>
              <a:rPr lang="en-IN" dirty="0"/>
              <a:t>workers, or may also involve top management. </a:t>
            </a:r>
          </a:p>
          <a:p>
            <a:r>
              <a:rPr lang="en-IN" dirty="0"/>
              <a:t>For example, A weekly meeting of top executives may be held to discuss the activities of the company’s international divisions.</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8039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4. Problem Solving or Decision Making Meetings </a:t>
            </a:r>
            <a:endParaRPr lang="en-IN" dirty="0" smtClean="0"/>
          </a:p>
          <a:p>
            <a:r>
              <a:rPr lang="en-IN" dirty="0" smtClean="0"/>
              <a:t> </a:t>
            </a:r>
            <a:r>
              <a:rPr lang="en-IN" dirty="0"/>
              <a:t>This type of meeting is the most challenging, since it involves taking some kind of action, making major decisions or changing the existing policies and procedures. Therefore, all interests and departments of the organization are represented at such meetings. They also tend to be time consuming.  </a:t>
            </a:r>
            <a:endParaRPr lang="en-IN" dirty="0" smtClean="0"/>
          </a:p>
          <a:p>
            <a:r>
              <a:rPr lang="en-IN" dirty="0" smtClean="0"/>
              <a:t>For example, the </a:t>
            </a:r>
            <a:r>
              <a:rPr lang="en-IN" dirty="0"/>
              <a:t>marketing strategy of the company may need to be revised, since sales are on the decline.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57772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Before the Meeting</a:t>
            </a:r>
            <a:endParaRPr lang="en-IN" dirty="0"/>
          </a:p>
        </p:txBody>
      </p:sp>
      <p:sp>
        <p:nvSpPr>
          <p:cNvPr id="3" name="Content Placeholder 2"/>
          <p:cNvSpPr>
            <a:spLocks noGrp="1"/>
          </p:cNvSpPr>
          <p:nvPr>
            <p:ph idx="1"/>
          </p:nvPr>
        </p:nvSpPr>
        <p:spPr/>
        <p:txBody>
          <a:bodyPr/>
          <a:lstStyle/>
          <a:p>
            <a:r>
              <a:rPr lang="en-IN" dirty="0"/>
              <a:t>M</a:t>
            </a:r>
            <a:r>
              <a:rPr lang="en-IN" dirty="0" smtClean="0"/>
              <a:t>eetings </a:t>
            </a:r>
            <a:r>
              <a:rPr lang="en-IN" dirty="0"/>
              <a:t>need to be planned in advance, so that they are successful. Before any planning can be done however, a basic question to be asked is whether to hold a meeting at all. </a:t>
            </a:r>
            <a:endParaRPr lang="en-IN" dirty="0" smtClean="0"/>
          </a:p>
          <a:p>
            <a:pPr lvl="1"/>
            <a:endParaRPr lang="en-IN" dirty="0" smtClean="0"/>
          </a:p>
          <a:p>
            <a:pPr lvl="1"/>
            <a:r>
              <a:rPr lang="en-IN" dirty="0" smtClean="0"/>
              <a:t>Can </a:t>
            </a:r>
            <a:r>
              <a:rPr lang="en-IN" dirty="0"/>
              <a:t>the matter be decided or discussed over the telephone?  </a:t>
            </a:r>
            <a:endParaRPr lang="en-IN" dirty="0" smtClean="0"/>
          </a:p>
          <a:p>
            <a:pPr lvl="1"/>
            <a:r>
              <a:rPr lang="en-IN" dirty="0" smtClean="0"/>
              <a:t>Can </a:t>
            </a:r>
            <a:r>
              <a:rPr lang="en-IN" dirty="0"/>
              <a:t>the matter be expressed in writing, in the form of a memo, or an email message? </a:t>
            </a:r>
            <a:endParaRPr lang="en-IN" dirty="0" smtClean="0"/>
          </a:p>
          <a:p>
            <a:pPr lvl="1"/>
            <a:r>
              <a:rPr lang="en-IN" dirty="0" smtClean="0"/>
              <a:t>Are </a:t>
            </a:r>
            <a:r>
              <a:rPr lang="en-IN" dirty="0"/>
              <a:t>key people available to attend the meeting and are they prepared? </a:t>
            </a:r>
          </a:p>
          <a:p>
            <a:pPr lvl="1"/>
            <a:r>
              <a:rPr lang="en-IN" dirty="0" smtClean="0"/>
              <a:t>Is </a:t>
            </a:r>
            <a:r>
              <a:rPr lang="en-IN" dirty="0"/>
              <a:t>the time allotted for the meeting sufficient?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51649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for a Meeting</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Once </a:t>
            </a:r>
            <a:r>
              <a:rPr lang="en-IN" dirty="0"/>
              <a:t>the need for a meeting has been determined, the next step is to start planning the meeting. </a:t>
            </a:r>
            <a:endParaRPr lang="en-IN" dirty="0" smtClean="0"/>
          </a:p>
          <a:p>
            <a:r>
              <a:rPr lang="en-IN" dirty="0" smtClean="0"/>
              <a:t>First </a:t>
            </a:r>
            <a:r>
              <a:rPr lang="en-IN" dirty="0"/>
              <a:t>of all, the type and number of participants should be decided. </a:t>
            </a:r>
            <a:endParaRPr lang="en-IN" dirty="0" smtClean="0"/>
          </a:p>
          <a:p>
            <a:r>
              <a:rPr lang="en-IN" dirty="0" smtClean="0"/>
              <a:t>The </a:t>
            </a:r>
            <a:r>
              <a:rPr lang="en-IN" dirty="0"/>
              <a:t>second and most important step in planning a meeting is to indicate the purpose or agenda of the meeting to the participants in advance. An agenda is essentially a list of topics that will be discussed during a meeting. </a:t>
            </a:r>
            <a:r>
              <a:rPr lang="en-IN" dirty="0" smtClean="0"/>
              <a:t>An </a:t>
            </a:r>
            <a:r>
              <a:rPr lang="en-IN" dirty="0"/>
              <a:t>agenda is prepared by the Chairperson of the meeting, or the person who calls the meeting.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7564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for Meeting</a:t>
            </a:r>
            <a:endParaRPr lang="en-IN" dirty="0"/>
          </a:p>
        </p:txBody>
      </p:sp>
      <p:sp>
        <p:nvSpPr>
          <p:cNvPr id="3" name="Content Placeholder 2"/>
          <p:cNvSpPr>
            <a:spLocks noGrp="1"/>
          </p:cNvSpPr>
          <p:nvPr>
            <p:ph idx="1"/>
          </p:nvPr>
        </p:nvSpPr>
        <p:spPr/>
        <p:txBody>
          <a:bodyPr>
            <a:normAutofit/>
          </a:bodyPr>
          <a:lstStyle/>
          <a:p>
            <a:pPr marL="0" indent="0">
              <a:buNone/>
            </a:pPr>
            <a:r>
              <a:rPr lang="en-IN" dirty="0"/>
              <a:t>Apart from a list of topics, a comprehensive agenda should also include the following </a:t>
            </a:r>
            <a:endParaRPr lang="en-IN" dirty="0" smtClean="0"/>
          </a:p>
          <a:p>
            <a:r>
              <a:rPr lang="en-IN" b="1" dirty="0" smtClean="0"/>
              <a:t>The </a:t>
            </a:r>
            <a:r>
              <a:rPr lang="en-IN" b="1" dirty="0"/>
              <a:t>Time, Venue and Duration of the Meeting </a:t>
            </a:r>
            <a:r>
              <a:rPr lang="en-IN" dirty="0"/>
              <a:t>– The starting time and length of the meeting needs to be indicated, so that participants know how much to prepare and can plan their other activities and meetings accordingly.  </a:t>
            </a:r>
            <a:endParaRPr lang="en-IN" dirty="0" smtClean="0"/>
          </a:p>
          <a:p>
            <a:r>
              <a:rPr lang="en-IN" b="1" dirty="0" smtClean="0"/>
              <a:t>A </a:t>
            </a:r>
            <a:r>
              <a:rPr lang="en-IN" b="1" dirty="0"/>
              <a:t>List of Participants </a:t>
            </a:r>
            <a:r>
              <a:rPr lang="en-IN" dirty="0"/>
              <a:t>– It is important to let all members know who will be attending the meeting, so that they know whom to expect.  </a:t>
            </a:r>
            <a:endParaRPr lang="en-IN" dirty="0" smtClean="0"/>
          </a:p>
          <a:p>
            <a:r>
              <a:rPr lang="en-IN" b="1" dirty="0" smtClean="0"/>
              <a:t>Background </a:t>
            </a:r>
            <a:r>
              <a:rPr lang="en-IN" b="1" dirty="0"/>
              <a:t>Information </a:t>
            </a:r>
            <a:r>
              <a:rPr lang="en-IN" dirty="0"/>
              <a:t>– This could be in the form of new information, repetition of facts as a reminder, or a brief explanation of the importance of the meeting.  </a:t>
            </a: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8796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r>
              <a:rPr lang="en-IN" b="1" dirty="0"/>
              <a:t>A Clear List of Items and Goals </a:t>
            </a:r>
            <a:r>
              <a:rPr lang="en-IN" dirty="0"/>
              <a:t>– These should be included in order to ensure that the meeting has an outcome. Participants need to have a clear idea of their role in the meeting. Goals should be stated so that they sound specific, result­ oriented and realistic.</a:t>
            </a:r>
          </a:p>
          <a:p>
            <a:endParaRPr lang="en-IN" b="1" dirty="0" smtClean="0"/>
          </a:p>
          <a:p>
            <a:r>
              <a:rPr lang="en-IN" b="1" dirty="0" smtClean="0"/>
              <a:t>Advance </a:t>
            </a:r>
            <a:r>
              <a:rPr lang="en-IN" b="1" dirty="0"/>
              <a:t>Preparation by Participants </a:t>
            </a:r>
            <a:r>
              <a:rPr lang="en-IN" dirty="0"/>
              <a:t>– A good agenda tells participants how to come prepared for the meeting – for example, by reading an article, bringing important documents, collecting facts, or jotting down their ideas on a particular issue. In case certain members have to prepare in a specific way, this can be mentioned on their individual copy of the agenda.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1732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During The Meeting</a:t>
            </a:r>
          </a:p>
        </p:txBody>
      </p:sp>
      <p:sp>
        <p:nvSpPr>
          <p:cNvPr id="3" name="Content Placeholder 2"/>
          <p:cNvSpPr>
            <a:spLocks noGrp="1"/>
          </p:cNvSpPr>
          <p:nvPr>
            <p:ph idx="1"/>
          </p:nvPr>
        </p:nvSpPr>
        <p:spPr/>
        <p:txBody>
          <a:bodyPr>
            <a:normAutofit/>
          </a:bodyPr>
          <a:lstStyle/>
          <a:p>
            <a:pPr marL="0" indent="0">
              <a:buNone/>
            </a:pPr>
            <a:r>
              <a:rPr lang="en-IN" dirty="0" smtClean="0"/>
              <a:t>  </a:t>
            </a:r>
          </a:p>
          <a:p>
            <a:r>
              <a:rPr lang="en-IN" dirty="0" smtClean="0"/>
              <a:t>The </a:t>
            </a:r>
            <a:r>
              <a:rPr lang="en-IN" dirty="0"/>
              <a:t>task of conducting and moderating the meeting rests with the chairperson. </a:t>
            </a:r>
            <a:r>
              <a:rPr lang="en-IN" dirty="0" smtClean="0"/>
              <a:t>He </a:t>
            </a:r>
            <a:r>
              <a:rPr lang="en-IN" dirty="0"/>
              <a:t>or she must be well versed with the procedures for </a:t>
            </a:r>
            <a:endParaRPr lang="en-IN" dirty="0" smtClean="0"/>
          </a:p>
          <a:p>
            <a:pPr lvl="1"/>
            <a:r>
              <a:rPr lang="en-IN" dirty="0" smtClean="0"/>
              <a:t>opening </a:t>
            </a:r>
            <a:r>
              <a:rPr lang="en-IN" dirty="0"/>
              <a:t>the </a:t>
            </a:r>
            <a:r>
              <a:rPr lang="en-IN" dirty="0" smtClean="0"/>
              <a:t>meeting</a:t>
            </a:r>
          </a:p>
          <a:p>
            <a:pPr lvl="1"/>
            <a:r>
              <a:rPr lang="en-IN" dirty="0" smtClean="0"/>
              <a:t>encouraging </a:t>
            </a:r>
            <a:r>
              <a:rPr lang="en-IN" dirty="0"/>
              <a:t>balanced </a:t>
            </a:r>
            <a:r>
              <a:rPr lang="en-IN" dirty="0" smtClean="0"/>
              <a:t>participation</a:t>
            </a:r>
          </a:p>
          <a:p>
            <a:pPr lvl="1"/>
            <a:r>
              <a:rPr lang="en-IN" dirty="0" smtClean="0"/>
              <a:t>solving </a:t>
            </a:r>
            <a:r>
              <a:rPr lang="en-IN" dirty="0"/>
              <a:t>problems </a:t>
            </a:r>
            <a:r>
              <a:rPr lang="en-IN" dirty="0" smtClean="0"/>
              <a:t>creatively</a:t>
            </a:r>
          </a:p>
          <a:p>
            <a:pPr lvl="1"/>
            <a:r>
              <a:rPr lang="en-IN" dirty="0" smtClean="0"/>
              <a:t>concluding </a:t>
            </a:r>
            <a:r>
              <a:rPr lang="en-IN" dirty="0"/>
              <a:t>the meeting and managing time </a:t>
            </a:r>
            <a:r>
              <a:rPr lang="en-IN" dirty="0" smtClean="0"/>
              <a:t>efficiently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30333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1.Opening the Meeting </a:t>
            </a:r>
            <a:endParaRPr lang="en-IN" dirty="0" smtClean="0"/>
          </a:p>
          <a:p>
            <a:r>
              <a:rPr lang="en-IN" dirty="0" smtClean="0"/>
              <a:t>The </a:t>
            </a:r>
            <a:r>
              <a:rPr lang="en-IN" dirty="0"/>
              <a:t>manner in which the meeting is opened is important, since a good opening will ensure that the rest of the meeting will proceed smoothly. There are different ways of opening a meeting. Generally, it is best to sum up what has been stated in the agenda ­ including the goals, background information and expectations of the participants. It is also a good idea to provide an outline of how the meeting will proceed, as well as a time budget. </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0199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2. Encouraging Balanced Participation </a:t>
            </a:r>
            <a:endParaRPr lang="en-IN" dirty="0" smtClean="0"/>
          </a:p>
          <a:p>
            <a:r>
              <a:rPr lang="en-IN" dirty="0" smtClean="0"/>
              <a:t>It </a:t>
            </a:r>
            <a:r>
              <a:rPr lang="en-IN" dirty="0"/>
              <a:t>is also the responsibility of the chairperson to encourage silent members to contribute to the meeting and to moderate the dominant members, so that they do not “hijack” the meeting. There are several techniques to encourage </a:t>
            </a:r>
            <a:r>
              <a:rPr lang="en-IN" dirty="0" smtClean="0"/>
              <a:t>participation</a:t>
            </a:r>
          </a:p>
          <a:p>
            <a:pPr marL="0" indent="0">
              <a:buNone/>
            </a:pPr>
            <a:r>
              <a:rPr lang="en-IN" dirty="0"/>
              <a:t>3. Managing Time </a:t>
            </a:r>
            <a:endParaRPr lang="en-IN" dirty="0" smtClean="0"/>
          </a:p>
          <a:p>
            <a:r>
              <a:rPr lang="en-IN" dirty="0" smtClean="0"/>
              <a:t>There </a:t>
            </a:r>
            <a:r>
              <a:rPr lang="en-IN" dirty="0"/>
              <a:t>is no prescribed length for a meeting. The duration of a meeting will depend on the type and purpose of the meeting. Generally, </a:t>
            </a:r>
            <a:r>
              <a:rPr lang="en-IN" dirty="0" smtClean="0"/>
              <a:t>problem ­</a:t>
            </a:r>
            <a:r>
              <a:rPr lang="en-IN" dirty="0"/>
              <a:t>solving meetings will take </a:t>
            </a:r>
            <a:r>
              <a:rPr lang="en-IN" dirty="0" smtClean="0"/>
              <a:t>longer than </a:t>
            </a:r>
            <a:r>
              <a:rPr lang="en-IN" dirty="0"/>
              <a:t>other routine meetings. In any case, the chairperson should set a time budget for the meeting, depending on the agenda and ensure adherence to the time limit.</a:t>
            </a:r>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652266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4. Keeping the Meeting </a:t>
            </a:r>
            <a:r>
              <a:rPr lang="en-IN" dirty="0" smtClean="0"/>
              <a:t>Focused</a:t>
            </a:r>
          </a:p>
          <a:p>
            <a:r>
              <a:rPr lang="en-IN" dirty="0" smtClean="0"/>
              <a:t>Often</a:t>
            </a:r>
            <a:r>
              <a:rPr lang="en-IN" dirty="0"/>
              <a:t>, a lot of time is wasted during meetings by going off track and by discussing topics that are irrelevant. In such situations, it is the responsibility of the chairperson, or the person moderating the discussion to make sure that the discussion remains focused on the topics mentioned in the agenda</a:t>
            </a:r>
            <a:r>
              <a:rPr lang="en-IN" dirty="0" smtClean="0"/>
              <a:t>.</a:t>
            </a:r>
          </a:p>
          <a:p>
            <a:pPr lvl="1"/>
            <a:r>
              <a:rPr lang="en-IN" dirty="0"/>
              <a:t>Reminding Members of Time </a:t>
            </a:r>
            <a:r>
              <a:rPr lang="en-IN" dirty="0" smtClean="0"/>
              <a:t>Constraints</a:t>
            </a:r>
          </a:p>
          <a:p>
            <a:pPr lvl="1"/>
            <a:r>
              <a:rPr lang="en-IN" dirty="0"/>
              <a:t>Postponing Discussion of Irrelevant Ideas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428589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COMMUNICATION</a:t>
            </a:r>
            <a:endParaRPr lang="en-IN" dirty="0"/>
          </a:p>
        </p:txBody>
      </p:sp>
      <p:sp>
        <p:nvSpPr>
          <p:cNvPr id="3" name="Content Placeholder 2"/>
          <p:cNvSpPr>
            <a:spLocks noGrp="1"/>
          </p:cNvSpPr>
          <p:nvPr>
            <p:ph idx="1"/>
          </p:nvPr>
        </p:nvSpPr>
        <p:spPr/>
        <p:txBody>
          <a:bodyPr/>
          <a:lstStyle/>
          <a:p>
            <a:r>
              <a:rPr lang="en-IN" b="1" dirty="0"/>
              <a:t>Business communication</a:t>
            </a:r>
            <a:r>
              <a:rPr lang="en-IN" dirty="0"/>
              <a:t> is the sharing of information between people within and outside the organization that is performed for the commercial benefit of the organization. It can also be defined as relaying of information within a </a:t>
            </a:r>
            <a:r>
              <a:rPr lang="en-IN" b="1" dirty="0"/>
              <a:t>business</a:t>
            </a:r>
            <a:r>
              <a:rPr lang="en-IN" dirty="0"/>
              <a:t> by its people</a:t>
            </a:r>
            <a:r>
              <a:rPr lang="en-IN" dirty="0" smtClean="0"/>
              <a:t>.</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2856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5. Ensuring </a:t>
            </a:r>
            <a:r>
              <a:rPr lang="en-IN" dirty="0"/>
              <a:t>“Convergence” </a:t>
            </a:r>
            <a:endParaRPr lang="en-IN" dirty="0" smtClean="0"/>
          </a:p>
          <a:p>
            <a:r>
              <a:rPr lang="en-IN" dirty="0" smtClean="0"/>
              <a:t>Convergence </a:t>
            </a:r>
            <a:r>
              <a:rPr lang="en-IN" dirty="0"/>
              <a:t>means hearing the points of view of all the  members and then arriving at a decision. It is again the responsibility of the chairperson to bring the meeting to a point where an opinion emerges on each item of the </a:t>
            </a:r>
            <a:r>
              <a:rPr lang="en-IN" dirty="0" smtClean="0"/>
              <a:t>agenda.</a:t>
            </a:r>
          </a:p>
          <a:p>
            <a:pPr marL="0" indent="0">
              <a:buNone/>
            </a:pPr>
            <a:r>
              <a:rPr lang="en-IN" dirty="0" smtClean="0"/>
              <a:t>6. Summing </a:t>
            </a:r>
            <a:r>
              <a:rPr lang="en-IN" dirty="0"/>
              <a:t>Up </a:t>
            </a:r>
            <a:endParaRPr lang="en-IN" dirty="0" smtClean="0"/>
          </a:p>
          <a:p>
            <a:r>
              <a:rPr lang="en-IN" dirty="0" smtClean="0"/>
              <a:t>This </a:t>
            </a:r>
            <a:r>
              <a:rPr lang="en-IN" dirty="0"/>
              <a:t>means summing up the different points of view, the decisions and the  actions to be taken. This should be done by the chairperson, identifying the role of each person on each item of the agenda, along with a specified deadline.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8603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7. Concluding the Meeting </a:t>
            </a:r>
            <a:endParaRPr lang="en-IN" dirty="0" smtClean="0"/>
          </a:p>
          <a:p>
            <a:r>
              <a:rPr lang="en-IN" dirty="0" smtClean="0"/>
              <a:t>The </a:t>
            </a:r>
            <a:r>
              <a:rPr lang="en-IN" dirty="0"/>
              <a:t>way a meeting is concluded </a:t>
            </a:r>
            <a:r>
              <a:rPr lang="en-IN" dirty="0" smtClean="0"/>
              <a:t>will </a:t>
            </a:r>
            <a:r>
              <a:rPr lang="en-IN" dirty="0"/>
              <a:t>influence the follow</a:t>
            </a:r>
            <a:r>
              <a:rPr lang="en-IN" dirty="0" smtClean="0"/>
              <a:t>­ up </a:t>
            </a:r>
            <a:r>
              <a:rPr lang="en-IN" dirty="0"/>
              <a:t>action taken on decisions made during the meeting. </a:t>
            </a:r>
            <a:endParaRPr lang="en-IN" dirty="0" smtClean="0"/>
          </a:p>
          <a:p>
            <a:r>
              <a:rPr lang="en-IN" dirty="0" smtClean="0"/>
              <a:t>The </a:t>
            </a:r>
            <a:r>
              <a:rPr lang="en-IN" dirty="0"/>
              <a:t>chairperson should know when and how to conclude the meeting.  </a:t>
            </a:r>
            <a:endParaRPr lang="en-IN" dirty="0" smtClean="0"/>
          </a:p>
          <a:p>
            <a:r>
              <a:rPr lang="en-IN" dirty="0" smtClean="0"/>
              <a:t>The </a:t>
            </a:r>
            <a:r>
              <a:rPr lang="en-IN" dirty="0"/>
              <a:t>meeting should normally be concluded at the scheduled closing time, unless important issues still remain to be discussed and members are willing to extend the meeting. Sometimes meetings may be concluded before the closing time, when key decision makers are not present, or when important information such as cost figures are not available.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42333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8. Keeping “Minutes” of the Meeting </a:t>
            </a:r>
            <a:endParaRPr lang="en-IN" dirty="0" smtClean="0"/>
          </a:p>
          <a:p>
            <a:r>
              <a:rPr lang="en-IN" dirty="0" smtClean="0"/>
              <a:t>Since </a:t>
            </a:r>
            <a:r>
              <a:rPr lang="en-IN" dirty="0"/>
              <a:t>meetings are called to take important decisions concerning the organization, it is important to maintain a permanent written record of the proceedings, which can be referred to at a later stage, or serve as a guide for action. Such a record is known as “minutes” of the meeting and may be done in an informal or formal manner, depending on the type of meeting.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95635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the Meeting</a:t>
            </a:r>
            <a:endParaRPr lang="en-IN" dirty="0"/>
          </a:p>
        </p:txBody>
      </p:sp>
      <p:sp>
        <p:nvSpPr>
          <p:cNvPr id="3" name="Content Placeholder 2"/>
          <p:cNvSpPr>
            <a:spLocks noGrp="1"/>
          </p:cNvSpPr>
          <p:nvPr>
            <p:ph idx="1"/>
          </p:nvPr>
        </p:nvSpPr>
        <p:spPr/>
        <p:txBody>
          <a:bodyPr/>
          <a:lstStyle/>
          <a:p>
            <a:pPr marL="0" indent="0">
              <a:buNone/>
            </a:pPr>
            <a:r>
              <a:rPr lang="en-IN" dirty="0"/>
              <a:t>1. Plan for the </a:t>
            </a:r>
            <a:r>
              <a:rPr lang="en-IN" dirty="0" smtClean="0"/>
              <a:t>next </a:t>
            </a:r>
            <a:r>
              <a:rPr lang="en-IN" dirty="0"/>
              <a:t>meeting </a:t>
            </a:r>
            <a:r>
              <a:rPr lang="en-IN" dirty="0" smtClean="0"/>
              <a:t> </a:t>
            </a:r>
          </a:p>
          <a:p>
            <a:r>
              <a:rPr lang="en-IN" dirty="0" smtClean="0"/>
              <a:t>Very </a:t>
            </a:r>
            <a:r>
              <a:rPr lang="en-IN" dirty="0"/>
              <a:t>few meetings are conclusive and cover all the items in the agenda completely. It is the chairperson’s responsibility to make a note of the items that have not been discussed and to schedule the next meeting, along with a fresh agenda. All participants must be informed that a follow</a:t>
            </a:r>
            <a:r>
              <a:rPr lang="en-IN" dirty="0" smtClean="0"/>
              <a:t>­ up </a:t>
            </a:r>
            <a:r>
              <a:rPr lang="en-IN" dirty="0"/>
              <a:t>meeting is being planned.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63321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2. Check Progress on f</a:t>
            </a:r>
            <a:r>
              <a:rPr lang="en-IN" dirty="0" smtClean="0"/>
              <a:t>ollow ­</a:t>
            </a:r>
            <a:r>
              <a:rPr lang="en-IN" dirty="0"/>
              <a:t>up </a:t>
            </a:r>
            <a:r>
              <a:rPr lang="en-IN" dirty="0" smtClean="0"/>
              <a:t>actions </a:t>
            </a:r>
            <a:endParaRPr lang="en-IN" dirty="0"/>
          </a:p>
          <a:p>
            <a:r>
              <a:rPr lang="en-IN" dirty="0" smtClean="0"/>
              <a:t>Members </a:t>
            </a:r>
            <a:r>
              <a:rPr lang="en-IN" dirty="0"/>
              <a:t>of the meeting may have been  assigned different responsibilities and deadlines for completion of tasks. Therefore, it is important to monitor their progress every now and then, after the meeting is over, to ensure that the deadlines are met</a:t>
            </a:r>
            <a:r>
              <a:rPr lang="en-IN" dirty="0" smtClean="0"/>
              <a:t>.</a:t>
            </a:r>
          </a:p>
          <a:p>
            <a:pPr marL="0" indent="0">
              <a:buNone/>
            </a:pPr>
            <a:r>
              <a:rPr lang="en-IN" dirty="0"/>
              <a:t>3. Do Your Own Groundwork </a:t>
            </a:r>
            <a:endParaRPr lang="en-IN" dirty="0" smtClean="0"/>
          </a:p>
          <a:p>
            <a:r>
              <a:rPr lang="en-IN" dirty="0" smtClean="0"/>
              <a:t>Apart </a:t>
            </a:r>
            <a:r>
              <a:rPr lang="en-IN" dirty="0"/>
              <a:t>from monitoring the progress of meeting participants, it is also important that you as the chairperson finish any pending work before the next meeting.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69718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Meeting Etiquette for Participants</a:t>
            </a:r>
            <a:endParaRPr lang="en-IN" dirty="0"/>
          </a:p>
        </p:txBody>
      </p:sp>
      <p:sp>
        <p:nvSpPr>
          <p:cNvPr id="3" name="Content Placeholder 2"/>
          <p:cNvSpPr>
            <a:spLocks noGrp="1"/>
          </p:cNvSpPr>
          <p:nvPr>
            <p:ph idx="1"/>
          </p:nvPr>
        </p:nvSpPr>
        <p:spPr/>
        <p:txBody>
          <a:bodyPr>
            <a:normAutofit/>
          </a:bodyPr>
          <a:lstStyle/>
          <a:p>
            <a:r>
              <a:rPr lang="en-IN" dirty="0"/>
              <a:t>Be brief and to the point</a:t>
            </a:r>
          </a:p>
          <a:p>
            <a:r>
              <a:rPr lang="en-IN" dirty="0" smtClean="0"/>
              <a:t>Do </a:t>
            </a:r>
            <a:r>
              <a:rPr lang="en-IN" dirty="0"/>
              <a:t>not say something for the sake of </a:t>
            </a:r>
            <a:r>
              <a:rPr lang="en-IN" dirty="0" smtClean="0"/>
              <a:t>it.  </a:t>
            </a:r>
          </a:p>
          <a:p>
            <a:r>
              <a:rPr lang="en-IN" dirty="0" smtClean="0"/>
              <a:t>Contribute </a:t>
            </a:r>
            <a:r>
              <a:rPr lang="en-IN" dirty="0"/>
              <a:t>to add </a:t>
            </a:r>
            <a:r>
              <a:rPr lang="en-IN" dirty="0" smtClean="0"/>
              <a:t>value. </a:t>
            </a:r>
          </a:p>
          <a:p>
            <a:r>
              <a:rPr lang="en-IN" dirty="0" smtClean="0"/>
              <a:t>Give </a:t>
            </a:r>
            <a:r>
              <a:rPr lang="en-IN" dirty="0"/>
              <a:t>credit where it is </a:t>
            </a:r>
            <a:r>
              <a:rPr lang="en-IN" dirty="0" smtClean="0"/>
              <a:t>due.  </a:t>
            </a:r>
          </a:p>
          <a:p>
            <a:r>
              <a:rPr lang="en-IN" dirty="0" smtClean="0"/>
              <a:t>Keep </a:t>
            </a:r>
            <a:r>
              <a:rPr lang="en-IN" dirty="0"/>
              <a:t>an open mind to facilitate </a:t>
            </a:r>
            <a:r>
              <a:rPr lang="en-IN" dirty="0" smtClean="0"/>
              <a:t>convergence. </a:t>
            </a:r>
          </a:p>
          <a:p>
            <a:r>
              <a:rPr lang="en-IN" dirty="0" smtClean="0"/>
              <a:t>Do </a:t>
            </a:r>
            <a:r>
              <a:rPr lang="en-IN" dirty="0"/>
              <a:t>not </a:t>
            </a:r>
            <a:r>
              <a:rPr lang="en-IN" dirty="0" smtClean="0"/>
              <a:t>interrupt.</a:t>
            </a:r>
          </a:p>
          <a:p>
            <a:r>
              <a:rPr lang="en-IN" dirty="0" smtClean="0"/>
              <a:t>Always </a:t>
            </a:r>
            <a:r>
              <a:rPr lang="en-IN" dirty="0"/>
              <a:t>address the </a:t>
            </a:r>
            <a:r>
              <a:rPr lang="en-IN" dirty="0" smtClean="0"/>
              <a:t>chairperson.</a:t>
            </a:r>
          </a:p>
          <a:p>
            <a:r>
              <a:rPr lang="en-IN" dirty="0"/>
              <a:t>Avoid “bi­lateral talks” and “mini meetings”, or discussions with other participants, as well as speaking in another language</a:t>
            </a:r>
            <a:r>
              <a:rPr lang="en-IN" dirty="0" smtClean="0"/>
              <a:t>.</a:t>
            </a:r>
          </a:p>
          <a:p>
            <a:r>
              <a:rPr lang="en-IN" dirty="0"/>
              <a:t>Use tools and technology with </a:t>
            </a:r>
            <a:r>
              <a:rPr lang="en-IN" dirty="0" smtClean="0"/>
              <a:t>care.</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504457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Mistakes made at Meetings</a:t>
            </a:r>
            <a:endParaRPr lang="en-IN" dirty="0"/>
          </a:p>
        </p:txBody>
      </p:sp>
      <p:sp>
        <p:nvSpPr>
          <p:cNvPr id="3" name="Content Placeholder 2"/>
          <p:cNvSpPr>
            <a:spLocks noGrp="1"/>
          </p:cNvSpPr>
          <p:nvPr>
            <p:ph idx="1"/>
          </p:nvPr>
        </p:nvSpPr>
        <p:spPr/>
        <p:txBody>
          <a:bodyPr/>
          <a:lstStyle/>
          <a:p>
            <a:pPr marL="0" indent="0">
              <a:buNone/>
            </a:pPr>
            <a:r>
              <a:rPr lang="en-IN" dirty="0"/>
              <a:t>1.Lack of </a:t>
            </a:r>
            <a:r>
              <a:rPr lang="en-IN" dirty="0" smtClean="0"/>
              <a:t>Structure</a:t>
            </a:r>
          </a:p>
          <a:p>
            <a:r>
              <a:rPr lang="en-IN" dirty="0" smtClean="0"/>
              <a:t>Meetings </a:t>
            </a:r>
            <a:r>
              <a:rPr lang="en-IN" dirty="0"/>
              <a:t>should be structured in terms of an agenda being sent to participants in advance, the discussion being initiated by a specific person and the chairperson ensuring that different points of view emerge. A loosely structured meeting will not be successful</a:t>
            </a:r>
            <a:r>
              <a:rPr lang="en-IN" dirty="0" smtClean="0"/>
              <a:t>.</a:t>
            </a:r>
          </a:p>
          <a:p>
            <a:pPr marL="0" indent="0">
              <a:buNone/>
            </a:pPr>
            <a:endParaRPr lang="en-IN" dirty="0" smtClean="0"/>
          </a:p>
          <a:p>
            <a:pPr marL="0" indent="0">
              <a:buNone/>
            </a:pPr>
            <a:r>
              <a:rPr lang="en-IN" dirty="0" smtClean="0"/>
              <a:t>2</a:t>
            </a:r>
            <a:r>
              <a:rPr lang="en-IN" dirty="0"/>
              <a:t>. No Goals or Agenda </a:t>
            </a:r>
            <a:r>
              <a:rPr lang="en-IN" dirty="0" smtClean="0"/>
              <a:t> </a:t>
            </a:r>
          </a:p>
          <a:p>
            <a:r>
              <a:rPr lang="en-IN" dirty="0"/>
              <a:t>A</a:t>
            </a:r>
            <a:r>
              <a:rPr lang="en-IN" dirty="0" smtClean="0"/>
              <a:t> </a:t>
            </a:r>
            <a:r>
              <a:rPr lang="en-IN" dirty="0"/>
              <a:t>meeting without an </a:t>
            </a:r>
            <a:r>
              <a:rPr lang="en-IN" dirty="0" smtClean="0"/>
              <a:t>agenda lacks </a:t>
            </a:r>
            <a:r>
              <a:rPr lang="en-IN" dirty="0"/>
              <a:t>direction.  </a:t>
            </a: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562116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3. No </a:t>
            </a:r>
            <a:r>
              <a:rPr lang="en-IN" dirty="0" smtClean="0"/>
              <a:t>Pre-­</a:t>
            </a:r>
            <a:r>
              <a:rPr lang="en-IN" dirty="0"/>
              <a:t>meeting Orientation </a:t>
            </a:r>
          </a:p>
          <a:p>
            <a:r>
              <a:rPr lang="en-IN" dirty="0" smtClean="0"/>
              <a:t>This </a:t>
            </a:r>
            <a:r>
              <a:rPr lang="en-IN" dirty="0"/>
              <a:t>is the job of the chairperson. Members must be briefed on how to prepare for the meeting.  </a:t>
            </a:r>
            <a:endParaRPr lang="en-IN" dirty="0" smtClean="0"/>
          </a:p>
          <a:p>
            <a:endParaRPr lang="en-IN" dirty="0" smtClean="0"/>
          </a:p>
          <a:p>
            <a:pPr marL="0" indent="0">
              <a:buNone/>
            </a:pPr>
            <a:r>
              <a:rPr lang="en-IN" dirty="0" smtClean="0"/>
              <a:t>4</a:t>
            </a:r>
            <a:r>
              <a:rPr lang="en-IN" dirty="0"/>
              <a:t>. Inadequate Preparation </a:t>
            </a:r>
          </a:p>
          <a:p>
            <a:r>
              <a:rPr lang="en-IN" dirty="0" smtClean="0"/>
              <a:t>This </a:t>
            </a:r>
            <a:r>
              <a:rPr lang="en-IN" dirty="0"/>
              <a:t>is a mistake made by members who attend the meeting without preparation. </a:t>
            </a:r>
            <a:endParaRPr lang="en-IN" dirty="0" smtClean="0"/>
          </a:p>
          <a:p>
            <a:endParaRPr lang="en-IN" dirty="0" smtClean="0"/>
          </a:p>
          <a:p>
            <a:pPr marL="0" indent="0">
              <a:buNone/>
            </a:pPr>
            <a:r>
              <a:rPr lang="en-IN" dirty="0"/>
              <a:t>5. Not Focusing on the Subject </a:t>
            </a:r>
            <a:endParaRPr lang="en-IN" dirty="0" smtClean="0"/>
          </a:p>
          <a:p>
            <a:r>
              <a:rPr lang="en-IN" dirty="0" smtClean="0"/>
              <a:t>This </a:t>
            </a:r>
            <a:r>
              <a:rPr lang="en-IN" dirty="0"/>
              <a:t>is a common mistake made by participants  who discuss matters that are not relevant to the meeting.</a:t>
            </a:r>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646208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6. Meetings that are Too Long </a:t>
            </a:r>
          </a:p>
          <a:p>
            <a:r>
              <a:rPr lang="en-IN" dirty="0" smtClean="0"/>
              <a:t>The </a:t>
            </a:r>
            <a:r>
              <a:rPr lang="en-IN" dirty="0"/>
              <a:t>chairperson must try to avoid this, by ensuring adherence to the time limit.  </a:t>
            </a:r>
            <a:endParaRPr lang="en-IN" dirty="0" smtClean="0"/>
          </a:p>
          <a:p>
            <a:endParaRPr lang="en-IN" dirty="0"/>
          </a:p>
          <a:p>
            <a:pPr marL="0" indent="0">
              <a:buNone/>
            </a:pPr>
            <a:r>
              <a:rPr lang="en-IN" dirty="0" smtClean="0"/>
              <a:t>7</a:t>
            </a:r>
            <a:r>
              <a:rPr lang="en-IN" dirty="0"/>
              <a:t>.  Disorganized Meetings </a:t>
            </a:r>
          </a:p>
          <a:p>
            <a:r>
              <a:rPr lang="en-IN" dirty="0" smtClean="0"/>
              <a:t>Again</a:t>
            </a:r>
            <a:r>
              <a:rPr lang="en-IN" dirty="0"/>
              <a:t>, this is the chairperson’s responsibility to see that the  meeting is well organized.  </a:t>
            </a:r>
            <a:endParaRPr lang="en-IN" dirty="0" smtClean="0"/>
          </a:p>
          <a:p>
            <a:endParaRPr lang="en-IN" dirty="0"/>
          </a:p>
          <a:p>
            <a:pPr marL="0" indent="0">
              <a:buNone/>
            </a:pPr>
            <a:r>
              <a:rPr lang="en-IN" dirty="0" smtClean="0"/>
              <a:t>8</a:t>
            </a:r>
            <a:r>
              <a:rPr lang="en-IN" dirty="0"/>
              <a:t>. Inconclusive Meetings </a:t>
            </a:r>
          </a:p>
          <a:p>
            <a:r>
              <a:rPr lang="en-IN" dirty="0" smtClean="0"/>
              <a:t>The </a:t>
            </a:r>
            <a:r>
              <a:rPr lang="en-IN" dirty="0"/>
              <a:t>chairperson must hear out all the points of view and then arrive at a decision.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023484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9. Ineffective Leadership </a:t>
            </a:r>
            <a:endParaRPr lang="en-IN" dirty="0" smtClean="0"/>
          </a:p>
          <a:p>
            <a:r>
              <a:rPr lang="en-IN" dirty="0" smtClean="0"/>
              <a:t>This </a:t>
            </a:r>
            <a:r>
              <a:rPr lang="en-IN" dirty="0"/>
              <a:t>is the fault of the chairperson, if or she he fails to give direction to the meeting</a:t>
            </a:r>
            <a:r>
              <a:rPr lang="en-IN" dirty="0" smtClean="0"/>
              <a:t>.  </a:t>
            </a:r>
          </a:p>
          <a:p>
            <a:endParaRPr lang="en-IN" dirty="0" smtClean="0"/>
          </a:p>
          <a:p>
            <a:pPr marL="0" indent="0">
              <a:buNone/>
            </a:pPr>
            <a:r>
              <a:rPr lang="en-IN" dirty="0" smtClean="0"/>
              <a:t>10.Time </a:t>
            </a:r>
            <a:r>
              <a:rPr lang="en-IN" dirty="0"/>
              <a:t>Wasted </a:t>
            </a:r>
          </a:p>
          <a:p>
            <a:r>
              <a:rPr lang="en-IN" dirty="0" smtClean="0"/>
              <a:t>Participants </a:t>
            </a:r>
            <a:r>
              <a:rPr lang="en-IN" dirty="0"/>
              <a:t>may engage in unrelated discussions and the  chairperson may be inefficient at managing time.  </a:t>
            </a:r>
            <a:endParaRPr lang="en-IN" dirty="0" smtClean="0"/>
          </a:p>
          <a:p>
            <a:pPr marL="0" indent="0">
              <a:buNone/>
            </a:pPr>
            <a:endParaRPr lang="en-IN" dirty="0" smtClean="0"/>
          </a:p>
          <a:p>
            <a:pPr marL="0" indent="0">
              <a:buNone/>
            </a:pPr>
            <a:r>
              <a:rPr lang="en-IN" dirty="0" smtClean="0"/>
              <a:t>11</a:t>
            </a:r>
            <a:r>
              <a:rPr lang="en-IN" dirty="0"/>
              <a:t>. Dominating the Discussion </a:t>
            </a:r>
          </a:p>
          <a:p>
            <a:r>
              <a:rPr lang="en-IN" dirty="0" smtClean="0"/>
              <a:t>A </a:t>
            </a:r>
            <a:r>
              <a:rPr lang="en-IN" dirty="0"/>
              <a:t>few members may speak all the time, while others  remain silent.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29179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a:t>
            </a:r>
            <a:endParaRPr lang="en-IN" dirty="0"/>
          </a:p>
        </p:txBody>
      </p:sp>
      <p:sp>
        <p:nvSpPr>
          <p:cNvPr id="3" name="Content Placeholder 2"/>
          <p:cNvSpPr>
            <a:spLocks noGrp="1"/>
          </p:cNvSpPr>
          <p:nvPr>
            <p:ph idx="1"/>
          </p:nvPr>
        </p:nvSpPr>
        <p:spPr/>
        <p:txBody>
          <a:bodyPr>
            <a:normAutofit/>
          </a:bodyPr>
          <a:lstStyle/>
          <a:p>
            <a:r>
              <a:rPr lang="en-IN" dirty="0"/>
              <a:t>Apart from listening, written and oral skills, business executives </a:t>
            </a:r>
            <a:r>
              <a:rPr lang="en-IN" dirty="0" smtClean="0"/>
              <a:t>also need to</a:t>
            </a:r>
            <a:r>
              <a:rPr lang="en-IN" dirty="0"/>
              <a:t> equip themselves </a:t>
            </a:r>
            <a:r>
              <a:rPr lang="en-IN" dirty="0" smtClean="0"/>
              <a:t>with reading </a:t>
            </a:r>
            <a:r>
              <a:rPr lang="en-IN" dirty="0"/>
              <a:t>skills, in order to succeed in the workplace. </a:t>
            </a:r>
            <a:endParaRPr lang="en-IN" dirty="0" smtClean="0"/>
          </a:p>
          <a:p>
            <a:r>
              <a:rPr lang="en-IN" dirty="0" smtClean="0"/>
              <a:t>The </a:t>
            </a:r>
            <a:r>
              <a:rPr lang="en-IN" dirty="0"/>
              <a:t>types of reading that you will have to do at the </a:t>
            </a:r>
            <a:r>
              <a:rPr lang="en-IN" dirty="0" smtClean="0"/>
              <a:t>workplace will </a:t>
            </a:r>
            <a:r>
              <a:rPr lang="en-IN" dirty="0"/>
              <a:t>be varied – sometimes you may have to do extensive reading of professional books, </a:t>
            </a:r>
            <a:r>
              <a:rPr lang="en-IN" dirty="0" smtClean="0"/>
              <a:t>magazines and </a:t>
            </a:r>
            <a:r>
              <a:rPr lang="en-IN" dirty="0"/>
              <a:t>journals; at other times you may be required to study research reports in an intensive manner</a:t>
            </a:r>
            <a:r>
              <a:rPr lang="en-IN" dirty="0" smtClean="0"/>
              <a:t>. Often</a:t>
            </a:r>
            <a:r>
              <a:rPr lang="en-IN" dirty="0"/>
              <a:t>, business executives are also asked to scan newspapers and magazines to collect information</a:t>
            </a:r>
            <a:r>
              <a:rPr lang="en-IN" dirty="0" smtClean="0"/>
              <a:t>, or </a:t>
            </a:r>
            <a:r>
              <a:rPr lang="en-IN" dirty="0"/>
              <a:t>to read and condense business related articles for their busy superiors.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91920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12. No </a:t>
            </a:r>
            <a:r>
              <a:rPr lang="en-IN" dirty="0" smtClean="0"/>
              <a:t>Follow ­</a:t>
            </a:r>
            <a:r>
              <a:rPr lang="en-IN" dirty="0"/>
              <a:t>up Action </a:t>
            </a:r>
          </a:p>
          <a:p>
            <a:r>
              <a:rPr lang="en-IN" dirty="0" smtClean="0"/>
              <a:t>The </a:t>
            </a:r>
            <a:r>
              <a:rPr lang="en-IN" dirty="0"/>
              <a:t>meeting may proceed satisfactorily, but nothing is done after the meeting either by the chairperson or the participants, to ensure that the meeting goals are accomplished.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063828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i="1" dirty="0" smtClean="0"/>
              <a:t>WRITING MEMOS, CIRCULARS &amp; NOTICES</a:t>
            </a:r>
            <a:endParaRPr lang="en-IN" i="1"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144641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Introduction</a:t>
            </a:r>
            <a:endParaRPr lang="en-IN" dirty="0"/>
          </a:p>
        </p:txBody>
      </p:sp>
      <p:sp>
        <p:nvSpPr>
          <p:cNvPr id="8" name="Content Placeholder 7"/>
          <p:cNvSpPr>
            <a:spLocks noGrp="1"/>
          </p:cNvSpPr>
          <p:nvPr>
            <p:ph idx="1"/>
          </p:nvPr>
        </p:nvSpPr>
        <p:spPr/>
        <p:txBody>
          <a:bodyPr/>
          <a:lstStyle/>
          <a:p>
            <a:r>
              <a:rPr lang="en-IN" dirty="0"/>
              <a:t>Written communication within the organization is equally important, especially when things have to be kept on permanent record, information has to be announced and instructions have to be given to subordinates by superiors</a:t>
            </a:r>
            <a:r>
              <a:rPr lang="en-IN" dirty="0" smtClean="0"/>
              <a:t>.</a:t>
            </a:r>
          </a:p>
          <a:p>
            <a:r>
              <a:rPr lang="en-IN" dirty="0"/>
              <a:t>some of </a:t>
            </a:r>
            <a:r>
              <a:rPr lang="en-IN" dirty="0" smtClean="0"/>
              <a:t>these </a:t>
            </a:r>
            <a:r>
              <a:rPr lang="en-IN" dirty="0"/>
              <a:t>written communication </a:t>
            </a:r>
            <a:r>
              <a:rPr lang="en-IN" dirty="0" smtClean="0"/>
              <a:t>media include, </a:t>
            </a:r>
            <a:r>
              <a:rPr lang="en-IN" dirty="0"/>
              <a:t>memos, circulars and notices, which are used to communicate with employees within an organization.</a:t>
            </a:r>
            <a:endParaRPr lang="en-IN" dirty="0" smtClean="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740241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a:t>
            </a:r>
            <a:endParaRPr lang="en-IN" dirty="0"/>
          </a:p>
        </p:txBody>
      </p:sp>
      <p:sp>
        <p:nvSpPr>
          <p:cNvPr id="3" name="Content Placeholder 2"/>
          <p:cNvSpPr>
            <a:spLocks noGrp="1"/>
          </p:cNvSpPr>
          <p:nvPr>
            <p:ph idx="1"/>
          </p:nvPr>
        </p:nvSpPr>
        <p:spPr/>
        <p:txBody>
          <a:bodyPr/>
          <a:lstStyle/>
          <a:p>
            <a:r>
              <a:rPr lang="en-IN" dirty="0"/>
              <a:t>The word “memo” is a short form for “memorandum”, which is derived from the Latin word which means “a thing which must be remembered.” </a:t>
            </a:r>
            <a:endParaRPr lang="en-IN" dirty="0" smtClean="0"/>
          </a:p>
          <a:p>
            <a:r>
              <a:rPr lang="en-IN" dirty="0" smtClean="0"/>
              <a:t>It </a:t>
            </a:r>
            <a:r>
              <a:rPr lang="en-IN" dirty="0"/>
              <a:t>is also referred to as an “inter office memorandum”, since it is used primarily as a tool for communicating within the organization. </a:t>
            </a:r>
            <a:endParaRPr lang="en-IN" dirty="0" smtClean="0"/>
          </a:p>
          <a:p>
            <a:r>
              <a:rPr lang="en-IN" dirty="0" smtClean="0"/>
              <a:t>The </a:t>
            </a:r>
            <a:r>
              <a:rPr lang="en-IN" dirty="0"/>
              <a:t>memo is essentially a condensed or a brief report, that can be used to convey information and decisions, or to make short requests to </a:t>
            </a:r>
            <a:r>
              <a:rPr lang="en-IN" dirty="0" smtClean="0"/>
              <a:t>co-­</a:t>
            </a:r>
            <a:r>
              <a:rPr lang="en-IN" dirty="0"/>
              <a:t>workers, superiors and subordinates. It is relatively informal in style, compared to letters and long reports, and is unpretentious and concise.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613599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a:t>
            </a:r>
            <a:r>
              <a:rPr lang="en-IN" dirty="0" smtClean="0"/>
              <a:t>f </a:t>
            </a:r>
            <a:r>
              <a:rPr lang="en-IN" dirty="0"/>
              <a:t>A Memo</a:t>
            </a:r>
          </a:p>
        </p:txBody>
      </p:sp>
      <p:sp>
        <p:nvSpPr>
          <p:cNvPr id="3" name="Content Placeholder 2"/>
          <p:cNvSpPr>
            <a:spLocks noGrp="1"/>
          </p:cNvSpPr>
          <p:nvPr>
            <p:ph idx="1"/>
          </p:nvPr>
        </p:nvSpPr>
        <p:spPr/>
        <p:txBody>
          <a:bodyPr>
            <a:normAutofit/>
          </a:bodyPr>
          <a:lstStyle/>
          <a:p>
            <a:pPr marL="0" indent="0">
              <a:buNone/>
            </a:pPr>
            <a:r>
              <a:rPr lang="en-IN" dirty="0" smtClean="0"/>
              <a:t>1.Header </a:t>
            </a:r>
            <a:r>
              <a:rPr lang="en-IN" dirty="0"/>
              <a:t>­ </a:t>
            </a:r>
            <a:endParaRPr lang="en-IN" dirty="0" smtClean="0"/>
          </a:p>
          <a:p>
            <a:r>
              <a:rPr lang="en-IN" dirty="0" smtClean="0"/>
              <a:t>This </a:t>
            </a:r>
            <a:r>
              <a:rPr lang="en-IN" dirty="0"/>
              <a:t>compact block of information which appears at the top of the memo includes the “ To, From, Date and Subject” headings, which is similar to the title page of a longer, more formal report.  </a:t>
            </a:r>
            <a:endParaRPr lang="en-IN" dirty="0" smtClean="0"/>
          </a:p>
          <a:p>
            <a:r>
              <a:rPr lang="en-IN" dirty="0" smtClean="0"/>
              <a:t>The “</a:t>
            </a:r>
            <a:r>
              <a:rPr lang="en-IN" b="1" dirty="0" smtClean="0"/>
              <a:t>To</a:t>
            </a:r>
            <a:r>
              <a:rPr lang="en-IN" dirty="0" smtClean="0"/>
              <a:t>” </a:t>
            </a:r>
            <a:r>
              <a:rPr lang="en-IN" dirty="0"/>
              <a:t>heading should mention the name of the receiver or the primary target </a:t>
            </a:r>
            <a:r>
              <a:rPr lang="en-IN" dirty="0" smtClean="0"/>
              <a:t>audience.</a:t>
            </a:r>
          </a:p>
          <a:p>
            <a:r>
              <a:rPr lang="en-IN" dirty="0" smtClean="0"/>
              <a:t>The </a:t>
            </a:r>
            <a:r>
              <a:rPr lang="en-IN" dirty="0"/>
              <a:t>“</a:t>
            </a:r>
            <a:r>
              <a:rPr lang="en-IN" b="1" dirty="0"/>
              <a:t>From</a:t>
            </a:r>
            <a:r>
              <a:rPr lang="en-IN" dirty="0"/>
              <a:t>” heading should include the name of the sender or writer of the </a:t>
            </a:r>
            <a:r>
              <a:rPr lang="en-IN" dirty="0" smtClean="0"/>
              <a:t>memo. </a:t>
            </a:r>
          </a:p>
          <a:p>
            <a:r>
              <a:rPr lang="en-IN" dirty="0" smtClean="0"/>
              <a:t>The </a:t>
            </a:r>
            <a:r>
              <a:rPr lang="en-IN" dirty="0"/>
              <a:t>“</a:t>
            </a:r>
            <a:r>
              <a:rPr lang="en-IN" b="1" dirty="0"/>
              <a:t>Subject</a:t>
            </a:r>
            <a:r>
              <a:rPr lang="en-IN" dirty="0"/>
              <a:t>” line should include the specific purpose of the </a:t>
            </a:r>
            <a:r>
              <a:rPr lang="en-IN" dirty="0" smtClean="0"/>
              <a:t>memo. This </a:t>
            </a:r>
            <a:r>
              <a:rPr lang="en-IN" dirty="0"/>
              <a:t>helps the writer in the development of the message and lets the reader know what the memo is all about.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4255679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2. Body </a:t>
            </a:r>
            <a:endParaRPr lang="en-IN" dirty="0" smtClean="0"/>
          </a:p>
          <a:p>
            <a:r>
              <a:rPr lang="en-IN" dirty="0" smtClean="0"/>
              <a:t>This </a:t>
            </a:r>
            <a:r>
              <a:rPr lang="en-IN" dirty="0"/>
              <a:t>is the text of the memo which contains the details and major topics. Unlike as in letters, the memo need not have a formal salutation ( Dear …).Unlike a formal report which has to be completely objective, personal pronouns such as “I” and “you” are acceptable in a </a:t>
            </a:r>
            <a:r>
              <a:rPr lang="en-IN" dirty="0" smtClean="0"/>
              <a:t>memo. </a:t>
            </a:r>
            <a:r>
              <a:rPr lang="en-IN" dirty="0"/>
              <a:t>This is because a memo is purely for internal use in the organization.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478327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3. Close/Action ­ </a:t>
            </a:r>
            <a:endParaRPr lang="en-IN" dirty="0" smtClean="0"/>
          </a:p>
          <a:p>
            <a:r>
              <a:rPr lang="en-IN" dirty="0" smtClean="0"/>
              <a:t>Unlike </a:t>
            </a:r>
            <a:r>
              <a:rPr lang="en-IN" dirty="0"/>
              <a:t>formal letters, memos need not include a formal close ( e.g. Sincerely…) and a signature line. However, unless the purpose of the memo is just to inform, there should be a clear call for action. For example, “I request you to review my proposal and to grant approval</a:t>
            </a:r>
            <a:r>
              <a:rPr lang="en-IN" dirty="0" smtClean="0"/>
              <a:t>.”</a:t>
            </a:r>
          </a:p>
          <a:p>
            <a:pPr marL="0" indent="0">
              <a:buNone/>
            </a:pPr>
            <a:endParaRPr lang="en-IN" dirty="0" smtClean="0"/>
          </a:p>
          <a:p>
            <a:pPr marL="0" indent="0">
              <a:buNone/>
            </a:pPr>
            <a:r>
              <a:rPr lang="en-IN" dirty="0" smtClean="0"/>
              <a:t>4</a:t>
            </a:r>
            <a:r>
              <a:rPr lang="en-IN" dirty="0"/>
              <a:t>. c.c. </a:t>
            </a:r>
            <a:endParaRPr lang="en-IN" dirty="0" smtClean="0"/>
          </a:p>
          <a:p>
            <a:r>
              <a:rPr lang="en-IN" dirty="0" smtClean="0"/>
              <a:t>This </a:t>
            </a:r>
            <a:r>
              <a:rPr lang="en-IN" dirty="0"/>
              <a:t>is an abbreviation for “Carbon Copy”. Sometimes a copy of the memo may go to another person(s). This is indicated by c.c., followed by the name(s) of the person(s).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4270713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o</a:t>
            </a:r>
            <a:r>
              <a:rPr lang="en-IN" dirty="0" smtClean="0"/>
              <a:t>f </a:t>
            </a:r>
            <a:r>
              <a:rPr lang="en-IN" dirty="0"/>
              <a:t>A Memo</a:t>
            </a:r>
          </a:p>
        </p:txBody>
      </p:sp>
      <p:sp>
        <p:nvSpPr>
          <p:cNvPr id="3" name="Content Placeholder 2"/>
          <p:cNvSpPr>
            <a:spLocks noGrp="1"/>
          </p:cNvSpPr>
          <p:nvPr>
            <p:ph idx="1"/>
          </p:nvPr>
        </p:nvSpPr>
        <p:spPr/>
        <p:txBody>
          <a:bodyPr/>
          <a:lstStyle/>
          <a:p>
            <a:pPr marL="0" indent="0">
              <a:buNone/>
            </a:pPr>
            <a:r>
              <a:rPr lang="en-IN" dirty="0" smtClean="0"/>
              <a:t>1. Direct </a:t>
            </a:r>
            <a:r>
              <a:rPr lang="en-IN" dirty="0"/>
              <a:t>Organizational Plan </a:t>
            </a:r>
            <a:r>
              <a:rPr lang="en-IN" dirty="0" smtClean="0"/>
              <a:t>or Deductive Organization </a:t>
            </a:r>
          </a:p>
          <a:p>
            <a:r>
              <a:rPr lang="en-IN" dirty="0" smtClean="0"/>
              <a:t>This </a:t>
            </a:r>
            <a:r>
              <a:rPr lang="en-IN" dirty="0"/>
              <a:t>format is used when a memo is purely </a:t>
            </a:r>
            <a:r>
              <a:rPr lang="en-IN" dirty="0" smtClean="0"/>
              <a:t>informational. </a:t>
            </a:r>
            <a:r>
              <a:rPr lang="en-IN" dirty="0"/>
              <a:t>Since the purpose is only to convey information, the purpose is mentioned right at the outset and all the details are presented right away. It is also used sometimes when the purpose of the memo is to persuade. This is appropriate when you are sure that your proposal or request will be accepted without any resistance. In this case, the writer will make the request right at the beginning and then list out the reasons.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909158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2. Indirect </a:t>
            </a:r>
            <a:r>
              <a:rPr lang="en-IN" dirty="0"/>
              <a:t>Organizational Plan or Inductive Organization </a:t>
            </a:r>
            <a:endParaRPr lang="en-IN" dirty="0" smtClean="0"/>
          </a:p>
          <a:p>
            <a:r>
              <a:rPr lang="en-IN" dirty="0" smtClean="0"/>
              <a:t>This </a:t>
            </a:r>
            <a:r>
              <a:rPr lang="en-IN" dirty="0"/>
              <a:t>type of memo format is appropriate when the purpose of the memo is to persuade, but when the writer feels that the reader </a:t>
            </a:r>
          </a:p>
          <a:p>
            <a:r>
              <a:rPr lang="en-IN" dirty="0"/>
              <a:t>might object to the request or the proposal .Therefore, the writer will try to convince the reader by presenting the reasons first and then make the request or recommendation right at the end.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866904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Language And Writing Style Of A Memo</a:t>
            </a:r>
          </a:p>
        </p:txBody>
      </p:sp>
      <p:sp>
        <p:nvSpPr>
          <p:cNvPr id="3" name="Content Placeholder 2"/>
          <p:cNvSpPr>
            <a:spLocks noGrp="1"/>
          </p:cNvSpPr>
          <p:nvPr>
            <p:ph idx="1"/>
          </p:nvPr>
        </p:nvSpPr>
        <p:spPr/>
        <p:txBody>
          <a:bodyPr/>
          <a:lstStyle/>
          <a:p>
            <a:r>
              <a:rPr lang="en-IN" dirty="0" smtClean="0"/>
              <a:t>Be concise (brief and to the point</a:t>
            </a:r>
            <a:r>
              <a:rPr lang="en-IN" dirty="0"/>
              <a:t>), so that the memo does not exceed two  pages in length</a:t>
            </a:r>
            <a:r>
              <a:rPr lang="en-IN" dirty="0" smtClean="0"/>
              <a:t>.</a:t>
            </a:r>
          </a:p>
          <a:p>
            <a:r>
              <a:rPr lang="en-IN" dirty="0"/>
              <a:t>Use active not passive </a:t>
            </a:r>
            <a:r>
              <a:rPr lang="en-IN" dirty="0" smtClean="0"/>
              <a:t>voice.</a:t>
            </a:r>
          </a:p>
          <a:p>
            <a:r>
              <a:rPr lang="en-IN" dirty="0"/>
              <a:t>Use simple </a:t>
            </a:r>
            <a:r>
              <a:rPr lang="en-IN" dirty="0" smtClean="0"/>
              <a:t>language.</a:t>
            </a:r>
          </a:p>
          <a:p>
            <a:r>
              <a:rPr lang="en-IN" dirty="0"/>
              <a:t>Avoid giving too many </a:t>
            </a:r>
            <a:r>
              <a:rPr lang="en-IN" dirty="0" smtClean="0"/>
              <a:t>reasons.</a:t>
            </a:r>
          </a:p>
          <a:p>
            <a:r>
              <a:rPr lang="en-IN" dirty="0"/>
              <a:t>Close with a call for </a:t>
            </a:r>
            <a:r>
              <a:rPr lang="en-IN" dirty="0" smtClean="0"/>
              <a:t>action.</a:t>
            </a:r>
          </a:p>
          <a:p>
            <a:pPr marL="457200" lvl="1" indent="0">
              <a:buNone/>
            </a:pPr>
            <a:r>
              <a:rPr lang="en-IN" dirty="0"/>
              <a:t>For example, “I would like to discuss this in person with you and get your approval before the end of this week.”</a:t>
            </a: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422497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Reading?</a:t>
            </a:r>
            <a:endParaRPr lang="en-IN" dirty="0"/>
          </a:p>
        </p:txBody>
      </p:sp>
      <p:sp>
        <p:nvSpPr>
          <p:cNvPr id="3" name="Content Placeholder 2"/>
          <p:cNvSpPr>
            <a:spLocks noGrp="1"/>
          </p:cNvSpPr>
          <p:nvPr>
            <p:ph idx="1"/>
          </p:nvPr>
        </p:nvSpPr>
        <p:spPr/>
        <p:txBody>
          <a:bodyPr/>
          <a:lstStyle/>
          <a:p>
            <a:r>
              <a:rPr lang="en-IN" b="1" dirty="0"/>
              <a:t>Reading </a:t>
            </a:r>
            <a:r>
              <a:rPr lang="en-IN" dirty="0" smtClean="0"/>
              <a:t>is </a:t>
            </a:r>
            <a:r>
              <a:rPr lang="en-IN" dirty="0"/>
              <a:t>a complex activity that involves both perception and thought. Reading consists of two related processes: word recognition and comprehension. </a:t>
            </a:r>
            <a:endParaRPr lang="en-IN" dirty="0" smtClean="0"/>
          </a:p>
          <a:p>
            <a:pPr lvl="1"/>
            <a:endParaRPr lang="en-IN" dirty="0" smtClean="0"/>
          </a:p>
          <a:p>
            <a:pPr lvl="1"/>
            <a:r>
              <a:rPr lang="en-IN" b="1" dirty="0" smtClean="0"/>
              <a:t>Word </a:t>
            </a:r>
            <a:r>
              <a:rPr lang="en-IN" b="1" dirty="0"/>
              <a:t>recognition </a:t>
            </a:r>
            <a:r>
              <a:rPr lang="en-IN" dirty="0"/>
              <a:t>refers to the process of perceiving how written symbols correspond to one’s spoken language. </a:t>
            </a:r>
            <a:endParaRPr lang="en-IN" dirty="0" smtClean="0"/>
          </a:p>
          <a:p>
            <a:pPr lvl="1"/>
            <a:r>
              <a:rPr lang="en-IN" b="1" dirty="0" smtClean="0"/>
              <a:t>Comprehension </a:t>
            </a:r>
            <a:r>
              <a:rPr lang="en-IN" dirty="0"/>
              <a:t>is the process of making sense of words, sentences and connected text.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37331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CIRCULARS &amp; NOTICES </a:t>
            </a:r>
          </a:p>
        </p:txBody>
      </p:sp>
      <p:sp>
        <p:nvSpPr>
          <p:cNvPr id="3" name="Content Placeholder 2"/>
          <p:cNvSpPr>
            <a:spLocks noGrp="1"/>
          </p:cNvSpPr>
          <p:nvPr>
            <p:ph idx="1"/>
          </p:nvPr>
        </p:nvSpPr>
        <p:spPr/>
        <p:txBody>
          <a:bodyPr/>
          <a:lstStyle/>
          <a:p>
            <a:r>
              <a:rPr lang="en-IN" dirty="0"/>
              <a:t>A </a:t>
            </a:r>
            <a:r>
              <a:rPr lang="en-IN" b="1" dirty="0" smtClean="0"/>
              <a:t>circular</a:t>
            </a:r>
            <a:r>
              <a:rPr lang="en-IN" dirty="0"/>
              <a:t> is a document or </a:t>
            </a:r>
            <a:r>
              <a:rPr lang="en-IN" dirty="0" smtClean="0"/>
              <a:t>letter containing information</a:t>
            </a:r>
            <a:r>
              <a:rPr lang="en-IN" dirty="0"/>
              <a:t> that is sent to a closed group of </a:t>
            </a:r>
            <a:r>
              <a:rPr lang="en-IN" dirty="0" smtClean="0"/>
              <a:t>people.</a:t>
            </a:r>
          </a:p>
          <a:p>
            <a:endParaRPr lang="en-IN" dirty="0" smtClean="0"/>
          </a:p>
          <a:p>
            <a:r>
              <a:rPr lang="en-IN" dirty="0" smtClean="0"/>
              <a:t>A </a:t>
            </a:r>
            <a:r>
              <a:rPr lang="en-IN" b="1" dirty="0" smtClean="0"/>
              <a:t>notice </a:t>
            </a:r>
            <a:r>
              <a:rPr lang="en-IN" dirty="0" smtClean="0"/>
              <a:t>is a written </a:t>
            </a:r>
            <a:r>
              <a:rPr lang="en-IN" dirty="0"/>
              <a:t>or formal information, notification, or warning about a fact, required to be made in law or imparted by an operation of law.</a:t>
            </a:r>
            <a:br>
              <a:rPr lang="en-IN" dirty="0"/>
            </a:br>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81821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endParaRPr lang="en-IN" dirty="0" smtClean="0"/>
          </a:p>
          <a:p>
            <a:r>
              <a:rPr lang="en-IN" dirty="0"/>
              <a:t>circulars and notices are also written forms of communication within the organization. </a:t>
            </a:r>
          </a:p>
          <a:p>
            <a:r>
              <a:rPr lang="en-IN" dirty="0"/>
              <a:t>The difference between a circular and a notice is that circulars are announcements that are distributed to small or selective groups of people within the organization, whereas notices are meant for a larger group of people.</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02954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r>
              <a:rPr lang="en-IN" b="1" dirty="0"/>
              <a:t>Example –</a:t>
            </a:r>
            <a:r>
              <a:rPr lang="en-IN" dirty="0"/>
              <a:t> If a manager wants to call a </a:t>
            </a:r>
            <a:r>
              <a:rPr lang="en-IN" dirty="0" smtClean="0"/>
              <a:t>meeting</a:t>
            </a:r>
            <a:r>
              <a:rPr lang="en-IN" dirty="0"/>
              <a:t> of heads of departments, he will pass around a circular only to the heads, requesting them to attend that meeting.</a:t>
            </a:r>
            <a:br>
              <a:rPr lang="en-IN" dirty="0"/>
            </a:br>
            <a:endParaRPr lang="en-IN" dirty="0" smtClean="0"/>
          </a:p>
          <a:p>
            <a:r>
              <a:rPr lang="en-IN" b="1" dirty="0" smtClean="0"/>
              <a:t>Example </a:t>
            </a:r>
            <a:r>
              <a:rPr lang="en-IN" b="1" dirty="0"/>
              <a:t>– </a:t>
            </a:r>
            <a:r>
              <a:rPr lang="en-IN" dirty="0"/>
              <a:t>A list of declared holidays for a calendar year is a notice, since the information is relevant to all employees.</a:t>
            </a:r>
            <a:br>
              <a:rPr lang="en-IN" dirty="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57629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i="1" dirty="0" smtClean="0"/>
              <a:t>ELECTRONIC MEDIA AND SHAREHOLDER COMMUNICATION</a:t>
            </a:r>
            <a:endParaRPr lang="en-IN" i="1" dirty="0"/>
          </a:p>
        </p:txBody>
      </p:sp>
      <p:sp>
        <p:nvSpPr>
          <p:cNvPr id="6" name="Text Placeholder 5"/>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561055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Introduction</a:t>
            </a:r>
            <a:endParaRPr lang="en-IN" dirty="0"/>
          </a:p>
        </p:txBody>
      </p:sp>
      <p:sp>
        <p:nvSpPr>
          <p:cNvPr id="6" name="Content Placeholder 5"/>
          <p:cNvSpPr>
            <a:spLocks noGrp="1"/>
          </p:cNvSpPr>
          <p:nvPr>
            <p:ph idx="1"/>
          </p:nvPr>
        </p:nvSpPr>
        <p:spPr/>
        <p:txBody>
          <a:bodyPr/>
          <a:lstStyle/>
          <a:p>
            <a:r>
              <a:rPr lang="en-IN" dirty="0"/>
              <a:t>Today, the advent of computers and the internet has enabled much quicker communication with employees and speedier decision making. Even small companies have access to email and the “intranet”, which have made memos, circulars and notices almost outdated.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712514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 Intranet?</a:t>
            </a:r>
            <a:endParaRPr lang="en-IN" dirty="0"/>
          </a:p>
        </p:txBody>
      </p:sp>
      <p:sp>
        <p:nvSpPr>
          <p:cNvPr id="3" name="Content Placeholder 2"/>
          <p:cNvSpPr>
            <a:spLocks noGrp="1"/>
          </p:cNvSpPr>
          <p:nvPr>
            <p:ph idx="1"/>
          </p:nvPr>
        </p:nvSpPr>
        <p:spPr/>
        <p:txBody>
          <a:bodyPr/>
          <a:lstStyle/>
          <a:p>
            <a:r>
              <a:rPr lang="en-IN" dirty="0"/>
              <a:t>An </a:t>
            </a:r>
            <a:r>
              <a:rPr lang="en-IN" b="1" dirty="0"/>
              <a:t>intranet </a:t>
            </a:r>
            <a:r>
              <a:rPr lang="en-IN" dirty="0"/>
              <a:t>is similar to a website, except that it is an internal network that is exclusive to a particular organization. This means that only employees of the organization will have access to it. This is as opposed to an “extranet”, which is also an internal or private website, but where access privileges are also extended to external stakeholders of the company, such as customers, suppliers, partners and others.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84906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Intranet</a:t>
            </a:r>
            <a:endParaRPr lang="en-IN" dirty="0"/>
          </a:p>
        </p:txBody>
      </p:sp>
      <p:sp>
        <p:nvSpPr>
          <p:cNvPr id="3" name="Content Placeholder 2"/>
          <p:cNvSpPr>
            <a:spLocks noGrp="1"/>
          </p:cNvSpPr>
          <p:nvPr>
            <p:ph idx="1"/>
          </p:nvPr>
        </p:nvSpPr>
        <p:spPr/>
        <p:txBody>
          <a:bodyPr/>
          <a:lstStyle/>
          <a:p>
            <a:pPr marL="0" indent="0">
              <a:buNone/>
            </a:pPr>
            <a:r>
              <a:rPr lang="en-IN" dirty="0"/>
              <a:t>Discourages grapevine </a:t>
            </a:r>
            <a:endParaRPr lang="en-IN" dirty="0" smtClean="0"/>
          </a:p>
          <a:p>
            <a:r>
              <a:rPr lang="en-IN" dirty="0" smtClean="0"/>
              <a:t>Although </a:t>
            </a:r>
            <a:r>
              <a:rPr lang="en-IN" dirty="0"/>
              <a:t>grapevine can be useful, it also leads to </a:t>
            </a:r>
            <a:r>
              <a:rPr lang="en-IN" dirty="0" smtClean="0"/>
              <a:t>rumours. Using </a:t>
            </a:r>
            <a:r>
              <a:rPr lang="en-IN" dirty="0"/>
              <a:t>the intranet as an official channel to post information for all employees to see discourages gossip and avoids creating a transparency </a:t>
            </a:r>
            <a:r>
              <a:rPr lang="en-IN" dirty="0" smtClean="0"/>
              <a:t>gap</a:t>
            </a:r>
          </a:p>
          <a:p>
            <a:pPr marL="0" indent="0">
              <a:buNone/>
            </a:pPr>
            <a:endParaRPr lang="en-IN" dirty="0" smtClean="0"/>
          </a:p>
          <a:p>
            <a:pPr marL="0" indent="0">
              <a:buNone/>
            </a:pPr>
            <a:r>
              <a:rPr lang="en-IN" dirty="0" smtClean="0"/>
              <a:t>Facilitates pre-­</a:t>
            </a:r>
            <a:r>
              <a:rPr lang="en-IN" dirty="0"/>
              <a:t>meeting discussion </a:t>
            </a:r>
            <a:endParaRPr lang="en-IN" dirty="0" smtClean="0"/>
          </a:p>
          <a:p>
            <a:r>
              <a:rPr lang="en-IN" dirty="0" smtClean="0"/>
              <a:t>The </a:t>
            </a:r>
            <a:r>
              <a:rPr lang="en-IN" dirty="0"/>
              <a:t>intranet may be used to discuss and debate ideas  prior to a meeting, so that valuable meeting time is spent focusing only on relevant ideas.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264474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Saves time </a:t>
            </a:r>
          </a:p>
          <a:p>
            <a:r>
              <a:rPr lang="en-IN" dirty="0" smtClean="0"/>
              <a:t>The </a:t>
            </a:r>
            <a:r>
              <a:rPr lang="en-IN" dirty="0"/>
              <a:t>intranet is paperless communication and is therefore a big time saver. </a:t>
            </a:r>
            <a:endParaRPr lang="en-IN" dirty="0" smtClean="0"/>
          </a:p>
          <a:p>
            <a:r>
              <a:rPr lang="en-IN" dirty="0" smtClean="0"/>
              <a:t>A </a:t>
            </a:r>
            <a:r>
              <a:rPr lang="en-IN" dirty="0"/>
              <a:t>lot of  unnecessary time wasted on filling out forms, leave requests, supply orders, etc., can be saved by doing this through the intranet.  </a:t>
            </a:r>
            <a:endParaRPr lang="en-IN" dirty="0" smtClean="0"/>
          </a:p>
          <a:p>
            <a:r>
              <a:rPr lang="en-IN" dirty="0" smtClean="0"/>
              <a:t>Employees </a:t>
            </a:r>
            <a:r>
              <a:rPr lang="en-IN" dirty="0"/>
              <a:t>can get information on official holidays and other HR related information, without having to interact with the HR manager.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295531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a:t>
            </a:r>
            <a:endParaRPr lang="en-IN" dirty="0"/>
          </a:p>
        </p:txBody>
      </p:sp>
      <p:sp>
        <p:nvSpPr>
          <p:cNvPr id="3" name="Content Placeholder 2"/>
          <p:cNvSpPr>
            <a:spLocks noGrp="1"/>
          </p:cNvSpPr>
          <p:nvPr>
            <p:ph idx="1"/>
          </p:nvPr>
        </p:nvSpPr>
        <p:spPr/>
        <p:txBody>
          <a:bodyPr/>
          <a:lstStyle/>
          <a:p>
            <a:r>
              <a:rPr lang="en-IN" b="1" dirty="0"/>
              <a:t>Electronic mail</a:t>
            </a:r>
            <a:r>
              <a:rPr lang="en-IN" dirty="0"/>
              <a:t> is a method of exchanging digital messages between computer </a:t>
            </a:r>
            <a:r>
              <a:rPr lang="en-IN" dirty="0" smtClean="0"/>
              <a:t>users. Email operates across computer networks.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817932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Email Communication</a:t>
            </a:r>
            <a:endParaRPr lang="en-IN" dirty="0"/>
          </a:p>
        </p:txBody>
      </p:sp>
      <p:sp>
        <p:nvSpPr>
          <p:cNvPr id="3" name="Content Placeholder 2"/>
          <p:cNvSpPr>
            <a:spLocks noGrp="1"/>
          </p:cNvSpPr>
          <p:nvPr>
            <p:ph idx="1"/>
          </p:nvPr>
        </p:nvSpPr>
        <p:spPr/>
        <p:txBody>
          <a:bodyPr/>
          <a:lstStyle/>
          <a:p>
            <a:pPr marL="0" indent="0">
              <a:buNone/>
            </a:pPr>
            <a:r>
              <a:rPr lang="en-IN" dirty="0"/>
              <a:t>Watch the content </a:t>
            </a:r>
            <a:endParaRPr lang="en-IN" dirty="0" smtClean="0"/>
          </a:p>
          <a:p>
            <a:r>
              <a:rPr lang="en-IN" dirty="0" smtClean="0"/>
              <a:t>E­mail </a:t>
            </a:r>
            <a:r>
              <a:rPr lang="en-IN" dirty="0"/>
              <a:t>messages are not always confidential and one can never be sure who will read them. The minute an e­mail message is sent, multiple copies are created on your own PC and server and on the recipient’s PC and server. </a:t>
            </a:r>
            <a:r>
              <a:rPr lang="en-IN" dirty="0" smtClean="0"/>
              <a:t>Sometimes</a:t>
            </a:r>
            <a:r>
              <a:rPr lang="en-IN" dirty="0"/>
              <a:t>, e­mail messages can even be used as proof in court. </a:t>
            </a:r>
            <a:endParaRPr lang="en-IN" dirty="0" smtClean="0"/>
          </a:p>
          <a:p>
            <a:r>
              <a:rPr lang="en-IN" dirty="0" smtClean="0"/>
              <a:t>Therefore</a:t>
            </a:r>
            <a:r>
              <a:rPr lang="en-IN" dirty="0"/>
              <a:t>, it is always wise to </a:t>
            </a:r>
            <a:r>
              <a:rPr lang="en-IN" dirty="0" smtClean="0"/>
              <a:t>watch </a:t>
            </a:r>
            <a:r>
              <a:rPr lang="en-IN" dirty="0"/>
              <a:t>the content of official e­mail messages sent using an employer’s equipment. Since the employer has a right to read the message and is legally responsible for its content, it must be carefully worded.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47948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Reading</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SKIMMING</a:t>
            </a:r>
            <a:endParaRPr lang="en-IN" dirty="0"/>
          </a:p>
          <a:p>
            <a:r>
              <a:rPr lang="en-IN" dirty="0"/>
              <a:t>Skimming is sometimes referred to as gist reading. Skimming may help in order to know what the text is about at its most basic level. </a:t>
            </a:r>
            <a:endParaRPr lang="en-IN" dirty="0" smtClean="0"/>
          </a:p>
          <a:p>
            <a:r>
              <a:rPr lang="en-IN" dirty="0" smtClean="0"/>
              <a:t>You </a:t>
            </a:r>
            <a:r>
              <a:rPr lang="en-IN" dirty="0"/>
              <a:t>might typically do this with a magazine or newspaper and would help you mentally and quickly shortlist those articles which you might consider for a deeper read</a:t>
            </a:r>
            <a:r>
              <a:rPr lang="en-IN" dirty="0" smtClean="0"/>
              <a:t>.</a:t>
            </a:r>
          </a:p>
          <a:p>
            <a:r>
              <a:rPr lang="en-IN" dirty="0" smtClean="0"/>
              <a:t>Comprehension </a:t>
            </a:r>
            <a:r>
              <a:rPr lang="en-IN" dirty="0"/>
              <a:t>is </a:t>
            </a:r>
            <a:r>
              <a:rPr lang="en-IN" dirty="0" smtClean="0"/>
              <a:t>very </a:t>
            </a:r>
            <a:r>
              <a:rPr lang="en-IN" dirty="0"/>
              <a:t>low and understanding of overall </a:t>
            </a:r>
            <a:r>
              <a:rPr lang="en-IN" dirty="0" smtClean="0"/>
              <a:t>content is </a:t>
            </a:r>
            <a:r>
              <a:rPr lang="en-IN" dirty="0"/>
              <a:t>very superficial.</a:t>
            </a:r>
          </a:p>
          <a:p>
            <a:pPr marL="0" indent="0">
              <a:buNone/>
            </a:pP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429592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Pay attention to the tone   </a:t>
            </a:r>
            <a:endParaRPr lang="en-IN" dirty="0" smtClean="0"/>
          </a:p>
          <a:p>
            <a:r>
              <a:rPr lang="en-IN" dirty="0"/>
              <a:t>E</a:t>
            </a:r>
            <a:r>
              <a:rPr lang="en-IN" dirty="0" smtClean="0"/>
              <a:t>­mail </a:t>
            </a:r>
            <a:r>
              <a:rPr lang="en-IN" dirty="0"/>
              <a:t>lacks the personal quality of face</a:t>
            </a:r>
            <a:r>
              <a:rPr lang="en-IN" dirty="0" smtClean="0"/>
              <a:t>­ to ­face </a:t>
            </a:r>
            <a:r>
              <a:rPr lang="en-IN" dirty="0"/>
              <a:t>communication, where body language and other non­verbal cues may be used to make the communication more positive. </a:t>
            </a:r>
            <a:endParaRPr lang="en-IN" dirty="0" smtClean="0"/>
          </a:p>
          <a:p>
            <a:r>
              <a:rPr lang="en-IN" dirty="0" smtClean="0"/>
              <a:t>Therefore</a:t>
            </a:r>
            <a:r>
              <a:rPr lang="en-IN" dirty="0"/>
              <a:t>, you must pay close attention to the tone of the message and ensure that you sound friendly and courteous. Avoid using </a:t>
            </a:r>
            <a:r>
              <a:rPr lang="en-IN" dirty="0" smtClean="0"/>
              <a:t>humour </a:t>
            </a:r>
            <a:r>
              <a:rPr lang="en-IN" dirty="0"/>
              <a:t>and sarcasm which might be misunderstood, or sending messages when you are angry or annoyed.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057841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Include a specific subject line </a:t>
            </a:r>
          </a:p>
          <a:p>
            <a:r>
              <a:rPr lang="en-IN" dirty="0" smtClean="0"/>
              <a:t>Your </a:t>
            </a:r>
            <a:r>
              <a:rPr lang="en-IN" dirty="0"/>
              <a:t>e­mail message should always include a subject line that clearly mentions the topic of the e­mail. Since business executives receive several e­mails a day, this would help them to decide which messages are most important to them. They will also have an idea of what the message contains.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257518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Place important information first </a:t>
            </a:r>
          </a:p>
          <a:p>
            <a:r>
              <a:rPr lang="en-IN" dirty="0" smtClean="0"/>
              <a:t>Since </a:t>
            </a:r>
            <a:r>
              <a:rPr lang="en-IN" dirty="0"/>
              <a:t>business executives do not have time to read lengthy </a:t>
            </a:r>
            <a:r>
              <a:rPr lang="en-IN" dirty="0" smtClean="0"/>
              <a:t>e­-mail </a:t>
            </a:r>
            <a:r>
              <a:rPr lang="en-IN" dirty="0"/>
              <a:t>messages, it is a good idea to put all the important information that you want to convey in the first three lines of the message. Whether you are seeking a clarification, making a request, or giving instructions, it is best to mention this right at the outset, so that it is noticed.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604001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Explain attachments in the body of the e­mail </a:t>
            </a:r>
          </a:p>
          <a:p>
            <a:r>
              <a:rPr lang="en-IN" dirty="0" smtClean="0"/>
              <a:t>Attachments </a:t>
            </a:r>
            <a:r>
              <a:rPr lang="en-IN" dirty="0"/>
              <a:t>take time to download and should be sent along with an explanation in the body of the e­mail, as to what they are all about. This will make it easier for the recipient of the message to decide whether they should be opened or not. Otherwise it will lead to unnecessary waste of time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4149306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Pay attention to brevity, emphasis and white space </a:t>
            </a:r>
          </a:p>
          <a:p>
            <a:r>
              <a:rPr lang="en-IN" dirty="0" smtClean="0"/>
              <a:t>The </a:t>
            </a:r>
            <a:r>
              <a:rPr lang="en-IN" dirty="0"/>
              <a:t>look, appearance and language used in the e­mail message can influence the readability of the message. </a:t>
            </a:r>
            <a:endParaRPr lang="en-IN" dirty="0" smtClean="0"/>
          </a:p>
          <a:p>
            <a:r>
              <a:rPr lang="en-IN" dirty="0" smtClean="0"/>
              <a:t>Some </a:t>
            </a:r>
            <a:r>
              <a:rPr lang="en-IN" dirty="0"/>
              <a:t>techniques for enhancing readability of e­mail messages include short paragraphs ( six lines maximum), spacing between paragraphs, use of bullet points and numbers for lists, use of paragraph captions, highlighting main points in bold type and use of white space.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979484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Proofread your e­mail message ­ </a:t>
            </a:r>
            <a:endParaRPr lang="en-IN" dirty="0" smtClean="0"/>
          </a:p>
          <a:p>
            <a:r>
              <a:rPr lang="en-IN" dirty="0" smtClean="0"/>
              <a:t>Just </a:t>
            </a:r>
            <a:r>
              <a:rPr lang="en-IN" dirty="0"/>
              <a:t>as it is important to proofread business reports, letters and memos, e­mail messages should also be checked for spelling and grammar mistakes, so as to avoid any embarrassment</a:t>
            </a:r>
            <a:r>
              <a:rPr lang="en-IN" dirty="0" smtClean="0"/>
              <a:t>.</a:t>
            </a:r>
          </a:p>
          <a:p>
            <a:pPr marL="0" indent="0">
              <a:buNone/>
            </a:pPr>
            <a:endParaRPr lang="en-IN" dirty="0" smtClean="0"/>
          </a:p>
          <a:p>
            <a:pPr marL="0" indent="0">
              <a:buNone/>
            </a:pPr>
            <a:r>
              <a:rPr lang="en-IN" dirty="0" smtClean="0"/>
              <a:t>Set </a:t>
            </a:r>
            <a:r>
              <a:rPr lang="en-IN" dirty="0"/>
              <a:t>aside time to check e­mail </a:t>
            </a:r>
          </a:p>
          <a:p>
            <a:r>
              <a:rPr lang="en-IN" dirty="0"/>
              <a:t>E­mail should not become a substitute for face ­to ­face interaction at the workplace, or cut into valuable time spent on other important jobs. It is a good idea to determine a time during the work day when you check and respond to e­mail messages.</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414111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Etiquette </a:t>
            </a:r>
            <a:endParaRPr lang="en-IN" dirty="0"/>
          </a:p>
        </p:txBody>
      </p:sp>
      <p:sp>
        <p:nvSpPr>
          <p:cNvPr id="3" name="Content Placeholder 2"/>
          <p:cNvSpPr>
            <a:spLocks noGrp="1"/>
          </p:cNvSpPr>
          <p:nvPr>
            <p:ph idx="1"/>
          </p:nvPr>
        </p:nvSpPr>
        <p:spPr/>
        <p:txBody>
          <a:bodyPr/>
          <a:lstStyle/>
          <a:p>
            <a:pPr marL="0" indent="0">
              <a:buNone/>
            </a:pPr>
            <a:r>
              <a:rPr lang="en-IN" dirty="0" smtClean="0"/>
              <a:t>1.Be polite</a:t>
            </a:r>
            <a:endParaRPr lang="en-IN" dirty="0"/>
          </a:p>
          <a:p>
            <a:r>
              <a:rPr lang="en-IN" dirty="0" smtClean="0"/>
              <a:t>These </a:t>
            </a:r>
            <a:r>
              <a:rPr lang="en-IN" dirty="0"/>
              <a:t>refer to the three “magic” words, “Please”, “Thank You” and “Sorry”. They are all the more important in e­mail messages, which have to be extra polite and </a:t>
            </a:r>
            <a:r>
              <a:rPr lang="en-IN" dirty="0" smtClean="0"/>
              <a:t>friendly</a:t>
            </a:r>
          </a:p>
          <a:p>
            <a:endParaRPr lang="en-IN" dirty="0"/>
          </a:p>
          <a:p>
            <a:pPr marL="0" indent="0">
              <a:buNone/>
            </a:pPr>
            <a:r>
              <a:rPr lang="en-IN" dirty="0"/>
              <a:t>2. Avoid “shouting” </a:t>
            </a:r>
          </a:p>
          <a:p>
            <a:r>
              <a:rPr lang="en-IN" dirty="0"/>
              <a:t>Shouting in an e­mail message refers to use of all capital letters in the text. All caps make it difficult to read a message and are therefore considered to be rude, like shouting.</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317547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3. Avoid symbols and acronyms </a:t>
            </a:r>
          </a:p>
          <a:p>
            <a:r>
              <a:rPr lang="en-IN" dirty="0" smtClean="0"/>
              <a:t>Symbolic </a:t>
            </a:r>
            <a:r>
              <a:rPr lang="en-IN" dirty="0"/>
              <a:t>messages using punctuation marks, known as “emoticons” </a:t>
            </a:r>
            <a:r>
              <a:rPr lang="en-IN" dirty="0" smtClean="0"/>
              <a:t>should </a:t>
            </a:r>
            <a:r>
              <a:rPr lang="en-IN" dirty="0"/>
              <a:t>be avoided, especially in business related e­ mail messages. </a:t>
            </a:r>
            <a:endParaRPr lang="en-IN" dirty="0" smtClean="0"/>
          </a:p>
          <a:p>
            <a:r>
              <a:rPr lang="en-IN" dirty="0" smtClean="0"/>
              <a:t>Similarly</a:t>
            </a:r>
            <a:r>
              <a:rPr lang="en-IN" dirty="0"/>
              <a:t>, abbreviations </a:t>
            </a:r>
            <a:r>
              <a:rPr lang="en-IN" dirty="0" smtClean="0"/>
              <a:t>(such </a:t>
            </a:r>
            <a:r>
              <a:rPr lang="en-IN" dirty="0"/>
              <a:t>as </a:t>
            </a:r>
            <a:r>
              <a:rPr lang="en-IN" dirty="0" smtClean="0"/>
              <a:t>BTW, </a:t>
            </a:r>
            <a:r>
              <a:rPr lang="en-IN" i="1" dirty="0" smtClean="0"/>
              <a:t>by </a:t>
            </a:r>
            <a:r>
              <a:rPr lang="en-IN" i="1" dirty="0"/>
              <a:t>the way</a:t>
            </a:r>
            <a:r>
              <a:rPr lang="en-IN" dirty="0"/>
              <a:t>) should be avoided since they sound over casual and may not be understood by everyone.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6922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4</a:t>
            </a:r>
            <a:r>
              <a:rPr lang="en-IN" dirty="0" smtClean="0"/>
              <a:t>.Respond </a:t>
            </a:r>
            <a:r>
              <a:rPr lang="en-IN" dirty="0"/>
              <a:t>promptly </a:t>
            </a:r>
          </a:p>
          <a:p>
            <a:r>
              <a:rPr lang="en-IN" dirty="0" smtClean="0"/>
              <a:t>In </a:t>
            </a:r>
            <a:r>
              <a:rPr lang="en-IN" dirty="0"/>
              <a:t>the case of business related e­mails, it is important to respond promptly, especially when communicating with superiors. </a:t>
            </a:r>
            <a:endParaRPr lang="en-IN" dirty="0" smtClean="0"/>
          </a:p>
          <a:p>
            <a:r>
              <a:rPr lang="en-IN" dirty="0" smtClean="0"/>
              <a:t>Even </a:t>
            </a:r>
            <a:r>
              <a:rPr lang="en-IN" dirty="0"/>
              <a:t>if you are hard pressed for time, are out of town or out of the office, you can set an automatic e­mail response to your received messages, which will mention that you will be responding in detail on a specific date.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947528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5</a:t>
            </a:r>
            <a:r>
              <a:rPr lang="en-IN" dirty="0" smtClean="0"/>
              <a:t>. </a:t>
            </a:r>
            <a:r>
              <a:rPr lang="en-IN" dirty="0"/>
              <a:t>Use friendly salutations and sign­offs </a:t>
            </a:r>
          </a:p>
          <a:p>
            <a:r>
              <a:rPr lang="en-IN" dirty="0" smtClean="0"/>
              <a:t>Although </a:t>
            </a:r>
            <a:r>
              <a:rPr lang="en-IN" dirty="0"/>
              <a:t>these are not strictly required in e­mail communication as in business letters, a salutation such as “Dear </a:t>
            </a:r>
            <a:r>
              <a:rPr lang="en-IN" dirty="0" smtClean="0"/>
              <a:t>Mr. X” </a:t>
            </a:r>
            <a:r>
              <a:rPr lang="en-IN" dirty="0"/>
              <a:t>and a sign­off such as “Warm Regards”, helps to make the tone friendly and personal</a:t>
            </a:r>
            <a:r>
              <a:rPr lang="en-IN" dirty="0" smtClean="0"/>
              <a:t>.</a:t>
            </a:r>
          </a:p>
          <a:p>
            <a:endParaRPr lang="en-IN" dirty="0"/>
          </a:p>
          <a:p>
            <a:pPr marL="0" indent="0">
              <a:buNone/>
            </a:pPr>
            <a:r>
              <a:rPr lang="en-IN" dirty="0"/>
              <a:t>6. Avoid personal messages at work </a:t>
            </a:r>
          </a:p>
          <a:p>
            <a:r>
              <a:rPr lang="en-IN" dirty="0"/>
              <a:t>Do not make use of the office facility to send personal e­-mail messages. Since confidentiality of the message is not guaranteed, it may lead to embarrassment later.</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76859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SCANNING</a:t>
            </a:r>
          </a:p>
          <a:p>
            <a:r>
              <a:rPr lang="en-IN" dirty="0" smtClean="0"/>
              <a:t>Scanning </a:t>
            </a:r>
            <a:r>
              <a:rPr lang="en-IN" dirty="0"/>
              <a:t>involves getting your eyes to quickly scuttle across </a:t>
            </a:r>
            <a:r>
              <a:rPr lang="en-IN" dirty="0" smtClean="0"/>
              <a:t>sentence </a:t>
            </a:r>
            <a:r>
              <a:rPr lang="en-IN" dirty="0"/>
              <a:t>to extract specific information; reading for general understanding. </a:t>
            </a:r>
            <a:endParaRPr lang="en-IN" dirty="0" smtClean="0"/>
          </a:p>
          <a:p>
            <a:endParaRPr lang="en-IN" dirty="0"/>
          </a:p>
          <a:p>
            <a:pPr marL="0" indent="0">
              <a:buNone/>
            </a:pPr>
            <a:r>
              <a:rPr lang="en-IN" dirty="0" smtClean="0"/>
              <a:t>INTENSIVE READING</a:t>
            </a:r>
          </a:p>
          <a:p>
            <a:r>
              <a:rPr lang="en-IN" dirty="0" smtClean="0"/>
              <a:t>It is </a:t>
            </a:r>
            <a:r>
              <a:rPr lang="en-IN" dirty="0"/>
              <a:t>reading for complete understanding; reading for detailed comprehension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43486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7. Avoid sending “junk mail” </a:t>
            </a:r>
          </a:p>
          <a:p>
            <a:r>
              <a:rPr lang="en-IN" dirty="0" smtClean="0"/>
              <a:t>Do </a:t>
            </a:r>
            <a:r>
              <a:rPr lang="en-IN" dirty="0"/>
              <a:t>not send irrelevant messages or messages that are not work related, to people at work. If you overload people with this kind of mail, they will not pay attention to the really important messages.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72144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smtClean="0"/>
              <a:t>EXTENSIVE READING</a:t>
            </a:r>
          </a:p>
          <a:p>
            <a:r>
              <a:rPr lang="en-IN" dirty="0" smtClean="0"/>
              <a:t>Extensive </a:t>
            </a:r>
            <a:r>
              <a:rPr lang="en-IN" dirty="0"/>
              <a:t>reading involves reading for pleasure. </a:t>
            </a:r>
            <a:endParaRPr lang="en-IN" dirty="0" smtClean="0"/>
          </a:p>
          <a:p>
            <a:r>
              <a:rPr lang="en-IN" dirty="0" smtClean="0"/>
              <a:t>It requires </a:t>
            </a:r>
            <a:r>
              <a:rPr lang="en-IN" dirty="0"/>
              <a:t>a fluid decoding and assimilation of the text and content in front of you. If the text is difficult and you stop every few minutes to figure out what is being said or to look up new words in the dictionary, you are breaking your concentration and diverting your thoughts.</a:t>
            </a:r>
          </a:p>
          <a:p>
            <a:pPr marL="0"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19296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SQ3R Technique</a:t>
            </a:r>
            <a:endParaRPr lang="en-IN"/>
          </a:p>
        </p:txBody>
      </p:sp>
      <p:sp>
        <p:nvSpPr>
          <p:cNvPr id="3" name="Content Placeholder 2"/>
          <p:cNvSpPr>
            <a:spLocks noGrp="1"/>
          </p:cNvSpPr>
          <p:nvPr>
            <p:ph idx="1"/>
          </p:nvPr>
        </p:nvSpPr>
        <p:spPr/>
        <p:txBody>
          <a:bodyPr/>
          <a:lstStyle/>
          <a:p>
            <a:pPr fontAlgn="base"/>
            <a:r>
              <a:rPr lang="en-IN" b="1" dirty="0"/>
              <a:t>SQ3R</a:t>
            </a:r>
            <a:r>
              <a:rPr lang="en-IN" dirty="0"/>
              <a:t> is a reading strategy formed from its letters:</a:t>
            </a:r>
          </a:p>
          <a:p>
            <a:pPr lvl="1" fontAlgn="base"/>
            <a:endParaRPr lang="en-IN" b="1" dirty="0" smtClean="0"/>
          </a:p>
          <a:p>
            <a:pPr lvl="1" fontAlgn="base"/>
            <a:r>
              <a:rPr lang="en-IN" b="1" dirty="0" smtClean="0">
                <a:solidFill>
                  <a:schemeClr val="accent2"/>
                </a:solidFill>
              </a:rPr>
              <a:t>S</a:t>
            </a:r>
            <a:r>
              <a:rPr lang="en-IN" b="1" dirty="0" smtClean="0"/>
              <a:t>urvey</a:t>
            </a:r>
            <a:r>
              <a:rPr lang="en-IN" b="1" dirty="0"/>
              <a:t>! </a:t>
            </a:r>
            <a:r>
              <a:rPr lang="en-IN" b="1" dirty="0">
                <a:solidFill>
                  <a:schemeClr val="accent2"/>
                </a:solidFill>
              </a:rPr>
              <a:t>Q</a:t>
            </a:r>
            <a:r>
              <a:rPr lang="en-IN" b="1" dirty="0"/>
              <a:t>uestion! </a:t>
            </a:r>
            <a:r>
              <a:rPr lang="en-IN" b="1" dirty="0">
                <a:solidFill>
                  <a:schemeClr val="accent2"/>
                </a:solidFill>
              </a:rPr>
              <a:t>R</a:t>
            </a:r>
            <a:r>
              <a:rPr lang="en-IN" b="1" dirty="0"/>
              <a:t>ead! </a:t>
            </a:r>
            <a:r>
              <a:rPr lang="en-IN" b="1" dirty="0">
                <a:solidFill>
                  <a:schemeClr val="accent2"/>
                </a:solidFill>
              </a:rPr>
              <a:t>R</a:t>
            </a:r>
            <a:r>
              <a:rPr lang="en-IN" b="1" dirty="0"/>
              <a:t>ecite! </a:t>
            </a:r>
            <a:r>
              <a:rPr lang="en-IN" b="1" dirty="0">
                <a:solidFill>
                  <a:schemeClr val="accent2"/>
                </a:solidFill>
              </a:rPr>
              <a:t>R</a:t>
            </a:r>
            <a:r>
              <a:rPr lang="en-IN" b="1" dirty="0"/>
              <a:t>eview!</a:t>
            </a:r>
            <a:endParaRPr lang="en-IN" dirty="0"/>
          </a:p>
          <a:p>
            <a:pPr fontAlgn="base"/>
            <a:endParaRPr lang="en-IN" dirty="0" smtClean="0"/>
          </a:p>
          <a:p>
            <a:pPr fontAlgn="base"/>
            <a:r>
              <a:rPr lang="en-IN" dirty="0" smtClean="0"/>
              <a:t>SQ3R </a:t>
            </a:r>
            <a:r>
              <a:rPr lang="en-IN" dirty="0"/>
              <a:t>will help you build a framework to understand </a:t>
            </a:r>
            <a:r>
              <a:rPr lang="en-IN" dirty="0" smtClean="0"/>
              <a:t>the reading material.</a:t>
            </a:r>
            <a:endParaRPr lang="en-IN" dirty="0"/>
          </a:p>
          <a:p>
            <a:pPr marL="0" indent="0">
              <a:buNone/>
            </a:pP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4605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2567</TotalTime>
  <Words>4524</Words>
  <Application>Microsoft Office PowerPoint</Application>
  <PresentationFormat>Widescreen</PresentationFormat>
  <Paragraphs>394</Paragraphs>
  <Slides>70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Century Gothic</vt:lpstr>
      <vt:lpstr>Wingdings 3</vt:lpstr>
      <vt:lpstr>Ion</vt:lpstr>
      <vt:lpstr>Communication in Healthcare</vt:lpstr>
      <vt:lpstr>INTRODUCTION</vt:lpstr>
      <vt:lpstr>BUSINESS COMMUNICATION</vt:lpstr>
      <vt:lpstr>READING</vt:lpstr>
      <vt:lpstr>What is Reading?</vt:lpstr>
      <vt:lpstr>Types of Reading</vt:lpstr>
      <vt:lpstr>Contd.</vt:lpstr>
      <vt:lpstr>Contd.</vt:lpstr>
      <vt:lpstr>SQ3R Technique</vt:lpstr>
      <vt:lpstr>Contd.</vt:lpstr>
      <vt:lpstr>Contd.</vt:lpstr>
      <vt:lpstr>Contd.</vt:lpstr>
      <vt:lpstr>Contd.</vt:lpstr>
      <vt:lpstr>Contd.</vt:lpstr>
      <vt:lpstr>INTERNAL BUSINESS COMMUNICATION</vt:lpstr>
      <vt:lpstr>GUIDELINES FOR MEETINGS</vt:lpstr>
      <vt:lpstr>MEETING</vt:lpstr>
      <vt:lpstr>Types of Meeting</vt:lpstr>
      <vt:lpstr>Contd.</vt:lpstr>
      <vt:lpstr>Contd.</vt:lpstr>
      <vt:lpstr>Contd.</vt:lpstr>
      <vt:lpstr>Before the Meeting</vt:lpstr>
      <vt:lpstr>Planning for a Meeting</vt:lpstr>
      <vt:lpstr>Agenda for Meeting</vt:lpstr>
      <vt:lpstr>Contd.</vt:lpstr>
      <vt:lpstr>During The Meeting</vt:lpstr>
      <vt:lpstr>Contd.</vt:lpstr>
      <vt:lpstr>Contd.</vt:lpstr>
      <vt:lpstr>Contd.</vt:lpstr>
      <vt:lpstr>Contd.</vt:lpstr>
      <vt:lpstr>Contd.</vt:lpstr>
      <vt:lpstr>Contd.</vt:lpstr>
      <vt:lpstr>After the Meeting</vt:lpstr>
      <vt:lpstr>Contd.</vt:lpstr>
      <vt:lpstr>Meeting Etiquette for Participants</vt:lpstr>
      <vt:lpstr>Common Mistakes made at Meetings</vt:lpstr>
      <vt:lpstr>Contd.</vt:lpstr>
      <vt:lpstr>Contd.</vt:lpstr>
      <vt:lpstr>Contd.</vt:lpstr>
      <vt:lpstr>Contd.</vt:lpstr>
      <vt:lpstr>WRITING MEMOS, CIRCULARS &amp; NOTICES</vt:lpstr>
      <vt:lpstr>Introduction</vt:lpstr>
      <vt:lpstr>MEMO</vt:lpstr>
      <vt:lpstr>Components of A Memo</vt:lpstr>
      <vt:lpstr>Contd.</vt:lpstr>
      <vt:lpstr>Contd.</vt:lpstr>
      <vt:lpstr>Format of A Memo</vt:lpstr>
      <vt:lpstr>Contd.</vt:lpstr>
      <vt:lpstr>Language And Writing Style Of A Memo</vt:lpstr>
      <vt:lpstr>CIRCULARS &amp; NOTICES </vt:lpstr>
      <vt:lpstr>Contd.</vt:lpstr>
      <vt:lpstr>Contd.</vt:lpstr>
      <vt:lpstr>ELECTRONIC MEDIA AND SHAREHOLDER COMMUNICATION</vt:lpstr>
      <vt:lpstr>Introduction</vt:lpstr>
      <vt:lpstr>What is an Intranet?</vt:lpstr>
      <vt:lpstr>Advantages of Intranet</vt:lpstr>
      <vt:lpstr>Contd.</vt:lpstr>
      <vt:lpstr>Email</vt:lpstr>
      <vt:lpstr>Principles of Email Communication</vt:lpstr>
      <vt:lpstr>Contd.</vt:lpstr>
      <vt:lpstr>Contd.</vt:lpstr>
      <vt:lpstr>Contd.</vt:lpstr>
      <vt:lpstr>Contd.</vt:lpstr>
      <vt:lpstr>Contd.</vt:lpstr>
      <vt:lpstr>Contd.</vt:lpstr>
      <vt:lpstr>Email Etiquette </vt:lpstr>
      <vt:lpstr>Contd.</vt:lpstr>
      <vt:lpstr>Contd.</vt:lpstr>
      <vt:lpstr>Contd.</vt:lpstr>
      <vt:lpstr>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 Rasheed</dc:creator>
  <cp:lastModifiedBy>Shahina Rasheed</cp:lastModifiedBy>
  <cp:revision>80</cp:revision>
  <dcterms:created xsi:type="dcterms:W3CDTF">2016-08-28T05:45:56Z</dcterms:created>
  <dcterms:modified xsi:type="dcterms:W3CDTF">2016-09-19T18:47:46Z</dcterms:modified>
</cp:coreProperties>
</file>