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56BB3C-DECB-4742-817E-FFB627562795}">
  <a:tblStyle styleId="{9556BB3C-DECB-4742-817E-FFB627562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Nunit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Nunito-italic.fntdata"/><Relationship Id="rId21" Type="http://schemas.openxmlformats.org/officeDocument/2006/relationships/slide" Target="slides/slide15.xml"/><Relationship Id="rId43" Type="http://schemas.openxmlformats.org/officeDocument/2006/relationships/font" Target="fonts/Nunito-bold.fntdata"/><Relationship Id="rId24" Type="http://schemas.openxmlformats.org/officeDocument/2006/relationships/slide" Target="slides/slide18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7.xml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MavenPr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5c5eec5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5c5eec5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5c5eec5b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b5c5eec5b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5c5eec5b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b5c5eec5b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5c5eec5b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5c5eec5b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69e88f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69e88f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91bc20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91bc20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b2ac9aa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bb2ac9aa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91bc20e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91bc20e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b2ac9aa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bb2ac9aa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b2ac9aa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bb2ac9aa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cd84d5c56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cd84d5c56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5c5eec5b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b5c5eec5b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c430b1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bc430b1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c430b12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bc430b12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c5d465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c5d465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c617e37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c617e37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bc1dda13e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bc1dda13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c617e3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bc617e3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bc1dda13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bc1dda13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b5c5eec5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b5c5eec5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c1dda13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c1dda13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cd84d5c56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cd84d5c56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bc1dda13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bc1dda13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533fec038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533fec038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5c5eec5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5c5eec5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5c5eec5b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5c5eec5b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5c5eec5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5c5eec5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5c5eec5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5c5eec5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b2ac9aa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bb2ac9aa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cd84d5c56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cd84d5c56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competitions/neurips-2023-machine-unlearning/overvie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kaggle.com/code/syedjarullahhisham/neurips-machine-unlearning-improved-scl?scriptVersionId=158595208" TargetMode="External"/><Relationship Id="rId4" Type="http://schemas.openxmlformats.org/officeDocument/2006/relationships/hyperlink" Target="https://www.kaggle.com/code/syedjarullahhisham/neurips-machine-unlearning-improved-scl?scriptVersionId=163792309" TargetMode="External"/><Relationship Id="rId5" Type="http://schemas.openxmlformats.org/officeDocument/2006/relationships/hyperlink" Target="https://www.kaggle.com/code/abdurrafi08236/neurips-machine-unlearning-gradient-ascent?scriptVersionId=164117975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nlearning-challenge.github.io/assets/data/Machine_Unlearning_Metric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22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NeurIPS: Machine Unlearning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Final Project Presentation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CSE 472 Machine Learning Sessional</a:t>
            </a:r>
            <a:endParaRPr sz="1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Syed Jarullah Hisham - 1805004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Abdur Rafi - 1805008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345425" y="1968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</a:t>
            </a:r>
            <a:r>
              <a:rPr lang="en-GB" sz="2400"/>
              <a:t>1st Place</a:t>
            </a:r>
            <a:endParaRPr sz="2600"/>
          </a:p>
        </p:txBody>
      </p:sp>
      <p:sp>
        <p:nvSpPr>
          <p:cNvPr id="351" name="Google Shape;351;p22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5" y="2690139"/>
            <a:ext cx="8453149" cy="2350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00" y="1391005"/>
            <a:ext cx="8411400" cy="66755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 txBox="1"/>
          <p:nvPr/>
        </p:nvSpPr>
        <p:spPr>
          <a:xfrm>
            <a:off x="366300" y="990150"/>
            <a:ext cx="54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Reproduced Solution</a:t>
            </a:r>
            <a:endParaRPr b="1"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366300" y="2166613"/>
            <a:ext cx="54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Competition Leaderboard</a:t>
            </a:r>
            <a:endParaRPr b="1"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345425" y="1968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</a:t>
            </a:r>
            <a:r>
              <a:rPr lang="en-GB" sz="2400"/>
              <a:t>1st Place</a:t>
            </a:r>
            <a:endParaRPr sz="2600"/>
          </a:p>
        </p:txBody>
      </p:sp>
      <p:sp>
        <p:nvSpPr>
          <p:cNvPr id="362" name="Google Shape;362;p23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63" name="Google Shape;363;p23"/>
          <p:cNvGraphicFramePr/>
          <p:nvPr/>
        </p:nvGraphicFramePr>
        <p:xfrm>
          <a:off x="973063" y="11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{9556BB3C-DECB-4742-817E-FFB627562795}</a:tableStyleId>
              </a:tblPr>
              <a:tblGrid>
                <a:gridCol w="1439575"/>
                <a:gridCol w="1439575"/>
                <a:gridCol w="1439575"/>
                <a:gridCol w="1439575"/>
                <a:gridCol w="143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Cross-Entropy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MIA 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Original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2303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     0.02173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99.32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57.8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06000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0.42808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88.64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Retrained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0.4607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88.20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49.6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0.0181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99.53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0.4641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88.00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Unlearned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(1st Place)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0.1877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95.36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51.3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0.0289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100.00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0.3862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88.54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364" name="Google Shape;36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354925" y="14937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Experiments on 1st Place</a:t>
            </a:r>
            <a:endParaRPr sz="2600"/>
          </a:p>
        </p:txBody>
      </p:sp>
      <p:sp>
        <p:nvSpPr>
          <p:cNvPr id="370" name="Google Shape;370;p24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71" name="Google Shape;371;p24"/>
          <p:cNvGraphicFramePr/>
          <p:nvPr/>
        </p:nvGraphicFramePr>
        <p:xfrm>
          <a:off x="147550" y="8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{9556BB3C-DECB-4742-817E-FFB627562795}</a:tableStyleId>
              </a:tblPr>
              <a:tblGrid>
                <a:gridCol w="1475225"/>
                <a:gridCol w="1298875"/>
                <a:gridCol w="1651550"/>
                <a:gridCol w="1475225"/>
                <a:gridCol w="1475225"/>
                <a:gridCol w="1475225"/>
              </a:tblGrid>
              <a:tr h="8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Unlearned Model Modification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Cross-Entropy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MIA 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Competition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1st Place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</a:t>
                      </a: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1877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95.36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51.3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0.09142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</a:t>
                      </a: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289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</a:t>
                      </a: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3862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88.54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2 Forget Round for each epoch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0.27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92.64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50.7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0.079052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99.99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88.22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 epochs at adversarial fine tuning stage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94.44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50.4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0.08921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88.34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372" name="Google Shape;37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307475" y="924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Experiments on 1st Place</a:t>
            </a:r>
            <a:endParaRPr sz="2600"/>
          </a:p>
        </p:txBody>
      </p:sp>
      <p:sp>
        <p:nvSpPr>
          <p:cNvPr id="378" name="Google Shape;378;p25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79" name="Google Shape;379;p25"/>
          <p:cNvGraphicFramePr/>
          <p:nvPr/>
        </p:nvGraphicFramePr>
        <p:xfrm>
          <a:off x="98313" y="8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{9556BB3C-DECB-4742-817E-FFB627562795}</a:tableStyleId>
              </a:tblPr>
              <a:tblGrid>
                <a:gridCol w="1491225"/>
                <a:gridCol w="1304825"/>
                <a:gridCol w="1677625"/>
                <a:gridCol w="1491225"/>
                <a:gridCol w="1491225"/>
                <a:gridCol w="1491225"/>
              </a:tblGrid>
              <a:tr h="8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Unlearned Model Modification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Cross-Entropy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MIA 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Competition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</a:t>
                      </a: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 epochs at adversarial fine tuning stage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93.9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50.0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0.070155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0.03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100.00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0.39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88.32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12 epoch with 512 batch size </a:t>
                      </a: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at adversarial fine tuning stage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8000" marB="91425" marR="91425" marL="126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90.8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47.0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0.0566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0.41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87.96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2 Forget Round + 9 epoch </a:t>
                      </a: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at adversarial fine tuning stage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0.29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91.20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50.3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0.08794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99.99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88.26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380" name="Google Shape;38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type="title"/>
          </p:nvPr>
        </p:nvSpPr>
        <p:spPr>
          <a:xfrm>
            <a:off x="307475" y="924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Experiments on 1st Place</a:t>
            </a:r>
            <a:endParaRPr sz="2600"/>
          </a:p>
        </p:txBody>
      </p:sp>
      <p:sp>
        <p:nvSpPr>
          <p:cNvPr id="386" name="Google Shape;386;p26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87" name="Google Shape;387;p26"/>
          <p:cNvGraphicFramePr/>
          <p:nvPr/>
        </p:nvGraphicFramePr>
        <p:xfrm>
          <a:off x="54100" y="8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{9556BB3C-DECB-4742-817E-FFB627562795}</a:tableStyleId>
              </a:tblPr>
              <a:tblGrid>
                <a:gridCol w="1488050"/>
                <a:gridCol w="1302050"/>
                <a:gridCol w="1674050"/>
                <a:gridCol w="1488050"/>
                <a:gridCol w="1488050"/>
                <a:gridCol w="1488050"/>
              </a:tblGrid>
              <a:tr h="8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Unlearned Model Modification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Cross-Entropy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MIA 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Competition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JSD loss instead of KL_Div loss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8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96.2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51.3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0.0273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88.42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JSD loss instead of KL_Div loss+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2 Forget Round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0.24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93.66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51.2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0.05621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99.99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88.30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Modified KL_DIV loss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95.46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51.2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0.099985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88.48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388" name="Google Shape;388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>
            <p:ph type="title"/>
          </p:nvPr>
        </p:nvSpPr>
        <p:spPr>
          <a:xfrm>
            <a:off x="307475" y="924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Experiments on 1st Place</a:t>
            </a:r>
            <a:endParaRPr sz="2600"/>
          </a:p>
        </p:txBody>
      </p:sp>
      <p:sp>
        <p:nvSpPr>
          <p:cNvPr id="394" name="Google Shape;394;p27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95" name="Google Shape;395;p27"/>
          <p:cNvGraphicFramePr/>
          <p:nvPr/>
        </p:nvGraphicFramePr>
        <p:xfrm>
          <a:off x="54100" y="8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{9556BB3C-DECB-4742-817E-FFB627562795}</a:tableStyleId>
              </a:tblPr>
              <a:tblGrid>
                <a:gridCol w="1492800"/>
                <a:gridCol w="1306200"/>
                <a:gridCol w="1679400"/>
                <a:gridCol w="1492800"/>
                <a:gridCol w="1492800"/>
                <a:gridCol w="1492800"/>
              </a:tblGrid>
              <a:tr h="8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Unlearned Model Modification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Cross-Entropy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MIA 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Competition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Modified KL_DIV loss + 9 epoch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8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94.74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50.6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0.09009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88.30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Modified kl_div + 512 batch size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8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95.46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51.0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0.09838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88.44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Modified kl_div + 512 batch size + 9 epoch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94.76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50.0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0.09758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88.28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396" name="Google Shape;396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/>
          <p:nvPr>
            <p:ph type="title"/>
          </p:nvPr>
        </p:nvSpPr>
        <p:spPr>
          <a:xfrm>
            <a:off x="307475" y="924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Experiments on 1st Place</a:t>
            </a:r>
            <a:endParaRPr sz="2600"/>
          </a:p>
        </p:txBody>
      </p:sp>
      <p:sp>
        <p:nvSpPr>
          <p:cNvPr id="402" name="Google Shape;402;p28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03" name="Google Shape;403;p28"/>
          <p:cNvGraphicFramePr/>
          <p:nvPr/>
        </p:nvGraphicFramePr>
        <p:xfrm>
          <a:off x="54100" y="8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{9556BB3C-DECB-4742-817E-FFB627562795}</a:tableStyleId>
              </a:tblPr>
              <a:tblGrid>
                <a:gridCol w="1491225"/>
                <a:gridCol w="1304825"/>
                <a:gridCol w="1677625"/>
                <a:gridCol w="1491225"/>
                <a:gridCol w="1491225"/>
                <a:gridCol w="1491225"/>
              </a:tblGrid>
              <a:tr h="8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Unlearned Model Modification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Cross-Entropy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MIA 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Competition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Modified kl_div + relative weighting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[1, 0.5]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8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95.54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51.3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0.0909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88.42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Modified kl_div + </a:t>
                      </a: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relative weighting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[1, 0.8]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95.56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50.8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0.1003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99.99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88.48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Modified kl_div + relative weighting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[1, 0.85]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95.54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51.4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0.106846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88.60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404" name="Google Shape;40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316975" y="1393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Improved </a:t>
            </a:r>
            <a:r>
              <a:rPr lang="en-GB" sz="2400"/>
              <a:t>Solution: [Modification of KL_DIV]</a:t>
            </a:r>
            <a:endParaRPr sz="2400"/>
          </a:p>
        </p:txBody>
      </p:sp>
      <p:sp>
        <p:nvSpPr>
          <p:cNvPr id="410" name="Google Shape;410;p29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1" name="Google Shape;4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350650"/>
            <a:ext cx="47815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20150"/>
            <a:ext cx="8871676" cy="68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29"/>
          <p:cNvCxnSpPr>
            <a:stCxn id="411" idx="2"/>
            <a:endCxn id="412" idx="0"/>
          </p:cNvCxnSpPr>
          <p:nvPr/>
        </p:nvCxnSpPr>
        <p:spPr>
          <a:xfrm>
            <a:off x="4572000" y="2074550"/>
            <a:ext cx="16200" cy="1345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250550" y="349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Successful Solution</a:t>
            </a:r>
            <a:endParaRPr sz="2600"/>
          </a:p>
        </p:txBody>
      </p:sp>
      <p:sp>
        <p:nvSpPr>
          <p:cNvPr id="420" name="Google Shape;420;p30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1" name="Google Shape;4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2838925"/>
            <a:ext cx="8208949" cy="65152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>
            <a:off x="366300" y="684400"/>
            <a:ext cx="54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Best Improved Solution</a:t>
            </a:r>
            <a:endParaRPr b="1"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366300" y="2423413"/>
            <a:ext cx="54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Reproduced 1st Place Solution</a:t>
            </a:r>
            <a:endParaRPr b="1"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366300" y="3656213"/>
            <a:ext cx="54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Competition 1st Place Solution</a:t>
            </a:r>
            <a:endParaRPr b="1"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5" name="Google Shape;4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00" y="4162425"/>
            <a:ext cx="8362851" cy="9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00" y="1281575"/>
            <a:ext cx="8208961" cy="7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type="title"/>
          </p:nvPr>
        </p:nvSpPr>
        <p:spPr>
          <a:xfrm>
            <a:off x="824000" y="1613825"/>
            <a:ext cx="6304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2 : Gradient Ascent Approach</a:t>
            </a:r>
            <a:endParaRPr/>
          </a:p>
        </p:txBody>
      </p:sp>
      <p:sp>
        <p:nvSpPr>
          <p:cNvPr id="433" name="Google Shape;433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749825" y="557750"/>
            <a:ext cx="73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150"/>
            <a:ext cx="88392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52400" y="3499800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Competition Link:</a:t>
            </a:r>
            <a:r>
              <a:rPr lang="en-GB"/>
              <a:t> </a:t>
            </a:r>
            <a:r>
              <a:rPr lang="en-GB" u="sng">
                <a:solidFill>
                  <a:srgbClr val="FFF2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https://www.kaggle.com/competitions/neurips-2023-machine-unlearning/overview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489500" y="2632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Our Proposed Idea</a:t>
            </a:r>
            <a:endParaRPr sz="2600"/>
          </a:p>
        </p:txBody>
      </p:sp>
      <p:sp>
        <p:nvSpPr>
          <p:cNvPr id="439" name="Google Shape;439;p32"/>
          <p:cNvSpPr txBox="1"/>
          <p:nvPr/>
        </p:nvSpPr>
        <p:spPr>
          <a:xfrm>
            <a:off x="952975" y="1566375"/>
            <a:ext cx="754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 rounds.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AutoNum type="arabicPeriod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Forget round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AutoNum type="arabicPeriod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Retain round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/>
          <p:nvPr>
            <p:ph type="title"/>
          </p:nvPr>
        </p:nvSpPr>
        <p:spPr>
          <a:xfrm>
            <a:off x="489500" y="2632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Our Proposed Idea-Forget Round</a:t>
            </a:r>
            <a:endParaRPr sz="2600"/>
          </a:p>
        </p:txBody>
      </p:sp>
      <p:cxnSp>
        <p:nvCxnSpPr>
          <p:cNvPr id="446" name="Google Shape;446;p33"/>
          <p:cNvCxnSpPr/>
          <p:nvPr/>
        </p:nvCxnSpPr>
        <p:spPr>
          <a:xfrm flipH="1" rot="10800000">
            <a:off x="3677900" y="1772100"/>
            <a:ext cx="1486200" cy="808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3"/>
          <p:cNvCxnSpPr/>
          <p:nvPr/>
        </p:nvCxnSpPr>
        <p:spPr>
          <a:xfrm>
            <a:off x="3677900" y="2580900"/>
            <a:ext cx="1560900" cy="2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3"/>
          <p:cNvCxnSpPr/>
          <p:nvPr/>
        </p:nvCxnSpPr>
        <p:spPr>
          <a:xfrm rot="10800000">
            <a:off x="4890175" y="1930500"/>
            <a:ext cx="336600" cy="65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3"/>
          <p:cNvCxnSpPr/>
          <p:nvPr/>
        </p:nvCxnSpPr>
        <p:spPr>
          <a:xfrm flipH="1" rot="10800000">
            <a:off x="3677900" y="1922400"/>
            <a:ext cx="1212900" cy="6585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3"/>
          <p:cNvCxnSpPr/>
          <p:nvPr/>
        </p:nvCxnSpPr>
        <p:spPr>
          <a:xfrm>
            <a:off x="3677900" y="2580900"/>
            <a:ext cx="288000" cy="614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3"/>
          <p:cNvSpPr txBox="1"/>
          <p:nvPr/>
        </p:nvSpPr>
        <p:spPr>
          <a:xfrm>
            <a:off x="5137975" y="1432300"/>
            <a:ext cx="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33"/>
          <p:cNvSpPr txBox="1"/>
          <p:nvPr/>
        </p:nvSpPr>
        <p:spPr>
          <a:xfrm>
            <a:off x="5226775" y="2336150"/>
            <a:ext cx="2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endParaRPr b="1" sz="20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4296800" y="1636025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="1" baseline="-25000" lang="en-GB" sz="18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endParaRPr b="1" baseline="-25000" sz="1800" strike="sngStrike">
              <a:solidFill>
                <a:srgbClr val="93C47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3517025" y="2847300"/>
            <a:ext cx="7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="1" baseline="-25000" lang="en-GB" sz="18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endParaRPr b="1" baseline="-25000" sz="1800" strike="sngStrike">
              <a:solidFill>
                <a:srgbClr val="93C47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3347000" y="3708225"/>
            <a:ext cx="229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param += lr * F</a:t>
            </a:r>
            <a:r>
              <a:rPr baseline="-25000"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endParaRPr baseline="-25000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33"/>
          <p:cNvSpPr txBox="1"/>
          <p:nvPr/>
        </p:nvSpPr>
        <p:spPr>
          <a:xfrm>
            <a:off x="6111325" y="1074875"/>
            <a:ext cx="2519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Gradient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computed on sample of </a:t>
            </a:r>
            <a:r>
              <a:rPr lang="en-GB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Retain 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Gradient computed on sample of </a:t>
            </a:r>
            <a:r>
              <a:rPr lang="en-GB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Forget 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type="title"/>
          </p:nvPr>
        </p:nvSpPr>
        <p:spPr>
          <a:xfrm>
            <a:off x="489500" y="2632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Our Proposed Idea-Retain Round</a:t>
            </a:r>
            <a:endParaRPr sz="2600"/>
          </a:p>
        </p:txBody>
      </p:sp>
      <p:cxnSp>
        <p:nvCxnSpPr>
          <p:cNvPr id="463" name="Google Shape;463;p34"/>
          <p:cNvCxnSpPr/>
          <p:nvPr/>
        </p:nvCxnSpPr>
        <p:spPr>
          <a:xfrm flipH="1" rot="10800000">
            <a:off x="3677900" y="1790400"/>
            <a:ext cx="1468800" cy="790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4"/>
          <p:cNvCxnSpPr/>
          <p:nvPr/>
        </p:nvCxnSpPr>
        <p:spPr>
          <a:xfrm flipH="1" rot="10800000">
            <a:off x="3677900" y="2579100"/>
            <a:ext cx="1859100" cy="1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4"/>
          <p:cNvCxnSpPr/>
          <p:nvPr/>
        </p:nvCxnSpPr>
        <p:spPr>
          <a:xfrm>
            <a:off x="3703250" y="2578325"/>
            <a:ext cx="1460400" cy="1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4"/>
          <p:cNvSpPr txBox="1"/>
          <p:nvPr/>
        </p:nvSpPr>
        <p:spPr>
          <a:xfrm>
            <a:off x="5065850" y="1356900"/>
            <a:ext cx="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5596125" y="2387550"/>
            <a:ext cx="2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endParaRPr b="1" sz="19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3570075" y="3693700"/>
            <a:ext cx="202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param -= lr * R</a:t>
            </a:r>
            <a:r>
              <a:rPr baseline="-25000" lang="en-GB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endParaRPr baseline="-25000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9" name="Google Shape;469;p34"/>
          <p:cNvCxnSpPr/>
          <p:nvPr/>
        </p:nvCxnSpPr>
        <p:spPr>
          <a:xfrm rot="10800000">
            <a:off x="5150875" y="1784975"/>
            <a:ext cx="7200" cy="82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4"/>
          <p:cNvCxnSpPr/>
          <p:nvPr/>
        </p:nvCxnSpPr>
        <p:spPr>
          <a:xfrm rot="10800000">
            <a:off x="3674450" y="1757100"/>
            <a:ext cx="6600" cy="820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4"/>
          <p:cNvSpPr txBox="1"/>
          <p:nvPr/>
        </p:nvSpPr>
        <p:spPr>
          <a:xfrm>
            <a:off x="4376225" y="2608175"/>
            <a:ext cx="5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b="1" baseline="-25000" lang="en-GB" sz="18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endParaRPr b="1" baseline="-25000" sz="18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2" name="Google Shape;472;p34"/>
          <p:cNvSpPr txBox="1"/>
          <p:nvPr/>
        </p:nvSpPr>
        <p:spPr>
          <a:xfrm>
            <a:off x="3320050" y="1409200"/>
            <a:ext cx="5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b="1" baseline="-25000" lang="en-GB" sz="18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endParaRPr b="1" baseline="-25000" sz="18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3" name="Google Shape;473;p34"/>
          <p:cNvSpPr txBox="1"/>
          <p:nvPr/>
        </p:nvSpPr>
        <p:spPr>
          <a:xfrm>
            <a:off x="6111325" y="1074875"/>
            <a:ext cx="2519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Gradient computed on sample of </a:t>
            </a:r>
            <a:r>
              <a:rPr lang="en-GB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-GB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etain 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Gradient computed on sample of </a:t>
            </a:r>
            <a:r>
              <a:rPr lang="en-GB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Forget 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"/>
          <p:cNvSpPr txBox="1"/>
          <p:nvPr>
            <p:ph type="title"/>
          </p:nvPr>
        </p:nvSpPr>
        <p:spPr>
          <a:xfrm>
            <a:off x="489500" y="2632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Our Proposed Idea</a:t>
            </a:r>
            <a:endParaRPr sz="2600"/>
          </a:p>
        </p:txBody>
      </p:sp>
      <p:sp>
        <p:nvSpPr>
          <p:cNvPr id="480" name="Google Shape;480;p35"/>
          <p:cNvSpPr/>
          <p:nvPr/>
        </p:nvSpPr>
        <p:spPr>
          <a:xfrm>
            <a:off x="2215800" y="1511750"/>
            <a:ext cx="1362300" cy="8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Forget Round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 Epoch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3890850" y="1511750"/>
            <a:ext cx="1362300" cy="874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Retain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Round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Epoch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3891000" y="2757550"/>
            <a:ext cx="1362300" cy="8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Forget Round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 Epoch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5565900" y="1511750"/>
            <a:ext cx="1362300" cy="874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Forget Round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 Epoch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5565900" y="2757550"/>
            <a:ext cx="1362300" cy="874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Retain Round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Epoch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2216100" y="2757550"/>
            <a:ext cx="1362300" cy="874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Retain Round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Epoch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6" name="Google Shape;486;p35"/>
          <p:cNvCxnSpPr>
            <a:stCxn id="480" idx="3"/>
            <a:endCxn id="481" idx="1"/>
          </p:cNvCxnSpPr>
          <p:nvPr/>
        </p:nvCxnSpPr>
        <p:spPr>
          <a:xfrm>
            <a:off x="3578100" y="1948850"/>
            <a:ext cx="312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5"/>
          <p:cNvCxnSpPr>
            <a:stCxn id="481" idx="3"/>
            <a:endCxn id="483" idx="1"/>
          </p:cNvCxnSpPr>
          <p:nvPr/>
        </p:nvCxnSpPr>
        <p:spPr>
          <a:xfrm>
            <a:off x="5253150" y="1948850"/>
            <a:ext cx="312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5"/>
          <p:cNvCxnSpPr>
            <a:stCxn id="483" idx="2"/>
            <a:endCxn id="484" idx="0"/>
          </p:cNvCxnSpPr>
          <p:nvPr/>
        </p:nvCxnSpPr>
        <p:spPr>
          <a:xfrm>
            <a:off x="6247050" y="2385950"/>
            <a:ext cx="0" cy="37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5"/>
          <p:cNvCxnSpPr>
            <a:stCxn id="484" idx="1"/>
            <a:endCxn id="482" idx="3"/>
          </p:cNvCxnSpPr>
          <p:nvPr/>
        </p:nvCxnSpPr>
        <p:spPr>
          <a:xfrm rot="10800000">
            <a:off x="5253300" y="3194650"/>
            <a:ext cx="31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5"/>
          <p:cNvCxnSpPr>
            <a:stCxn id="482" idx="1"/>
            <a:endCxn id="485" idx="3"/>
          </p:cNvCxnSpPr>
          <p:nvPr/>
        </p:nvCxnSpPr>
        <p:spPr>
          <a:xfrm rot="10800000">
            <a:off x="3578400" y="3194650"/>
            <a:ext cx="31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/>
          <p:nvPr>
            <p:ph type="title"/>
          </p:nvPr>
        </p:nvSpPr>
        <p:spPr>
          <a:xfrm>
            <a:off x="345425" y="1968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Report - </a:t>
            </a:r>
            <a:r>
              <a:rPr lang="en-GB" sz="2400"/>
              <a:t>Our approach </a:t>
            </a:r>
            <a:endParaRPr sz="2600"/>
          </a:p>
        </p:txBody>
      </p:sp>
      <p:sp>
        <p:nvSpPr>
          <p:cNvPr id="497" name="Google Shape;497;p36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98" name="Google Shape;498;p36"/>
          <p:cNvGraphicFramePr/>
          <p:nvPr/>
        </p:nvGraphicFramePr>
        <p:xfrm>
          <a:off x="973063" y="11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{9556BB3C-DECB-4742-817E-FFB627562795}</a:tableStyleId>
              </a:tblPr>
              <a:tblGrid>
                <a:gridCol w="1439575"/>
                <a:gridCol w="1439575"/>
                <a:gridCol w="1439575"/>
                <a:gridCol w="1439575"/>
                <a:gridCol w="143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Cross-Entropy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MIA 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Retrained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0.4607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88.20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49.6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0.0181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99.53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0.4641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88.00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Gradient Ascent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89.98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48.3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99.73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86.78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499" name="Google Shape;499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 txBox="1"/>
          <p:nvPr>
            <p:ph type="title"/>
          </p:nvPr>
        </p:nvSpPr>
        <p:spPr>
          <a:xfrm>
            <a:off x="824000" y="1613825"/>
            <a:ext cx="6304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All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[1st place, Approach 1, Approach 2]</a:t>
            </a:r>
            <a:endParaRPr sz="2800"/>
          </a:p>
        </p:txBody>
      </p:sp>
      <p:sp>
        <p:nvSpPr>
          <p:cNvPr id="505" name="Google Shape;505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>
            <p:ph type="title"/>
          </p:nvPr>
        </p:nvSpPr>
        <p:spPr>
          <a:xfrm>
            <a:off x="307475" y="924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Comparison</a:t>
            </a:r>
            <a:endParaRPr sz="2600"/>
          </a:p>
        </p:txBody>
      </p:sp>
      <p:sp>
        <p:nvSpPr>
          <p:cNvPr id="511" name="Google Shape;511;p38"/>
          <p:cNvSpPr txBox="1"/>
          <p:nvPr/>
        </p:nvSpPr>
        <p:spPr>
          <a:xfrm>
            <a:off x="952975" y="1398075"/>
            <a:ext cx="754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12" name="Google Shape;512;p38"/>
          <p:cNvGraphicFramePr/>
          <p:nvPr/>
        </p:nvGraphicFramePr>
        <p:xfrm>
          <a:off x="54100" y="8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{9556BB3C-DECB-4742-817E-FFB627562795}</a:tableStyleId>
              </a:tblPr>
              <a:tblGrid>
                <a:gridCol w="1278200"/>
                <a:gridCol w="1118425"/>
                <a:gridCol w="1437975"/>
                <a:gridCol w="1278200"/>
                <a:gridCol w="1278200"/>
                <a:gridCol w="1278200"/>
                <a:gridCol w="1278200"/>
              </a:tblGrid>
              <a:tr h="8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Unlearned Model Modification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Cross-Entropy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MIA Accuracy(%)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Competition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Time (s)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Reproduced 1st Place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8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0.1877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95.36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51.3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0.09142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  280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0.0289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0.3862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88.54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Approach 1: Improved 1st Place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0.18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95.54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51.4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        0.106846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290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100.00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88.60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575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Approach 2: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Gradient Ascent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270000" marB="91425" marR="91425" marL="12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Forget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0.60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89.98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48.3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0.0048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106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4200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Retain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0.02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99.73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5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Validation 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0.52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86.78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sp>
        <p:nvSpPr>
          <p:cNvPr id="513" name="Google Shape;513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/>
          <p:nvPr>
            <p:ph type="title"/>
          </p:nvPr>
        </p:nvSpPr>
        <p:spPr>
          <a:xfrm>
            <a:off x="824000" y="1613825"/>
            <a:ext cx="6304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Challenges/Discussion</a:t>
            </a:r>
            <a:endParaRPr/>
          </a:p>
        </p:txBody>
      </p:sp>
      <p:sp>
        <p:nvSpPr>
          <p:cNvPr id="519" name="Google Shape;519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type="title"/>
          </p:nvPr>
        </p:nvSpPr>
        <p:spPr>
          <a:xfrm>
            <a:off x="489500" y="2632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Challenges</a:t>
            </a:r>
            <a:endParaRPr sz="2600"/>
          </a:p>
        </p:txBody>
      </p:sp>
      <p:sp>
        <p:nvSpPr>
          <p:cNvPr id="525" name="Google Shape;525;p40"/>
          <p:cNvSpPr txBox="1"/>
          <p:nvPr/>
        </p:nvSpPr>
        <p:spPr>
          <a:xfrm>
            <a:off x="971950" y="1265225"/>
            <a:ext cx="75444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unavailability of competition metric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unavailability of competition dataset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Needs more than 7-8 hours to get the competition score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Build an appropriate unlearning algorithm which will run very efficiently is the key challenge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Good performance in model quality and MIA attack 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does not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confirm good competition score which was the biggest challenge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6" name="Google Shape;526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/>
          <p:nvPr>
            <p:ph type="title"/>
          </p:nvPr>
        </p:nvSpPr>
        <p:spPr>
          <a:xfrm>
            <a:off x="824000" y="1613825"/>
            <a:ext cx="6304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Notebooks</a:t>
            </a:r>
            <a:endParaRPr/>
          </a:p>
        </p:txBody>
      </p:sp>
      <p:sp>
        <p:nvSpPr>
          <p:cNvPr id="532" name="Google Shape;532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318400" y="237625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</a:t>
            </a:r>
            <a:r>
              <a:rPr lang="en-GB" sz="2600"/>
              <a:t>Problem Definition</a:t>
            </a:r>
            <a:endParaRPr sz="26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00" y="1077600"/>
            <a:ext cx="6948025" cy="39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"/>
          <p:cNvSpPr txBox="1"/>
          <p:nvPr>
            <p:ph type="title"/>
          </p:nvPr>
        </p:nvSpPr>
        <p:spPr>
          <a:xfrm>
            <a:off x="593900" y="2068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Notebooks</a:t>
            </a:r>
            <a:endParaRPr sz="2600"/>
          </a:p>
        </p:txBody>
      </p:sp>
      <p:sp>
        <p:nvSpPr>
          <p:cNvPr id="538" name="Google Shape;538;p42"/>
          <p:cNvSpPr txBox="1"/>
          <p:nvPr/>
        </p:nvSpPr>
        <p:spPr>
          <a:xfrm>
            <a:off x="593900" y="1028600"/>
            <a:ext cx="8172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Reproduced 1st Place: </a:t>
            </a:r>
            <a:r>
              <a:rPr lang="en-GB" sz="1500" u="sng">
                <a:solidFill>
                  <a:srgbClr val="00FFFF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https://www.kaggle.com/code/syedjarullahhisham/neurips-machine-unlearning-improved-scl?scriptVersionId=158595208</a:t>
            </a:r>
            <a:endParaRPr sz="1500">
              <a:solidFill>
                <a:srgbClr val="00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Approach 1 - Improved </a:t>
            </a: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1st Place: </a:t>
            </a:r>
            <a:r>
              <a:rPr lang="en-GB" sz="1500" u="sng">
                <a:solidFill>
                  <a:srgbClr val="00FFFF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https://www.kaggle.com/code/syedjarullahhisham/neurips-machine-unlearning-improved-scl?scriptVersionId=163792309</a:t>
            </a:r>
            <a:endParaRPr sz="1500">
              <a:solidFill>
                <a:srgbClr val="00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Approach 2 - Gradient Ascent: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rgbClr val="00FFFF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https://www.kaggle.com/code/abdurrafi08236/neurips-machine-unlearning-gradient-ascent?scriptVersionId=164117975</a:t>
            </a:r>
            <a:endParaRPr sz="1500">
              <a:solidFill>
                <a:srgbClr val="00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9" name="Google Shape;539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545" name="Google Shape;545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555625" y="24710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Dataset Analysis</a:t>
            </a:r>
            <a:endParaRPr sz="2600"/>
          </a:p>
        </p:txBody>
      </p:sp>
      <p:sp>
        <p:nvSpPr>
          <p:cNvPr id="299" name="Google Shape;299;p16"/>
          <p:cNvSpPr txBox="1"/>
          <p:nvPr/>
        </p:nvSpPr>
        <p:spPr>
          <a:xfrm>
            <a:off x="647200" y="1104625"/>
            <a:ext cx="7857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Competition Dataset Hidden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[retain/forget/validation].csv</a:t>
            </a:r>
            <a:endParaRPr b="1"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- person_id:  A unique ID code for each subject.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- age_group: Binned ages. The target label for the models.(15 classes)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- age - The age of the subject.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- image_id: A unique ID for the image.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images/[person_id]/[image_id].png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Images of people's faces.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If the image ID is 'abc-1' the path is images/abc/1.png.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images have been resized to 32x32 pixels.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Expect approximately 30,000 images in the hidden dataset.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roughly 2% of the images in the dataset have identical perceptual hashes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555625" y="24710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Dataset Analysis</a:t>
            </a:r>
            <a:endParaRPr sz="2600"/>
          </a:p>
        </p:txBody>
      </p:sp>
      <p:sp>
        <p:nvSpPr>
          <p:cNvPr id="306" name="Google Shape;306;p17"/>
          <p:cNvSpPr txBox="1"/>
          <p:nvPr/>
        </p:nvSpPr>
        <p:spPr>
          <a:xfrm>
            <a:off x="647200" y="1104625"/>
            <a:ext cx="7857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ge_class_weights.json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-  age_group weights used to train the original model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-  in the form {age_group: n_occurrences}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original_model.pth</a:t>
            </a:r>
            <a:endParaRPr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-   original Resnet-18 Pytorch model checkpoint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-   needs to unlearn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-   99% accuracy on the training set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-   96% accuracy on the test set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our testing, </a:t>
            </a:r>
            <a:r>
              <a:rPr b="1"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CIFAR10 </a:t>
            </a:r>
            <a:r>
              <a:rPr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was used</a:t>
            </a:r>
            <a:endParaRPr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508475" y="1588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Loss Functions</a:t>
            </a:r>
            <a:endParaRPr sz="2600"/>
          </a:p>
        </p:txBody>
      </p:sp>
      <p:sp>
        <p:nvSpPr>
          <p:cNvPr id="313" name="Google Shape;313;p18"/>
          <p:cNvSpPr txBox="1"/>
          <p:nvPr/>
        </p:nvSpPr>
        <p:spPr>
          <a:xfrm>
            <a:off x="638450" y="971050"/>
            <a:ext cx="7544400" cy="3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-GB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Kullback-Leibler Divergence Loss</a:t>
            </a:r>
            <a:endParaRPr sz="16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is a way of measuring the matching between two distributions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higher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the KL divergence value, the less matching of the true distribution with other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Used in Forgetting Stage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93C47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Contrastive Learning Loss</a:t>
            </a:r>
            <a:endParaRPr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aims to pull the distance between positive samples and their enhanced samples closer and push the distance between positive samples and all samples further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pushing the distance between any forget sample and all retain samples further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Used in Adversarial Fine Tuning Stage Forget Round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Cross Entropy Loss</a:t>
            </a:r>
            <a:endParaRPr sz="1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Used in </a:t>
            </a: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Adversarial Fine Tuning Stage Retain Round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489500" y="2632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Performance Metrics</a:t>
            </a:r>
            <a:endParaRPr sz="2600"/>
          </a:p>
        </p:txBody>
      </p:sp>
      <p:sp>
        <p:nvSpPr>
          <p:cNvPr id="320" name="Google Shape;320;p19"/>
          <p:cNvSpPr txBox="1"/>
          <p:nvPr/>
        </p:nvSpPr>
        <p:spPr>
          <a:xfrm>
            <a:off x="858075" y="1398075"/>
            <a:ext cx="77226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Quality (Cross Entropy Loss &amp; Accuracy)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Simple Membership Inference Attack(MIA)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Combination of Forgetting Quality, Efficiency and Utility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Used in competition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Hidden metric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500"/>
              <a:buFont typeface="Nunito"/>
              <a:buChar char="○"/>
            </a:pPr>
            <a:r>
              <a:rPr lang="en-GB" sz="1500" u="sng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https://unlearning-challenge.github.io/assets/data/Machine_Unlearning_Metric.pdf</a:t>
            </a:r>
            <a:endParaRPr sz="1500">
              <a:solidFill>
                <a:srgbClr val="93C47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824000" y="1613825"/>
            <a:ext cx="6304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1 : Reproduce &amp; Improve 1st Place Solution</a:t>
            </a:r>
            <a:endParaRPr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345950" y="145750"/>
            <a:ext cx="7197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</a:t>
            </a:r>
            <a:r>
              <a:rPr lang="en-GB" sz="2600"/>
              <a:t>1st Place Solution Architecture</a:t>
            </a:r>
            <a:endParaRPr sz="2600"/>
          </a:p>
        </p:txBody>
      </p:sp>
      <p:cxnSp>
        <p:nvCxnSpPr>
          <p:cNvPr id="333" name="Google Shape;333;p21"/>
          <p:cNvCxnSpPr>
            <a:stCxn id="334" idx="2"/>
            <a:endCxn id="335" idx="1"/>
          </p:cNvCxnSpPr>
          <p:nvPr/>
        </p:nvCxnSpPr>
        <p:spPr>
          <a:xfrm>
            <a:off x="1533775" y="2728113"/>
            <a:ext cx="662400" cy="813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1"/>
          <p:cNvCxnSpPr>
            <a:stCxn id="334" idx="2"/>
            <a:endCxn id="337" idx="1"/>
          </p:cNvCxnSpPr>
          <p:nvPr/>
        </p:nvCxnSpPr>
        <p:spPr>
          <a:xfrm flipH="1" rot="10800000">
            <a:off x="1533775" y="1614513"/>
            <a:ext cx="662400" cy="1113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21"/>
          <p:cNvSpPr/>
          <p:nvPr/>
        </p:nvSpPr>
        <p:spPr>
          <a:xfrm rot="-5400000">
            <a:off x="-467375" y="2443113"/>
            <a:ext cx="3432300" cy="5700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Original Trained 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2196085" y="1336402"/>
            <a:ext cx="2193600" cy="55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Forgetting Stage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(1 iteration)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2196085" y="3263350"/>
            <a:ext cx="2193600" cy="55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Adversarial </a:t>
            </a: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 Tuning Stage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(8 iterations)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5002375" y="1057712"/>
            <a:ext cx="3434700" cy="11136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KL-Divergence Optimization</a:t>
            </a:r>
            <a:endParaRPr sz="1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Dataset: Forget Set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Loss Function: KL-Divergence Loss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4969075" y="2344650"/>
            <a:ext cx="3501300" cy="11136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Round 1: Forget Round</a:t>
            </a:r>
            <a:endParaRPr sz="12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Dataset: Both Forget &amp; Retain Set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Loss Function: Contrastive Learning Loss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Size: 256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4969075" y="3724276"/>
            <a:ext cx="3501300" cy="11565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Round 2: Retain Round</a:t>
            </a:r>
            <a:endParaRPr sz="12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Dataset: </a:t>
            </a: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Retain</a:t>
            </a: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Loss Function: Cross Entropy Loss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Batch Size: 256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Google Shape;341;p21"/>
          <p:cNvCxnSpPr>
            <a:stCxn id="337" idx="3"/>
            <a:endCxn id="338" idx="1"/>
          </p:cNvCxnSpPr>
          <p:nvPr/>
        </p:nvCxnSpPr>
        <p:spPr>
          <a:xfrm>
            <a:off x="4389685" y="1614502"/>
            <a:ext cx="6126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1"/>
          <p:cNvCxnSpPr>
            <a:stCxn id="339" idx="1"/>
            <a:endCxn id="335" idx="3"/>
          </p:cNvCxnSpPr>
          <p:nvPr/>
        </p:nvCxnSpPr>
        <p:spPr>
          <a:xfrm flipH="1">
            <a:off x="4389775" y="2901450"/>
            <a:ext cx="579300" cy="6399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1"/>
          <p:cNvCxnSpPr>
            <a:stCxn id="340" idx="1"/>
            <a:endCxn id="335" idx="3"/>
          </p:cNvCxnSpPr>
          <p:nvPr/>
        </p:nvCxnSpPr>
        <p:spPr>
          <a:xfrm rot="10800000">
            <a:off x="4389775" y="3541426"/>
            <a:ext cx="579300" cy="761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21"/>
          <p:cNvCxnSpPr>
            <a:stCxn id="339" idx="2"/>
            <a:endCxn id="340" idx="0"/>
          </p:cNvCxnSpPr>
          <p:nvPr/>
        </p:nvCxnSpPr>
        <p:spPr>
          <a:xfrm>
            <a:off x="6719725" y="3458250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