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1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8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8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60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7980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31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97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735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690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58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56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255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797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8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8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2606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3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7234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  <p:sldLayoutId id="21474838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IqOI4mYSM4&amp;feature=youtu.b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1EBB1-94C6-4CB7-878A-9923A9239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742344" cy="2677648"/>
          </a:xfrm>
        </p:spPr>
        <p:txBody>
          <a:bodyPr/>
          <a:lstStyle/>
          <a:p>
            <a:r>
              <a:rPr lang="en-US" dirty="0"/>
              <a:t>Composite Design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B5329-751B-46E6-A831-75ECD22D9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15787" y="4680519"/>
            <a:ext cx="9440034" cy="1049867"/>
          </a:xfrm>
        </p:spPr>
        <p:txBody>
          <a:bodyPr/>
          <a:lstStyle/>
          <a:p>
            <a:r>
              <a:rPr lang="en-US" dirty="0"/>
              <a:t>By: Hisham Hussein</a:t>
            </a:r>
          </a:p>
          <a:p>
            <a:r>
              <a:rPr lang="en-US" dirty="0"/>
              <a:t>CIS 476-002 Online</a:t>
            </a:r>
          </a:p>
        </p:txBody>
      </p:sp>
    </p:spTree>
    <p:extLst>
      <p:ext uri="{BB962C8B-B14F-4D97-AF65-F5344CB8AC3E}">
        <p14:creationId xmlns:p14="http://schemas.microsoft.com/office/powerpoint/2010/main" val="1189139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E5AF-44FA-489D-98CD-9B630117C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Code-demo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4B7696-7E3D-4144-92E2-24D8D3492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4475" y="2347345"/>
            <a:ext cx="7734142" cy="37178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61A340-D725-4386-A87B-5196834C608E}"/>
              </a:ext>
            </a:extLst>
          </p:cNvPr>
          <p:cNvSpPr txBox="1"/>
          <p:nvPr/>
        </p:nvSpPr>
        <p:spPr>
          <a:xfrm>
            <a:off x="2604475" y="1870745"/>
            <a:ext cx="463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Vehicle interface</a:t>
            </a:r>
          </a:p>
        </p:txBody>
      </p:sp>
    </p:spTree>
    <p:extLst>
      <p:ext uri="{BB962C8B-B14F-4D97-AF65-F5344CB8AC3E}">
        <p14:creationId xmlns:p14="http://schemas.microsoft.com/office/powerpoint/2010/main" val="3240555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3860-FA9D-4199-BBA2-8C7BD9AD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Code-demo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CC1EFF-CCA9-4492-9987-74A390223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1165" y="1823330"/>
            <a:ext cx="4119021" cy="4837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773A8E-D204-41B0-8A63-ED969F2548AF}"/>
              </a:ext>
            </a:extLst>
          </p:cNvPr>
          <p:cNvSpPr txBox="1"/>
          <p:nvPr/>
        </p:nvSpPr>
        <p:spPr>
          <a:xfrm>
            <a:off x="3942824" y="1517024"/>
            <a:ext cx="273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Storage class</a:t>
            </a:r>
          </a:p>
        </p:txBody>
      </p:sp>
    </p:spTree>
    <p:extLst>
      <p:ext uri="{BB962C8B-B14F-4D97-AF65-F5344CB8AC3E}">
        <p14:creationId xmlns:p14="http://schemas.microsoft.com/office/powerpoint/2010/main" val="3315170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AF8C6-EA87-4430-852E-34B3AF4B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dirty="0"/>
              <a:t>Code-demo </a:t>
            </a:r>
            <a:r>
              <a:rPr lang="en-US"/>
              <a:t>cont…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B6B49A-07D1-4035-8282-B1583E7B2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000" y="2262567"/>
            <a:ext cx="6039352" cy="40592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F9EE60-8C28-4964-A0ED-0EA8D5266DB3}"/>
              </a:ext>
            </a:extLst>
          </p:cNvPr>
          <p:cNvSpPr txBox="1"/>
          <p:nvPr/>
        </p:nvSpPr>
        <p:spPr>
          <a:xfrm>
            <a:off x="2986481" y="1893235"/>
            <a:ext cx="424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vehicleType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544165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A5A5E53-D046-4943-9CA5-783FF949F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882" y="1974333"/>
            <a:ext cx="3247210" cy="470202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8F25A64-6348-4BE2-9013-BE205775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969963"/>
          </a:xfrm>
        </p:spPr>
        <p:txBody>
          <a:bodyPr/>
          <a:lstStyle/>
          <a:p>
            <a:r>
              <a:rPr lang="en-US" dirty="0"/>
              <a:t>Code-demo con…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4D0B35-0216-4963-BEF0-5FCE3A9D0D4D}"/>
              </a:ext>
            </a:extLst>
          </p:cNvPr>
          <p:cNvSpPr txBox="1"/>
          <p:nvPr/>
        </p:nvSpPr>
        <p:spPr>
          <a:xfrm>
            <a:off x="4302882" y="1605001"/>
            <a:ext cx="491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FinalCompositePattern</a:t>
            </a:r>
            <a:r>
              <a:rPr lang="en-US" dirty="0"/>
              <a:t>-main()</a:t>
            </a:r>
          </a:p>
        </p:txBody>
      </p:sp>
    </p:spTree>
    <p:extLst>
      <p:ext uri="{BB962C8B-B14F-4D97-AF65-F5344CB8AC3E}">
        <p14:creationId xmlns:p14="http://schemas.microsoft.com/office/powerpoint/2010/main" val="2061398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6A281EF-410B-4ED7-8FE5-96E13E16D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969963"/>
          </a:xfrm>
        </p:spPr>
        <p:txBody>
          <a:bodyPr/>
          <a:lstStyle/>
          <a:p>
            <a:r>
              <a:rPr lang="en-US" dirty="0"/>
              <a:t>Code-demo con…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926814-40D2-49F5-8AC5-DE9D739F7F72}"/>
              </a:ext>
            </a:extLst>
          </p:cNvPr>
          <p:cNvSpPr txBox="1"/>
          <p:nvPr/>
        </p:nvSpPr>
        <p:spPr>
          <a:xfrm>
            <a:off x="4302882" y="1605001"/>
            <a:ext cx="491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41B65B-2525-46FE-9CD1-38CDA0AD6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238" y="1999770"/>
            <a:ext cx="3668305" cy="288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12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5ABF-26F5-408C-A26B-E3236954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YouTube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0CACF-1AE0-4A28-BA69-7D1CDDFA0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https://www.youtube.com/watch?v=rIqOI4mYSM4&amp;feature=youtu.be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37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261A1-F8FF-4050-8A99-32F844A9D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24375"/>
            <a:ext cx="10353762" cy="970450"/>
          </a:xfrm>
        </p:spPr>
        <p:txBody>
          <a:bodyPr/>
          <a:lstStyle/>
          <a:p>
            <a:r>
              <a:rPr lang="en-US" dirty="0"/>
              <a:t>	Intent-What is Composite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12A3F-5F5C-4920-A365-61EA6745A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370325"/>
            <a:ext cx="10353762" cy="4953576"/>
          </a:xfrm>
        </p:spPr>
        <p:txBody>
          <a:bodyPr>
            <a:normAutofit/>
          </a:bodyPr>
          <a:lstStyle/>
          <a:p>
            <a:r>
              <a:rPr lang="en-US" dirty="0"/>
              <a:t>Composite pattern describes a group of objects that is treated the same way as a single instance of the same type of object</a:t>
            </a:r>
          </a:p>
          <a:p>
            <a:r>
              <a:rPr lang="en-US" dirty="0"/>
              <a:t>Composite lets clients treat individual objects and composition of objects uniformly </a:t>
            </a:r>
          </a:p>
          <a:p>
            <a:r>
              <a:rPr lang="en-US" dirty="0"/>
              <a:t>Intent</a:t>
            </a:r>
          </a:p>
          <a:p>
            <a:pPr lvl="1"/>
            <a:r>
              <a:rPr lang="en-US" dirty="0"/>
              <a:t> the intent of a composite is to “compose” objects into tree structures to represent part-whole hierarchies</a:t>
            </a:r>
          </a:p>
          <a:p>
            <a:pPr lvl="1"/>
            <a:r>
              <a:rPr lang="en-US" dirty="0"/>
              <a:t>When you want clients to ignore the difference between parts and wholes( individual objects and compositions of objects)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Recursive composition</a:t>
            </a:r>
          </a:p>
          <a:p>
            <a:pPr lvl="1"/>
            <a:r>
              <a:rPr lang="en-US" sz="2000" dirty="0">
                <a:effectLst/>
              </a:rPr>
              <a:t>Directories contain entries, each of which could be a directory."</a:t>
            </a:r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723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E669B-EC9D-4060-88AA-CD09C22A8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A5317-3CB6-459C-AFF8-8EC44AD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3825389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The motivation happens when application needs to manipulate a hierarchical collection of "primitive" and "composite" objects. </a:t>
            </a:r>
          </a:p>
          <a:p>
            <a:r>
              <a:rPr lang="en-US" dirty="0">
                <a:effectLst/>
              </a:rPr>
              <a:t>Processing of a primitive object is handled one way, and processing of a composite object is handled differently.</a:t>
            </a:r>
          </a:p>
          <a:p>
            <a:r>
              <a:rPr lang="en-US" dirty="0">
                <a:effectLst/>
              </a:rPr>
              <a:t> Having to query the "type" of each object before attempting to process it is not desirable.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92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7016D-BBC9-4AD9-9575-22E28780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00285-E3CD-4EF0-93F9-3C2DDCCEB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dealing with Tree-structured data, programmers often have to discriminate between a leaf-node and a branch. This makes code more complex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The solution is an interface that allows treating complex and primitive objects uniformly. </a:t>
            </a:r>
          </a:p>
          <a:p>
            <a:r>
              <a:rPr lang="en-US" dirty="0"/>
              <a:t>In object-oriented programming, a composite is an object designed as a composition of one-or-more similar objects, all exhibiting similar functionality.</a:t>
            </a:r>
          </a:p>
          <a:p>
            <a:r>
              <a:rPr lang="en-US" dirty="0"/>
              <a:t>For example, if defining a system to portray grouped shapes on a screen, </a:t>
            </a:r>
          </a:p>
          <a:p>
            <a:pPr lvl="1"/>
            <a:r>
              <a:rPr lang="en-US" dirty="0"/>
              <a:t>it would be useful to define resizing a group of shapes to have the same effect (in some sense) as resizing a single shape.</a:t>
            </a:r>
          </a:p>
        </p:txBody>
      </p:sp>
    </p:spTree>
    <p:extLst>
      <p:ext uri="{BB962C8B-B14F-4D97-AF65-F5344CB8AC3E}">
        <p14:creationId xmlns:p14="http://schemas.microsoft.com/office/powerpoint/2010/main" val="79096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D22AA-D501-4034-A959-F1514AAD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DBDF8-FFA9-402A-9C87-39E3AA81C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programmers find that they are using multiple objects in the same way, and often have nearly identical code to handle each of them, then composite is a good choice</a:t>
            </a:r>
          </a:p>
          <a:p>
            <a:r>
              <a:rPr lang="en-US" dirty="0"/>
              <a:t>Composite should be used when clients ignore the difference between compositions of objects and individual objects.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When application needs to aggregate data across a hierarchy.</a:t>
            </a:r>
          </a:p>
          <a:p>
            <a:r>
              <a:rPr lang="en-US" dirty="0">
                <a:effectLst/>
              </a:rPr>
              <a:t>When application wants to treat composite and individual objects uniformly.</a:t>
            </a:r>
          </a:p>
          <a:p>
            <a:endParaRPr lang="en-US" dirty="0">
              <a:effectLst/>
            </a:endParaRPr>
          </a:p>
          <a:p>
            <a:r>
              <a:rPr lang="en-US" dirty="0"/>
              <a:t>Real life example:</a:t>
            </a:r>
          </a:p>
          <a:p>
            <a:pPr lvl="2"/>
            <a:r>
              <a:rPr lang="en-US" dirty="0">
                <a:effectLst/>
              </a:rPr>
              <a:t>Building consolidate view of a customer’s account in bank (i.e. customer’s portfolio)</a:t>
            </a:r>
          </a:p>
          <a:p>
            <a:pPr lvl="2"/>
            <a:r>
              <a:rPr lang="en-US" dirty="0">
                <a:effectLst/>
              </a:rPr>
              <a:t>Building general ledgers</a:t>
            </a:r>
          </a:p>
          <a:p>
            <a:pPr lvl="2"/>
            <a:r>
              <a:rPr lang="en-US" dirty="0">
                <a:effectLst/>
              </a:rPr>
              <a:t>Computer/network monitoring applications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21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856CA8-17DC-44BB-8761-DCBE122A9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357" y="1919064"/>
            <a:ext cx="5357029" cy="3936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373FFD-4A7F-4EAA-BF07-383B4E18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D655C-18A8-4939-B71D-45EBFBBED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669" y="1732450"/>
            <a:ext cx="6075688" cy="451595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effectLst/>
              </a:rPr>
              <a:t>Component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is the abstraction for all components, including composite ones</a:t>
            </a:r>
          </a:p>
          <a:p>
            <a:pPr lvl="1"/>
            <a:r>
              <a:rPr lang="en-US" dirty="0">
                <a:effectLst/>
              </a:rPr>
              <a:t>declares the interface for objects in the composition</a:t>
            </a:r>
          </a:p>
          <a:p>
            <a:r>
              <a:rPr lang="en-US" b="1" dirty="0">
                <a:effectLst/>
              </a:rPr>
              <a:t>Leaf</a:t>
            </a:r>
          </a:p>
          <a:p>
            <a:pPr lvl="1"/>
            <a:r>
              <a:rPr lang="en-US" dirty="0">
                <a:effectLst/>
              </a:rPr>
              <a:t>represents leaf objects in the composition</a:t>
            </a:r>
          </a:p>
          <a:p>
            <a:pPr lvl="1"/>
            <a:r>
              <a:rPr lang="en-US" dirty="0">
                <a:effectLst/>
              </a:rPr>
              <a:t>implements all Component methods</a:t>
            </a:r>
          </a:p>
          <a:p>
            <a:r>
              <a:rPr lang="en-US" b="1" dirty="0">
                <a:effectLst/>
              </a:rPr>
              <a:t>Composite</a:t>
            </a:r>
          </a:p>
          <a:p>
            <a:pPr lvl="1"/>
            <a:r>
              <a:rPr lang="en-US" dirty="0">
                <a:effectLst/>
              </a:rPr>
              <a:t>represents a composite Component (component having children)</a:t>
            </a:r>
          </a:p>
          <a:p>
            <a:pPr lvl="1"/>
            <a:r>
              <a:rPr lang="en-US" dirty="0">
                <a:effectLst/>
              </a:rPr>
              <a:t>implements methods to manipulate children</a:t>
            </a:r>
          </a:p>
          <a:p>
            <a:pPr lvl="1"/>
            <a:r>
              <a:rPr lang="en-US" dirty="0">
                <a:effectLst/>
              </a:rPr>
              <a:t>implements all Component methods, generally by delegating them to its children</a:t>
            </a:r>
          </a:p>
          <a:p>
            <a:endParaRPr lang="en-US" dirty="0"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39135-4AE4-42C1-ABD9-BAD9F4C53D07}"/>
              </a:ext>
            </a:extLst>
          </p:cNvPr>
          <p:cNvSpPr/>
          <p:nvPr/>
        </p:nvSpPr>
        <p:spPr>
          <a:xfrm>
            <a:off x="358667" y="1270784"/>
            <a:ext cx="49347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Default Composite Structure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7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9D908-2399-4D02-AF09-B31CEFFF2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Demo-Structure </a:t>
            </a:r>
            <a:r>
              <a:rPr lang="en-US" dirty="0" err="1"/>
              <a:t>cont</a:t>
            </a:r>
            <a:r>
              <a:rPr lang="en-US" dirty="0"/>
              <a:t>…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8FBB94-BB47-45D9-96CC-E4D448C66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9774" y="1724592"/>
            <a:ext cx="116551" cy="96876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5FF467-CF06-4DDD-B9F9-F0A7A6B49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4314057" y="1696662"/>
            <a:ext cx="167318" cy="1527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97758C-AAE7-4EED-B98A-C74700659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2550" y="1580050"/>
            <a:ext cx="7836251" cy="466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94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958F-5F25-47B1-B715-0AB484758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dirty="0"/>
              <a:t>Demo-Structure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1AF827-A01B-420A-A259-26070A046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191" y="1580050"/>
            <a:ext cx="7730970" cy="482704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30F747-C240-48F8-AB55-E9EB3ADCBE7C}"/>
              </a:ext>
            </a:extLst>
          </p:cNvPr>
          <p:cNvCxnSpPr/>
          <p:nvPr/>
        </p:nvCxnSpPr>
        <p:spPr>
          <a:xfrm>
            <a:off x="6054055" y="1946246"/>
            <a:ext cx="0" cy="645952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615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E1B6F-BD90-426D-86F9-BF2A26FA8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9A33E-463C-4347-B441-99655B963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Can make your design too general</a:t>
            </a:r>
          </a:p>
          <a:p>
            <a:pPr lvl="1"/>
            <a:r>
              <a:rPr lang="en-US" dirty="0">
                <a:effectLst/>
              </a:rPr>
              <a:t>Since its easy to add new components it is hard to restrict the components of a composite</a:t>
            </a:r>
          </a:p>
          <a:p>
            <a:pPr lvl="1"/>
            <a:r>
              <a:rPr lang="en-US" dirty="0">
                <a:effectLst/>
              </a:rPr>
              <a:t>Composite doesn’t support using the type system to support these constraints for you, since all components have the same base type.</a:t>
            </a:r>
          </a:p>
          <a:p>
            <a:r>
              <a:rPr lang="en-US" dirty="0">
                <a:effectLst/>
              </a:rPr>
              <a:t>Makes it easier to add new components</a:t>
            </a:r>
          </a:p>
          <a:p>
            <a:pPr lvl="1"/>
            <a:r>
              <a:rPr lang="en-US" dirty="0">
                <a:effectLst/>
              </a:rPr>
              <a:t>Newly defined primitives or composites will automatically with existing structures and client code.</a:t>
            </a:r>
          </a:p>
          <a:p>
            <a:r>
              <a:rPr lang="en-US" dirty="0">
                <a:effectLst/>
              </a:rPr>
              <a:t>When a client expects a primitive it can also take a composite.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169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1640</TotalTime>
  <Words>560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Calisto MT</vt:lpstr>
      <vt:lpstr>Wingdings 2</vt:lpstr>
      <vt:lpstr>Slate</vt:lpstr>
      <vt:lpstr>Composite Design Pattern</vt:lpstr>
      <vt:lpstr> Intent-What is Composite Design Pattern</vt:lpstr>
      <vt:lpstr>Motivation </vt:lpstr>
      <vt:lpstr>Motivation cont…</vt:lpstr>
      <vt:lpstr>When to use Composition</vt:lpstr>
      <vt:lpstr>Structure </vt:lpstr>
      <vt:lpstr>Demo-Structure cont… </vt:lpstr>
      <vt:lpstr>Demo-Structure cont…</vt:lpstr>
      <vt:lpstr>Consequence </vt:lpstr>
      <vt:lpstr>Code-demo</vt:lpstr>
      <vt:lpstr>Code-demo cont…</vt:lpstr>
      <vt:lpstr>Code-demo cont…</vt:lpstr>
      <vt:lpstr>Code-demo con…</vt:lpstr>
      <vt:lpstr>Code-demo con…</vt:lpstr>
      <vt:lpstr>YouTube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Composition Design Pattern</dc:title>
  <dc:creator>hisham hussin</dc:creator>
  <cp:lastModifiedBy>hisham hussin</cp:lastModifiedBy>
  <cp:revision>34</cp:revision>
  <dcterms:created xsi:type="dcterms:W3CDTF">2019-03-03T09:06:55Z</dcterms:created>
  <dcterms:modified xsi:type="dcterms:W3CDTF">2019-03-10T07:48:07Z</dcterms:modified>
</cp:coreProperties>
</file>