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itlhA3UnvmvoawRyk7o0daBO2p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E3F6B5-977E-4FF7-A0F4-3F25CFD9F3D9}">
  <a:tblStyle styleId="{0DE3F6B5-977E-4FF7-A0F4-3F25CFD9F3D9}" styleName="Table_0">
    <a:wholeTbl>
      <a:tcTxStyle b="off" i="off">
        <a:font>
          <a:latin typeface="Calibri"/>
          <a:ea typeface="Calibri"/>
          <a:cs typeface="Calibri"/>
        </a:font>
        <a:schemeClr val="dk1"/>
      </a:tcTxStyle>
      <a:tcStyle>
        <a:tcBdr>
          <a:left>
            <a:ln cap="flat" cmpd="sng" w="12700">
              <a:solidFill>
                <a:schemeClr val="accent3"/>
              </a:solidFill>
              <a:prstDash val="solid"/>
              <a:round/>
              <a:headEnd len="sm" w="sm" type="none"/>
              <a:tailEnd len="sm" w="sm" type="none"/>
            </a:ln>
          </a:left>
          <a:right>
            <a:ln cap="flat" cmpd="sng" w="12700">
              <a:solidFill>
                <a:schemeClr val="accent3"/>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12700">
              <a:solidFill>
                <a:schemeClr val="accent3"/>
              </a:solidFill>
              <a:prstDash val="solid"/>
              <a:round/>
              <a:headEnd len="sm" w="sm" type="none"/>
              <a:tailEnd len="sm" w="sm" type="none"/>
            </a:ln>
          </a:insideH>
          <a:insideV>
            <a:ln cap="flat" cmpd="sng" w="12700">
              <a:solidFill>
                <a:schemeClr val="accent3"/>
              </a:solidFill>
              <a:prstDash val="solid"/>
              <a:round/>
              <a:headEnd len="sm" w="sm" type="none"/>
              <a:tailEnd len="sm" w="sm" type="none"/>
            </a:ln>
          </a:insideV>
        </a:tcBdr>
        <a:fill>
          <a:solidFill>
            <a:srgbClr val="F0F0F0"/>
          </a:solidFill>
        </a:fill>
      </a:tcStyle>
    </a:wholeTbl>
    <a:band1H>
      <a:tcTxStyle/>
      <a:tcStyle>
        <a:fill>
          <a:solidFill>
            <a:srgbClr val="E0E0E0"/>
          </a:solidFill>
        </a:fill>
      </a:tcStyle>
    </a:band1H>
    <a:band2H>
      <a:tcTxStyle/>
    </a:band2H>
    <a:band1V>
      <a:tcTxStyle/>
      <a:tcStyle>
        <a:fill>
          <a:solidFill>
            <a:srgbClr val="E0E0E0"/>
          </a:solidFill>
        </a:fill>
      </a:tcStyle>
    </a:band1V>
    <a:band2V>
      <a:tcTxStyle/>
    </a:band2V>
    <a:lastCol>
      <a:tcTxStyle b="on" i="off"/>
    </a:lastCol>
    <a:firstCol>
      <a:tcTxStyle b="on" i="off"/>
    </a:firstCol>
    <a:lastRow>
      <a:tcTxStyle b="on" i="off"/>
      <a:tcStyle>
        <a:tcBdr>
          <a:top>
            <a:ln cap="flat" cmpd="sng" w="25400">
              <a:solidFill>
                <a:schemeClr val="accent3"/>
              </a:solidFill>
              <a:prstDash val="solid"/>
              <a:round/>
              <a:headEnd len="sm" w="sm" type="none"/>
              <a:tailEnd len="sm" w="sm" type="none"/>
            </a:ln>
          </a:top>
        </a:tcBdr>
        <a:fill>
          <a:solidFill>
            <a:srgbClr val="F0F0F0"/>
          </a:solidFill>
        </a:fill>
      </a:tcStyle>
    </a:lastRow>
    <a:seCell>
      <a:tcTxStyle/>
    </a:seCell>
    <a:swCell>
      <a:tcTxStyle/>
    </a:swCell>
    <a:firstRow>
      <a:tcTxStyle b="on" i="off"/>
      <a:tcStyle>
        <a:fill>
          <a:solidFill>
            <a:srgbClr val="F0F0F0"/>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3956f15e8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3956f15e8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2d83ae8c1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2d83ae8c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d83ae8c17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2d83ae8c1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2d83ae8c17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2d83ae8c1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idx="1" type="body"/>
          </p:nvPr>
        </p:nvSpPr>
        <p:spPr>
          <a:xfrm>
            <a:off x="838200" y="1405731"/>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GB" sz="1800">
                <a:latin typeface="Cambria"/>
                <a:ea typeface="Cambria"/>
                <a:cs typeface="Cambria"/>
                <a:sym typeface="Cambria"/>
              </a:rPr>
              <a:t>Cracking Deepfakes with Deep Learning</a:t>
            </a:r>
            <a:endParaRPr/>
          </a:p>
          <a:p>
            <a:pPr indent="0" lvl="0" marL="0" rtl="0" algn="l">
              <a:lnSpc>
                <a:spcPct val="90000"/>
              </a:lnSpc>
              <a:spcBef>
                <a:spcPts val="1000"/>
              </a:spcBef>
              <a:spcAft>
                <a:spcPts val="0"/>
              </a:spcAft>
              <a:buClr>
                <a:schemeClr val="dk1"/>
              </a:buClr>
              <a:buSzPts val="2800"/>
              <a:buNone/>
            </a:pPr>
            <a:r>
              <a:t/>
            </a:r>
            <a:endParaRPr/>
          </a:p>
        </p:txBody>
      </p:sp>
      <p:sp>
        <p:nvSpPr>
          <p:cNvPr id="85" name="Google Shape;85;p1"/>
          <p:cNvSpPr txBox="1"/>
          <p:nvPr>
            <p:ph type="title"/>
          </p:nvPr>
        </p:nvSpPr>
        <p:spPr>
          <a:xfrm>
            <a:off x="4124401" y="437550"/>
            <a:ext cx="3943200" cy="9234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5400"/>
              <a:buFont typeface="Cambria"/>
              <a:buNone/>
            </a:pPr>
            <a:r>
              <a:rPr i="0" lang="en-GB" sz="5400" cap="none" strike="noStrike">
                <a:solidFill>
                  <a:schemeClr val="dk1"/>
                </a:solidFill>
                <a:latin typeface="Cambria"/>
                <a:ea typeface="Cambria"/>
                <a:cs typeface="Cambria"/>
                <a:sym typeface="Cambria"/>
              </a:rPr>
              <a:t>WaveTruth</a:t>
            </a:r>
            <a:endParaRPr i="0" sz="5400" cap="none" strike="noStrike">
              <a:solidFill>
                <a:schemeClr val="dk1"/>
              </a:solidFill>
              <a:latin typeface="Cambria"/>
              <a:ea typeface="Cambria"/>
              <a:cs typeface="Cambria"/>
              <a:sym typeface="Cambria"/>
            </a:endParaRPr>
          </a:p>
        </p:txBody>
      </p:sp>
      <p:sp>
        <p:nvSpPr>
          <p:cNvPr descr="Image DALL·E 2025-02-06 09.09.34 - A modern and sleek logo for 'WaveTruth' designed for AI audio detection. The logo should prominently feature the text 'WaveTruth' in bold, high-tech t.webp" id="86" name="Google Shape;86;p1"/>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1"/>
          <p:cNvSpPr txBox="1"/>
          <p:nvPr/>
        </p:nvSpPr>
        <p:spPr>
          <a:xfrm>
            <a:off x="3697776" y="4895584"/>
            <a:ext cx="6046215" cy="96024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t/>
            </a:r>
            <a:endParaRPr b="0" sz="2800" u="none">
              <a:solidFill>
                <a:schemeClr val="dk1"/>
              </a:solidFill>
              <a:latin typeface="Calibri"/>
              <a:ea typeface="Calibri"/>
              <a:cs typeface="Calibri"/>
              <a:sym typeface="Calibri"/>
            </a:endParaRPr>
          </a:p>
        </p:txBody>
      </p:sp>
      <p:pic>
        <p:nvPicPr>
          <p:cNvPr descr="DALL·E 2025-02-06 09.09.34 - A modern and sleek logo for 'WaveTruth' designed for AI audio detection. The logo should prominently feature the text 'WaveTruth' in bold, high-tech t.webp [webp-to-jpg output image]" id="88" name="Google Shape;88;p1"/>
          <p:cNvPicPr preferRelativeResize="0"/>
          <p:nvPr/>
        </p:nvPicPr>
        <p:blipFill rotWithShape="1">
          <a:blip r:embed="rId3">
            <a:alphaModFix/>
          </a:blip>
          <a:srcRect b="0" l="0" r="0" t="0"/>
          <a:stretch/>
        </p:blipFill>
        <p:spPr>
          <a:xfrm>
            <a:off x="4124408" y="1912631"/>
            <a:ext cx="3943183" cy="394318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7"/>
          <p:cNvPicPr preferRelativeResize="0"/>
          <p:nvPr/>
        </p:nvPicPr>
        <p:blipFill>
          <a:blip r:embed="rId3">
            <a:alphaModFix/>
          </a:blip>
          <a:stretch>
            <a:fillRect/>
          </a:stretch>
        </p:blipFill>
        <p:spPr>
          <a:xfrm>
            <a:off x="2742438" y="152400"/>
            <a:ext cx="6707123" cy="655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8"/>
          <p:cNvPicPr preferRelativeResize="0"/>
          <p:nvPr/>
        </p:nvPicPr>
        <p:blipFill>
          <a:blip r:embed="rId3">
            <a:alphaModFix/>
          </a:blip>
          <a:stretch>
            <a:fillRect/>
          </a:stretch>
        </p:blipFill>
        <p:spPr>
          <a:xfrm>
            <a:off x="3095625" y="1190625"/>
            <a:ext cx="6000750" cy="4476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2" name="Google Shape;152;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53" name="Google Shape;153;p9"/>
          <p:cNvPicPr preferRelativeResize="0"/>
          <p:nvPr/>
        </p:nvPicPr>
        <p:blipFill rotWithShape="1">
          <a:blip r:embed="rId3">
            <a:alphaModFix/>
          </a:blip>
          <a:srcRect b="0" l="0" r="0" t="0"/>
          <a:stretch/>
        </p:blipFill>
        <p:spPr>
          <a:xfrm>
            <a:off x="285750" y="371475"/>
            <a:ext cx="11620500" cy="6115050"/>
          </a:xfrm>
          <a:prstGeom prst="rect">
            <a:avLst/>
          </a:prstGeom>
          <a:noFill/>
          <a:ln>
            <a:noFill/>
          </a:ln>
        </p:spPr>
      </p:pic>
      <p:sp>
        <p:nvSpPr>
          <p:cNvPr id="154" name="Google Shape;154;p9"/>
          <p:cNvSpPr txBox="1"/>
          <p:nvPr/>
        </p:nvSpPr>
        <p:spPr>
          <a:xfrm>
            <a:off x="3921850" y="5652075"/>
            <a:ext cx="3712200" cy="52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300">
                <a:solidFill>
                  <a:schemeClr val="dk1"/>
                </a:solidFill>
                <a:latin typeface="Cambria"/>
                <a:ea typeface="Cambria"/>
                <a:cs typeface="Cambria"/>
                <a:sym typeface="Cambria"/>
              </a:rPr>
              <a:t>Accuracy of 93.6% when </a:t>
            </a:r>
            <a:r>
              <a:rPr lang="en-GB" sz="1300">
                <a:solidFill>
                  <a:schemeClr val="dk1"/>
                </a:solidFill>
                <a:latin typeface="Cambria"/>
                <a:ea typeface="Cambria"/>
                <a:cs typeface="Cambria"/>
                <a:sym typeface="Cambria"/>
              </a:rPr>
              <a:t>classifying</a:t>
            </a:r>
            <a:r>
              <a:rPr lang="en-GB" sz="1300">
                <a:solidFill>
                  <a:schemeClr val="dk1"/>
                </a:solidFill>
                <a:latin typeface="Cambria"/>
                <a:ea typeface="Cambria"/>
                <a:cs typeface="Cambria"/>
                <a:sym typeface="Cambria"/>
              </a:rPr>
              <a:t> Male and Female AI or Real Voices </a:t>
            </a:r>
            <a:endParaRPr sz="1300">
              <a:solidFill>
                <a:schemeClr val="dk1"/>
              </a:solidFill>
              <a:latin typeface="Cambria"/>
              <a:ea typeface="Cambria"/>
              <a:cs typeface="Cambria"/>
              <a:sym typeface="Cambria"/>
            </a:endParaRPr>
          </a:p>
          <a:p>
            <a:pPr indent="0" lvl="0" marL="0" rtl="0" algn="ctr">
              <a:spcBef>
                <a:spcPts val="0"/>
              </a:spcBef>
              <a:spcAft>
                <a:spcPts val="0"/>
              </a:spcAft>
              <a:buNone/>
            </a:pPr>
            <a:r>
              <a:rPr lang="en-GB" sz="1300">
                <a:solidFill>
                  <a:schemeClr val="dk1"/>
                </a:solidFill>
                <a:latin typeface="Cambria"/>
                <a:ea typeface="Cambria"/>
                <a:cs typeface="Cambria"/>
                <a:sym typeface="Cambria"/>
              </a:rPr>
              <a:t>(At 80:20 split ratio)</a:t>
            </a:r>
            <a:endParaRPr sz="1300">
              <a:solidFill>
                <a:schemeClr val="dk1"/>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0"/>
          <p:cNvPicPr preferRelativeResize="0"/>
          <p:nvPr/>
        </p:nvPicPr>
        <p:blipFill rotWithShape="1">
          <a:blip r:embed="rId3">
            <a:alphaModFix/>
          </a:blip>
          <a:srcRect b="0" l="0" r="0" t="0"/>
          <a:stretch/>
        </p:blipFill>
        <p:spPr>
          <a:xfrm>
            <a:off x="285750" y="371475"/>
            <a:ext cx="11620500" cy="6115050"/>
          </a:xfrm>
          <a:prstGeom prst="rect">
            <a:avLst/>
          </a:prstGeom>
          <a:noFill/>
          <a:ln>
            <a:noFill/>
          </a:ln>
        </p:spPr>
      </p:pic>
      <p:sp>
        <p:nvSpPr>
          <p:cNvPr id="160" name="Google Shape;160;p10"/>
          <p:cNvSpPr txBox="1"/>
          <p:nvPr/>
        </p:nvSpPr>
        <p:spPr>
          <a:xfrm>
            <a:off x="7319400" y="5054375"/>
            <a:ext cx="3984900" cy="97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300">
                <a:solidFill>
                  <a:schemeClr val="dk1"/>
                </a:solidFill>
                <a:latin typeface="Cambria"/>
                <a:ea typeface="Cambria"/>
                <a:cs typeface="Cambria"/>
                <a:sym typeface="Cambria"/>
              </a:rPr>
              <a:t>Accuracy of 92.6% when classifying Male and Female AI or Real Voices </a:t>
            </a:r>
            <a:endParaRPr sz="1300">
              <a:solidFill>
                <a:schemeClr val="dk1"/>
              </a:solidFill>
              <a:latin typeface="Cambria"/>
              <a:ea typeface="Cambria"/>
              <a:cs typeface="Cambria"/>
              <a:sym typeface="Cambria"/>
            </a:endParaRPr>
          </a:p>
          <a:p>
            <a:pPr indent="0" lvl="0" marL="0" rtl="0" algn="ctr">
              <a:spcBef>
                <a:spcPts val="0"/>
              </a:spcBef>
              <a:spcAft>
                <a:spcPts val="0"/>
              </a:spcAft>
              <a:buClr>
                <a:schemeClr val="dk1"/>
              </a:buClr>
              <a:buSzPts val="1100"/>
              <a:buFont typeface="Arial"/>
              <a:buNone/>
            </a:pPr>
            <a:r>
              <a:rPr lang="en-GB" sz="1300">
                <a:solidFill>
                  <a:schemeClr val="dk1"/>
                </a:solidFill>
                <a:latin typeface="Cambria"/>
                <a:ea typeface="Cambria"/>
                <a:cs typeface="Cambria"/>
                <a:sym typeface="Cambria"/>
              </a:rPr>
              <a:t>(At 80:20 Split Ratio)</a:t>
            </a:r>
            <a:endParaRPr sz="1300">
              <a:solidFill>
                <a:schemeClr val="dk1"/>
              </a:solidFill>
              <a:latin typeface="Cambria"/>
              <a:ea typeface="Cambria"/>
              <a:cs typeface="Cambria"/>
              <a:sym typeface="Cambria"/>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3956f15e8a_0_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GB">
                <a:latin typeface="Cambria"/>
                <a:ea typeface="Cambria"/>
                <a:cs typeface="Cambria"/>
                <a:sym typeface="Cambria"/>
              </a:rPr>
              <a:t>UI development in progress </a:t>
            </a:r>
            <a:endParaRPr>
              <a:latin typeface="Cambria"/>
              <a:ea typeface="Cambria"/>
              <a:cs typeface="Cambria"/>
              <a:sym typeface="Cambria"/>
            </a:endParaRPr>
          </a:p>
          <a:p>
            <a:pPr indent="0" lvl="0" marL="0" rtl="0" algn="ctr">
              <a:spcBef>
                <a:spcPts val="1000"/>
              </a:spcBef>
              <a:spcAft>
                <a:spcPts val="0"/>
              </a:spcAft>
              <a:buNone/>
            </a:pPr>
            <a:r>
              <a:t/>
            </a:r>
            <a:endParaRPr>
              <a:latin typeface="Cambria"/>
              <a:ea typeface="Cambria"/>
              <a:cs typeface="Cambria"/>
              <a:sym typeface="Cambria"/>
            </a:endParaRPr>
          </a:p>
          <a:p>
            <a:pPr indent="0" lvl="0" marL="0" rtl="0" algn="ctr">
              <a:spcBef>
                <a:spcPts val="1000"/>
              </a:spcBef>
              <a:spcAft>
                <a:spcPts val="0"/>
              </a:spcAft>
              <a:buNone/>
            </a:pPr>
            <a:r>
              <a:rPr lang="en-GB">
                <a:latin typeface="Cambria"/>
                <a:ea typeface="Cambria"/>
                <a:cs typeface="Cambria"/>
                <a:sym typeface="Cambria"/>
              </a:rPr>
              <a:t>Django Framework</a:t>
            </a:r>
            <a:endParaRPr>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32d83ae8c17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457200" lvl="0" marL="2286000" rtl="0" algn="l">
              <a:spcBef>
                <a:spcPts val="0"/>
              </a:spcBef>
              <a:spcAft>
                <a:spcPts val="0"/>
              </a:spcAft>
              <a:buNone/>
            </a:pPr>
            <a:r>
              <a:rPr lang="en-GB">
                <a:latin typeface="Cambria"/>
                <a:ea typeface="Cambria"/>
                <a:cs typeface="Cambria"/>
                <a:sym typeface="Cambria"/>
              </a:rPr>
              <a:t>What is WaveTruth</a:t>
            </a:r>
            <a:endParaRPr>
              <a:latin typeface="Cambria"/>
              <a:ea typeface="Cambria"/>
              <a:cs typeface="Cambria"/>
              <a:sym typeface="Cambria"/>
            </a:endParaRPr>
          </a:p>
        </p:txBody>
      </p:sp>
      <p:sp>
        <p:nvSpPr>
          <p:cNvPr id="94" name="Google Shape;94;g32d83ae8c17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ctr">
              <a:lnSpc>
                <a:spcPct val="115000"/>
              </a:lnSpc>
              <a:spcBef>
                <a:spcPts val="1200"/>
              </a:spcBef>
              <a:spcAft>
                <a:spcPts val="0"/>
              </a:spcAft>
              <a:buNone/>
            </a:pPr>
            <a:r>
              <a:rPr lang="en-GB" sz="1400">
                <a:latin typeface="Cambria"/>
                <a:ea typeface="Cambria"/>
                <a:cs typeface="Cambria"/>
                <a:sym typeface="Cambria"/>
              </a:rPr>
              <a:t>WaveTruth is an advanced web application designed to analyze audio recordings and determine:</a:t>
            </a:r>
            <a:endParaRPr sz="1400">
              <a:latin typeface="Cambria"/>
              <a:ea typeface="Cambria"/>
              <a:cs typeface="Cambria"/>
              <a:sym typeface="Cambria"/>
            </a:endParaRPr>
          </a:p>
          <a:p>
            <a:pPr indent="0" lvl="0" marL="0" rtl="0" algn="ctr">
              <a:lnSpc>
                <a:spcPct val="115000"/>
              </a:lnSpc>
              <a:spcBef>
                <a:spcPts val="1200"/>
              </a:spcBef>
              <a:spcAft>
                <a:spcPts val="0"/>
              </a:spcAft>
              <a:buNone/>
            </a:pPr>
            <a:br>
              <a:rPr lang="en-GB" sz="1400">
                <a:latin typeface="Cambria"/>
                <a:ea typeface="Cambria"/>
                <a:cs typeface="Cambria"/>
                <a:sym typeface="Cambria"/>
              </a:rPr>
            </a:br>
            <a:r>
              <a:rPr lang="en-GB" sz="1400">
                <a:latin typeface="Cambria"/>
                <a:ea typeface="Cambria"/>
                <a:cs typeface="Cambria"/>
                <a:sym typeface="Cambria"/>
              </a:rPr>
              <a:t>✅ AI vs. Real – Detects whether a voice is generated by artificial intelligence or a real human.</a:t>
            </a:r>
            <a:br>
              <a:rPr lang="en-GB" sz="1400">
                <a:latin typeface="Cambria"/>
                <a:ea typeface="Cambria"/>
                <a:cs typeface="Cambria"/>
                <a:sym typeface="Cambria"/>
              </a:rPr>
            </a:br>
            <a:r>
              <a:rPr lang="en-GB" sz="1400">
                <a:latin typeface="Cambria"/>
                <a:ea typeface="Cambria"/>
                <a:cs typeface="Cambria"/>
                <a:sym typeface="Cambria"/>
              </a:rPr>
              <a:t>✅ Gender Identification – Classifies the speaker as male or female based on voice characteristics.</a:t>
            </a:r>
            <a:endParaRPr sz="1400">
              <a:latin typeface="Cambria"/>
              <a:ea typeface="Cambria"/>
              <a:cs typeface="Cambria"/>
              <a:sym typeface="Cambria"/>
            </a:endParaRPr>
          </a:p>
          <a:p>
            <a:pPr indent="0" lvl="0" marL="0" rtl="0" algn="ctr">
              <a:lnSpc>
                <a:spcPct val="115000"/>
              </a:lnSpc>
              <a:spcBef>
                <a:spcPts val="1200"/>
              </a:spcBef>
              <a:spcAft>
                <a:spcPts val="0"/>
              </a:spcAft>
              <a:buClr>
                <a:schemeClr val="dk1"/>
              </a:buClr>
              <a:buSzPts val="1100"/>
              <a:buFont typeface="Arial"/>
              <a:buNone/>
            </a:pPr>
            <a:r>
              <a:t/>
            </a:r>
            <a:endParaRPr sz="1400">
              <a:latin typeface="Cambria"/>
              <a:ea typeface="Cambria"/>
              <a:cs typeface="Cambria"/>
              <a:sym typeface="Cambria"/>
            </a:endParaRPr>
          </a:p>
          <a:p>
            <a:pPr indent="0" lvl="0" marL="0" rtl="0" algn="ctr">
              <a:lnSpc>
                <a:spcPct val="115000"/>
              </a:lnSpc>
              <a:spcBef>
                <a:spcPts val="1200"/>
              </a:spcBef>
              <a:spcAft>
                <a:spcPts val="0"/>
              </a:spcAft>
              <a:buNone/>
            </a:pPr>
            <a:r>
              <a:rPr b="1" lang="en-GB" sz="1400">
                <a:latin typeface="Cambria"/>
                <a:ea typeface="Cambria"/>
                <a:cs typeface="Cambria"/>
                <a:sym typeface="Cambria"/>
              </a:rPr>
              <a:t>🔍 How It Works:</a:t>
            </a:r>
            <a:br>
              <a:rPr b="1" lang="en-GB" sz="1400">
                <a:latin typeface="Cambria"/>
                <a:ea typeface="Cambria"/>
                <a:cs typeface="Cambria"/>
                <a:sym typeface="Cambria"/>
              </a:rPr>
            </a:br>
            <a:r>
              <a:rPr lang="en-GB" sz="1400">
                <a:latin typeface="Cambria"/>
                <a:ea typeface="Cambria"/>
                <a:cs typeface="Cambria"/>
                <a:sym typeface="Cambria"/>
              </a:rPr>
              <a:t>Powered by a Feedforward Neural Network trained through transfer learning, WaveTruth ensures high-accuracy detection by using deep learning techniques in audio analysis.</a:t>
            </a:r>
            <a:endParaRPr sz="1400">
              <a:latin typeface="Cambria"/>
              <a:ea typeface="Cambria"/>
              <a:cs typeface="Cambria"/>
              <a:sym typeface="Cambria"/>
            </a:endParaRPr>
          </a:p>
          <a:p>
            <a:pPr indent="0" lvl="0" marL="0" rtl="0" algn="ctr">
              <a:lnSpc>
                <a:spcPct val="115000"/>
              </a:lnSpc>
              <a:spcBef>
                <a:spcPts val="1200"/>
              </a:spcBef>
              <a:spcAft>
                <a:spcPts val="0"/>
              </a:spcAft>
              <a:buClr>
                <a:schemeClr val="dk1"/>
              </a:buClr>
              <a:buSzPts val="1100"/>
              <a:buFont typeface="Arial"/>
              <a:buNone/>
            </a:pPr>
            <a:r>
              <a:t/>
            </a:r>
            <a:endParaRPr sz="1400">
              <a:latin typeface="Cambria"/>
              <a:ea typeface="Cambria"/>
              <a:cs typeface="Cambria"/>
              <a:sym typeface="Cambria"/>
            </a:endParaRPr>
          </a:p>
          <a:p>
            <a:pPr indent="0" lvl="0" marL="0" rtl="0" algn="ctr">
              <a:lnSpc>
                <a:spcPct val="115000"/>
              </a:lnSpc>
              <a:spcBef>
                <a:spcPts val="1200"/>
              </a:spcBef>
              <a:spcAft>
                <a:spcPts val="1200"/>
              </a:spcAft>
              <a:buNone/>
            </a:pPr>
            <a:r>
              <a:rPr lang="en-GB" sz="1400">
                <a:latin typeface="Cambria"/>
                <a:ea typeface="Cambria"/>
                <a:cs typeface="Cambria"/>
                <a:sym typeface="Cambria"/>
              </a:rPr>
              <a:t>🚀 Bringing Transparency to the Age of AI Voice Generation!</a:t>
            </a:r>
            <a:endParaRPr sz="1400">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32d83ae8c17_0_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GB">
                <a:latin typeface="Cambria"/>
                <a:ea typeface="Cambria"/>
                <a:cs typeface="Cambria"/>
                <a:sym typeface="Cambria"/>
              </a:rPr>
              <a:t>Scope and Audience</a:t>
            </a:r>
            <a:endParaRPr>
              <a:latin typeface="Cambria"/>
              <a:ea typeface="Cambria"/>
              <a:cs typeface="Cambria"/>
              <a:sym typeface="Cambria"/>
            </a:endParaRPr>
          </a:p>
        </p:txBody>
      </p:sp>
      <p:sp>
        <p:nvSpPr>
          <p:cNvPr id="100" name="Google Shape;100;g32d83ae8c17_0_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ctr">
              <a:lnSpc>
                <a:spcPct val="115000"/>
              </a:lnSpc>
              <a:spcBef>
                <a:spcPts val="1200"/>
              </a:spcBef>
              <a:spcAft>
                <a:spcPts val="0"/>
              </a:spcAft>
              <a:buClr>
                <a:schemeClr val="dk1"/>
              </a:buClr>
              <a:buSzPts val="1100"/>
              <a:buFont typeface="Arial"/>
              <a:buNone/>
            </a:pPr>
            <a:r>
              <a:rPr b="1" lang="en-GB" sz="1200">
                <a:latin typeface="Arial"/>
                <a:ea typeface="Arial"/>
                <a:cs typeface="Arial"/>
                <a:sym typeface="Arial"/>
              </a:rPr>
              <a:t>Scope</a:t>
            </a:r>
            <a:endParaRPr b="1" sz="1200">
              <a:latin typeface="Arial"/>
              <a:ea typeface="Arial"/>
              <a:cs typeface="Arial"/>
              <a:sym typeface="Arial"/>
            </a:endParaRPr>
          </a:p>
          <a:p>
            <a:pPr indent="0" lvl="0" marL="0" rtl="0" algn="ctr">
              <a:lnSpc>
                <a:spcPct val="115000"/>
              </a:lnSpc>
              <a:spcBef>
                <a:spcPts val="1200"/>
              </a:spcBef>
              <a:spcAft>
                <a:spcPts val="0"/>
              </a:spcAft>
              <a:buClr>
                <a:schemeClr val="dk1"/>
              </a:buClr>
              <a:buSzPts val="1100"/>
              <a:buFont typeface="Arial"/>
              <a:buNone/>
            </a:pPr>
            <a:r>
              <a:rPr lang="en-GB" sz="1200">
                <a:latin typeface="Arial"/>
                <a:ea typeface="Arial"/>
                <a:cs typeface="Arial"/>
                <a:sym typeface="Arial"/>
              </a:rPr>
              <a:t>WaveTruth is designed to classify audio clips as either AI-generated or real human voices by analyzing key audio features such as:</a:t>
            </a:r>
            <a:br>
              <a:rPr lang="en-GB" sz="1200">
                <a:latin typeface="Arial"/>
                <a:ea typeface="Arial"/>
                <a:cs typeface="Arial"/>
                <a:sym typeface="Arial"/>
              </a:rPr>
            </a:br>
            <a:r>
              <a:rPr lang="en-GB" sz="1200">
                <a:latin typeface="Arial"/>
                <a:ea typeface="Arial"/>
                <a:cs typeface="Arial"/>
                <a:sym typeface="Arial"/>
              </a:rPr>
              <a:t>🎵 Pitch Variability – Detects unnatural pitch fluctuations</a:t>
            </a:r>
            <a:br>
              <a:rPr lang="en-GB" sz="1200">
                <a:latin typeface="Arial"/>
                <a:ea typeface="Arial"/>
                <a:cs typeface="Arial"/>
                <a:sym typeface="Arial"/>
              </a:rPr>
            </a:br>
            <a:r>
              <a:rPr lang="en-GB" sz="1200">
                <a:latin typeface="Arial"/>
                <a:ea typeface="Arial"/>
                <a:cs typeface="Arial"/>
                <a:sym typeface="Arial"/>
              </a:rPr>
              <a:t>🔊 Spectral Patterns – Identifies AI-generated sound signatures</a:t>
            </a:r>
            <a:br>
              <a:rPr lang="en-GB" sz="1200">
                <a:latin typeface="Arial"/>
                <a:ea typeface="Arial"/>
                <a:cs typeface="Arial"/>
                <a:sym typeface="Arial"/>
              </a:rPr>
            </a:br>
            <a:r>
              <a:rPr lang="en-GB" sz="1200">
                <a:latin typeface="Arial"/>
                <a:ea typeface="Arial"/>
                <a:cs typeface="Arial"/>
                <a:sym typeface="Arial"/>
              </a:rPr>
              <a:t>🗣️ Prosody Analysis – Examines rhythm, tone, and speech dynamics</a:t>
            </a:r>
            <a:endParaRPr sz="1200">
              <a:latin typeface="Arial"/>
              <a:ea typeface="Arial"/>
              <a:cs typeface="Arial"/>
              <a:sym typeface="Arial"/>
            </a:endParaRPr>
          </a:p>
          <a:p>
            <a:pPr indent="0" lvl="0" marL="0" rtl="0" algn="ctr">
              <a:lnSpc>
                <a:spcPct val="115000"/>
              </a:lnSpc>
              <a:spcBef>
                <a:spcPts val="1200"/>
              </a:spcBef>
              <a:spcAft>
                <a:spcPts val="0"/>
              </a:spcAft>
              <a:buNone/>
            </a:pPr>
            <a:r>
              <a:rPr lang="en-GB" sz="1200">
                <a:latin typeface="Arial"/>
                <a:ea typeface="Arial"/>
                <a:cs typeface="Arial"/>
                <a:sym typeface="Arial"/>
              </a:rPr>
              <a:t>To enhance accuracy, the model is trained on a diverse dataset of AI and human voices, including varied accents, tones, pitch, and speech speed.</a:t>
            </a:r>
            <a:endParaRPr sz="1200">
              <a:latin typeface="Arial"/>
              <a:ea typeface="Arial"/>
              <a:cs typeface="Arial"/>
              <a:sym typeface="Arial"/>
            </a:endParaRPr>
          </a:p>
          <a:p>
            <a:pPr indent="0" lvl="0" marL="0" rtl="0" algn="ctr">
              <a:lnSpc>
                <a:spcPct val="115000"/>
              </a:lnSpc>
              <a:spcBef>
                <a:spcPts val="1200"/>
              </a:spcBef>
              <a:spcAft>
                <a:spcPts val="0"/>
              </a:spcAft>
              <a:buClr>
                <a:schemeClr val="dk1"/>
              </a:buClr>
              <a:buSzPts val="1100"/>
              <a:buFont typeface="Arial"/>
              <a:buNone/>
            </a:pPr>
            <a:r>
              <a:t/>
            </a:r>
            <a:endParaRPr sz="1200">
              <a:latin typeface="Arial"/>
              <a:ea typeface="Arial"/>
              <a:cs typeface="Arial"/>
              <a:sym typeface="Arial"/>
            </a:endParaRPr>
          </a:p>
          <a:p>
            <a:pPr indent="0" lvl="0" marL="0" rtl="0" algn="ctr">
              <a:lnSpc>
                <a:spcPct val="115000"/>
              </a:lnSpc>
              <a:spcBef>
                <a:spcPts val="1200"/>
              </a:spcBef>
              <a:spcAft>
                <a:spcPts val="0"/>
              </a:spcAft>
              <a:buClr>
                <a:schemeClr val="dk1"/>
              </a:buClr>
              <a:buSzPts val="1100"/>
              <a:buFont typeface="Arial"/>
              <a:buNone/>
            </a:pPr>
            <a:r>
              <a:rPr b="1" lang="en-GB" sz="1200">
                <a:latin typeface="Arial"/>
                <a:ea typeface="Arial"/>
                <a:cs typeface="Arial"/>
                <a:sym typeface="Arial"/>
              </a:rPr>
              <a:t>Audience</a:t>
            </a:r>
            <a:endParaRPr b="1" sz="1200">
              <a:latin typeface="Arial"/>
              <a:ea typeface="Arial"/>
              <a:cs typeface="Arial"/>
              <a:sym typeface="Arial"/>
            </a:endParaRPr>
          </a:p>
          <a:p>
            <a:pPr indent="0" lvl="0" marL="0" rtl="0" algn="ctr">
              <a:lnSpc>
                <a:spcPct val="115000"/>
              </a:lnSpc>
              <a:spcBef>
                <a:spcPts val="1200"/>
              </a:spcBef>
              <a:spcAft>
                <a:spcPts val="0"/>
              </a:spcAft>
              <a:buClr>
                <a:schemeClr val="dk1"/>
              </a:buClr>
              <a:buSzPts val="1100"/>
              <a:buFont typeface="Arial"/>
              <a:buNone/>
            </a:pPr>
            <a:r>
              <a:rPr lang="en-GB" sz="1200">
                <a:latin typeface="Arial"/>
                <a:ea typeface="Arial"/>
                <a:cs typeface="Arial"/>
                <a:sym typeface="Arial"/>
              </a:rPr>
              <a:t>WaveTruth serves a broad range of users, including:</a:t>
            </a:r>
            <a:br>
              <a:rPr lang="en-GB" sz="1200">
                <a:latin typeface="Arial"/>
                <a:ea typeface="Arial"/>
                <a:cs typeface="Arial"/>
                <a:sym typeface="Arial"/>
              </a:rPr>
            </a:br>
            <a:r>
              <a:rPr lang="en-GB" sz="1200">
                <a:latin typeface="Arial"/>
                <a:ea typeface="Arial"/>
                <a:cs typeface="Arial"/>
                <a:sym typeface="Arial"/>
              </a:rPr>
              <a:t>👨‍💻 Content Moderators – Detects AI-generated voices in media</a:t>
            </a:r>
            <a:br>
              <a:rPr lang="en-GB" sz="1200">
                <a:latin typeface="Arial"/>
                <a:ea typeface="Arial"/>
                <a:cs typeface="Arial"/>
                <a:sym typeface="Arial"/>
              </a:rPr>
            </a:br>
            <a:r>
              <a:rPr lang="en-GB" sz="1200">
                <a:latin typeface="Arial"/>
                <a:ea typeface="Arial"/>
                <a:cs typeface="Arial"/>
                <a:sym typeface="Arial"/>
              </a:rPr>
              <a:t>🛡️ Security &amp; Fraud Prevention Experts – Identifies synthetic speech in scams and deepfakes</a:t>
            </a:r>
            <a:br>
              <a:rPr lang="en-GB" sz="1200">
                <a:latin typeface="Arial"/>
                <a:ea typeface="Arial"/>
                <a:cs typeface="Arial"/>
                <a:sym typeface="Arial"/>
              </a:rPr>
            </a:br>
            <a:r>
              <a:rPr lang="en-GB" sz="1200">
                <a:latin typeface="Arial"/>
                <a:ea typeface="Arial"/>
                <a:cs typeface="Arial"/>
                <a:sym typeface="Arial"/>
              </a:rPr>
              <a:t>🔬 AI &amp; Voice Recognition Researchers – Advances studies in audio authentication</a:t>
            </a:r>
            <a:endParaRPr sz="1200">
              <a:latin typeface="Arial"/>
              <a:ea typeface="Arial"/>
              <a:cs typeface="Arial"/>
              <a:sym typeface="Arial"/>
            </a:endParaRPr>
          </a:p>
          <a:p>
            <a:pPr indent="0" lvl="0" marL="0" rtl="0" algn="ctr">
              <a:lnSpc>
                <a:spcPct val="115000"/>
              </a:lnSpc>
              <a:spcBef>
                <a:spcPts val="1200"/>
              </a:spcBef>
              <a:spcAft>
                <a:spcPts val="0"/>
              </a:spcAft>
              <a:buClr>
                <a:schemeClr val="dk1"/>
              </a:buClr>
              <a:buSzPts val="1100"/>
              <a:buFont typeface="Arial"/>
              <a:buNone/>
            </a:pPr>
            <a:r>
              <a:rPr lang="en-GB" sz="1200">
                <a:latin typeface="Arial"/>
                <a:ea typeface="Arial"/>
                <a:cs typeface="Arial"/>
                <a:sym typeface="Arial"/>
              </a:rPr>
              <a:t>🚀 Bringing Trust &amp; Transparency to Voice AI!</a:t>
            </a:r>
            <a:endParaRPr sz="12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32d83ae8c17_0_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GB">
                <a:latin typeface="Cambria"/>
                <a:ea typeface="Cambria"/>
                <a:cs typeface="Cambria"/>
                <a:sym typeface="Cambria"/>
              </a:rPr>
              <a:t>Background Review</a:t>
            </a:r>
            <a:endParaRPr>
              <a:latin typeface="Cambria"/>
              <a:ea typeface="Cambria"/>
              <a:cs typeface="Cambria"/>
              <a:sym typeface="Cambria"/>
            </a:endParaRPr>
          </a:p>
        </p:txBody>
      </p:sp>
      <p:sp>
        <p:nvSpPr>
          <p:cNvPr id="106" name="Google Shape;106;g32d83ae8c17_0_2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1200"/>
              </a:spcBef>
              <a:spcAft>
                <a:spcPts val="0"/>
              </a:spcAft>
              <a:buClr>
                <a:schemeClr val="dk1"/>
              </a:buClr>
              <a:buSzPts val="1100"/>
              <a:buFont typeface="Arial"/>
              <a:buNone/>
            </a:pPr>
            <a:r>
              <a:rPr b="1" lang="en-GB" sz="1100">
                <a:latin typeface="Cambria"/>
                <a:ea typeface="Cambria"/>
                <a:cs typeface="Cambria"/>
                <a:sym typeface="Cambria"/>
              </a:rPr>
              <a:t>Existing Approaches</a:t>
            </a:r>
            <a:endParaRPr b="1" sz="1100">
              <a:latin typeface="Cambria"/>
              <a:ea typeface="Cambria"/>
              <a:cs typeface="Cambria"/>
              <a:sym typeface="Cambria"/>
            </a:endParaRPr>
          </a:p>
          <a:p>
            <a:pPr indent="0" lvl="0" marL="0" rtl="0" algn="l">
              <a:lnSpc>
                <a:spcPct val="115000"/>
              </a:lnSpc>
              <a:spcBef>
                <a:spcPts val="1200"/>
              </a:spcBef>
              <a:spcAft>
                <a:spcPts val="0"/>
              </a:spcAft>
              <a:buClr>
                <a:schemeClr val="dk1"/>
              </a:buClr>
              <a:buSzPts val="1100"/>
              <a:buFont typeface="Arial"/>
              <a:buNone/>
            </a:pPr>
            <a:r>
              <a:rPr lang="en-GB" sz="1100">
                <a:latin typeface="Cambria"/>
                <a:ea typeface="Cambria"/>
                <a:cs typeface="Cambria"/>
                <a:sym typeface="Cambria"/>
              </a:rPr>
              <a:t>Several companies have developed advanced solutions for detecting AI-generated voices by utilizing cutting-edge machine learning and deep learning techniques. For example, Evenlabs uses a variety of AI models, including Convolutional Neural Networks (CNNs) and Recurrent Neural Networks (RNNs), to detect synthetic speech. This approach allows Evenlabs to accurately identify synthetic voices, but the system is limited by access restrictions, high costs, and challenges with lower-quality or heavily edited audio. PlayHT, on the other hand, combines neural networks, including Generative Adversarial Networks (GANs) and RNNs, for both voice synthesis and detection. While PlayHT provides high-quality detection and synthesis, it also faces limitations such as potential issues with noisy audio and non-transparent pricing structures. Resemblyzer leverages wav2vec 2.0 embeddings for speaker verification and similarity detection, excelling at distinguishing specific speakers based on their voice features. However, its limitations include struggles with regional accents and languages with fewer resources.</a:t>
            </a:r>
            <a:endParaRPr sz="1100">
              <a:latin typeface="Cambria"/>
              <a:ea typeface="Cambria"/>
              <a:cs typeface="Cambria"/>
              <a:sym typeface="Cambria"/>
            </a:endParaRPr>
          </a:p>
          <a:p>
            <a:pPr indent="0" lvl="0" marL="0" rtl="0" algn="l">
              <a:lnSpc>
                <a:spcPct val="115000"/>
              </a:lnSpc>
              <a:spcBef>
                <a:spcPts val="1200"/>
              </a:spcBef>
              <a:spcAft>
                <a:spcPts val="0"/>
              </a:spcAft>
              <a:buClr>
                <a:schemeClr val="dk1"/>
              </a:buClr>
              <a:buSzPts val="1100"/>
              <a:buFont typeface="Arial"/>
              <a:buNone/>
            </a:pPr>
            <a:r>
              <a:rPr lang="en-GB" sz="1100">
                <a:latin typeface="Cambria"/>
                <a:ea typeface="Cambria"/>
                <a:cs typeface="Cambria"/>
                <a:sym typeface="Cambria"/>
              </a:rPr>
              <a:t>While these companies offer innovative solutions for detecting synthetic voices, they each face unique challenges in terms of generalization across diverse audio environments and the evolving sophistication of AI voice generation techniques. As the field advances, there is a growing need for models that integrate multiple audio patterns and improve detection accuracy, which is the primary goal of this project.</a:t>
            </a:r>
            <a:endParaRPr sz="1100">
              <a:latin typeface="Cambria"/>
              <a:ea typeface="Cambria"/>
              <a:cs typeface="Cambria"/>
              <a:sym typeface="Cambria"/>
            </a:endParaRPr>
          </a:p>
          <a:p>
            <a:pPr indent="0" lvl="0" marL="0" rtl="0" algn="l">
              <a:lnSpc>
                <a:spcPct val="115000"/>
              </a:lnSpc>
              <a:spcBef>
                <a:spcPts val="1200"/>
              </a:spcBef>
              <a:spcAft>
                <a:spcPts val="0"/>
              </a:spcAft>
              <a:buClr>
                <a:schemeClr val="dk1"/>
              </a:buClr>
              <a:buSzPts val="1100"/>
              <a:buFont typeface="Arial"/>
              <a:buNone/>
            </a:pPr>
            <a:r>
              <a:rPr b="1" lang="en-GB" sz="1100">
                <a:latin typeface="Cambria"/>
                <a:ea typeface="Cambria"/>
                <a:cs typeface="Cambria"/>
                <a:sym typeface="Cambria"/>
              </a:rPr>
              <a:t>Related Literature</a:t>
            </a:r>
            <a:endParaRPr b="1" sz="1100">
              <a:latin typeface="Cambria"/>
              <a:ea typeface="Cambria"/>
              <a:cs typeface="Cambria"/>
              <a:sym typeface="Cambria"/>
            </a:endParaRPr>
          </a:p>
          <a:p>
            <a:pPr indent="0" lvl="0" marL="0" rtl="0" algn="l">
              <a:lnSpc>
                <a:spcPct val="115000"/>
              </a:lnSpc>
              <a:spcBef>
                <a:spcPts val="1200"/>
              </a:spcBef>
              <a:spcAft>
                <a:spcPts val="0"/>
              </a:spcAft>
              <a:buClr>
                <a:schemeClr val="dk1"/>
              </a:buClr>
              <a:buSzPts val="1100"/>
              <a:buFont typeface="Arial"/>
              <a:buNone/>
            </a:pPr>
            <a:r>
              <a:rPr lang="en-GB" sz="1100">
                <a:latin typeface="Cambria"/>
                <a:ea typeface="Cambria"/>
                <a:cs typeface="Cambria"/>
                <a:sym typeface="Cambria"/>
              </a:rPr>
              <a:t>The exploration of voice synthesis and detection has evolved significantly over the years, with early work focusing on techniques like Mel Frequency Cepstral Coefficients (MFCCs). Recent research has increasingly turned to deep learning models such as CNNs and RNNs to classify and differentiate between human and synthetic voices. However, even these models often struggle to accurately identify new or previously unseen synthetic voices. Transformer-based architectures, which enhance context-awareness for processing audio data, have recently been introduced and show promise in improving detection accuracy. Building on this body of work, this project proposes a hybrid model that combines CNNs and transformers to better capture both temporal and spatial audio patterns, offering an improved approach to synthetic voice detection.</a:t>
            </a:r>
            <a:endParaRPr sz="1100">
              <a:latin typeface="Cambria"/>
              <a:ea typeface="Cambria"/>
              <a:cs typeface="Cambria"/>
              <a:sym typeface="Cambria"/>
            </a:endParaRPr>
          </a:p>
          <a:p>
            <a:pPr indent="0" lvl="0" marL="0" rtl="0" algn="l">
              <a:spcBef>
                <a:spcPts val="12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aphicFrame>
        <p:nvGraphicFramePr>
          <p:cNvPr id="111" name="Google Shape;111;p2"/>
          <p:cNvGraphicFramePr/>
          <p:nvPr/>
        </p:nvGraphicFramePr>
        <p:xfrm>
          <a:off x="2013307" y="1529107"/>
          <a:ext cx="3000000" cy="3000000"/>
        </p:xfrm>
        <a:graphic>
          <a:graphicData uri="http://schemas.openxmlformats.org/drawingml/2006/table">
            <a:tbl>
              <a:tblPr>
                <a:noFill/>
                <a:tableStyleId>{0DE3F6B5-977E-4FF7-A0F4-3F25CFD9F3D9}</a:tableStyleId>
              </a:tblPr>
              <a:tblGrid>
                <a:gridCol w="1633075"/>
                <a:gridCol w="1633075"/>
                <a:gridCol w="1633075"/>
                <a:gridCol w="1633075"/>
                <a:gridCol w="1633075"/>
              </a:tblGrid>
              <a:tr h="172200">
                <a:tc>
                  <a:txBody>
                    <a:bodyPr/>
                    <a:lstStyle/>
                    <a:p>
                      <a:pPr indent="0" lvl="0" marL="0" marR="0" rtl="0" algn="l">
                        <a:spcBef>
                          <a:spcPts val="0"/>
                        </a:spcBef>
                        <a:spcAft>
                          <a:spcPts val="0"/>
                        </a:spcAft>
                        <a:buNone/>
                      </a:pPr>
                      <a:r>
                        <a:rPr b="1" lang="en-GB" sz="1050" u="none" cap="none" strike="noStrike"/>
                        <a:t>Feature</a:t>
                      </a:r>
                      <a:endParaRPr/>
                    </a:p>
                  </a:txBody>
                  <a:tcPr marT="19250" marB="19250" marR="38500" marL="38500" anchor="ctr"/>
                </a:tc>
                <a:tc>
                  <a:txBody>
                    <a:bodyPr/>
                    <a:lstStyle/>
                    <a:p>
                      <a:pPr indent="0" lvl="0" marL="0" marR="0" rtl="0" algn="l">
                        <a:spcBef>
                          <a:spcPts val="0"/>
                        </a:spcBef>
                        <a:spcAft>
                          <a:spcPts val="0"/>
                        </a:spcAft>
                        <a:buNone/>
                      </a:pPr>
                      <a:r>
                        <a:rPr b="1" lang="en-GB" sz="1050"/>
                        <a:t>Evenlabs</a:t>
                      </a:r>
                      <a:endParaRPr b="1" sz="1050"/>
                    </a:p>
                  </a:txBody>
                  <a:tcPr marT="19250" marB="19250" marR="38500" marL="38500" anchor="ctr"/>
                </a:tc>
                <a:tc>
                  <a:txBody>
                    <a:bodyPr/>
                    <a:lstStyle/>
                    <a:p>
                      <a:pPr indent="0" lvl="0" marL="0" marR="0" rtl="0" algn="l">
                        <a:spcBef>
                          <a:spcPts val="0"/>
                        </a:spcBef>
                        <a:spcAft>
                          <a:spcPts val="0"/>
                        </a:spcAft>
                        <a:buNone/>
                      </a:pPr>
                      <a:r>
                        <a:rPr b="1" lang="en-GB" sz="1050"/>
                        <a:t>PlayHT</a:t>
                      </a:r>
                      <a:endParaRPr b="1" sz="1050"/>
                    </a:p>
                  </a:txBody>
                  <a:tcPr marT="19250" marB="19250" marR="38500" marL="38500" anchor="ctr"/>
                </a:tc>
                <a:tc>
                  <a:txBody>
                    <a:bodyPr/>
                    <a:lstStyle/>
                    <a:p>
                      <a:pPr indent="0" lvl="0" marL="0" marR="0" rtl="0" algn="l">
                        <a:spcBef>
                          <a:spcPts val="0"/>
                        </a:spcBef>
                        <a:spcAft>
                          <a:spcPts val="0"/>
                        </a:spcAft>
                        <a:buNone/>
                      </a:pPr>
                      <a:r>
                        <a:rPr b="1" lang="en-GB" sz="1050"/>
                        <a:t>Resemblyzer</a:t>
                      </a:r>
                      <a:endParaRPr b="1" sz="1050"/>
                    </a:p>
                  </a:txBody>
                  <a:tcPr marT="19250" marB="19250" marR="38500" marL="38500" anchor="ctr"/>
                </a:tc>
                <a:tc>
                  <a:txBody>
                    <a:bodyPr/>
                    <a:lstStyle/>
                    <a:p>
                      <a:pPr indent="0" lvl="0" marL="0" marR="0" rtl="0" algn="l">
                        <a:spcBef>
                          <a:spcPts val="0"/>
                        </a:spcBef>
                        <a:spcAft>
                          <a:spcPts val="0"/>
                        </a:spcAft>
                        <a:buNone/>
                      </a:pPr>
                      <a:r>
                        <a:rPr b="1" i="1" lang="en-GB" sz="1050"/>
                        <a:t>WaveTruth</a:t>
                      </a:r>
                      <a:endParaRPr b="1" i="1" sz="1050"/>
                    </a:p>
                  </a:txBody>
                  <a:tcPr marT="19250" marB="19250" marR="38500" marL="38500" anchor="ctr"/>
                </a:tc>
              </a:tr>
              <a:tr h="1123200">
                <a:tc>
                  <a:txBody>
                    <a:bodyPr/>
                    <a:lstStyle/>
                    <a:p>
                      <a:pPr indent="0" lvl="0" marL="0" marR="0" rtl="0" algn="l">
                        <a:spcBef>
                          <a:spcPts val="0"/>
                        </a:spcBef>
                        <a:spcAft>
                          <a:spcPts val="0"/>
                        </a:spcAft>
                        <a:buNone/>
                      </a:pPr>
                      <a:r>
                        <a:rPr lang="en-GB" sz="900"/>
                        <a:t>Detection Model/Algorithm</a:t>
                      </a:r>
                      <a:endParaRPr/>
                    </a:p>
                  </a:txBody>
                  <a:tcPr marT="19250" marB="19250" marR="38500" marL="38500" anchor="ctr"/>
                </a:tc>
                <a:tc>
                  <a:txBody>
                    <a:bodyPr/>
                    <a:lstStyle/>
                    <a:p>
                      <a:pPr indent="0" lvl="0" marL="0" marR="0" rtl="0" algn="l">
                        <a:spcBef>
                          <a:spcPts val="0"/>
                        </a:spcBef>
                        <a:spcAft>
                          <a:spcPts val="0"/>
                        </a:spcAft>
                        <a:buNone/>
                      </a:pPr>
                      <a:r>
                        <a:rPr lang="en-GB" sz="900"/>
                        <a:t>Uses a variety of AI models for synthetic speech detection, including deep learning techniques like CNNs and RNNs</a:t>
                      </a:r>
                      <a:endParaRPr/>
                    </a:p>
                  </a:txBody>
                  <a:tcPr marT="19250" marB="19250" marR="38500" marL="38500" anchor="ctr"/>
                </a:tc>
                <a:tc>
                  <a:txBody>
                    <a:bodyPr/>
                    <a:lstStyle/>
                    <a:p>
                      <a:pPr indent="0" lvl="0" marL="0" marR="0" rtl="0" algn="l">
                        <a:spcBef>
                          <a:spcPts val="0"/>
                        </a:spcBef>
                        <a:spcAft>
                          <a:spcPts val="0"/>
                        </a:spcAft>
                        <a:buNone/>
                      </a:pPr>
                      <a:r>
                        <a:rPr lang="en-GB" sz="900"/>
                        <a:t>Uses a combination of neural networks (including deep learning models like GANs and RNNs) for voice synthesis and detection</a:t>
                      </a:r>
                      <a:endParaRPr/>
                    </a:p>
                  </a:txBody>
                  <a:tcPr marT="19250" marB="19250" marR="38500" marL="38500" anchor="ctr"/>
                </a:tc>
                <a:tc>
                  <a:txBody>
                    <a:bodyPr/>
                    <a:lstStyle/>
                    <a:p>
                      <a:pPr indent="0" lvl="0" marL="0" marR="0" rtl="0" algn="l">
                        <a:spcBef>
                          <a:spcPts val="0"/>
                        </a:spcBef>
                        <a:spcAft>
                          <a:spcPts val="0"/>
                        </a:spcAft>
                        <a:buNone/>
                      </a:pPr>
                      <a:r>
                        <a:rPr lang="en-GB" sz="900"/>
                        <a:t>wav2vec 2.0 embeddings for speaker verification and similarity detection</a:t>
                      </a:r>
                      <a:endParaRPr/>
                    </a:p>
                  </a:txBody>
                  <a:tcPr marT="19250" marB="19250" marR="38500" marL="38500" anchor="ctr"/>
                </a:tc>
                <a:tc>
                  <a:txBody>
                    <a:bodyPr/>
                    <a:lstStyle/>
                    <a:p>
                      <a:pPr indent="0" lvl="0" marL="0" marR="0" rtl="0" algn="l">
                        <a:spcBef>
                          <a:spcPts val="0"/>
                        </a:spcBef>
                        <a:spcAft>
                          <a:spcPts val="0"/>
                        </a:spcAft>
                        <a:buNone/>
                      </a:pPr>
                      <a:r>
                        <a:rPr i="1" lang="en-GB" sz="900"/>
                        <a:t>Feed-forward neural networks with transfer learning for gender classification</a:t>
                      </a:r>
                      <a:endParaRPr/>
                    </a:p>
                  </a:txBody>
                  <a:tcPr marT="19250" marB="19250" marR="38500" marL="38500" anchor="ctr"/>
                </a:tc>
              </a:tr>
              <a:tr h="1605475">
                <a:tc>
                  <a:txBody>
                    <a:bodyPr/>
                    <a:lstStyle/>
                    <a:p>
                      <a:pPr indent="0" lvl="0" marL="0" marR="0" rtl="0" algn="l">
                        <a:spcBef>
                          <a:spcPts val="0"/>
                        </a:spcBef>
                        <a:spcAft>
                          <a:spcPts val="0"/>
                        </a:spcAft>
                        <a:buNone/>
                      </a:pPr>
                      <a:r>
                        <a:rPr lang="en-GB" sz="900"/>
                        <a:t>Drawbacks</a:t>
                      </a:r>
                      <a:endParaRPr/>
                    </a:p>
                  </a:txBody>
                  <a:tcPr marT="19250" marB="19250" marR="38500" marL="38500" anchor="ctr"/>
                </a:tc>
                <a:tc>
                  <a:txBody>
                    <a:bodyPr/>
                    <a:lstStyle/>
                    <a:p>
                      <a:pPr indent="0" lvl="0" marL="0" marR="0" rtl="0" algn="l">
                        <a:spcBef>
                          <a:spcPts val="0"/>
                        </a:spcBef>
                        <a:spcAft>
                          <a:spcPts val="0"/>
                        </a:spcAft>
                        <a:buNone/>
                      </a:pPr>
                      <a:r>
                        <a:rPr lang="en-GB" sz="900"/>
                        <a:t>- Limited access; enterprise-focused. </a:t>
                      </a:r>
                      <a:br>
                        <a:rPr lang="en-GB" sz="900"/>
                      </a:br>
                      <a:r>
                        <a:rPr lang="en-GB" sz="900"/>
                        <a:t>- Can struggle with lower-quality or heavily edited audio. </a:t>
                      </a:r>
                      <a:br>
                        <a:rPr lang="en-GB" sz="900"/>
                      </a:br>
                      <a:r>
                        <a:rPr lang="en-GB" sz="900"/>
                        <a:t>- Requires commercial licensing.</a:t>
                      </a:r>
                      <a:endParaRPr/>
                    </a:p>
                  </a:txBody>
                  <a:tcPr marT="19250" marB="19250" marR="38500" marL="38500" anchor="ctr"/>
                </a:tc>
                <a:tc>
                  <a:txBody>
                    <a:bodyPr/>
                    <a:lstStyle/>
                    <a:p>
                      <a:pPr indent="0" lvl="0" marL="0" marR="0" rtl="0" algn="l">
                        <a:spcBef>
                          <a:spcPts val="0"/>
                        </a:spcBef>
                        <a:spcAft>
                          <a:spcPts val="0"/>
                        </a:spcAft>
                        <a:buNone/>
                      </a:pPr>
                      <a:r>
                        <a:rPr lang="en-GB" sz="900"/>
                        <a:t>- High cost for high-volume use. </a:t>
                      </a:r>
                      <a:br>
                        <a:rPr lang="en-GB" sz="900"/>
                      </a:br>
                      <a:r>
                        <a:rPr lang="en-GB" sz="900"/>
                        <a:t>- May struggle with noisy or low-quality audio. </a:t>
                      </a:r>
                      <a:br>
                        <a:rPr lang="en-GB" sz="900"/>
                      </a:br>
                      <a:r>
                        <a:rPr lang="en-GB" sz="900"/>
                        <a:t>- Pricing based on usage, not always transparent.</a:t>
                      </a:r>
                      <a:endParaRPr/>
                    </a:p>
                  </a:txBody>
                  <a:tcPr marT="19250" marB="19250" marR="38500" marL="38500" anchor="ctr"/>
                </a:tc>
                <a:tc>
                  <a:txBody>
                    <a:bodyPr/>
                    <a:lstStyle/>
                    <a:p>
                      <a:pPr indent="0" lvl="0" marL="0" marR="0" rtl="0" algn="l">
                        <a:spcBef>
                          <a:spcPts val="0"/>
                        </a:spcBef>
                        <a:spcAft>
                          <a:spcPts val="0"/>
                        </a:spcAft>
                        <a:buNone/>
                      </a:pPr>
                      <a:r>
                        <a:rPr lang="en-GB" sz="900"/>
                        <a:t>- False positives for similar-sounding speakers. </a:t>
                      </a:r>
                      <a:br>
                        <a:rPr lang="en-GB" sz="900"/>
                      </a:br>
                      <a:r>
                        <a:rPr lang="en-GB" sz="900"/>
                        <a:t>- Struggles with regional accents and low-resource languages. </a:t>
                      </a:r>
                      <a:br>
                        <a:rPr lang="en-GB" sz="900"/>
                      </a:br>
                      <a:r>
                        <a:rPr lang="en-GB" sz="900"/>
                        <a:t>- Limited access, mainly for research or enterprise use.</a:t>
                      </a:r>
                      <a:endParaRPr/>
                    </a:p>
                  </a:txBody>
                  <a:tcPr marT="19250" marB="19250" marR="38500" marL="38500" anchor="ctr"/>
                </a:tc>
                <a:tc>
                  <a:txBody>
                    <a:bodyPr/>
                    <a:lstStyle/>
                    <a:p>
                      <a:pPr indent="-171450" lvl="0" marL="171450" marR="0" rtl="0" algn="l">
                        <a:spcBef>
                          <a:spcPts val="0"/>
                        </a:spcBef>
                        <a:spcAft>
                          <a:spcPts val="0"/>
                        </a:spcAft>
                        <a:buClr>
                          <a:schemeClr val="dk1"/>
                        </a:buClr>
                        <a:buSzPts val="900"/>
                        <a:buFont typeface="Calibri"/>
                        <a:buChar char="-"/>
                      </a:pPr>
                      <a:r>
                        <a:rPr i="1" lang="en-GB" sz="900"/>
                        <a:t>Limited by dataset size for underrepresented voices, though transfer learning helps mitigate this. </a:t>
                      </a:r>
                      <a:br>
                        <a:rPr i="1" lang="en-GB" sz="900"/>
                      </a:br>
                      <a:r>
                        <a:rPr i="1" lang="en-GB" sz="900"/>
                        <a:t>- May struggle with synthetic-sounding voices. </a:t>
                      </a:r>
                      <a:br>
                        <a:rPr i="1" lang="en-GB" sz="900"/>
                      </a:br>
                      <a:r>
                        <a:rPr i="1" lang="en-GB" sz="900"/>
                        <a:t>- Accessible via a web app only currently</a:t>
                      </a:r>
                      <a:endParaRPr/>
                    </a:p>
                  </a:txBody>
                  <a:tcPr marT="19250" marB="19250" marR="38500" marL="38500" anchor="ctr"/>
                </a:tc>
              </a:tr>
              <a:tr h="1364350">
                <a:tc>
                  <a:txBody>
                    <a:bodyPr/>
                    <a:lstStyle/>
                    <a:p>
                      <a:pPr indent="0" lvl="0" marL="0" marR="0" rtl="0" algn="l">
                        <a:spcBef>
                          <a:spcPts val="0"/>
                        </a:spcBef>
                        <a:spcAft>
                          <a:spcPts val="0"/>
                        </a:spcAft>
                        <a:buNone/>
                      </a:pPr>
                      <a:r>
                        <a:rPr lang="en-GB" sz="900"/>
                        <a:t>Strengths</a:t>
                      </a:r>
                      <a:endParaRPr/>
                    </a:p>
                  </a:txBody>
                  <a:tcPr marT="19250" marB="19250" marR="38500" marL="38500" anchor="ctr"/>
                </a:tc>
                <a:tc>
                  <a:txBody>
                    <a:bodyPr/>
                    <a:lstStyle/>
                    <a:p>
                      <a:pPr indent="0" lvl="0" marL="0" marR="0" rtl="0" algn="l">
                        <a:spcBef>
                          <a:spcPts val="0"/>
                        </a:spcBef>
                        <a:spcAft>
                          <a:spcPts val="0"/>
                        </a:spcAft>
                        <a:buNone/>
                      </a:pPr>
                      <a:r>
                        <a:rPr lang="en-GB" sz="900"/>
                        <a:t>- High accuracy in synthetic speech detection. </a:t>
                      </a:r>
                      <a:br>
                        <a:rPr lang="en-GB" sz="900"/>
                      </a:br>
                      <a:r>
                        <a:rPr lang="en-GB" sz="900"/>
                        <a:t>- Well-suited for enterprise-level use and security applications.</a:t>
                      </a:r>
                      <a:endParaRPr/>
                    </a:p>
                  </a:txBody>
                  <a:tcPr marT="19250" marB="19250" marR="38500" marL="38500" anchor="ctr"/>
                </a:tc>
                <a:tc>
                  <a:txBody>
                    <a:bodyPr/>
                    <a:lstStyle/>
                    <a:p>
                      <a:pPr indent="0" lvl="0" marL="0" marR="0" rtl="0" algn="l">
                        <a:spcBef>
                          <a:spcPts val="0"/>
                        </a:spcBef>
                        <a:spcAft>
                          <a:spcPts val="0"/>
                        </a:spcAft>
                        <a:buNone/>
                      </a:pPr>
                      <a:r>
                        <a:rPr lang="en-GB" sz="900"/>
                        <a:t>- High-quality synthetic speech generation and detection. </a:t>
                      </a:r>
                      <a:br>
                        <a:rPr lang="en-GB" sz="900"/>
                      </a:br>
                      <a:r>
                        <a:rPr lang="en-GB" sz="900"/>
                        <a:t>- Great for personalized voice creation.</a:t>
                      </a:r>
                      <a:endParaRPr/>
                    </a:p>
                  </a:txBody>
                  <a:tcPr marT="19250" marB="19250" marR="38500" marL="38500" anchor="ctr"/>
                </a:tc>
                <a:tc>
                  <a:txBody>
                    <a:bodyPr/>
                    <a:lstStyle/>
                    <a:p>
                      <a:pPr indent="0" lvl="0" marL="0" marR="0" rtl="0" algn="l">
                        <a:spcBef>
                          <a:spcPts val="0"/>
                        </a:spcBef>
                        <a:spcAft>
                          <a:spcPts val="0"/>
                        </a:spcAft>
                        <a:buNone/>
                      </a:pPr>
                      <a:r>
                        <a:rPr lang="en-GB" sz="900"/>
                        <a:t>- Efficient at speaker verification and comparison. </a:t>
                      </a:r>
                      <a:br>
                        <a:rPr lang="en-GB" sz="900"/>
                      </a:br>
                      <a:r>
                        <a:rPr lang="en-GB" sz="900"/>
                        <a:t>- Effective for distinguishing specific speakers based on audio features.</a:t>
                      </a:r>
                      <a:endParaRPr/>
                    </a:p>
                  </a:txBody>
                  <a:tcPr marT="19250" marB="19250" marR="38500" marL="38500" anchor="ctr"/>
                </a:tc>
                <a:tc>
                  <a:txBody>
                    <a:bodyPr/>
                    <a:lstStyle/>
                    <a:p>
                      <a:pPr indent="-171450" lvl="0" marL="171450" marR="0" rtl="0" algn="l">
                        <a:spcBef>
                          <a:spcPts val="0"/>
                        </a:spcBef>
                        <a:spcAft>
                          <a:spcPts val="0"/>
                        </a:spcAft>
                        <a:buClr>
                          <a:schemeClr val="dk1"/>
                        </a:buClr>
                        <a:buSzPts val="900"/>
                        <a:buFont typeface="Calibri"/>
                        <a:buChar char="-"/>
                      </a:pPr>
                      <a:r>
                        <a:rPr i="1" lang="en-GB" sz="900"/>
                        <a:t>Focuses on gender classification with a specialized and accessible approach. </a:t>
                      </a:r>
                      <a:endParaRPr/>
                    </a:p>
                    <a:p>
                      <a:pPr indent="-171450" lvl="0" marL="171450" marR="0" rtl="0" algn="l">
                        <a:spcBef>
                          <a:spcPts val="0"/>
                        </a:spcBef>
                        <a:spcAft>
                          <a:spcPts val="0"/>
                        </a:spcAft>
                        <a:buClr>
                          <a:schemeClr val="dk1"/>
                        </a:buClr>
                        <a:buSzPts val="900"/>
                        <a:buFont typeface="Calibri"/>
                        <a:buChar char="-"/>
                      </a:pPr>
                      <a:r>
                        <a:rPr i="1" lang="en-GB" sz="900"/>
                        <a:t>Uses transfer learning to improve generalization on limited datasets.</a:t>
                      </a:r>
                      <a:endParaRPr/>
                    </a:p>
                    <a:p>
                      <a:pPr indent="-171450" lvl="0" marL="171450" marR="0" rtl="0" algn="l">
                        <a:spcBef>
                          <a:spcPts val="0"/>
                        </a:spcBef>
                        <a:spcAft>
                          <a:spcPts val="0"/>
                        </a:spcAft>
                        <a:buClr>
                          <a:schemeClr val="dk1"/>
                        </a:buClr>
                        <a:buSzPts val="900"/>
                        <a:buFont typeface="Calibri"/>
                        <a:buChar char="-"/>
                      </a:pPr>
                      <a:r>
                        <a:rPr i="1" lang="en-GB" sz="900"/>
                        <a:t>Free to use</a:t>
                      </a:r>
                      <a:endParaRPr/>
                    </a:p>
                  </a:txBody>
                  <a:tcPr marT="19250" marB="19250" marR="38500" marL="38500" anchor="ctr"/>
                </a:tc>
              </a:tr>
              <a:tr h="882050">
                <a:tc>
                  <a:txBody>
                    <a:bodyPr/>
                    <a:lstStyle/>
                    <a:p>
                      <a:pPr indent="0" lvl="0" marL="0" marR="0" rtl="0" algn="l">
                        <a:spcBef>
                          <a:spcPts val="0"/>
                        </a:spcBef>
                        <a:spcAft>
                          <a:spcPts val="0"/>
                        </a:spcAft>
                        <a:buNone/>
                      </a:pPr>
                      <a:r>
                        <a:rPr lang="en-GB" sz="900"/>
                        <a:t>Goal/Focus</a:t>
                      </a:r>
                      <a:endParaRPr/>
                    </a:p>
                  </a:txBody>
                  <a:tcPr marT="19250" marB="19250" marR="38500" marL="38500" anchor="ctr"/>
                </a:tc>
                <a:tc>
                  <a:txBody>
                    <a:bodyPr/>
                    <a:lstStyle/>
                    <a:p>
                      <a:pPr indent="0" lvl="0" marL="0" marR="0" rtl="0" algn="l">
                        <a:spcBef>
                          <a:spcPts val="0"/>
                        </a:spcBef>
                        <a:spcAft>
                          <a:spcPts val="0"/>
                        </a:spcAft>
                        <a:buNone/>
                      </a:pPr>
                      <a:r>
                        <a:rPr lang="en-GB" sz="900"/>
                        <a:t>To provide cutting-edge solutions for detecting synthetic voices and deepfakes in audio.</a:t>
                      </a:r>
                      <a:endParaRPr/>
                    </a:p>
                  </a:txBody>
                  <a:tcPr marT="19250" marB="19250" marR="38500" marL="38500" anchor="ctr"/>
                </a:tc>
                <a:tc>
                  <a:txBody>
                    <a:bodyPr/>
                    <a:lstStyle/>
                    <a:p>
                      <a:pPr indent="0" lvl="0" marL="0" marR="0" rtl="0" algn="l">
                        <a:spcBef>
                          <a:spcPts val="0"/>
                        </a:spcBef>
                        <a:spcAft>
                          <a:spcPts val="0"/>
                        </a:spcAft>
                        <a:buNone/>
                      </a:pPr>
                      <a:r>
                        <a:rPr lang="en-GB" sz="900"/>
                        <a:t>To offer high-quality text-to-speech synthesis and detection tools, including for AI-generated voices.</a:t>
                      </a:r>
                      <a:endParaRPr/>
                    </a:p>
                  </a:txBody>
                  <a:tcPr marT="19250" marB="19250" marR="38500" marL="38500" anchor="ctr"/>
                </a:tc>
                <a:tc>
                  <a:txBody>
                    <a:bodyPr/>
                    <a:lstStyle/>
                    <a:p>
                      <a:pPr indent="0" lvl="0" marL="0" marR="0" rtl="0" algn="l">
                        <a:spcBef>
                          <a:spcPts val="0"/>
                        </a:spcBef>
                        <a:spcAft>
                          <a:spcPts val="0"/>
                        </a:spcAft>
                        <a:buNone/>
                      </a:pPr>
                      <a:r>
                        <a:rPr lang="en-GB" sz="900"/>
                        <a:t>To verify and differentiate speakers based on their voice characteristics.</a:t>
                      </a:r>
                      <a:endParaRPr/>
                    </a:p>
                  </a:txBody>
                  <a:tcPr marT="19250" marB="19250" marR="38500" marL="38500" anchor="ctr"/>
                </a:tc>
                <a:tc>
                  <a:txBody>
                    <a:bodyPr/>
                    <a:lstStyle/>
                    <a:p>
                      <a:pPr indent="0" lvl="0" marL="0" marR="0" rtl="0" algn="l">
                        <a:spcBef>
                          <a:spcPts val="0"/>
                        </a:spcBef>
                        <a:spcAft>
                          <a:spcPts val="0"/>
                        </a:spcAft>
                        <a:buNone/>
                      </a:pPr>
                      <a:r>
                        <a:rPr i="1" lang="en-GB" sz="900"/>
                        <a:t>To provide solutions for detecting AI audio and make gender-based voice classification accessible and reliable.</a:t>
                      </a:r>
                      <a:endParaRPr/>
                    </a:p>
                  </a:txBody>
                  <a:tcPr marT="19250" marB="19250" marR="38500" marL="38500" anchor="ctr"/>
                </a:tc>
              </a:tr>
            </a:tbl>
          </a:graphicData>
        </a:graphic>
      </p:graphicFrame>
      <p:sp>
        <p:nvSpPr>
          <p:cNvPr id="112" name="Google Shape;112;p2"/>
          <p:cNvSpPr txBox="1"/>
          <p:nvPr/>
        </p:nvSpPr>
        <p:spPr>
          <a:xfrm>
            <a:off x="2065800" y="304100"/>
            <a:ext cx="8001000" cy="97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800">
                <a:solidFill>
                  <a:schemeClr val="dk1"/>
                </a:solidFill>
                <a:latin typeface="Cambria"/>
                <a:ea typeface="Cambria"/>
                <a:cs typeface="Cambria"/>
                <a:sym typeface="Cambria"/>
              </a:rPr>
              <a:t>WaveTruth vs. Other Similar AI Detectors: </a:t>
            </a:r>
            <a:endParaRPr sz="2800">
              <a:solidFill>
                <a:schemeClr val="dk1"/>
              </a:solidFill>
              <a:latin typeface="Cambria"/>
              <a:ea typeface="Cambria"/>
              <a:cs typeface="Cambria"/>
              <a:sym typeface="Cambria"/>
            </a:endParaRPr>
          </a:p>
          <a:p>
            <a:pPr indent="0" lvl="0" marL="0" rtl="0" algn="ctr">
              <a:spcBef>
                <a:spcPts val="0"/>
              </a:spcBef>
              <a:spcAft>
                <a:spcPts val="0"/>
              </a:spcAft>
              <a:buNone/>
            </a:pPr>
            <a:r>
              <a:rPr lang="en-GB" sz="2800">
                <a:solidFill>
                  <a:schemeClr val="dk1"/>
                </a:solidFill>
                <a:latin typeface="Cambria"/>
                <a:ea typeface="Cambria"/>
                <a:cs typeface="Cambria"/>
                <a:sym typeface="Cambria"/>
              </a:rPr>
              <a:t>A Comparative Analysis</a:t>
            </a:r>
            <a:endParaRPr sz="2800">
              <a:solidFill>
                <a:schemeClr val="dk1"/>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18" name="Google Shape;118;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119" name="Google Shape;119;p3"/>
          <p:cNvSpPr txBox="1"/>
          <p:nvPr/>
        </p:nvSpPr>
        <p:spPr>
          <a:xfrm>
            <a:off x="849375" y="178275"/>
            <a:ext cx="10549200" cy="114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800">
                <a:solidFill>
                  <a:schemeClr val="dk1"/>
                </a:solidFill>
                <a:latin typeface="Cambria"/>
                <a:ea typeface="Cambria"/>
                <a:cs typeface="Cambria"/>
                <a:sym typeface="Cambria"/>
              </a:rPr>
              <a:t>Pipeline: - Behind the scenes of how the WaveTruth makes its predictions</a:t>
            </a:r>
            <a:endParaRPr sz="2800">
              <a:solidFill>
                <a:schemeClr val="dk1"/>
              </a:solidFill>
              <a:latin typeface="Cambria"/>
              <a:ea typeface="Cambria"/>
              <a:cs typeface="Cambria"/>
              <a:sym typeface="Cambria"/>
            </a:endParaRPr>
          </a:p>
        </p:txBody>
      </p:sp>
      <p:pic>
        <p:nvPicPr>
          <p:cNvPr id="120" name="Google Shape;120;p3"/>
          <p:cNvPicPr preferRelativeResize="0"/>
          <p:nvPr/>
        </p:nvPicPr>
        <p:blipFill rotWithShape="1">
          <a:blip r:embed="rId3">
            <a:alphaModFix/>
          </a:blip>
          <a:srcRect b="0" l="0" r="0" t="10849"/>
          <a:stretch/>
        </p:blipFill>
        <p:spPr>
          <a:xfrm>
            <a:off x="0" y="1373013"/>
            <a:ext cx="12192000" cy="6113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4"/>
          <p:cNvPicPr preferRelativeResize="0"/>
          <p:nvPr/>
        </p:nvPicPr>
        <p:blipFill>
          <a:blip r:embed="rId3">
            <a:alphaModFix/>
          </a:blip>
          <a:stretch>
            <a:fillRect/>
          </a:stretch>
        </p:blipFill>
        <p:spPr>
          <a:xfrm>
            <a:off x="2557413" y="152400"/>
            <a:ext cx="7077168" cy="6553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5"/>
          <p:cNvPicPr preferRelativeResize="0"/>
          <p:nvPr/>
        </p:nvPicPr>
        <p:blipFill>
          <a:blip r:embed="rId3">
            <a:alphaModFix/>
          </a:blip>
          <a:stretch>
            <a:fillRect/>
          </a:stretch>
        </p:blipFill>
        <p:spPr>
          <a:xfrm>
            <a:off x="1995438" y="152400"/>
            <a:ext cx="8201126" cy="655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nvSpPr>
        <p:spPr>
          <a:xfrm>
            <a:off x="3156350" y="5285075"/>
            <a:ext cx="6270900" cy="105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600">
                <a:solidFill>
                  <a:schemeClr val="dk1"/>
                </a:solidFill>
                <a:latin typeface="Cambria"/>
                <a:ea typeface="Cambria"/>
                <a:cs typeface="Cambria"/>
                <a:sym typeface="Cambria"/>
              </a:rPr>
              <a:t>9 Principal Components Selected, 99.83 % of total explained Variance</a:t>
            </a:r>
            <a:endParaRPr sz="2600">
              <a:solidFill>
                <a:schemeClr val="dk1"/>
              </a:solidFill>
              <a:latin typeface="Cambria"/>
              <a:ea typeface="Cambria"/>
              <a:cs typeface="Cambria"/>
              <a:sym typeface="Cambria"/>
            </a:endParaRPr>
          </a:p>
        </p:txBody>
      </p:sp>
      <p:pic>
        <p:nvPicPr>
          <p:cNvPr id="136" name="Google Shape;136;p6"/>
          <p:cNvPicPr preferRelativeResize="0"/>
          <p:nvPr/>
        </p:nvPicPr>
        <p:blipFill>
          <a:blip r:embed="rId3">
            <a:alphaModFix/>
          </a:blip>
          <a:stretch>
            <a:fillRect/>
          </a:stretch>
        </p:blipFill>
        <p:spPr>
          <a:xfrm>
            <a:off x="2805100" y="603300"/>
            <a:ext cx="6581775" cy="4476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2025-02-05T16:54:19Z</dcterms:created>
  <dc:creator>Hisham Iqbal Khokhar</dc:creator>
</cp:coreProperties>
</file>