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22"/>
  </p:notesMasterIdLst>
  <p:sldIdLst>
    <p:sldId id="261" r:id="rId2"/>
    <p:sldId id="264" r:id="rId3"/>
    <p:sldId id="265" r:id="rId4"/>
    <p:sldId id="266" r:id="rId5"/>
    <p:sldId id="267" r:id="rId6"/>
    <p:sldId id="268" r:id="rId7"/>
    <p:sldId id="269" r:id="rId8"/>
    <p:sldId id="272" r:id="rId9"/>
    <p:sldId id="273" r:id="rId10"/>
    <p:sldId id="275" r:id="rId11"/>
    <p:sldId id="274" r:id="rId12"/>
    <p:sldId id="276" r:id="rId13"/>
    <p:sldId id="277" r:id="rId14"/>
    <p:sldId id="278" r:id="rId15"/>
    <p:sldId id="270" r:id="rId16"/>
    <p:sldId id="279" r:id="rId17"/>
    <p:sldId id="280" r:id="rId18"/>
    <p:sldId id="281" r:id="rId19"/>
    <p:sldId id="28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16" autoAdjust="0"/>
  </p:normalViewPr>
  <p:slideViewPr>
    <p:cSldViewPr snapToGrid="0">
      <p:cViewPr varScale="1">
        <p:scale>
          <a:sx n="53" d="100"/>
          <a:sy n="53" d="100"/>
        </p:scale>
        <p:origin x="13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6D3F2-0D00-476A-B908-03DFCD18C9CF}" type="datetimeFigureOut">
              <a:rPr lang="en-US" smtClean="0"/>
              <a:t>11-Oct-23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F3FD4-D1F2-419B-A07D-711117544BED}" type="slidenum">
              <a:rPr lang="en-US" smtClean="0"/>
              <a:t>‹#›</a:t>
            </a:fld>
            <a:endParaRPr lang="en-US"/>
          </a:p>
        </p:txBody>
      </p:sp>
    </p:spTree>
    <p:extLst>
      <p:ext uri="{BB962C8B-B14F-4D97-AF65-F5344CB8AC3E}">
        <p14:creationId xmlns:p14="http://schemas.microsoft.com/office/powerpoint/2010/main" val="304830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the Dataset from Kaggle</a:t>
            </a:r>
          </a:p>
          <a:p>
            <a:endParaRPr lang="en-US" dirty="0"/>
          </a:p>
          <a:p>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Check for dataset problems, such as having imbalanced classes, or missing values, and solving these issues with best practices. After that apply feature selection, and normalizing on the datasets to ensure optimal and efficient performance of the algorithms to generate a model with high accuracy. </a:t>
            </a:r>
          </a:p>
          <a:p>
            <a:endPar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algorithm  used: Decision Trees, Random Forests, K-Nearest </a:t>
            </a:r>
            <a:r>
              <a:rPr kumimoji="0" lang="en-US"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Neighbours</a:t>
            </a: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Support Vector Machines, Logistic Regression, Multinomial Naive Bayes, and Multi-Layer Perceptron.</a:t>
            </a:r>
          </a:p>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7</a:t>
            </a:fld>
            <a:endParaRPr lang="en-US"/>
          </a:p>
        </p:txBody>
      </p:sp>
    </p:spTree>
    <p:extLst>
      <p:ext uri="{BB962C8B-B14F-4D97-AF65-F5344CB8AC3E}">
        <p14:creationId xmlns:p14="http://schemas.microsoft.com/office/powerpoint/2010/main" val="379007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remove the tweet tags, emails, URLs, extra spaces, and phone numbers.</a:t>
            </a:r>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16</a:t>
            </a:fld>
            <a:endParaRPr lang="en-US"/>
          </a:p>
        </p:txBody>
      </p:sp>
    </p:spTree>
    <p:extLst>
      <p:ext uri="{BB962C8B-B14F-4D97-AF65-F5344CB8AC3E}">
        <p14:creationId xmlns:p14="http://schemas.microsoft.com/office/powerpoint/2010/main" val="217857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17</a:t>
            </a:fld>
            <a:endParaRPr lang="en-US"/>
          </a:p>
        </p:txBody>
      </p:sp>
    </p:spTree>
    <p:extLst>
      <p:ext uri="{BB962C8B-B14F-4D97-AF65-F5344CB8AC3E}">
        <p14:creationId xmlns:p14="http://schemas.microsoft.com/office/powerpoint/2010/main" val="240596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18</a:t>
            </a:fld>
            <a:endParaRPr lang="en-US"/>
          </a:p>
        </p:txBody>
      </p:sp>
    </p:spTree>
    <p:extLst>
      <p:ext uri="{BB962C8B-B14F-4D97-AF65-F5344CB8AC3E}">
        <p14:creationId xmlns:p14="http://schemas.microsoft.com/office/powerpoint/2010/main" val="1631519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19</a:t>
            </a:fld>
            <a:endParaRPr lang="en-US"/>
          </a:p>
        </p:txBody>
      </p:sp>
    </p:spTree>
    <p:extLst>
      <p:ext uri="{BB962C8B-B14F-4D97-AF65-F5344CB8AC3E}">
        <p14:creationId xmlns:p14="http://schemas.microsoft.com/office/powerpoint/2010/main" val="970761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20</a:t>
            </a:fld>
            <a:endParaRPr lang="en-US"/>
          </a:p>
        </p:txBody>
      </p:sp>
    </p:spTree>
    <p:extLst>
      <p:ext uri="{BB962C8B-B14F-4D97-AF65-F5344CB8AC3E}">
        <p14:creationId xmlns:p14="http://schemas.microsoft.com/office/powerpoint/2010/main" val="419851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lnSpc>
                <a:spcPct val="150000"/>
              </a:lnSpc>
              <a:buFont typeface="+mj-lt"/>
              <a:buAutoNum type="arabicPeriod"/>
            </a:pPr>
            <a:r>
              <a:rPr lang="en-AU" sz="1200" b="1" dirty="0">
                <a:effectLst/>
                <a:latin typeface="Times New Roman" panose="02020603050405020304" pitchFamily="18" charset="0"/>
                <a:ea typeface="Times New Roman" panose="02020603050405020304" pitchFamily="18" charset="0"/>
              </a:rPr>
              <a:t>Supervised Learning:</a:t>
            </a:r>
            <a:r>
              <a:rPr lang="en-AU" sz="1200" dirty="0">
                <a:effectLst/>
                <a:latin typeface="Times New Roman" panose="02020603050405020304" pitchFamily="18" charset="0"/>
                <a:ea typeface="Times New Roman" panose="02020603050405020304" pitchFamily="18" charset="0"/>
              </a:rPr>
              <a:t> Where the algorithm is trained on a pre-defined set of samples (training dataset) with labelled classes or real numbers (Known sentiment class ) We will use the classification method.</a:t>
            </a:r>
            <a:endParaRPr lang="en-US"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AU" sz="1200" b="1" dirty="0">
                <a:effectLst/>
                <a:latin typeface="Times New Roman" panose="02020603050405020304" pitchFamily="18" charset="0"/>
                <a:ea typeface="Times New Roman" panose="02020603050405020304" pitchFamily="18" charset="0"/>
              </a:rPr>
              <a:t>Unsupervised Learning:</a:t>
            </a:r>
            <a:r>
              <a:rPr lang="en-AU" sz="1200" dirty="0">
                <a:effectLst/>
                <a:latin typeface="Times New Roman" panose="02020603050405020304" pitchFamily="18" charset="0"/>
                <a:ea typeface="Times New Roman" panose="02020603050405020304" pitchFamily="18" charset="0"/>
              </a:rPr>
              <a:t> ML is applied on datasets that have samples without a specific latent variable or group. We will not use this learning method</a:t>
            </a:r>
            <a:endParaRPr lang="en-US"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AU" sz="1200" b="1" dirty="0">
                <a:effectLst/>
                <a:latin typeface="Times New Roman" panose="02020603050405020304" pitchFamily="18" charset="0"/>
                <a:ea typeface="Times New Roman" panose="02020603050405020304" pitchFamily="18" charset="0"/>
              </a:rPr>
              <a:t>Reinforcement Learning:</a:t>
            </a:r>
            <a:r>
              <a:rPr lang="en-AU" sz="1200" dirty="0">
                <a:effectLst/>
                <a:latin typeface="Times New Roman" panose="02020603050405020304" pitchFamily="18" charset="0"/>
                <a:ea typeface="Times New Roman" panose="02020603050405020304" pitchFamily="18" charset="0"/>
              </a:rPr>
              <a:t> The ML will learns from trial and error, receiving rewards or penalties for the actions it performs. We will not use this method</a:t>
            </a:r>
            <a:endParaRPr lang="en-US" sz="12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50F3FD4-D1F2-419B-A07D-711117544BED}" type="slidenum">
              <a:rPr lang="en-US" smtClean="0"/>
              <a:t>8</a:t>
            </a:fld>
            <a:endParaRPr lang="en-US"/>
          </a:p>
        </p:txBody>
      </p:sp>
    </p:spTree>
    <p:extLst>
      <p:ext uri="{BB962C8B-B14F-4D97-AF65-F5344CB8AC3E}">
        <p14:creationId xmlns:p14="http://schemas.microsoft.com/office/powerpoint/2010/main" val="401577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9</a:t>
            </a:fld>
            <a:endParaRPr lang="en-US"/>
          </a:p>
        </p:txBody>
      </p:sp>
    </p:spTree>
    <p:extLst>
      <p:ext uri="{BB962C8B-B14F-4D97-AF65-F5344CB8AC3E}">
        <p14:creationId xmlns:p14="http://schemas.microsoft.com/office/powerpoint/2010/main" val="114495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a:solidFill>
                  <a:schemeClr val="bg1"/>
                </a:solidFill>
                <a:effectLst/>
                <a:latin typeface="Times New Roman" panose="02020603050405020304" pitchFamily="18" charset="0"/>
                <a:cs typeface="Times New Roman" panose="02020603050405020304" pitchFamily="18" charset="0"/>
              </a:rPr>
              <a:t>Decision Tree: C</a:t>
            </a:r>
            <a:r>
              <a:rPr lang="en-US" b="0" i="0" dirty="0">
                <a:solidFill>
                  <a:srgbClr val="1F1F1F"/>
                </a:solidFill>
                <a:effectLst/>
                <a:latin typeface="Google Sans"/>
              </a:rPr>
              <a:t>reates a tree-like model of decisions and their possible consequences.</a:t>
            </a:r>
            <a:endParaRPr lang="en-US" sz="1200" dirty="0">
              <a:solidFill>
                <a:schemeClr val="bg1"/>
              </a:solidFill>
              <a:effectLst/>
              <a:latin typeface="Times New Roman" panose="02020603050405020304" pitchFamily="18" charset="0"/>
              <a:cs typeface="Times New Roman" panose="02020603050405020304" pitchFamily="18" charset="0"/>
            </a:endParaRPr>
          </a:p>
          <a:p>
            <a:pPr>
              <a:lnSpc>
                <a:spcPct val="150000"/>
              </a:lnSpc>
            </a:pPr>
            <a:r>
              <a:rPr lang="en-US" sz="1200" dirty="0">
                <a:solidFill>
                  <a:schemeClr val="bg1"/>
                </a:solidFill>
                <a:effectLst/>
                <a:latin typeface="Times New Roman" panose="02020603050405020304" pitchFamily="18" charset="0"/>
                <a:cs typeface="Times New Roman" panose="02020603050405020304" pitchFamily="18" charset="0"/>
              </a:rPr>
              <a:t>Random Forest: which is </a:t>
            </a:r>
            <a:r>
              <a:rPr lang="en-US" b="0" i="0" dirty="0">
                <a:solidFill>
                  <a:srgbClr val="1F1F1F"/>
                </a:solidFill>
                <a:effectLst/>
                <a:latin typeface="Google Sans"/>
              </a:rPr>
              <a:t>an ensemble learning algorithm that combines multiple decision trees to make predictions.</a:t>
            </a:r>
            <a:endParaRPr lang="en-US" sz="1200" dirty="0">
              <a:solidFill>
                <a:schemeClr val="bg1"/>
              </a:solidFill>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10</a:t>
            </a:fld>
            <a:endParaRPr lang="en-US"/>
          </a:p>
        </p:txBody>
      </p:sp>
    </p:spTree>
    <p:extLst>
      <p:ext uri="{BB962C8B-B14F-4D97-AF65-F5344CB8AC3E}">
        <p14:creationId xmlns:p14="http://schemas.microsoft.com/office/powerpoint/2010/main" val="428960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a:solidFill>
                  <a:schemeClr val="bg1"/>
                </a:solidFill>
                <a:effectLst/>
                <a:latin typeface="Times New Roman" panose="02020603050405020304" pitchFamily="18" charset="0"/>
                <a:cs typeface="Times New Roman" panose="02020603050405020304" pitchFamily="18" charset="0"/>
              </a:rPr>
              <a:t>K-Nearest Neighbors (KNN): </a:t>
            </a:r>
            <a:r>
              <a:rPr lang="en-US" b="0" i="0" dirty="0">
                <a:solidFill>
                  <a:srgbClr val="1F1F1F"/>
                </a:solidFill>
                <a:effectLst/>
                <a:latin typeface="Google Sans"/>
              </a:rPr>
              <a:t>predicts the value of a new data point by finding the k most similar data points in the training set and then averaging the values of the k most similar data points.</a:t>
            </a:r>
          </a:p>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11</a:t>
            </a:fld>
            <a:endParaRPr lang="en-US"/>
          </a:p>
        </p:txBody>
      </p:sp>
    </p:spTree>
    <p:extLst>
      <p:ext uri="{BB962C8B-B14F-4D97-AF65-F5344CB8AC3E}">
        <p14:creationId xmlns:p14="http://schemas.microsoft.com/office/powerpoint/2010/main" val="135721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a:solidFill>
                  <a:schemeClr val="bg1"/>
                </a:solidFill>
                <a:effectLst/>
                <a:latin typeface="Times New Roman" panose="02020603050405020304" pitchFamily="18" charset="0"/>
                <a:cs typeface="Times New Roman" panose="02020603050405020304" pitchFamily="18" charset="0"/>
              </a:rPr>
              <a:t>Support Vector Machine (SVM): U</a:t>
            </a:r>
            <a:r>
              <a:rPr lang="en-US" b="0" i="0" dirty="0">
                <a:solidFill>
                  <a:srgbClr val="1F1F1F"/>
                </a:solidFill>
                <a:effectLst/>
                <a:latin typeface="Google Sans"/>
              </a:rPr>
              <a:t>sed to find a hyperplane that best fits the data points in a continuous space to separate the different classes.</a:t>
            </a:r>
            <a:endParaRPr lang="en-US" sz="12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12</a:t>
            </a:fld>
            <a:endParaRPr lang="en-US"/>
          </a:p>
        </p:txBody>
      </p:sp>
    </p:spTree>
    <p:extLst>
      <p:ext uri="{BB962C8B-B14F-4D97-AF65-F5344CB8AC3E}">
        <p14:creationId xmlns:p14="http://schemas.microsoft.com/office/powerpoint/2010/main" val="331330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a:t>Logistic Regression</a:t>
            </a:r>
            <a:r>
              <a:rPr lang="en-US" dirty="0"/>
              <a:t> is a machine learning algorithm that is used to predict the probability of a categorical outcome</a:t>
            </a:r>
          </a:p>
          <a:p>
            <a:pPr>
              <a:lnSpc>
                <a:spcPct val="150000"/>
              </a:lnSpc>
            </a:pPr>
            <a:r>
              <a:rPr lang="en-US" b="1" dirty="0"/>
              <a:t>Multinomial Naive Bayes</a:t>
            </a:r>
            <a:r>
              <a:rPr lang="en-US" dirty="0"/>
              <a:t> is a probabilistic machine learning algorithm that is used for text classification</a:t>
            </a:r>
          </a:p>
        </p:txBody>
      </p:sp>
      <p:sp>
        <p:nvSpPr>
          <p:cNvPr id="4" name="Slide Number Placeholder 3"/>
          <p:cNvSpPr>
            <a:spLocks noGrp="1"/>
          </p:cNvSpPr>
          <p:nvPr>
            <p:ph type="sldNum" sz="quarter" idx="5"/>
          </p:nvPr>
        </p:nvSpPr>
        <p:spPr/>
        <p:txBody>
          <a:bodyPr/>
          <a:lstStyle/>
          <a:p>
            <a:fld id="{E50F3FD4-D1F2-419B-A07D-711117544BED}" type="slidenum">
              <a:rPr lang="en-US" smtClean="0"/>
              <a:t>13</a:t>
            </a:fld>
            <a:endParaRPr lang="en-US"/>
          </a:p>
        </p:txBody>
      </p:sp>
    </p:spTree>
    <p:extLst>
      <p:ext uri="{BB962C8B-B14F-4D97-AF65-F5344CB8AC3E}">
        <p14:creationId xmlns:p14="http://schemas.microsoft.com/office/powerpoint/2010/main" val="549036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a:t>multi-layer perceptron:</a:t>
            </a:r>
            <a:r>
              <a:rPr lang="en-US" dirty="0"/>
              <a:t> which is a type of neural network that can be used for logistic regression. A neural network is a machine learning model that is inspired by the way the human brain works. It is made up of interconnected nodes, called neurons, that transmit signals to each other.</a:t>
            </a:r>
          </a:p>
        </p:txBody>
      </p:sp>
      <p:sp>
        <p:nvSpPr>
          <p:cNvPr id="4" name="Slide Number Placeholder 3"/>
          <p:cNvSpPr>
            <a:spLocks noGrp="1"/>
          </p:cNvSpPr>
          <p:nvPr>
            <p:ph type="sldNum" sz="quarter" idx="5"/>
          </p:nvPr>
        </p:nvSpPr>
        <p:spPr/>
        <p:txBody>
          <a:bodyPr/>
          <a:lstStyle/>
          <a:p>
            <a:fld id="{E50F3FD4-D1F2-419B-A07D-711117544BED}" type="slidenum">
              <a:rPr lang="en-US" smtClean="0"/>
              <a:t>14</a:t>
            </a:fld>
            <a:endParaRPr lang="en-US"/>
          </a:p>
        </p:txBody>
      </p:sp>
    </p:spTree>
    <p:extLst>
      <p:ext uri="{BB962C8B-B14F-4D97-AF65-F5344CB8AC3E}">
        <p14:creationId xmlns:p14="http://schemas.microsoft.com/office/powerpoint/2010/main" val="597640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the Dataset from Kaggle</a:t>
            </a:r>
          </a:p>
          <a:p>
            <a:endParaRPr lang="en-US" dirty="0"/>
          </a:p>
          <a:p>
            <a:r>
              <a:rPr lang="en-GB" sz="1800" dirty="0">
                <a:effectLst/>
                <a:latin typeface="Times New Roman" panose="02020603050405020304" pitchFamily="18" charset="0"/>
                <a:ea typeface="Calibri" panose="020F0502020204030204" pitchFamily="34" charset="0"/>
              </a:rPr>
              <a:t>Original dataset consists of 2059 Arabic tweets with their polarity</a:t>
            </a:r>
            <a:endParaRPr lang="en-US" dirty="0"/>
          </a:p>
        </p:txBody>
      </p:sp>
      <p:sp>
        <p:nvSpPr>
          <p:cNvPr id="4" name="Slide Number Placeholder 3"/>
          <p:cNvSpPr>
            <a:spLocks noGrp="1"/>
          </p:cNvSpPr>
          <p:nvPr>
            <p:ph type="sldNum" sz="quarter" idx="5"/>
          </p:nvPr>
        </p:nvSpPr>
        <p:spPr/>
        <p:txBody>
          <a:bodyPr/>
          <a:lstStyle/>
          <a:p>
            <a:fld id="{E50F3FD4-D1F2-419B-A07D-711117544BED}" type="slidenum">
              <a:rPr lang="en-US" smtClean="0"/>
              <a:t>15</a:t>
            </a:fld>
            <a:endParaRPr lang="en-US"/>
          </a:p>
        </p:txBody>
      </p:sp>
    </p:spTree>
    <p:extLst>
      <p:ext uri="{BB962C8B-B14F-4D97-AF65-F5344CB8AC3E}">
        <p14:creationId xmlns:p14="http://schemas.microsoft.com/office/powerpoint/2010/main" val="303761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48136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7151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6825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71922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436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246500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347485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61484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255082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FF98A-9BBF-403A-8A4F-F1119E8B34E2}" type="datetimeFigureOut">
              <a:rPr lang="en-US" smtClean="0"/>
              <a:t>11-Oct-23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422134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3FF98A-9BBF-403A-8A4F-F1119E8B34E2}" type="datetimeFigureOut">
              <a:rPr lang="en-US" smtClean="0"/>
              <a:t>11-Oct-23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241422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3FF98A-9BBF-403A-8A4F-F1119E8B34E2}" type="datetimeFigureOut">
              <a:rPr lang="en-US" smtClean="0"/>
              <a:t>11-Oct-23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191326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3FF98A-9BBF-403A-8A4F-F1119E8B34E2}" type="datetimeFigureOut">
              <a:rPr lang="en-US" smtClean="0"/>
              <a:t>11-Oct-23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100494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FF98A-9BBF-403A-8A4F-F1119E8B34E2}" type="datetimeFigureOut">
              <a:rPr lang="en-US" smtClean="0"/>
              <a:t>11-Oct-23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232623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3FF98A-9BBF-403A-8A4F-F1119E8B34E2}" type="datetimeFigureOut">
              <a:rPr lang="en-US" smtClean="0"/>
              <a:t>11-Oct-23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295140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FF98A-9BBF-403A-8A4F-F1119E8B34E2}" type="datetimeFigureOut">
              <a:rPr lang="en-US" smtClean="0"/>
              <a:t>11-Oct-23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09B99C-1074-404E-9BFB-9F1771E92100}" type="slidenum">
              <a:rPr lang="en-US" smtClean="0"/>
              <a:t>‹#›</a:t>
            </a:fld>
            <a:endParaRPr lang="en-US"/>
          </a:p>
        </p:txBody>
      </p:sp>
    </p:spTree>
    <p:extLst>
      <p:ext uri="{BB962C8B-B14F-4D97-AF65-F5344CB8AC3E}">
        <p14:creationId xmlns:p14="http://schemas.microsoft.com/office/powerpoint/2010/main" val="225883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3FF98A-9BBF-403A-8A4F-F1119E8B34E2}" type="datetimeFigureOut">
              <a:rPr lang="en-US" smtClean="0"/>
              <a:t>11-Oct-23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09B99C-1074-404E-9BFB-9F1771E92100}" type="slidenum">
              <a:rPr lang="en-US" smtClean="0"/>
              <a:t>‹#›</a:t>
            </a:fld>
            <a:endParaRPr lang="en-US"/>
          </a:p>
        </p:txBody>
      </p:sp>
    </p:spTree>
    <p:extLst>
      <p:ext uri="{BB962C8B-B14F-4D97-AF65-F5344CB8AC3E}">
        <p14:creationId xmlns:p14="http://schemas.microsoft.com/office/powerpoint/2010/main" val="180547466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ebp"/></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kaggle.com/datasets/kirolosatef/nlparabictwee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kirolosatef/nlparabictweet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p:txBody>
          <a:bodyPr>
            <a:normAutofit/>
          </a:bodyPr>
          <a:lstStyle/>
          <a:p>
            <a:r>
              <a:rPr lang="en-US" dirty="0"/>
              <a:t>Introduction &amp; Background</a:t>
            </a:r>
          </a:p>
          <a:p>
            <a:r>
              <a:rPr lang="en-US" dirty="0"/>
              <a:t>Challenges</a:t>
            </a:r>
          </a:p>
          <a:p>
            <a:r>
              <a:rPr lang="en-US" dirty="0"/>
              <a:t>Objectives</a:t>
            </a:r>
          </a:p>
          <a:p>
            <a:r>
              <a:rPr lang="en-US" dirty="0"/>
              <a:t>Research Methodology</a:t>
            </a:r>
          </a:p>
          <a:p>
            <a:r>
              <a:rPr lang="en-US" dirty="0"/>
              <a:t>Machine Learning Algorithms</a:t>
            </a:r>
          </a:p>
          <a:p>
            <a:r>
              <a:rPr lang="en-US" dirty="0"/>
              <a:t>Implementation &amp; Evaluation </a:t>
            </a:r>
          </a:p>
          <a:p>
            <a:r>
              <a:rPr lang="en-US" dirty="0"/>
              <a:t>Conclusion &amp; Future Work</a:t>
            </a:r>
          </a:p>
          <a:p>
            <a:r>
              <a:rPr lang="en-US" dirty="0"/>
              <a:t>Questions &amp; Answers</a:t>
            </a:r>
          </a:p>
          <a:p>
            <a:endParaRPr lang="en-US" dirty="0"/>
          </a:p>
        </p:txBody>
      </p:sp>
    </p:spTree>
    <p:extLst>
      <p:ext uri="{BB962C8B-B14F-4D97-AF65-F5344CB8AC3E}">
        <p14:creationId xmlns:p14="http://schemas.microsoft.com/office/powerpoint/2010/main" val="1620949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Machine learning Algorithm used cont.</a:t>
            </a:r>
          </a:p>
        </p:txBody>
      </p:sp>
      <p:pic>
        <p:nvPicPr>
          <p:cNvPr id="3" name="Picture 2" descr="From a Single Decision Tree to a Random Forest | by Rosaria Silipo |  Towards Data Science">
            <a:extLst>
              <a:ext uri="{FF2B5EF4-FFF2-40B4-BE49-F238E27FC236}">
                <a16:creationId xmlns:a16="http://schemas.microsoft.com/office/drawing/2014/main" id="{21C197A1-CAD8-6DA7-9C9E-AF6BE75378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8018" y="1824418"/>
            <a:ext cx="8877501" cy="4517434"/>
          </a:xfrm>
          <a:prstGeom prst="rect">
            <a:avLst/>
          </a:prstGeom>
          <a:noFill/>
          <a:ln>
            <a:noFill/>
          </a:ln>
        </p:spPr>
      </p:pic>
    </p:spTree>
    <p:extLst>
      <p:ext uri="{BB962C8B-B14F-4D97-AF65-F5344CB8AC3E}">
        <p14:creationId xmlns:p14="http://schemas.microsoft.com/office/powerpoint/2010/main" val="113773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Machine learning Algorithm used cont.</a:t>
            </a:r>
          </a:p>
        </p:txBody>
      </p:sp>
      <p:pic>
        <p:nvPicPr>
          <p:cNvPr id="12" name="Picture 11">
            <a:extLst>
              <a:ext uri="{FF2B5EF4-FFF2-40B4-BE49-F238E27FC236}">
                <a16:creationId xmlns:a16="http://schemas.microsoft.com/office/drawing/2014/main" id="{6BAC23BD-1B2B-4EAC-6A30-715EA7EFBD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0246" y="1099693"/>
            <a:ext cx="5731510" cy="5593715"/>
          </a:xfrm>
          <a:prstGeom prst="rect">
            <a:avLst/>
          </a:prstGeom>
          <a:noFill/>
          <a:ln>
            <a:noFill/>
          </a:ln>
        </p:spPr>
      </p:pic>
      <p:sp>
        <p:nvSpPr>
          <p:cNvPr id="13" name="Rectangle 1">
            <a:extLst>
              <a:ext uri="{FF2B5EF4-FFF2-40B4-BE49-F238E27FC236}">
                <a16:creationId xmlns:a16="http://schemas.microsoft.com/office/drawing/2014/main" id="{DDFE01C1-7FFF-361A-DFDD-21F7836E031C}"/>
              </a:ext>
            </a:extLst>
          </p:cNvPr>
          <p:cNvSpPr>
            <a:spLocks noChangeArrowheads="1"/>
          </p:cNvSpPr>
          <p:nvPr/>
        </p:nvSpPr>
        <p:spPr bwMode="auto">
          <a:xfrm>
            <a:off x="903968" y="1230808"/>
            <a:ext cx="2326278" cy="369332"/>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1800" dirty="0">
                <a:effectLst/>
                <a:latin typeface="Times New Roman" panose="02020603050405020304" pitchFamily="18" charset="0"/>
                <a:ea typeface="Times New Roman" panose="02020603050405020304" pitchFamily="18" charset="0"/>
              </a:rPr>
              <a:t>K-Nearest Neighbours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7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Machine learning Algorithm used cont.</a:t>
            </a:r>
          </a:p>
        </p:txBody>
      </p:sp>
      <p:sp>
        <p:nvSpPr>
          <p:cNvPr id="13" name="Rectangle 1">
            <a:extLst>
              <a:ext uri="{FF2B5EF4-FFF2-40B4-BE49-F238E27FC236}">
                <a16:creationId xmlns:a16="http://schemas.microsoft.com/office/drawing/2014/main" id="{DDFE01C1-7FFF-361A-DFDD-21F7836E031C}"/>
              </a:ext>
            </a:extLst>
          </p:cNvPr>
          <p:cNvSpPr>
            <a:spLocks noChangeArrowheads="1"/>
          </p:cNvSpPr>
          <p:nvPr/>
        </p:nvSpPr>
        <p:spPr bwMode="auto">
          <a:xfrm>
            <a:off x="4832319" y="1523509"/>
            <a:ext cx="2527359" cy="369332"/>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1800" dirty="0">
                <a:effectLst/>
                <a:latin typeface="Times New Roman" panose="02020603050405020304" pitchFamily="18" charset="0"/>
                <a:ea typeface="Times New Roman" panose="02020603050405020304" pitchFamily="18" charset="0"/>
              </a:rPr>
              <a:t>Support Vector Machines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3" name="Picture 2" descr="Support Vector Machine (SVM) Python Example - Data Analytics">
            <a:extLst>
              <a:ext uri="{FF2B5EF4-FFF2-40B4-BE49-F238E27FC236}">
                <a16:creationId xmlns:a16="http://schemas.microsoft.com/office/drawing/2014/main" id="{FFF4E194-6151-B3BE-114B-A218655D10BD}"/>
              </a:ext>
            </a:extLst>
          </p:cNvPr>
          <p:cNvPicPr>
            <a:picLocks noChangeAspect="1"/>
          </p:cNvPicPr>
          <p:nvPr/>
        </p:nvPicPr>
        <p:blipFill rotWithShape="1">
          <a:blip r:embed="rId3">
            <a:extLst>
              <a:ext uri="{28A0092B-C50C-407E-A947-70E740481C1C}">
                <a14:useLocalDpi xmlns:a14="http://schemas.microsoft.com/office/drawing/2010/main" val="0"/>
              </a:ext>
            </a:extLst>
          </a:blip>
          <a:srcRect b="6306"/>
          <a:stretch/>
        </p:blipFill>
        <p:spPr bwMode="auto">
          <a:xfrm>
            <a:off x="2147385" y="2370208"/>
            <a:ext cx="7897225" cy="40903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3024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Machine learning Algorithm used cont.</a:t>
            </a:r>
          </a:p>
        </p:txBody>
      </p:sp>
      <p:sp>
        <p:nvSpPr>
          <p:cNvPr id="13" name="Rectangle 1">
            <a:extLst>
              <a:ext uri="{FF2B5EF4-FFF2-40B4-BE49-F238E27FC236}">
                <a16:creationId xmlns:a16="http://schemas.microsoft.com/office/drawing/2014/main" id="{DDFE01C1-7FFF-361A-DFDD-21F7836E031C}"/>
              </a:ext>
            </a:extLst>
          </p:cNvPr>
          <p:cNvSpPr>
            <a:spLocks noChangeArrowheads="1"/>
          </p:cNvSpPr>
          <p:nvPr/>
        </p:nvSpPr>
        <p:spPr bwMode="auto">
          <a:xfrm>
            <a:off x="1403284" y="1636268"/>
            <a:ext cx="3031664" cy="369332"/>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1800" dirty="0">
                <a:effectLst/>
                <a:latin typeface="Times New Roman" panose="02020603050405020304" pitchFamily="18" charset="0"/>
                <a:ea typeface="Calibri" panose="020F0502020204030204" pitchFamily="34" charset="0"/>
              </a:rPr>
              <a:t>Logistic Regression Algorithm</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8A14C49-ACAE-64FB-AED8-52D9C87FDDD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62" y="2226394"/>
            <a:ext cx="5740309" cy="3891946"/>
          </a:xfrm>
          <a:prstGeom prst="rect">
            <a:avLst/>
          </a:prstGeom>
          <a:noFill/>
          <a:ln>
            <a:noFill/>
          </a:ln>
        </p:spPr>
      </p:pic>
      <p:pic>
        <p:nvPicPr>
          <p:cNvPr id="7" name="Picture 6">
            <a:extLst>
              <a:ext uri="{FF2B5EF4-FFF2-40B4-BE49-F238E27FC236}">
                <a16:creationId xmlns:a16="http://schemas.microsoft.com/office/drawing/2014/main" id="{2B7E3411-9C99-09C1-0954-7B71D1D32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018" y="2226394"/>
            <a:ext cx="5621090" cy="3891947"/>
          </a:xfrm>
          <a:prstGeom prst="rect">
            <a:avLst/>
          </a:prstGeom>
        </p:spPr>
      </p:pic>
      <p:sp>
        <p:nvSpPr>
          <p:cNvPr id="8" name="Rectangle 1">
            <a:extLst>
              <a:ext uri="{FF2B5EF4-FFF2-40B4-BE49-F238E27FC236}">
                <a16:creationId xmlns:a16="http://schemas.microsoft.com/office/drawing/2014/main" id="{903D1F68-6772-AD65-07FC-1C06B2323062}"/>
              </a:ext>
            </a:extLst>
          </p:cNvPr>
          <p:cNvSpPr>
            <a:spLocks noChangeArrowheads="1"/>
          </p:cNvSpPr>
          <p:nvPr/>
        </p:nvSpPr>
        <p:spPr bwMode="auto">
          <a:xfrm>
            <a:off x="7657596" y="1636268"/>
            <a:ext cx="2569934"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GB" dirty="0">
                <a:latin typeface="Times New Roman" panose="02020603050405020304" pitchFamily="18" charset="0"/>
              </a:rPr>
              <a:t>Multinomial Naive Bayes</a:t>
            </a:r>
          </a:p>
        </p:txBody>
      </p:sp>
    </p:spTree>
    <p:extLst>
      <p:ext uri="{BB962C8B-B14F-4D97-AF65-F5344CB8AC3E}">
        <p14:creationId xmlns:p14="http://schemas.microsoft.com/office/powerpoint/2010/main" val="386242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Machine learning Algorithm used cont.</a:t>
            </a:r>
          </a:p>
        </p:txBody>
      </p:sp>
      <p:sp>
        <p:nvSpPr>
          <p:cNvPr id="13" name="Rectangle 1">
            <a:extLst>
              <a:ext uri="{FF2B5EF4-FFF2-40B4-BE49-F238E27FC236}">
                <a16:creationId xmlns:a16="http://schemas.microsoft.com/office/drawing/2014/main" id="{DDFE01C1-7FFF-361A-DFDD-21F7836E031C}"/>
              </a:ext>
            </a:extLst>
          </p:cNvPr>
          <p:cNvSpPr>
            <a:spLocks noChangeArrowheads="1"/>
          </p:cNvSpPr>
          <p:nvPr/>
        </p:nvSpPr>
        <p:spPr bwMode="auto">
          <a:xfrm>
            <a:off x="4910418" y="1655660"/>
            <a:ext cx="2371162" cy="369332"/>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1800" dirty="0">
                <a:effectLst/>
                <a:latin typeface="Times New Roman" panose="02020603050405020304" pitchFamily="18" charset="0"/>
                <a:ea typeface="Calibri" panose="020F0502020204030204" pitchFamily="34" charset="0"/>
              </a:rPr>
              <a:t>Multi-Layer Perceptron</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6" name="Picture 5" descr="Multi-layer perceptron (MLP-NN) basic Architecture. | Download Scientific  Diagram">
            <a:extLst>
              <a:ext uri="{FF2B5EF4-FFF2-40B4-BE49-F238E27FC236}">
                <a16:creationId xmlns:a16="http://schemas.microsoft.com/office/drawing/2014/main" id="{B7C1ACBD-C14B-6AD4-2BDF-23829FC28D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6356" y="2265178"/>
            <a:ext cx="8099287" cy="4336789"/>
          </a:xfrm>
          <a:prstGeom prst="rect">
            <a:avLst/>
          </a:prstGeom>
          <a:noFill/>
          <a:ln>
            <a:noFill/>
          </a:ln>
        </p:spPr>
      </p:pic>
    </p:spTree>
    <p:extLst>
      <p:ext uri="{BB962C8B-B14F-4D97-AF65-F5344CB8AC3E}">
        <p14:creationId xmlns:p14="http://schemas.microsoft.com/office/powerpoint/2010/main" val="1172198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Original Data set</a:t>
            </a:r>
          </a:p>
        </p:txBody>
      </p:sp>
      <p:pic>
        <p:nvPicPr>
          <p:cNvPr id="5" name="Content Placeholder 4">
            <a:extLst>
              <a:ext uri="{FF2B5EF4-FFF2-40B4-BE49-F238E27FC236}">
                <a16:creationId xmlns:a16="http://schemas.microsoft.com/office/drawing/2014/main" id="{2D204EF0-980A-55C0-305D-100C7E9328B3}"/>
              </a:ext>
            </a:extLst>
          </p:cNvPr>
          <p:cNvPicPr>
            <a:picLocks noGrp="1" noChangeAspect="1"/>
          </p:cNvPicPr>
          <p:nvPr>
            <p:ph idx="1"/>
          </p:nvPr>
        </p:nvPicPr>
        <p:blipFill>
          <a:blip r:embed="rId3"/>
          <a:stretch>
            <a:fillRect/>
          </a:stretch>
        </p:blipFill>
        <p:spPr>
          <a:xfrm>
            <a:off x="467643" y="2852341"/>
            <a:ext cx="10486869" cy="4005660"/>
          </a:xfrm>
        </p:spPr>
      </p:pic>
      <p:sp>
        <p:nvSpPr>
          <p:cNvPr id="8" name="Content Placeholder 2">
            <a:extLst>
              <a:ext uri="{FF2B5EF4-FFF2-40B4-BE49-F238E27FC236}">
                <a16:creationId xmlns:a16="http://schemas.microsoft.com/office/drawing/2014/main" id="{846D0D28-F3A0-B30F-DD95-23F6C04F381E}"/>
              </a:ext>
            </a:extLst>
          </p:cNvPr>
          <p:cNvSpPr txBox="1">
            <a:spLocks/>
          </p:cNvSpPr>
          <p:nvPr/>
        </p:nvSpPr>
        <p:spPr>
          <a:xfrm>
            <a:off x="171451" y="15578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Clr>
                <a:srgbClr val="90C226"/>
              </a:buClr>
              <a:defRPr/>
            </a:pPr>
            <a:r>
              <a:rPr lang="en-US" b="1" dirty="0">
                <a:solidFill>
                  <a:prstClr val="black">
                    <a:lumMod val="75000"/>
                    <a:lumOff val="25000"/>
                  </a:prstClr>
                </a:solidFill>
                <a:latin typeface="Trebuchet MS" panose="020B0603020202020204"/>
              </a:rPr>
              <a:t>Dataset: </a:t>
            </a:r>
            <a:r>
              <a:rPr lang="en-GB" u="sng" dirty="0">
                <a:solidFill>
                  <a:srgbClr val="0563C1"/>
                </a:solidFill>
                <a:latin typeface="Times New Roman" panose="02020603050405020304" pitchFamily="18" charset="0"/>
                <a:ea typeface="Calibri" panose="020F0502020204030204" pitchFamily="34" charset="0"/>
                <a:hlinkClick r:id="rId4"/>
              </a:rPr>
              <a:t>https://www.kaggle.com/datasets/kirolosatef/nlparabictweets</a:t>
            </a:r>
            <a:endParaRPr lang="en-GB" u="sng" dirty="0">
              <a:solidFill>
                <a:srgbClr val="0563C1"/>
              </a:solidFill>
              <a:latin typeface="Times New Roman" panose="02020603050405020304" pitchFamily="18" charset="0"/>
              <a:ea typeface="Calibri" panose="020F0502020204030204" pitchFamily="34" charset="0"/>
            </a:endParaRPr>
          </a:p>
          <a:p>
            <a:pPr>
              <a:lnSpc>
                <a:spcPct val="150000"/>
              </a:lnSpc>
              <a:buClr>
                <a:srgbClr val="90C226"/>
              </a:buClr>
              <a:defRPr/>
            </a:pPr>
            <a:r>
              <a:rPr lang="en-GB" sz="1800" dirty="0">
                <a:effectLst/>
                <a:latin typeface="Times New Roman" panose="02020603050405020304" pitchFamily="18" charset="0"/>
                <a:ea typeface="Calibri" panose="020F0502020204030204" pitchFamily="34" charset="0"/>
              </a:rPr>
              <a:t>The dataset consists of 2059 Arabic tweets with their polarity</a:t>
            </a:r>
            <a:endParaRPr lang="en-US" dirty="0">
              <a:solidFill>
                <a:prstClr val="black">
                  <a:lumMod val="75000"/>
                  <a:lumOff val="25000"/>
                </a:prstClr>
              </a:solidFill>
              <a:latin typeface="Trebuchet MS" panose="020B0603020202020204"/>
            </a:endParaRPr>
          </a:p>
        </p:txBody>
      </p:sp>
    </p:spTree>
    <p:extLst>
      <p:ext uri="{BB962C8B-B14F-4D97-AF65-F5344CB8AC3E}">
        <p14:creationId xmlns:p14="http://schemas.microsoft.com/office/powerpoint/2010/main" val="130951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Normalized Data set</a:t>
            </a:r>
          </a:p>
        </p:txBody>
      </p:sp>
      <p:sp>
        <p:nvSpPr>
          <p:cNvPr id="8" name="Content Placeholder 2">
            <a:extLst>
              <a:ext uri="{FF2B5EF4-FFF2-40B4-BE49-F238E27FC236}">
                <a16:creationId xmlns:a16="http://schemas.microsoft.com/office/drawing/2014/main" id="{846D0D28-F3A0-B30F-DD95-23F6C04F381E}"/>
              </a:ext>
            </a:extLst>
          </p:cNvPr>
          <p:cNvSpPr txBox="1">
            <a:spLocks/>
          </p:cNvSpPr>
          <p:nvPr/>
        </p:nvSpPr>
        <p:spPr>
          <a:xfrm>
            <a:off x="171451" y="15578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Clr>
                <a:srgbClr val="90C226"/>
              </a:buClr>
              <a:defRPr/>
            </a:pPr>
            <a:r>
              <a:rPr lang="en-US" b="1" dirty="0">
                <a:solidFill>
                  <a:prstClr val="black">
                    <a:lumMod val="75000"/>
                    <a:lumOff val="25000"/>
                  </a:prstClr>
                </a:solidFill>
                <a:latin typeface="Trebuchet MS" panose="020B0603020202020204"/>
              </a:rPr>
              <a:t>Tweet changed from  </a:t>
            </a:r>
            <a:r>
              <a:rPr lang="en-GB" sz="1800" dirty="0">
                <a:effectLst/>
                <a:latin typeface="Times New Roman" panose="02020603050405020304" pitchFamily="18" charset="0"/>
                <a:ea typeface="Calibri" panose="020F0502020204030204" pitchFamily="34" charset="0"/>
              </a:rPr>
              <a:t>(‘</a:t>
            </a:r>
            <a:r>
              <a:rPr lang="en-US" sz="1800" dirty="0">
                <a:solidFill>
                  <a:srgbClr val="000000"/>
                </a:solidFill>
                <a:effectLst/>
                <a:latin typeface="Calibri" panose="020F0502020204030204" pitchFamily="34" charset="0"/>
                <a:ea typeface="Times New Roman" panose="02020603050405020304" pitchFamily="18" charset="0"/>
              </a:rPr>
              <a:t>#</a:t>
            </a:r>
            <a:r>
              <a:rPr lang="ar-SA" sz="1800" dirty="0">
                <a:solidFill>
                  <a:srgbClr val="000000"/>
                </a:solidFill>
                <a:effectLst/>
                <a:latin typeface="Calibri" panose="020F0502020204030204" pitchFamily="34" charset="0"/>
                <a:ea typeface="Times New Roman" panose="02020603050405020304" pitchFamily="18" charset="0"/>
              </a:rPr>
              <a:t>ميري_كرسمس كل سنة وانتم طيبين</a:t>
            </a:r>
            <a:r>
              <a:rPr lang="en-US" sz="1800" dirty="0">
                <a:solidFill>
                  <a:srgbClr val="000000"/>
                </a:solidFill>
                <a:effectLst/>
                <a:latin typeface="Calibri" panose="020F0502020204030204" pitchFamily="34" charset="0"/>
                <a:ea typeface="Times New Roman" panose="02020603050405020304" pitchFamily="18" charset="0"/>
              </a:rPr>
              <a:t> http://t.co/nEn1tHSrpw ‘</a:t>
            </a:r>
            <a:r>
              <a:rPr lang="en-GB" sz="1800" dirty="0">
                <a:effectLst/>
                <a:latin typeface="Times New Roman" panose="02020603050405020304" pitchFamily="18" charset="0"/>
                <a:ea typeface="Calibri" panose="020F0502020204030204" pitchFamily="34" charset="0"/>
              </a:rPr>
              <a:t>) </a:t>
            </a:r>
          </a:p>
          <a:p>
            <a:pPr>
              <a:lnSpc>
                <a:spcPct val="150000"/>
              </a:lnSpc>
              <a:buClr>
                <a:srgbClr val="90C226"/>
              </a:buClr>
              <a:defRPr/>
            </a:pPr>
            <a:r>
              <a:rPr lang="en-GB" sz="1800" dirty="0">
                <a:effectLst/>
                <a:latin typeface="Times New Roman" panose="02020603050405020304" pitchFamily="18" charset="0"/>
                <a:ea typeface="Calibri" panose="020F0502020204030204" pitchFamily="34" charset="0"/>
              </a:rPr>
              <a:t>To this one (</a:t>
            </a:r>
            <a:r>
              <a:rPr lang="ar-SA" sz="1800" dirty="0">
                <a:effectLst/>
                <a:ea typeface="Calibri" panose="020F0502020204030204" pitchFamily="34" charset="0"/>
                <a:cs typeface="Times New Roman" panose="02020603050405020304" pitchFamily="18" charset="0"/>
              </a:rPr>
              <a:t>ميري</a:t>
            </a:r>
            <a:r>
              <a:rPr lang="ar-SA" sz="1800" dirty="0">
                <a:solidFill>
                  <a:srgbClr val="000000"/>
                </a:solidFill>
                <a:effectLst/>
                <a:ea typeface="Times New Roman" panose="02020603050405020304" pitchFamily="18" charset="0"/>
                <a:cs typeface="Calibri" panose="020F0502020204030204" pitchFamily="34" charset="0"/>
              </a:rPr>
              <a:t> كرسمس سنه وانتم طيبين</a:t>
            </a:r>
            <a:r>
              <a:rPr lang="en-US" sz="1800" dirty="0">
                <a:solidFill>
                  <a:srgbClr val="000000"/>
                </a:solidFill>
                <a:effectLst/>
                <a:latin typeface="Calibri" panose="020F0502020204030204" pitchFamily="34" charset="0"/>
                <a:ea typeface="Times New Roman" panose="02020603050405020304" pitchFamily="18" charset="0"/>
              </a:rPr>
              <a:t> ) </a:t>
            </a:r>
            <a:endParaRPr lang="en-US" dirty="0">
              <a:solidFill>
                <a:prstClr val="black">
                  <a:lumMod val="75000"/>
                  <a:lumOff val="25000"/>
                </a:prstClr>
              </a:solidFill>
              <a:latin typeface="Trebuchet MS" panose="020B0603020202020204"/>
            </a:endParaRPr>
          </a:p>
        </p:txBody>
      </p:sp>
      <p:pic>
        <p:nvPicPr>
          <p:cNvPr id="9" name="Picture 8">
            <a:extLst>
              <a:ext uri="{FF2B5EF4-FFF2-40B4-BE49-F238E27FC236}">
                <a16:creationId xmlns:a16="http://schemas.microsoft.com/office/drawing/2014/main" id="{767E0D5A-20C6-424C-9F43-47F95711ED1C}"/>
              </a:ext>
            </a:extLst>
          </p:cNvPr>
          <p:cNvPicPr>
            <a:picLocks noChangeAspect="1"/>
          </p:cNvPicPr>
          <p:nvPr/>
        </p:nvPicPr>
        <p:blipFill>
          <a:blip r:embed="rId3"/>
          <a:stretch>
            <a:fillRect/>
          </a:stretch>
        </p:blipFill>
        <p:spPr>
          <a:xfrm>
            <a:off x="1436275" y="2728628"/>
            <a:ext cx="8695278" cy="4129372"/>
          </a:xfrm>
          <a:prstGeom prst="rect">
            <a:avLst/>
          </a:prstGeom>
        </p:spPr>
      </p:pic>
    </p:spTree>
    <p:extLst>
      <p:ext uri="{BB962C8B-B14F-4D97-AF65-F5344CB8AC3E}">
        <p14:creationId xmlns:p14="http://schemas.microsoft.com/office/powerpoint/2010/main" val="16022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Data Visualization</a:t>
            </a:r>
          </a:p>
        </p:txBody>
      </p:sp>
      <p:sp>
        <p:nvSpPr>
          <p:cNvPr id="8" name="Content Placeholder 2">
            <a:extLst>
              <a:ext uri="{FF2B5EF4-FFF2-40B4-BE49-F238E27FC236}">
                <a16:creationId xmlns:a16="http://schemas.microsoft.com/office/drawing/2014/main" id="{846D0D28-F3A0-B30F-DD95-23F6C04F381E}"/>
              </a:ext>
            </a:extLst>
          </p:cNvPr>
          <p:cNvSpPr txBox="1">
            <a:spLocks/>
          </p:cNvSpPr>
          <p:nvPr/>
        </p:nvSpPr>
        <p:spPr>
          <a:xfrm>
            <a:off x="171451" y="15578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Clr>
                <a:srgbClr val="90C226"/>
              </a:buClr>
              <a:defRPr/>
            </a:pPr>
            <a:endParaRPr lang="en-US" dirty="0">
              <a:solidFill>
                <a:prstClr val="black">
                  <a:lumMod val="75000"/>
                  <a:lumOff val="25000"/>
                </a:prstClr>
              </a:solidFill>
              <a:latin typeface="Trebuchet MS" panose="020B0603020202020204"/>
            </a:endParaRPr>
          </a:p>
        </p:txBody>
      </p:sp>
      <p:pic>
        <p:nvPicPr>
          <p:cNvPr id="3" name="Picture 2">
            <a:extLst>
              <a:ext uri="{FF2B5EF4-FFF2-40B4-BE49-F238E27FC236}">
                <a16:creationId xmlns:a16="http://schemas.microsoft.com/office/drawing/2014/main" id="{7587FF76-ADF7-B396-FC69-BD5EB60813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2" y="2980943"/>
            <a:ext cx="11910344" cy="3801595"/>
          </a:xfrm>
          <a:prstGeom prst="rect">
            <a:avLst/>
          </a:prstGeom>
          <a:noFill/>
          <a:ln>
            <a:noFill/>
          </a:ln>
        </p:spPr>
      </p:pic>
      <p:sp>
        <p:nvSpPr>
          <p:cNvPr id="4" name="Content Placeholder 2">
            <a:extLst>
              <a:ext uri="{FF2B5EF4-FFF2-40B4-BE49-F238E27FC236}">
                <a16:creationId xmlns:a16="http://schemas.microsoft.com/office/drawing/2014/main" id="{FA6F4162-1B61-6DA7-9998-23510EBB7E61}"/>
              </a:ext>
            </a:extLst>
          </p:cNvPr>
          <p:cNvSpPr txBox="1">
            <a:spLocks/>
          </p:cNvSpPr>
          <p:nvPr/>
        </p:nvSpPr>
        <p:spPr>
          <a:xfrm>
            <a:off x="323851" y="17102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Clr>
                <a:srgbClr val="90C226"/>
              </a:buClr>
              <a:defRPr/>
            </a:pPr>
            <a:r>
              <a:rPr lang="en-US" b="1" dirty="0">
                <a:solidFill>
                  <a:prstClr val="black">
                    <a:lumMod val="75000"/>
                    <a:lumOff val="25000"/>
                  </a:prstClr>
                </a:solidFill>
                <a:latin typeface="Trebuchet MS" panose="020B0603020202020204"/>
              </a:rPr>
              <a:t>We can see that all the classes have balanced distribution.</a:t>
            </a:r>
            <a:endParaRPr lang="en-US" dirty="0">
              <a:solidFill>
                <a:prstClr val="black">
                  <a:lumMod val="75000"/>
                  <a:lumOff val="25000"/>
                </a:prstClr>
              </a:solidFill>
              <a:latin typeface="Trebuchet MS" panose="020B0603020202020204"/>
            </a:endParaRPr>
          </a:p>
        </p:txBody>
      </p:sp>
    </p:spTree>
    <p:extLst>
      <p:ext uri="{BB962C8B-B14F-4D97-AF65-F5344CB8AC3E}">
        <p14:creationId xmlns:p14="http://schemas.microsoft.com/office/powerpoint/2010/main" val="532945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Final Output</a:t>
            </a:r>
          </a:p>
        </p:txBody>
      </p:sp>
      <p:sp>
        <p:nvSpPr>
          <p:cNvPr id="8" name="Content Placeholder 2">
            <a:extLst>
              <a:ext uri="{FF2B5EF4-FFF2-40B4-BE49-F238E27FC236}">
                <a16:creationId xmlns:a16="http://schemas.microsoft.com/office/drawing/2014/main" id="{846D0D28-F3A0-B30F-DD95-23F6C04F381E}"/>
              </a:ext>
            </a:extLst>
          </p:cNvPr>
          <p:cNvSpPr txBox="1">
            <a:spLocks/>
          </p:cNvSpPr>
          <p:nvPr/>
        </p:nvSpPr>
        <p:spPr>
          <a:xfrm>
            <a:off x="171451" y="15578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Clr>
                <a:srgbClr val="90C226"/>
              </a:buClr>
              <a:defRPr/>
            </a:pPr>
            <a:endParaRPr lang="en-US" dirty="0">
              <a:solidFill>
                <a:prstClr val="black">
                  <a:lumMod val="75000"/>
                  <a:lumOff val="25000"/>
                </a:prstClr>
              </a:solidFill>
              <a:latin typeface="Trebuchet MS" panose="020B0603020202020204"/>
            </a:endParaRPr>
          </a:p>
        </p:txBody>
      </p:sp>
      <p:sp>
        <p:nvSpPr>
          <p:cNvPr id="4" name="Content Placeholder 2">
            <a:extLst>
              <a:ext uri="{FF2B5EF4-FFF2-40B4-BE49-F238E27FC236}">
                <a16:creationId xmlns:a16="http://schemas.microsoft.com/office/drawing/2014/main" id="{FA6F4162-1B61-6DA7-9998-23510EBB7E61}"/>
              </a:ext>
            </a:extLst>
          </p:cNvPr>
          <p:cNvSpPr txBox="1">
            <a:spLocks/>
          </p:cNvSpPr>
          <p:nvPr/>
        </p:nvSpPr>
        <p:spPr>
          <a:xfrm>
            <a:off x="323851" y="17102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Clr>
                <a:srgbClr val="90C226"/>
              </a:buClr>
              <a:buNone/>
              <a:defRPr/>
            </a:pPr>
            <a:r>
              <a:rPr lang="en-US" dirty="0">
                <a:solidFill>
                  <a:prstClr val="black">
                    <a:lumMod val="75000"/>
                    <a:lumOff val="25000"/>
                  </a:prstClr>
                </a:solidFill>
                <a:latin typeface="Trebuchet MS" panose="020B0603020202020204"/>
              </a:rPr>
              <a:t>MLP is the Best Classifier</a:t>
            </a:r>
          </a:p>
        </p:txBody>
      </p:sp>
      <p:pic>
        <p:nvPicPr>
          <p:cNvPr id="5" name="Picture 4">
            <a:extLst>
              <a:ext uri="{FF2B5EF4-FFF2-40B4-BE49-F238E27FC236}">
                <a16:creationId xmlns:a16="http://schemas.microsoft.com/office/drawing/2014/main" id="{11B3B853-8198-50B0-A720-CB4D3BB4157D}"/>
              </a:ext>
            </a:extLst>
          </p:cNvPr>
          <p:cNvPicPr>
            <a:picLocks noChangeAspect="1"/>
          </p:cNvPicPr>
          <p:nvPr/>
        </p:nvPicPr>
        <p:blipFill>
          <a:blip r:embed="rId3"/>
          <a:stretch>
            <a:fillRect/>
          </a:stretch>
        </p:blipFill>
        <p:spPr>
          <a:xfrm>
            <a:off x="2891718" y="2191802"/>
            <a:ext cx="6408564" cy="4666198"/>
          </a:xfrm>
          <a:prstGeom prst="rect">
            <a:avLst/>
          </a:prstGeom>
        </p:spPr>
      </p:pic>
    </p:spTree>
    <p:extLst>
      <p:ext uri="{BB962C8B-B14F-4D97-AF65-F5344CB8AC3E}">
        <p14:creationId xmlns:p14="http://schemas.microsoft.com/office/powerpoint/2010/main" val="78548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User Tweet Classifying</a:t>
            </a:r>
          </a:p>
        </p:txBody>
      </p:sp>
      <p:sp>
        <p:nvSpPr>
          <p:cNvPr id="8" name="Content Placeholder 2">
            <a:extLst>
              <a:ext uri="{FF2B5EF4-FFF2-40B4-BE49-F238E27FC236}">
                <a16:creationId xmlns:a16="http://schemas.microsoft.com/office/drawing/2014/main" id="{846D0D28-F3A0-B30F-DD95-23F6C04F381E}"/>
              </a:ext>
            </a:extLst>
          </p:cNvPr>
          <p:cNvSpPr txBox="1">
            <a:spLocks/>
          </p:cNvSpPr>
          <p:nvPr/>
        </p:nvSpPr>
        <p:spPr>
          <a:xfrm>
            <a:off x="171451" y="15578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Clr>
                <a:srgbClr val="90C226"/>
              </a:buClr>
              <a:defRPr/>
            </a:pPr>
            <a:endParaRPr lang="en-US" dirty="0">
              <a:solidFill>
                <a:prstClr val="black">
                  <a:lumMod val="75000"/>
                  <a:lumOff val="25000"/>
                </a:prstClr>
              </a:solidFill>
              <a:latin typeface="Trebuchet MS" panose="020B0603020202020204"/>
            </a:endParaRPr>
          </a:p>
        </p:txBody>
      </p:sp>
      <p:sp>
        <p:nvSpPr>
          <p:cNvPr id="4" name="Content Placeholder 2">
            <a:extLst>
              <a:ext uri="{FF2B5EF4-FFF2-40B4-BE49-F238E27FC236}">
                <a16:creationId xmlns:a16="http://schemas.microsoft.com/office/drawing/2014/main" id="{FA6F4162-1B61-6DA7-9998-23510EBB7E61}"/>
              </a:ext>
            </a:extLst>
          </p:cNvPr>
          <p:cNvSpPr txBox="1">
            <a:spLocks/>
          </p:cNvSpPr>
          <p:nvPr/>
        </p:nvSpPr>
        <p:spPr>
          <a:xfrm>
            <a:off x="323851" y="1710267"/>
            <a:ext cx="11552906"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Clr>
                <a:srgbClr val="90C226"/>
              </a:buClr>
              <a:buNone/>
              <a:defRPr/>
            </a:pPr>
            <a:endParaRPr lang="en-US" dirty="0">
              <a:solidFill>
                <a:prstClr val="black">
                  <a:lumMod val="75000"/>
                  <a:lumOff val="25000"/>
                </a:prstClr>
              </a:solidFill>
              <a:latin typeface="Trebuchet MS" panose="020B0603020202020204"/>
            </a:endParaRPr>
          </a:p>
        </p:txBody>
      </p:sp>
      <p:pic>
        <p:nvPicPr>
          <p:cNvPr id="6" name="Picture 5">
            <a:extLst>
              <a:ext uri="{FF2B5EF4-FFF2-40B4-BE49-F238E27FC236}">
                <a16:creationId xmlns:a16="http://schemas.microsoft.com/office/drawing/2014/main" id="{C0057A54-F3EA-3313-301A-0C997A45A0D5}"/>
              </a:ext>
            </a:extLst>
          </p:cNvPr>
          <p:cNvPicPr>
            <a:picLocks noChangeAspect="1"/>
          </p:cNvPicPr>
          <p:nvPr/>
        </p:nvPicPr>
        <p:blipFill>
          <a:blip r:embed="rId3"/>
          <a:stretch>
            <a:fillRect/>
          </a:stretch>
        </p:blipFill>
        <p:spPr>
          <a:xfrm>
            <a:off x="639094" y="1993394"/>
            <a:ext cx="9377672" cy="3566157"/>
          </a:xfrm>
          <a:prstGeom prst="rect">
            <a:avLst/>
          </a:prstGeom>
        </p:spPr>
      </p:pic>
    </p:spTree>
    <p:extLst>
      <p:ext uri="{BB962C8B-B14F-4D97-AF65-F5344CB8AC3E}">
        <p14:creationId xmlns:p14="http://schemas.microsoft.com/office/powerpoint/2010/main" val="326573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Introduction &amp; Background</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503628" y="1557867"/>
            <a:ext cx="11552905" cy="5029200"/>
          </a:xfrm>
        </p:spPr>
        <p:txBody>
          <a:bodyPr>
            <a:normAutofit/>
          </a:bodyPr>
          <a:lstStyle/>
          <a:p>
            <a:pPr>
              <a:buFont typeface="Arial" panose="020B0604020202020204" pitchFamily="34" charset="0"/>
              <a:buChar char="•"/>
            </a:pPr>
            <a:r>
              <a:rPr lang="en-US" sz="2000" b="1" dirty="0"/>
              <a:t>Arabic social media users generate a lot of text data (feedback, reviews, and opinion)</a:t>
            </a:r>
          </a:p>
          <a:p>
            <a:pPr>
              <a:buFont typeface="Arial" panose="020B0604020202020204" pitchFamily="34" charset="0"/>
              <a:buChar char="•"/>
            </a:pPr>
            <a:r>
              <a:rPr lang="en-US" sz="2000" b="1" dirty="0"/>
              <a:t>There is limited research on automated Arabic sentiment analysis.</a:t>
            </a:r>
          </a:p>
          <a:p>
            <a:pPr>
              <a:buFont typeface="Arial" panose="020B0604020202020204" pitchFamily="34" charset="0"/>
              <a:buChar char="•"/>
            </a:pPr>
            <a:r>
              <a:rPr lang="en-US" sz="2000" b="1" dirty="0"/>
              <a:t>This research is important for companies to understand customer feedback and improve their products and services.</a:t>
            </a:r>
          </a:p>
          <a:p>
            <a:pPr>
              <a:buFont typeface="Arial" panose="020B0604020202020204" pitchFamily="34" charset="0"/>
              <a:buChar char="•"/>
            </a:pPr>
            <a:endParaRPr lang="en-US" sz="2000" b="1" dirty="0"/>
          </a:p>
          <a:p>
            <a:pPr marL="0" indent="0">
              <a:buNone/>
            </a:pPr>
            <a:r>
              <a:rPr lang="en-US" sz="2000" b="1" dirty="0"/>
              <a:t>Sentiment analysis :</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Sentiment analysis is a type of natural language processing that is used to determine the attitude of a text.</a:t>
            </a:r>
          </a:p>
          <a:p>
            <a:pPr>
              <a:buFont typeface="Arial" panose="020B0604020202020204" pitchFamily="34" charset="0"/>
              <a:buChar char="•"/>
            </a:pPr>
            <a:r>
              <a:rPr lang="en-US" sz="2000" b="1" dirty="0"/>
              <a:t>It can be used to classify text as positive, negative, or neutral.</a:t>
            </a:r>
          </a:p>
          <a:p>
            <a:pPr>
              <a:buFont typeface="Arial" panose="020B0604020202020204" pitchFamily="34" charset="0"/>
              <a:buChar char="•"/>
            </a:pPr>
            <a:r>
              <a:rPr lang="en-US" sz="2000" b="1" dirty="0"/>
              <a:t>It can be used to monitor and analyze social media posts and comments.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4015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Conclusion</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171451" y="1557867"/>
            <a:ext cx="11552906" cy="5029200"/>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lang="en-US" dirty="0">
                <a:solidFill>
                  <a:prstClr val="black">
                    <a:lumMod val="75000"/>
                    <a:lumOff val="25000"/>
                  </a:prstClr>
                </a:solidFill>
                <a:latin typeface="Trebuchet MS" panose="020B0603020202020204"/>
              </a:rPr>
              <a:t>This research was able to answer the research questions.</a:t>
            </a: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Success</a:t>
            </a:r>
            <a:r>
              <a:rPr lang="en-US" dirty="0">
                <a:solidFill>
                  <a:prstClr val="black">
                    <a:lumMod val="75000"/>
                    <a:lumOff val="25000"/>
                  </a:prstClr>
                </a:solidFill>
                <a:latin typeface="Trebuchet MS" panose="020B0603020202020204"/>
              </a:rPr>
              <a:t>fully applied machine learning techniques to classify Arabic tweet sentiment within three different groups.</a:t>
            </a: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lang="en-US" dirty="0">
                <a:solidFill>
                  <a:prstClr val="black">
                    <a:lumMod val="75000"/>
                    <a:lumOff val="25000"/>
                  </a:prstClr>
                </a:solidFill>
                <a:latin typeface="Trebuchet MS" panose="020B0603020202020204"/>
              </a:rPr>
              <a:t>Different ML were used, evaluated and ranked. MLP get the highest accuracy rate of 58.98 %. </a:t>
            </a: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lang="en-US" dirty="0">
                <a:solidFill>
                  <a:prstClr val="black">
                    <a:lumMod val="75000"/>
                    <a:lumOff val="25000"/>
                  </a:prstClr>
                </a:solidFill>
                <a:latin typeface="Trebuchet MS" panose="020B0603020202020204"/>
              </a:rPr>
              <a:t>The software used the best model (MLP) to predict new Arabic text sentiment.</a:t>
            </a:r>
          </a:p>
          <a:p>
            <a:pPr marL="0" marR="0" lvl="0" indent="0" algn="l" defTabSz="457200" rtl="0" eaLnBrk="1" fontAlgn="auto" latinLnBrk="0" hangingPunct="1">
              <a:lnSpc>
                <a:spcPct val="150000"/>
              </a:lnSpc>
              <a:spcBef>
                <a:spcPts val="1000"/>
              </a:spcBef>
              <a:spcAft>
                <a:spcPts val="0"/>
              </a:spcAft>
              <a:buClr>
                <a:srgbClr val="90C226"/>
              </a:buClr>
              <a:buSzPct val="80000"/>
              <a:buNone/>
              <a:tabLst/>
              <a:defRPr/>
            </a:pPr>
            <a:endParaRPr lang="en-US"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endPar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39831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b="1" dirty="0"/>
              <a:t>Challenges of ASA</a:t>
            </a:r>
            <a:endParaRPr lang="en-US" dirty="0"/>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0" y="1557867"/>
            <a:ext cx="12056533" cy="5029200"/>
          </a:xfrm>
        </p:spPr>
        <p:txBody>
          <a:bodyPr>
            <a:normAutofit/>
          </a:bodyPr>
          <a:lstStyle/>
          <a:p>
            <a:pPr>
              <a:lnSpc>
                <a:spcPct val="150000"/>
              </a:lnSpc>
              <a:buClr>
                <a:srgbClr val="90C226"/>
              </a:buClr>
              <a:defRPr/>
            </a:pPr>
            <a:r>
              <a:rPr lang="en-US" sz="2000" b="1" dirty="0"/>
              <a:t>The Arabic language is morphologically rich, which makes it difficult to analyze text.</a:t>
            </a:r>
          </a:p>
          <a:p>
            <a:pPr lvl="1">
              <a:lnSpc>
                <a:spcPct val="150000"/>
              </a:lnSpc>
              <a:buClr>
                <a:srgbClr val="90C226"/>
              </a:buClr>
              <a:defRPr/>
            </a:pPr>
            <a:r>
              <a:rPr lang="en-US" sz="2000" b="1" dirty="0"/>
              <a:t>same root word can take on different forms depending on its usage in a sentence </a:t>
            </a:r>
          </a:p>
          <a:p>
            <a:pPr>
              <a:lnSpc>
                <a:spcPct val="150000"/>
              </a:lnSpc>
              <a:buClr>
                <a:srgbClr val="90C226"/>
              </a:buClr>
              <a:defRPr/>
            </a:pPr>
            <a:r>
              <a:rPr lang="en-US" sz="2000" b="1" dirty="0"/>
              <a:t>The informal nature of Arabic tweets can make it difficult to identify the sentiment of the text.</a:t>
            </a:r>
          </a:p>
          <a:p>
            <a:pPr>
              <a:lnSpc>
                <a:spcPct val="150000"/>
              </a:lnSpc>
              <a:buClr>
                <a:srgbClr val="90C226"/>
              </a:buClr>
              <a:defRPr/>
            </a:pPr>
            <a:r>
              <a:rPr lang="en-US" sz="2000" b="1" dirty="0"/>
              <a:t>The different dialects of Arabic can make it difficult to develop a sentiment analysis model that works for all dialects</a:t>
            </a:r>
            <a:r>
              <a:rPr lang="en-US" sz="2000" dirty="0">
                <a:solidFill>
                  <a:prstClr val="black">
                    <a:lumMod val="75000"/>
                    <a:lumOff val="25000"/>
                  </a:prstClr>
                </a:solidFill>
                <a:latin typeface="Trebuchet MS" panose="020B0603020202020204"/>
              </a:rPr>
              <a:t>.</a:t>
            </a:r>
          </a:p>
          <a:p>
            <a:pPr>
              <a:lnSpc>
                <a:spcPct val="150000"/>
              </a:lnSpc>
              <a:buClr>
                <a:srgbClr val="90C226"/>
              </a:buClr>
              <a:defRPr/>
            </a:pPr>
            <a:r>
              <a:rPr lang="en-US" sz="2000" b="1" dirty="0"/>
              <a:t>Arabic has diacritics: </a:t>
            </a:r>
            <a:r>
              <a:rPr lang="en-US" sz="2000" dirty="0"/>
              <a:t>small marks that are used to indicate the pronunciation of a word</a:t>
            </a:r>
            <a:endParaRPr lang="en-US" sz="2000" dirty="0">
              <a:solidFill>
                <a:prstClr val="black">
                  <a:lumMod val="75000"/>
                  <a:lumOff val="25000"/>
                </a:prstClr>
              </a:solidFill>
              <a:latin typeface="Trebuchet MS" panose="020B0603020202020204"/>
            </a:endParaRP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177770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Objectives</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171451" y="1557867"/>
            <a:ext cx="11552906" cy="5029200"/>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primary aim of the research is to design and implement a sentiment analysis system for Arabic tweets using Python and NLP techniques.</a:t>
            </a:r>
            <a:br>
              <a:rPr kumimoji="0" lang="en-US" sz="20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endParaRPr kumimoji="0" lang="en-US" sz="20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742950" marR="0" lvl="1" indent="-28575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Download Dataset containing Arabic tweets</a:t>
            </a:r>
          </a:p>
          <a:p>
            <a:pPr marL="742950" marR="0" lvl="1" indent="-28575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Preprocess</a:t>
            </a:r>
          </a:p>
          <a:p>
            <a:pPr marL="742950" marR="0" lvl="1" indent="-28575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Apply Feature selection</a:t>
            </a:r>
          </a:p>
          <a:p>
            <a:pPr marL="742950" marR="0" lvl="1" indent="-28575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Train and evaluate ML algorithms</a:t>
            </a:r>
          </a:p>
          <a:p>
            <a:pPr marL="742950" marR="0" lvl="1" indent="-28575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Analyze the results</a:t>
            </a:r>
          </a:p>
          <a:p>
            <a:pPr marL="742950" marR="0" lvl="1" indent="-28575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Deploy and use the best model to classify new tweets.</a:t>
            </a:r>
          </a:p>
        </p:txBody>
      </p:sp>
    </p:spTree>
    <p:extLst>
      <p:ext uri="{BB962C8B-B14F-4D97-AF65-F5344CB8AC3E}">
        <p14:creationId xmlns:p14="http://schemas.microsoft.com/office/powerpoint/2010/main" val="22347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Research Questions</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171451" y="1557867"/>
            <a:ext cx="11552906" cy="5029200"/>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Can a machine learning algorithm create a model that can predict Arabic sentiment class </a:t>
            </a:r>
            <a:b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(Negative, Neutral, or Positive)?</a:t>
            </a: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Which classifier emerges as the most accurate and reliable for sentiment analysis?</a:t>
            </a:r>
          </a:p>
        </p:txBody>
      </p:sp>
    </p:spTree>
    <p:extLst>
      <p:ext uri="{BB962C8B-B14F-4D97-AF65-F5344CB8AC3E}">
        <p14:creationId xmlns:p14="http://schemas.microsoft.com/office/powerpoint/2010/main" val="58103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Sentiment Analysis</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171451" y="1557867"/>
            <a:ext cx="11552906" cy="5029200"/>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Sentiment analysis (SA) is the process of determining the attitude of a text, such as whether it is positive, negative, or neutral.</a:t>
            </a: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 has a wide range of applications, including:</a:t>
            </a:r>
          </a:p>
          <a:p>
            <a:pPr lvl="1" indent="-342900">
              <a:lnSpc>
                <a:spcPct val="150000"/>
              </a:lnSpc>
              <a:buClr>
                <a:srgbClr val="90C226"/>
              </a:buClr>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Politics: track public opinion on political issues, identify potential threats or issues, and predict elections.</a:t>
            </a:r>
          </a:p>
          <a:p>
            <a:pPr lvl="1" indent="-342900">
              <a:lnSpc>
                <a:spcPct val="150000"/>
              </a:lnSpc>
              <a:buClr>
                <a:srgbClr val="90C226"/>
              </a:buClr>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Healthcare: analyze patient reviews of medical treatments, identify potential side effects of drugs, and improve clinical decision-making.</a:t>
            </a:r>
          </a:p>
          <a:p>
            <a:pPr lvl="1" indent="-342900">
              <a:lnSpc>
                <a:spcPct val="150000"/>
              </a:lnSpc>
              <a:buClr>
                <a:srgbClr val="90C226"/>
              </a:buClr>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Finance: track stock prices, identify market trends, and make investment decisions.</a:t>
            </a:r>
          </a:p>
          <a:p>
            <a:pPr lvl="1" indent="-342900">
              <a:lnSpc>
                <a:spcPct val="150000"/>
              </a:lnSpc>
              <a:buClr>
                <a:srgbClr val="90C226"/>
              </a:buClr>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Shopping websites: monitor customer reviews, identify product defects, and improve customer satisfaction.</a:t>
            </a:r>
          </a:p>
        </p:txBody>
      </p:sp>
    </p:spTree>
    <p:extLst>
      <p:ext uri="{BB962C8B-B14F-4D97-AF65-F5344CB8AC3E}">
        <p14:creationId xmlns:p14="http://schemas.microsoft.com/office/powerpoint/2010/main" val="328533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Research Methodology</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171451" y="1557867"/>
            <a:ext cx="11552906" cy="5029200"/>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Download Dataset: </a:t>
            </a:r>
            <a:r>
              <a:rPr kumimoji="0" lang="en-US"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Acquired dataset of</a:t>
            </a: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Arabic Tweets from Kaggle website. </a:t>
            </a:r>
            <a:r>
              <a:rPr lang="en-GB" sz="1800" u="sng" dirty="0">
                <a:solidFill>
                  <a:srgbClr val="0563C1"/>
                </a:solidFill>
                <a:effectLst/>
                <a:latin typeface="Times New Roman" panose="02020603050405020304" pitchFamily="18" charset="0"/>
                <a:ea typeface="Calibri" panose="020F0502020204030204" pitchFamily="34" charset="0"/>
                <a:hlinkClick r:id="rId3"/>
              </a:rPr>
              <a:t>https://www.kaggle.com/datasets/kirolosatef/nlparabictweets</a:t>
            </a:r>
            <a:endPar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Preprocess the dataset: </a:t>
            </a:r>
            <a:r>
              <a:rPr kumimoji="0" lang="en-US"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Dealing with Missing Values, Feature Selection, Normalization.</a:t>
            </a:r>
            <a:endPar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Model Training: </a:t>
            </a: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Apply Machine learning algorithms to the dataset</a:t>
            </a:r>
            <a:r>
              <a:rPr lang="en-US" dirty="0">
                <a:solidFill>
                  <a:prstClr val="black">
                    <a:lumMod val="75000"/>
                    <a:lumOff val="25000"/>
                  </a:prstClr>
                </a:solidFill>
                <a:latin typeface="Trebuchet MS" panose="020B0603020202020204"/>
              </a:rPr>
              <a:t>.</a:t>
            </a:r>
            <a:endPar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Prediction: </a:t>
            </a: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generated model predict </a:t>
            </a:r>
            <a:r>
              <a:rPr lang="en-US" dirty="0">
                <a:solidFill>
                  <a:prstClr val="black">
                    <a:lumMod val="75000"/>
                    <a:lumOff val="25000"/>
                  </a:prstClr>
                </a:solidFill>
                <a:latin typeface="Trebuchet MS" panose="020B0603020202020204"/>
              </a:rPr>
              <a:t>the </a:t>
            </a:r>
            <a:r>
              <a:rPr lang="en-GB" dirty="0">
                <a:solidFill>
                  <a:prstClr val="black">
                    <a:lumMod val="75000"/>
                    <a:lumOff val="25000"/>
                  </a:prstClr>
                </a:solidFill>
                <a:latin typeface="Trebuchet MS" panose="020B0603020202020204"/>
              </a:rPr>
              <a:t>polarity</a:t>
            </a:r>
            <a:r>
              <a:rPr lang="en-US" dirty="0">
                <a:solidFill>
                  <a:prstClr val="black">
                    <a:lumMod val="75000"/>
                    <a:lumOff val="25000"/>
                  </a:prstClr>
                </a:solidFill>
                <a:latin typeface="Trebuchet MS" panose="020B0603020202020204"/>
              </a:rPr>
              <a:t> </a:t>
            </a: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of the tweet based on its components. The model can be classify the tweets as positive, negative, or neutral. </a:t>
            </a: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Validation: </a:t>
            </a: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Generated Models are tested against actual data to determine their accuracy</a:t>
            </a:r>
          </a:p>
          <a:p>
            <a:pPr marL="342900" marR="0" lvl="0" indent="-342900" algn="l" defTabSz="457200" rtl="0" eaLnBrk="1" fontAlgn="auto" latinLnBrk="0" hangingPunct="1">
              <a:lnSpc>
                <a:spcPct val="150000"/>
              </a:lnSpc>
              <a:spcBef>
                <a:spcPts val="1000"/>
              </a:spcBef>
              <a:spcAft>
                <a:spcPts val="0"/>
              </a:spcAft>
              <a:buClr>
                <a:srgbClr val="90C22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Implementation: </a:t>
            </a:r>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using the best model to predict the sentiment of new Arabic tweets.</a:t>
            </a:r>
          </a:p>
        </p:txBody>
      </p:sp>
    </p:spTree>
    <p:extLst>
      <p:ext uri="{BB962C8B-B14F-4D97-AF65-F5344CB8AC3E}">
        <p14:creationId xmlns:p14="http://schemas.microsoft.com/office/powerpoint/2010/main" val="16029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Types of Machine learning</a:t>
            </a:r>
          </a:p>
        </p:txBody>
      </p:sp>
      <p:pic>
        <p:nvPicPr>
          <p:cNvPr id="4" name="Content Placeholder 3">
            <a:extLst>
              <a:ext uri="{FF2B5EF4-FFF2-40B4-BE49-F238E27FC236}">
                <a16:creationId xmlns:a16="http://schemas.microsoft.com/office/drawing/2014/main" id="{866F1FDB-8213-6E37-A62C-820321F73F00}"/>
              </a:ext>
            </a:extLst>
          </p:cNvPr>
          <p:cNvPicPr>
            <a:picLocks noGrp="1" noChangeAspect="1"/>
          </p:cNvPicPr>
          <p:nvPr>
            <p:ph idx="1"/>
          </p:nvPr>
        </p:nvPicPr>
        <p:blipFill>
          <a:blip r:embed="rId3" cstate="print">
            <a:lum/>
            <a:extLst>
              <a:ext uri="{28A0092B-C50C-407E-A947-70E740481C1C}">
                <a14:useLocalDpi xmlns:a14="http://schemas.microsoft.com/office/drawing/2010/main" val="0"/>
              </a:ext>
            </a:extLst>
          </a:blip>
          <a:srcRect/>
          <a:stretch>
            <a:fillRect/>
          </a:stretch>
        </p:blipFill>
        <p:spPr bwMode="auto">
          <a:xfrm>
            <a:off x="379283" y="1173290"/>
            <a:ext cx="9039037" cy="4883996"/>
          </a:xfrm>
          <a:prstGeom prst="rect">
            <a:avLst/>
          </a:prstGeom>
          <a:noFill/>
          <a:ln>
            <a:noFill/>
          </a:ln>
        </p:spPr>
      </p:pic>
    </p:spTree>
    <p:extLst>
      <p:ext uri="{BB962C8B-B14F-4D97-AF65-F5344CB8AC3E}">
        <p14:creationId xmlns:p14="http://schemas.microsoft.com/office/powerpoint/2010/main" val="172585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FEB-EF90-7182-0953-D34C95853609}"/>
              </a:ext>
            </a:extLst>
          </p:cNvPr>
          <p:cNvSpPr>
            <a:spLocks noGrp="1"/>
          </p:cNvSpPr>
          <p:nvPr>
            <p:ph type="title"/>
          </p:nvPr>
        </p:nvSpPr>
        <p:spPr>
          <a:xfrm>
            <a:off x="639094" y="397439"/>
            <a:ext cx="11552905" cy="1018035"/>
          </a:xfrm>
        </p:spPr>
        <p:txBody>
          <a:bodyPr/>
          <a:lstStyle/>
          <a:p>
            <a:r>
              <a:rPr lang="en-US" dirty="0"/>
              <a:t>Machine learning Algorithm used</a:t>
            </a:r>
          </a:p>
        </p:txBody>
      </p:sp>
      <p:sp>
        <p:nvSpPr>
          <p:cNvPr id="3" name="Content Placeholder 2">
            <a:extLst>
              <a:ext uri="{FF2B5EF4-FFF2-40B4-BE49-F238E27FC236}">
                <a16:creationId xmlns:a16="http://schemas.microsoft.com/office/drawing/2014/main" id="{76FB0A12-70B3-01A5-2999-F945BCCFA5FB}"/>
              </a:ext>
            </a:extLst>
          </p:cNvPr>
          <p:cNvSpPr>
            <a:spLocks noGrp="1"/>
          </p:cNvSpPr>
          <p:nvPr>
            <p:ph idx="1"/>
          </p:nvPr>
        </p:nvSpPr>
        <p:spPr>
          <a:xfrm>
            <a:off x="171451" y="1557867"/>
            <a:ext cx="11552906" cy="5029200"/>
          </a:xfrm>
        </p:spPr>
        <p:txBody>
          <a:bodyPr>
            <a:normAutofit/>
          </a:bodyPr>
          <a:lstStyle/>
          <a:p>
            <a:pPr marL="0" indent="0" algn="just">
              <a:lnSpc>
                <a:spcPct val="150000"/>
              </a:lnSpc>
              <a:spcAft>
                <a:spcPts val="600"/>
              </a:spcAft>
              <a:buNone/>
            </a:pPr>
            <a:r>
              <a:rPr lang="en-GB" dirty="0">
                <a:latin typeface="Times New Roman" panose="02020603050405020304" pitchFamily="18" charset="0"/>
                <a:ea typeface="Calibri" panose="020F0502020204030204" pitchFamily="34" charset="0"/>
                <a:cs typeface="Times New Roman" panose="02020603050405020304" pitchFamily="18" charset="0"/>
              </a:rPr>
              <a:t>The Research used the following algorithms:</a:t>
            </a:r>
          </a:p>
          <a:p>
            <a:pPr marL="0" indent="0" algn="just">
              <a:lnSpc>
                <a:spcPct val="150000"/>
              </a:lnSpc>
              <a:spcAft>
                <a:spcPts val="6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Decision Trees</a:t>
            </a:r>
          </a:p>
          <a:p>
            <a:pPr marL="0" indent="0" algn="just">
              <a:lnSpc>
                <a:spcPct val="150000"/>
              </a:lnSpc>
              <a:spcAft>
                <a:spcPts val="6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Random Forest</a:t>
            </a:r>
          </a:p>
          <a:p>
            <a:pPr marL="0" indent="0" algn="just">
              <a:lnSpc>
                <a:spcPct val="150000"/>
              </a:lnSpc>
              <a:spcAft>
                <a:spcPts val="6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K-Nearest Neighbours</a:t>
            </a:r>
          </a:p>
          <a:p>
            <a:pPr marL="0" indent="0" algn="just">
              <a:lnSpc>
                <a:spcPct val="150000"/>
              </a:lnSpc>
              <a:spcAft>
                <a:spcPts val="6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Support Vector Machines</a:t>
            </a:r>
          </a:p>
          <a:p>
            <a:pPr marL="0" indent="0" algn="just">
              <a:lnSpc>
                <a:spcPct val="150000"/>
              </a:lnSpc>
              <a:spcAft>
                <a:spcPts val="6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marL="0" indent="0" algn="just">
              <a:lnSpc>
                <a:spcPct val="150000"/>
              </a:lnSpc>
              <a:spcAft>
                <a:spcPts val="6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Multinomial Naive Bayes</a:t>
            </a:r>
          </a:p>
          <a:p>
            <a:pPr marL="0" indent="0" algn="just">
              <a:lnSpc>
                <a:spcPct val="150000"/>
              </a:lnSpc>
              <a:spcAft>
                <a:spcPts val="6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Multi-Layer Perceptron.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85055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214</TotalTime>
  <Words>1147</Words>
  <Application>Microsoft Office PowerPoint</Application>
  <PresentationFormat>Widescreen</PresentationFormat>
  <Paragraphs>120</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Google Sans</vt:lpstr>
      <vt:lpstr>Times New Roman</vt:lpstr>
      <vt:lpstr>Trebuchet MS</vt:lpstr>
      <vt:lpstr>Wingdings 3</vt:lpstr>
      <vt:lpstr>Facet</vt:lpstr>
      <vt:lpstr>Outline</vt:lpstr>
      <vt:lpstr>Introduction &amp; Background</vt:lpstr>
      <vt:lpstr>Challenges of ASA</vt:lpstr>
      <vt:lpstr>Objectives</vt:lpstr>
      <vt:lpstr>Research Questions</vt:lpstr>
      <vt:lpstr>Sentiment Analysis</vt:lpstr>
      <vt:lpstr>Research Methodology</vt:lpstr>
      <vt:lpstr>Types of Machine learning</vt:lpstr>
      <vt:lpstr>Machine learning Algorithm used</vt:lpstr>
      <vt:lpstr>Machine learning Algorithm used cont.</vt:lpstr>
      <vt:lpstr>Machine learning Algorithm used cont.</vt:lpstr>
      <vt:lpstr>Machine learning Algorithm used cont.</vt:lpstr>
      <vt:lpstr>Machine learning Algorithm used cont.</vt:lpstr>
      <vt:lpstr>Machine learning Algorithm used cont.</vt:lpstr>
      <vt:lpstr>Original Data set</vt:lpstr>
      <vt:lpstr>Normalized Data set</vt:lpstr>
      <vt:lpstr>Data Visualization</vt:lpstr>
      <vt:lpstr>Final Output</vt:lpstr>
      <vt:lpstr>User Tweet Classifying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Hisham Majzoub</cp:lastModifiedBy>
  <cp:revision>21</cp:revision>
  <dcterms:created xsi:type="dcterms:W3CDTF">2023-09-05T09:16:16Z</dcterms:created>
  <dcterms:modified xsi:type="dcterms:W3CDTF">2023-10-11T10:53:54Z</dcterms:modified>
</cp:coreProperties>
</file>