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70E"/>
    <a:srgbClr val="000000"/>
    <a:srgbClr val="61C9FF"/>
    <a:srgbClr val="D3B085"/>
    <a:srgbClr val="CA6C06"/>
    <a:srgbClr val="5D2D13"/>
    <a:srgbClr val="FADCE4"/>
    <a:srgbClr val="FEF2E1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81" autoAdjust="0"/>
    <p:restoredTop sz="99006" autoAdjust="0"/>
  </p:normalViewPr>
  <p:slideViewPr>
    <p:cSldViewPr snapToGrid="0" snapToObjects="1">
      <p:cViewPr varScale="1">
        <p:scale>
          <a:sx n="148" d="100"/>
          <a:sy n="148" d="100"/>
        </p:scale>
        <p:origin x="-28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3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91A5-0CD8-634C-8AE2-4712F51067EB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28C7-1956-8D4C-AE38-14A2F0A9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18535" y="702409"/>
            <a:ext cx="8715323" cy="3388372"/>
            <a:chOff x="118535" y="702409"/>
            <a:chExt cx="8715323" cy="3388372"/>
          </a:xfrm>
        </p:grpSpPr>
        <p:pic>
          <p:nvPicPr>
            <p:cNvPr id="4" name="Picture 3" descr="Screen Shot 2016-04-12 at 9.04.04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23" t="26420" r="50115" b="17577"/>
            <a:stretch/>
          </p:blipFill>
          <p:spPr>
            <a:xfrm>
              <a:off x="1371598" y="702409"/>
              <a:ext cx="2876837" cy="3200616"/>
            </a:xfrm>
            <a:prstGeom prst="rect">
              <a:avLst/>
            </a:prstGeom>
          </p:spPr>
        </p:pic>
        <p:pic>
          <p:nvPicPr>
            <p:cNvPr id="5" name="Picture 4" descr="Screen Shot 2016-04-12 at 9.04.04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11" t="26667" r="15278" b="17926"/>
            <a:stretch/>
          </p:blipFill>
          <p:spPr>
            <a:xfrm>
              <a:off x="4473525" y="702409"/>
              <a:ext cx="2844800" cy="316653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2645337" y="2308534"/>
              <a:ext cx="1611565" cy="430887"/>
              <a:chOff x="661982" y="5695565"/>
              <a:chExt cx="1611565" cy="430887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661982" y="5719660"/>
                <a:ext cx="1611565" cy="392415"/>
              </a:xfrm>
              <a:prstGeom prst="roundRect">
                <a:avLst/>
              </a:prstGeom>
              <a:solidFill>
                <a:srgbClr val="FEF2E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61982" y="5695565"/>
                <a:ext cx="1611564" cy="430887"/>
              </a:xfrm>
              <a:prstGeom prst="rect">
                <a:avLst/>
              </a:prstGeom>
              <a:noFill/>
              <a:ln cap="rnd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/>
                    <a:cs typeface="Arial"/>
                  </a:rPr>
                  <a:t>Improvised: </a:t>
                </a:r>
                <a:br>
                  <a:rPr lang="en-US" sz="1100" dirty="0" smtClean="0">
                    <a:latin typeface="Arial"/>
                    <a:cs typeface="Arial"/>
                  </a:rPr>
                </a:br>
                <a:r>
                  <a:rPr lang="en-US" sz="1100" dirty="0" smtClean="0">
                    <a:latin typeface="Arial"/>
                    <a:cs typeface="Arial"/>
                  </a:rPr>
                  <a:t>In script / Not recorded</a:t>
                </a:r>
                <a:endParaRPr lang="en-US" sz="1100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flipH="1" flipV="1">
              <a:off x="4634393" y="3317291"/>
              <a:ext cx="156033" cy="58573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Screen Shot 2016-04-12 at 9.23.24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26" t="26741" r="55463" b="63185"/>
            <a:stretch/>
          </p:blipFill>
          <p:spPr>
            <a:xfrm>
              <a:off x="1374723" y="710876"/>
              <a:ext cx="2387601" cy="57573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18535" y="900528"/>
              <a:ext cx="1312331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u</a:t>
              </a:r>
              <a:r>
                <a:rPr lang="en-US" sz="1200" dirty="0" smtClean="0">
                  <a:latin typeface="Arial"/>
                  <a:cs typeface="Arial"/>
                </a:rPr>
                <a:t> </a:t>
              </a:r>
              <a:r>
                <a:rPr lang="en-US" sz="1100" dirty="0" smtClean="0">
                  <a:latin typeface="Arial"/>
                  <a:cs typeface="Arial"/>
                </a:rPr>
                <a:t>User starts by writing an outline. Unrecorded text is displayed in grey.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2992" y="919841"/>
              <a:ext cx="143086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v</a:t>
              </a:r>
              <a:r>
                <a:rPr lang="en-US" sz="1100" dirty="0">
                  <a:latin typeface="Arial"/>
                  <a:cs typeface="Arial"/>
                </a:rPr>
                <a:t> </a:t>
              </a:r>
              <a:r>
                <a:rPr lang="en-US" sz="1100" dirty="0" smtClean="0">
                  <a:latin typeface="Arial"/>
                  <a:cs typeface="Arial"/>
                </a:rPr>
                <a:t>As the user records, audio is transcribed in real-time to display a verbatim transcript.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02992" y="2313563"/>
              <a:ext cx="1430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w</a:t>
              </a:r>
              <a:r>
                <a:rPr lang="en-US" sz="1100" dirty="0" smtClean="0">
                  <a:latin typeface="Arial"/>
                  <a:cs typeface="Arial"/>
                </a:rPr>
                <a:t> Transcript is aligned with the master-script.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535" y="1990397"/>
              <a:ext cx="1430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x</a:t>
              </a:r>
              <a:r>
                <a:rPr lang="en-US" sz="1100" dirty="0" smtClean="0">
                  <a:latin typeface="Arial"/>
                  <a:cs typeface="Arial"/>
                </a:rPr>
                <a:t> Color codes indicate improvised or missing text.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08992" y="3783004"/>
              <a:ext cx="3877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y</a:t>
              </a:r>
              <a:r>
                <a:rPr lang="en-US" sz="1100" dirty="0" smtClean="0">
                  <a:latin typeface="Arial"/>
                  <a:cs typeface="Arial"/>
                </a:rPr>
                <a:t> Accepting an audio segment inserts it in the final track.</a:t>
              </a:r>
              <a:endParaRPr lang="en-US" sz="1100" dirty="0">
                <a:latin typeface="Arial"/>
                <a:cs typeface="Arial"/>
              </a:endParaRPr>
            </a:p>
          </p:txBody>
        </p:sp>
        <p:pic>
          <p:nvPicPr>
            <p:cNvPr id="32" name="Picture 31" descr="Screen Shot 2016-04-12 at 9.04.04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67" t="70422" r="17407" b="26467"/>
            <a:stretch/>
          </p:blipFill>
          <p:spPr>
            <a:xfrm>
              <a:off x="1642533" y="3228391"/>
              <a:ext cx="2370667" cy="1778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2617038" y="3359626"/>
              <a:ext cx="1611426" cy="392415"/>
            </a:xfrm>
            <a:prstGeom prst="roundRect">
              <a:avLst/>
            </a:prstGeom>
            <a:solidFill>
              <a:srgbClr val="FADCE4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8294" y="3343650"/>
              <a:ext cx="16586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/>
                  <a:cs typeface="Arial"/>
                </a:rPr>
                <a:t>Missing: </a:t>
              </a:r>
              <a:br>
                <a:rPr lang="en-US" sz="1100" dirty="0" smtClean="0">
                  <a:latin typeface="Arial"/>
                  <a:cs typeface="Arial"/>
                </a:rPr>
              </a:br>
              <a:r>
                <a:rPr lang="en-US" sz="1100" dirty="0" smtClean="0">
                  <a:latin typeface="Arial"/>
                  <a:cs typeface="Arial"/>
                </a:rPr>
                <a:t>Not in script / Recorded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535" y="2947395"/>
              <a:ext cx="1216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Wingdings 2" charset="2"/>
                  <a:cs typeface="Wingdings 2" charset="2"/>
                </a:rPr>
                <a:t>z</a:t>
              </a:r>
              <a:r>
                <a:rPr lang="en-US" sz="1100" dirty="0" smtClean="0">
                  <a:latin typeface="Arial"/>
                  <a:cs typeface="Arial"/>
                </a:rPr>
                <a:t> Recorded text is displayed in darker color.</a:t>
              </a:r>
              <a:endParaRPr lang="en-US" sz="1100" dirty="0">
                <a:latin typeface="Arial"/>
                <a:cs typeface="Arial"/>
              </a:endParaRPr>
            </a:p>
          </p:txBody>
        </p:sp>
        <p:cxnSp>
          <p:nvCxnSpPr>
            <p:cNvPr id="36" name="Straight Connector 35"/>
            <p:cNvCxnSpPr>
              <a:stCxn id="32" idx="1"/>
              <a:endCxn id="35" idx="3"/>
            </p:cNvCxnSpPr>
            <p:nvPr/>
          </p:nvCxnSpPr>
          <p:spPr>
            <a:xfrm flipH="1" flipV="1">
              <a:off x="1334609" y="3270561"/>
              <a:ext cx="307924" cy="4673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7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4-13 at 1.43.0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t="9193" r="56852" b="63522"/>
          <a:stretch/>
        </p:blipFill>
        <p:spPr>
          <a:xfrm>
            <a:off x="1938815" y="1253067"/>
            <a:ext cx="3496787" cy="198134"/>
          </a:xfrm>
          <a:prstGeom prst="rect">
            <a:avLst/>
          </a:prstGeom>
        </p:spPr>
      </p:pic>
      <p:pic>
        <p:nvPicPr>
          <p:cNvPr id="7" name="Picture 6" descr="Screen Shot 2016-04-13 at 1.43.0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6" t="4587" r="3713" b="39373"/>
          <a:stretch/>
        </p:blipFill>
        <p:spPr>
          <a:xfrm>
            <a:off x="1938815" y="2417800"/>
            <a:ext cx="3318985" cy="3939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63391" y="3256492"/>
            <a:ext cx="4714862" cy="769611"/>
            <a:chOff x="863391" y="3256492"/>
            <a:chExt cx="4714862" cy="769611"/>
          </a:xfrm>
        </p:grpSpPr>
        <p:pic>
          <p:nvPicPr>
            <p:cNvPr id="4" name="Picture 3" descr="Screen Shot 2016-04-13 at 1.14.04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" r="575"/>
            <a:stretch/>
          </p:blipFill>
          <p:spPr>
            <a:xfrm>
              <a:off x="1912135" y="3256492"/>
              <a:ext cx="3666118" cy="769611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863391" y="3525230"/>
              <a:ext cx="1024622" cy="379057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/>
                  <a:cs typeface="Arial"/>
                </a:rPr>
                <a:t>Similar takes</a:t>
              </a:r>
              <a:endParaRPr lang="en-US" sz="11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2846" y="2824699"/>
            <a:ext cx="5211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Most Existing tools typically treat the script and the audio as completely separate entities.</a:t>
            </a:r>
            <a:endParaRPr lang="en-US" sz="1100" dirty="0">
              <a:latin typeface="Times"/>
              <a:cs typeface="Time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07559" y="4860569"/>
            <a:ext cx="4717472" cy="674227"/>
            <a:chOff x="1107559" y="4860569"/>
            <a:chExt cx="4717472" cy="674227"/>
          </a:xfrm>
        </p:grpSpPr>
        <p:sp>
          <p:nvSpPr>
            <p:cNvPr id="20" name="Rectangle 19"/>
            <p:cNvSpPr/>
            <p:nvPr/>
          </p:nvSpPr>
          <p:spPr>
            <a:xfrm>
              <a:off x="2218270" y="5324916"/>
              <a:ext cx="149349" cy="1645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57134" y="5165912"/>
              <a:ext cx="211666" cy="14393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61268" y="5155582"/>
              <a:ext cx="515112" cy="1645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07559" y="4861117"/>
              <a:ext cx="1024622" cy="261062"/>
            </a:xfrm>
            <a:prstGeom prst="roundRect">
              <a:avLst>
                <a:gd name="adj" fmla="val 231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/>
                  <a:cs typeface="Arial"/>
                </a:rPr>
                <a:t>Master-script</a:t>
              </a:r>
              <a:endParaRPr lang="en-US" sz="11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07559" y="5155739"/>
              <a:ext cx="1024622" cy="379057"/>
            </a:xfrm>
            <a:prstGeom prst="roundRect">
              <a:avLst>
                <a:gd name="adj" fmla="val 12201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Arial"/>
                  <a:cs typeface="Arial"/>
                </a:rPr>
                <a:t>Audio Transcript</a:t>
              </a:r>
              <a:endParaRPr lang="en-US" sz="11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142068" y="4860569"/>
              <a:ext cx="36829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Most existing tools treat script and audio completely separate. </a:t>
              </a:r>
              <a:endParaRPr lang="en-US" sz="1100" dirty="0">
                <a:latin typeface="Times"/>
                <a:cs typeface="Time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53682" y="5155582"/>
              <a:ext cx="185926" cy="1645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30602" y="5328641"/>
              <a:ext cx="423332" cy="161478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50535" y="5096315"/>
              <a:ext cx="35305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trike="sngStrike" dirty="0" smtClean="0">
                  <a:solidFill>
                    <a:srgbClr val="61C9FF"/>
                  </a:solidFill>
                  <a:latin typeface="Times"/>
                  <a:cs typeface="Times"/>
                </a:rPr>
                <a:t>Most</a:t>
              </a:r>
              <a:r>
                <a:rPr lang="en-US" sz="1100" dirty="0" smtClean="0">
                  <a:solidFill>
                    <a:srgbClr val="61C9FF"/>
                  </a:solidFill>
                  <a:latin typeface="Times"/>
                  <a:cs typeface="Times"/>
                </a:rPr>
                <a:t> </a:t>
              </a:r>
              <a:r>
                <a:rPr lang="en-US" sz="1100" dirty="0" smtClean="0">
                  <a:latin typeface="Times"/>
                  <a:cs typeface="Times"/>
                </a:rPr>
                <a:t>Existing tools typically treat the script and the audio as completely separate entities </a:t>
              </a:r>
              <a:endParaRPr lang="en-US" sz="11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5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69059" y="1764287"/>
            <a:ext cx="5918199" cy="2048933"/>
            <a:chOff x="1369059" y="1764287"/>
            <a:chExt cx="5918199" cy="2048933"/>
          </a:xfrm>
        </p:grpSpPr>
        <p:grpSp>
          <p:nvGrpSpPr>
            <p:cNvPr id="21" name="Group 20"/>
            <p:cNvGrpSpPr/>
            <p:nvPr/>
          </p:nvGrpSpPr>
          <p:grpSpPr>
            <a:xfrm>
              <a:off x="1766991" y="1846890"/>
              <a:ext cx="5520267" cy="932563"/>
              <a:chOff x="1766991" y="1846890"/>
              <a:chExt cx="5520267" cy="93256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66991" y="1846890"/>
                <a:ext cx="5520267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700" dirty="0" smtClean="0">
                    <a:latin typeface="Arial"/>
                    <a:cs typeface="Arial"/>
                  </a:rPr>
                  <a:t>Segmentation using only punctuations</a:t>
                </a:r>
                <a:r>
                  <a:rPr lang="en-US" dirty="0" smtClean="0">
                    <a:latin typeface="Arial"/>
                    <a:cs typeface="Arial"/>
                  </a:rPr>
                  <a:t/>
                </a:r>
                <a:br>
                  <a:rPr lang="en-US" dirty="0" smtClean="0">
                    <a:latin typeface="Arial"/>
                    <a:cs typeface="Arial"/>
                  </a:rPr>
                </a:br>
                <a:r>
                  <a:rPr lang="en-US" sz="1500" i="1" dirty="0" smtClean="0">
                    <a:solidFill>
                      <a:schemeClr val="bg1">
                        <a:lumMod val="75000"/>
                      </a:schemeClr>
                    </a:solidFill>
                    <a:latin typeface="Arial"/>
                    <a:cs typeface="Arial"/>
                  </a:rPr>
                  <a:t>master-script: </a:t>
                </a:r>
                <a:r>
                  <a:rPr lang="en-US" sz="1500" dirty="0" smtClean="0">
                    <a:latin typeface="Times"/>
                    <a:cs typeface="Times"/>
                  </a:rPr>
                  <a:t>Dark </a:t>
                </a:r>
                <a:r>
                  <a:rPr lang="en-US" sz="1500" dirty="0">
                    <a:latin typeface="Times"/>
                    <a:cs typeface="Times"/>
                  </a:rPr>
                  <a:t>matter is spread throughout space</a:t>
                </a:r>
                <a:r>
                  <a:rPr lang="en-US" sz="1500" dirty="0" smtClean="0">
                    <a:latin typeface="Times"/>
                    <a:cs typeface="Times"/>
                  </a:rPr>
                  <a:t>.</a:t>
                </a:r>
                <a:endParaRPr lang="en-US" sz="1500" dirty="0">
                  <a:latin typeface="Times"/>
                  <a:cs typeface="Times"/>
                </a:endParaRPr>
              </a:p>
              <a:p>
                <a:r>
                  <a:rPr lang="en-US" sz="1500" i="1" dirty="0" smtClean="0"/>
                  <a:t>     </a:t>
                </a:r>
                <a:r>
                  <a:rPr lang="en-US" sz="1500" i="1" dirty="0" smtClean="0">
                    <a:latin typeface="Arial"/>
                    <a:cs typeface="Arial"/>
                  </a:rPr>
                  <a:t> </a:t>
                </a:r>
                <a:r>
                  <a:rPr lang="en-US" sz="1500" i="1" dirty="0" smtClean="0">
                    <a:solidFill>
                      <a:srgbClr val="BFBFBF"/>
                    </a:solidFill>
                    <a:latin typeface="Arial"/>
                    <a:cs typeface="Arial"/>
                  </a:rPr>
                  <a:t>transcript: </a:t>
                </a:r>
                <a:r>
                  <a:rPr lang="en-US" sz="1500" dirty="0" smtClean="0">
                    <a:latin typeface="Times"/>
                    <a:cs typeface="Times"/>
                  </a:rPr>
                  <a:t>Dark </a:t>
                </a:r>
                <a:r>
                  <a:rPr lang="en-US" sz="1500" dirty="0">
                    <a:latin typeface="Times"/>
                    <a:cs typeface="Times"/>
                  </a:rPr>
                  <a:t>matter is spread throughout </a:t>
                </a:r>
                <a:r>
                  <a:rPr lang="en-US" sz="1500" dirty="0" smtClean="0">
                    <a:latin typeface="Times"/>
                    <a:cs typeface="Times"/>
                  </a:rPr>
                  <a:t> the galaxy (pause)</a:t>
                </a:r>
                <a:endParaRPr lang="en-US" sz="1500" dirty="0">
                  <a:latin typeface="Times"/>
                  <a:cs typeface="Time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45954" y="2272292"/>
                <a:ext cx="45719" cy="21877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553" y="2500893"/>
                <a:ext cx="45719" cy="21877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766990" y="2796420"/>
              <a:ext cx="5283201" cy="932563"/>
              <a:chOff x="1766990" y="2796420"/>
              <a:chExt cx="5283201" cy="93256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766990" y="2796420"/>
                <a:ext cx="5283201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700" dirty="0" smtClean="0">
                    <a:latin typeface="Arial"/>
                    <a:cs typeface="Arial"/>
                  </a:rPr>
                  <a:t>Segmentation using only utterance boundaries </a:t>
                </a:r>
                <a:br>
                  <a:rPr lang="en-US" sz="1700" dirty="0" smtClean="0">
                    <a:latin typeface="Arial"/>
                    <a:cs typeface="Arial"/>
                  </a:rPr>
                </a:br>
                <a:r>
                  <a:rPr lang="en-US" sz="1500" i="1" dirty="0" smtClean="0">
                    <a:solidFill>
                      <a:schemeClr val="bg1">
                        <a:lumMod val="75000"/>
                      </a:schemeClr>
                    </a:solidFill>
                    <a:latin typeface="Arial"/>
                    <a:cs typeface="Arial"/>
                  </a:rPr>
                  <a:t>master-script: </a:t>
                </a:r>
                <a:r>
                  <a:rPr lang="en-US" sz="1500" dirty="0" smtClean="0">
                    <a:latin typeface="Times"/>
                    <a:cs typeface="Times"/>
                  </a:rPr>
                  <a:t>Consider the   galaxy like a giant merry-go-round.</a:t>
                </a:r>
                <a:endParaRPr lang="en-US" sz="1500" dirty="0">
                  <a:latin typeface="Times"/>
                  <a:cs typeface="Times"/>
                </a:endParaRPr>
              </a:p>
              <a:p>
                <a:r>
                  <a:rPr lang="en-US" sz="1500" i="1" dirty="0" smtClean="0"/>
                  <a:t>     </a:t>
                </a:r>
                <a:r>
                  <a:rPr lang="en-US" sz="1500" i="1" dirty="0" smtClean="0">
                    <a:latin typeface="Arial"/>
                    <a:cs typeface="Arial"/>
                  </a:rPr>
                  <a:t> </a:t>
                </a:r>
                <a:r>
                  <a:rPr lang="en-US" sz="1500" i="1" dirty="0" smtClean="0">
                    <a:solidFill>
                      <a:srgbClr val="BFBFBF"/>
                    </a:solidFill>
                    <a:latin typeface="Arial"/>
                    <a:cs typeface="Arial"/>
                  </a:rPr>
                  <a:t>transcript: </a:t>
                </a:r>
                <a:r>
                  <a:rPr lang="en-US" sz="1500" dirty="0" smtClean="0">
                    <a:latin typeface="Times"/>
                    <a:cs typeface="Times"/>
                  </a:rPr>
                  <a:t>A galaxy is like a giant merry-go-round (pause)</a:t>
                </a:r>
                <a:endParaRPr lang="en-US" sz="1500" dirty="0">
                  <a:latin typeface="Times"/>
                  <a:cs typeface="Time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30154" y="3459445"/>
                <a:ext cx="45719" cy="21877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71617" y="3215266"/>
                <a:ext cx="45719" cy="21877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493533" y="1887385"/>
              <a:ext cx="319168" cy="319168"/>
            </a:xfrm>
            <a:prstGeom prst="rect">
              <a:avLst/>
            </a:prstGeom>
            <a:noFill/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</a:rPr>
                <a:t>a</a:t>
              </a: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95066" y="2821893"/>
              <a:ext cx="319168" cy="319168"/>
            </a:xfrm>
            <a:prstGeom prst="rect">
              <a:avLst/>
            </a:prstGeom>
            <a:noFill/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b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69059" y="1764287"/>
              <a:ext cx="5842000" cy="204893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9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99532" y="1209859"/>
            <a:ext cx="6029226" cy="3015327"/>
            <a:chOff x="499532" y="1209859"/>
            <a:chExt cx="6029226" cy="3015327"/>
          </a:xfrm>
        </p:grpSpPr>
        <p:grpSp>
          <p:nvGrpSpPr>
            <p:cNvPr id="32" name="Group 31"/>
            <p:cNvGrpSpPr/>
            <p:nvPr/>
          </p:nvGrpSpPr>
          <p:grpSpPr>
            <a:xfrm>
              <a:off x="499532" y="1236133"/>
              <a:ext cx="6029225" cy="2963310"/>
              <a:chOff x="499532" y="1236133"/>
              <a:chExt cx="6029225" cy="2963310"/>
            </a:xfrm>
          </p:grpSpPr>
          <p:pic>
            <p:nvPicPr>
              <p:cNvPr id="4" name="Picture 3" descr="Screen Shot 2016-07-20 at 4.04.03 PM (2)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3" t="9136" r="28611" b="67819"/>
              <a:stretch/>
            </p:blipFill>
            <p:spPr>
              <a:xfrm>
                <a:off x="499532" y="1236133"/>
                <a:ext cx="6028267" cy="1185334"/>
              </a:xfrm>
              <a:prstGeom prst="rect">
                <a:avLst/>
              </a:prstGeom>
            </p:spPr>
          </p:pic>
          <p:pic>
            <p:nvPicPr>
              <p:cNvPr id="5" name="Picture 4" descr="Screen Shot 2016-07-20 at 4.04.03 PM (2)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3" t="41235" r="28611" b="43785"/>
              <a:stretch/>
            </p:blipFill>
            <p:spPr>
              <a:xfrm>
                <a:off x="499532" y="2421467"/>
                <a:ext cx="6028267" cy="770495"/>
              </a:xfrm>
              <a:prstGeom prst="rect">
                <a:avLst/>
              </a:prstGeom>
            </p:spPr>
          </p:pic>
          <p:pic>
            <p:nvPicPr>
              <p:cNvPr id="7" name="Picture 6" descr="Screen Shot 2016-07-20 at 4.09.01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26"/>
              <a:stretch/>
            </p:blipFill>
            <p:spPr>
              <a:xfrm>
                <a:off x="2682875" y="2040468"/>
                <a:ext cx="1347258" cy="367259"/>
              </a:xfrm>
              <a:prstGeom prst="rect">
                <a:avLst/>
              </a:prstGeom>
            </p:spPr>
          </p:pic>
          <p:pic>
            <p:nvPicPr>
              <p:cNvPr id="8" name="Picture 7" descr="Screen Shot 2016-07-20 at 4.10.19 P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03" y="1574327"/>
                <a:ext cx="1987548" cy="370811"/>
              </a:xfrm>
              <a:prstGeom prst="rect">
                <a:avLst/>
              </a:prstGeom>
            </p:spPr>
          </p:pic>
          <p:pic>
            <p:nvPicPr>
              <p:cNvPr id="11" name="Picture 10" descr="Screen Shot 2016-07-20 at 4.09.01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833"/>
              <a:stretch/>
            </p:blipFill>
            <p:spPr>
              <a:xfrm>
                <a:off x="3752849" y="2040468"/>
                <a:ext cx="429683" cy="367259"/>
              </a:xfrm>
              <a:prstGeom prst="rect">
                <a:avLst/>
              </a:prstGeom>
            </p:spPr>
          </p:pic>
          <p:pic>
            <p:nvPicPr>
              <p:cNvPr id="12" name="Picture 11" descr="Screen Shot 2016-07-20 at 4.09.01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833"/>
              <a:stretch/>
            </p:blipFill>
            <p:spPr>
              <a:xfrm>
                <a:off x="3915833" y="2040468"/>
                <a:ext cx="319618" cy="367259"/>
              </a:xfrm>
              <a:prstGeom prst="rect">
                <a:avLst/>
              </a:prstGeom>
            </p:spPr>
          </p:pic>
          <p:pic>
            <p:nvPicPr>
              <p:cNvPr id="13" name="Picture 12" descr="Screen Shot 2016-07-20 at 4.09.01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963" r="55893"/>
              <a:stretch/>
            </p:blipFill>
            <p:spPr>
              <a:xfrm>
                <a:off x="2203447" y="1574327"/>
                <a:ext cx="482602" cy="367259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2682875" y="1473200"/>
                <a:ext cx="3174" cy="948267"/>
              </a:xfrm>
              <a:prstGeom prst="line">
                <a:avLst/>
              </a:prstGeom>
              <a:ln w="19050" cmpd="sng">
                <a:solidFill>
                  <a:srgbClr val="C1070E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unded Rectangle 17"/>
              <p:cNvSpPr/>
              <p:nvPr/>
            </p:nvSpPr>
            <p:spPr>
              <a:xfrm>
                <a:off x="4296192" y="1603737"/>
                <a:ext cx="1855876" cy="233628"/>
              </a:xfrm>
              <a:prstGeom prst="roundRect">
                <a:avLst>
                  <a:gd name="adj" fmla="val 23154"/>
                </a:avLst>
              </a:prstGeom>
              <a:solidFill>
                <a:srgbClr val="66CC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Speech Track 1 / Take 1</a:t>
                </a:r>
                <a:endParaRPr lang="en-US" sz="11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296192" y="2085955"/>
                <a:ext cx="1855876" cy="233628"/>
              </a:xfrm>
              <a:prstGeom prst="roundRect">
                <a:avLst>
                  <a:gd name="adj" fmla="val 23154"/>
                </a:avLst>
              </a:prstGeom>
              <a:solidFill>
                <a:srgbClr val="66CC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Speech Track 2 / Take 2</a:t>
                </a:r>
                <a:endParaRPr lang="en-US" sz="11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242682" y="1894093"/>
                <a:ext cx="1303669" cy="224483"/>
              </a:xfrm>
              <a:prstGeom prst="roundRect">
                <a:avLst>
                  <a:gd name="adj" fmla="val 23154"/>
                </a:avLst>
              </a:prstGeom>
              <a:solidFill>
                <a:srgbClr val="66CC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Waveform View</a:t>
                </a:r>
                <a:endParaRPr lang="en-US" sz="11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21" name="Picture 20" descr="Screen Shot 2016-07-20 at 4.04.03 PM (2)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84" t="66237" r="28611" b="25061"/>
              <a:stretch/>
            </p:blipFill>
            <p:spPr>
              <a:xfrm>
                <a:off x="3263900" y="3751826"/>
                <a:ext cx="3264857" cy="447617"/>
              </a:xfrm>
              <a:prstGeom prst="rect">
                <a:avLst/>
              </a:prstGeom>
            </p:spPr>
          </p:pic>
          <p:sp>
            <p:nvSpPr>
              <p:cNvPr id="17" name="Rounded Rectangle 16"/>
              <p:cNvSpPr/>
              <p:nvPr/>
            </p:nvSpPr>
            <p:spPr>
              <a:xfrm>
                <a:off x="2931782" y="2379579"/>
                <a:ext cx="1303669" cy="224483"/>
              </a:xfrm>
              <a:prstGeom prst="roundRect">
                <a:avLst>
                  <a:gd name="adj" fmla="val 23154"/>
                </a:avLst>
              </a:prstGeom>
              <a:solidFill>
                <a:srgbClr val="66CC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Transcript View</a:t>
                </a:r>
                <a:endParaRPr lang="en-US" sz="11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08230" y="2647949"/>
                <a:ext cx="3030986" cy="1122926"/>
                <a:chOff x="508230" y="2705099"/>
                <a:chExt cx="3030986" cy="1122926"/>
              </a:xfrm>
            </p:grpSpPr>
            <p:pic>
              <p:nvPicPr>
                <p:cNvPr id="22" name="Picture 21" descr="Screen Shot 2016-07-20 at 4.26.04 PM (2).pn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73" t="51192" r="61681" b="33808"/>
                <a:stretch/>
              </p:blipFill>
              <p:spPr>
                <a:xfrm>
                  <a:off x="508230" y="2705099"/>
                  <a:ext cx="3003320" cy="771525"/>
                </a:xfrm>
                <a:prstGeom prst="rect">
                  <a:avLst/>
                </a:prstGeom>
              </p:spPr>
            </p:pic>
            <p:pic>
              <p:nvPicPr>
                <p:cNvPr id="24" name="Picture 23" descr="Screen Shot 2016-07-20 at 4.26.04 PM (2).pn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526" t="63991" r="62619" b="33746"/>
                <a:stretch/>
              </p:blipFill>
              <p:spPr>
                <a:xfrm>
                  <a:off x="618794" y="3360235"/>
                  <a:ext cx="1266825" cy="116389"/>
                </a:xfrm>
                <a:prstGeom prst="rect">
                  <a:avLst/>
                </a:prstGeom>
              </p:spPr>
            </p:pic>
            <p:pic>
              <p:nvPicPr>
                <p:cNvPr id="25" name="Picture 24" descr="Screen Shot 2016-07-20 at 4.26.04 PM (2).pn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6" t="66316" r="76642" b="32017"/>
                <a:stretch/>
              </p:blipFill>
              <p:spPr>
                <a:xfrm>
                  <a:off x="1949450" y="3381373"/>
                  <a:ext cx="1463675" cy="86812"/>
                </a:xfrm>
                <a:prstGeom prst="rect">
                  <a:avLst/>
                </a:prstGeom>
              </p:spPr>
            </p:pic>
            <p:pic>
              <p:nvPicPr>
                <p:cNvPr id="27" name="Picture 26" descr="Screen Shot 2016-07-20 at 4.26.04 PM (2).pn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595" t="58415" r="75085" b="39610"/>
                <a:stretch/>
              </p:blipFill>
              <p:spPr>
                <a:xfrm>
                  <a:off x="1847850" y="3366585"/>
                  <a:ext cx="120650" cy="101600"/>
                </a:xfrm>
                <a:prstGeom prst="rect">
                  <a:avLst/>
                </a:prstGeom>
              </p:spPr>
            </p:pic>
            <p:pic>
              <p:nvPicPr>
                <p:cNvPr id="28" name="Picture 27" descr="Screen Shot 2016-07-20 at 4.26.04 PM (2).pn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73" t="67859" r="61379" b="25309"/>
                <a:stretch/>
              </p:blipFill>
              <p:spPr>
                <a:xfrm>
                  <a:off x="508230" y="3476624"/>
                  <a:ext cx="3030986" cy="351401"/>
                </a:xfrm>
                <a:prstGeom prst="rect">
                  <a:avLst/>
                </a:prstGeom>
              </p:spPr>
            </p:pic>
          </p:grpSp>
          <p:sp>
            <p:nvSpPr>
              <p:cNvPr id="29" name="Rounded Rectangle 28"/>
              <p:cNvSpPr/>
              <p:nvPr/>
            </p:nvSpPr>
            <p:spPr>
              <a:xfrm>
                <a:off x="1798008" y="2798115"/>
                <a:ext cx="1615117" cy="224483"/>
              </a:xfrm>
              <a:prstGeom prst="roundRect">
                <a:avLst>
                  <a:gd name="adj" fmla="val 23154"/>
                </a:avLst>
              </a:prstGeom>
              <a:solidFill>
                <a:srgbClr val="66CC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Arial"/>
                    <a:cs typeface="Arial"/>
                  </a:rPr>
                  <a:t>Alternate Sentences</a:t>
                </a:r>
                <a:endParaRPr lang="en-US" sz="11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499532" y="1209859"/>
              <a:ext cx="6029226" cy="3015327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31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153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Hijung Shin</dc:creator>
  <cp:lastModifiedBy>Hijung Shin</cp:lastModifiedBy>
  <cp:revision>25</cp:revision>
  <dcterms:created xsi:type="dcterms:W3CDTF">2016-04-13T01:06:26Z</dcterms:created>
  <dcterms:modified xsi:type="dcterms:W3CDTF">2016-07-21T00:04:06Z</dcterms:modified>
</cp:coreProperties>
</file>