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6"/>
  </p:notesMasterIdLst>
  <p:sldIdLst>
    <p:sldId id="257" r:id="rId2"/>
    <p:sldId id="273" r:id="rId3"/>
    <p:sldId id="267" r:id="rId4"/>
    <p:sldId id="266" r:id="rId5"/>
    <p:sldId id="261" r:id="rId6"/>
    <p:sldId id="269" r:id="rId7"/>
    <p:sldId id="262" r:id="rId8"/>
    <p:sldId id="285" r:id="rId9"/>
    <p:sldId id="286" r:id="rId10"/>
    <p:sldId id="284" r:id="rId11"/>
    <p:sldId id="288" r:id="rId12"/>
    <p:sldId id="280" r:id="rId13"/>
    <p:sldId id="281" r:id="rId14"/>
    <p:sldId id="282" r:id="rId15"/>
    <p:sldId id="276" r:id="rId16"/>
    <p:sldId id="283" r:id="rId17"/>
    <p:sldId id="260" r:id="rId18"/>
    <p:sldId id="258" r:id="rId19"/>
    <p:sldId id="259" r:id="rId20"/>
    <p:sldId id="268" r:id="rId21"/>
    <p:sldId id="275" r:id="rId22"/>
    <p:sldId id="270" r:id="rId23"/>
    <p:sldId id="272" r:id="rId24"/>
    <p:sldId id="271" r:id="rId25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>
        <p:scale>
          <a:sx n="60" d="100"/>
          <a:sy n="60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продуктов», выполненный студенткой </a:t>
            </a:r>
            <a:r>
              <a:rPr lang="ru-RU" baseline="0" dirty="0" err="1" smtClean="0"/>
              <a:t>Шатилиной</a:t>
            </a:r>
            <a:r>
              <a:rPr lang="ru-RU" baseline="0" dirty="0" smtClean="0"/>
              <a:t> Юлией под руководством профессора кандидата ф-м наук Крючковой 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основе подсистемы </a:t>
            </a:r>
            <a:r>
              <a:rPr lang="en-US" baseline="0" dirty="0" smtClean="0"/>
              <a:t>ANTLR </a:t>
            </a:r>
            <a:r>
              <a:rPr lang="ru-RU" baseline="0" dirty="0" smtClean="0"/>
              <a:t>лежит грамматика разработанного язык описания моделей прототипов архитектуры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</a:t>
            </a:r>
            <a:r>
              <a:rPr lang="en-US" baseline="0" dirty="0" smtClean="0"/>
              <a:t>LTL-</a:t>
            </a:r>
            <a:r>
              <a:rPr lang="ru-RU" baseline="0" dirty="0" smtClean="0"/>
              <a:t>формуле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 конструкцию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</a:t>
            </a:r>
            <a:r>
              <a:rPr lang="ru-RU" baseline="0" dirty="0" err="1" smtClean="0"/>
              <a:t>Бюхи</a:t>
            </a:r>
            <a:r>
              <a:rPr lang="ru-RU" baseline="0" dirty="0" smtClean="0"/>
              <a:t>, записанный на языке промела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smtClean="0"/>
              <a:t>Ошибки могут появится на любом из этапов, но как правило большинство из них возникает </a:t>
            </a:r>
            <a:r>
              <a:rPr lang="ru-RU" baseline="0" dirty="0" err="1" smtClean="0"/>
              <a:t>вследствии</a:t>
            </a:r>
            <a:r>
              <a:rPr lang="ru-RU" baseline="0" dirty="0" smtClean="0"/>
              <a:t> неправильного решения на этапе проектирования. Цена ошибки </a:t>
            </a:r>
            <a:r>
              <a:rPr lang="ru-RU" baseline="0" dirty="0" err="1" smtClean="0"/>
              <a:t>растет</a:t>
            </a:r>
            <a:r>
              <a:rPr lang="ru-RU" baseline="0" dirty="0" smtClean="0"/>
              <a:t> к концу процесса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представлена модель прототипа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05.06.2012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05.06.2012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05.06.2012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05.06.2012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05.06.2012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05.06.2012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05.06.2012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-67545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9"/>
          <a:stretch/>
        </p:blipFill>
        <p:spPr>
          <a:xfrm>
            <a:off x="837749" y="1700808"/>
            <a:ext cx="7478667" cy="4498784"/>
          </a:xfrm>
        </p:spPr>
      </p:pic>
      <p:sp>
        <p:nvSpPr>
          <p:cNvPr id="16" name="Объект 9"/>
          <p:cNvSpPr txBox="1">
            <a:spLocks/>
          </p:cNvSpPr>
          <p:nvPr/>
        </p:nvSpPr>
        <p:spPr>
          <a:xfrm>
            <a:off x="5436096" y="5517232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[CFG]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21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8880318" cy="3384375"/>
          </a:xfr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2" name="Объект 9"/>
          <p:cNvSpPr txBox="1">
            <a:spLocks/>
          </p:cNvSpPr>
          <p:nvPr/>
        </p:nvSpPr>
        <p:spPr>
          <a:xfrm>
            <a:off x="3059832" y="1525219"/>
            <a:ext cx="3240360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3200" b="1" dirty="0" err="1" smtClean="0"/>
              <a:t>Autogear.pml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en-US" dirty="0" smtClean="0"/>
              <a:t>CFG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Входное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Выходное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211960" y="1700808"/>
            <a:ext cx="4474840" cy="5001419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Каждая </a:t>
            </a:r>
            <a:r>
              <a:rPr lang="en-US" dirty="0" smtClean="0"/>
              <a:t>LTL-</a:t>
            </a:r>
            <a:r>
              <a:rPr lang="ru-RU" dirty="0" smtClean="0"/>
              <a:t>формула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каждой </a:t>
            </a:r>
            <a:r>
              <a:rPr lang="en-US" dirty="0" smtClean="0"/>
              <a:t>LTL-</a:t>
            </a:r>
            <a:r>
              <a:rPr lang="ru-RU" dirty="0" smtClean="0"/>
              <a:t>формулы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3" y="1567333"/>
            <a:ext cx="3744417" cy="50300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i="1" dirty="0"/>
              <a:t>M</a:t>
            </a:r>
            <a:r>
              <a:rPr lang="ru-RU" sz="3000" b="1" i="1" dirty="0"/>
              <a:t> = (</a:t>
            </a:r>
            <a:r>
              <a:rPr lang="en-US" sz="3000" b="1" i="1" dirty="0"/>
              <a:t>P</a:t>
            </a:r>
            <a:r>
              <a:rPr lang="ru-RU" sz="3000" b="1" i="1" dirty="0"/>
              <a:t>, </a:t>
            </a:r>
            <a:r>
              <a:rPr lang="en-US" sz="3000" b="1" i="1" dirty="0"/>
              <a:t>S</a:t>
            </a:r>
            <a:r>
              <a:rPr lang="ru-RU" sz="3000" b="1" i="1" dirty="0"/>
              <a:t>, </a:t>
            </a:r>
            <a:r>
              <a:rPr lang="en-US" sz="3000" b="1" i="1" dirty="0"/>
              <a:t>R</a:t>
            </a:r>
            <a:r>
              <a:rPr lang="ru-RU" sz="3000" b="1" i="1" dirty="0"/>
              <a:t>, </a:t>
            </a:r>
            <a:r>
              <a:rPr lang="en-US" sz="3000" b="1" i="1" dirty="0"/>
              <a:t>U</a:t>
            </a:r>
            <a:r>
              <a:rPr lang="ru-RU" sz="3000" b="1" i="1" dirty="0"/>
              <a:t>)</a:t>
            </a:r>
            <a:r>
              <a:rPr lang="ru-RU" sz="3000" dirty="0"/>
              <a:t>, </a:t>
            </a:r>
            <a:endParaRPr lang="en-US" sz="3000" dirty="0" smtClean="0"/>
          </a:p>
          <a:p>
            <a:pPr marL="0" indent="0">
              <a:buNone/>
            </a:pPr>
            <a:r>
              <a:rPr lang="ru-RU" dirty="0" smtClean="0"/>
              <a:t>где</a:t>
            </a:r>
            <a:endParaRPr lang="ru-RU" dirty="0"/>
          </a:p>
          <a:p>
            <a:r>
              <a:rPr lang="en-US" b="1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b="1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b="1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b="1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44" y="1412776"/>
            <a:ext cx="5480544" cy="4176464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419872" y="5605265"/>
            <a:ext cx="5616625" cy="7040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Когда-нибудь программу закроют</a:t>
            </a:r>
            <a:r>
              <a:rPr lang="en-US" sz="1600" dirty="0" smtClean="0"/>
              <a:t>}</a:t>
            </a:r>
            <a:endParaRPr lang="ru-RU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Обучение</a:t>
            </a:r>
            <a:r>
              <a:rPr lang="en-US" sz="1600" dirty="0" smtClean="0"/>
              <a:t>}</a:t>
            </a:r>
            <a:r>
              <a:rPr lang="ru-RU" sz="1600" dirty="0" smtClean="0"/>
              <a:t> будет проходить до </a:t>
            </a:r>
            <a:r>
              <a:rPr lang="en-US" sz="1600" dirty="0" smtClean="0"/>
              <a:t>{</a:t>
            </a:r>
            <a:r>
              <a:rPr lang="ru-RU" sz="1600" dirty="0" smtClean="0"/>
              <a:t>Проверка знаний</a:t>
            </a:r>
            <a:r>
              <a:rPr lang="en-US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91087"/>
            <a:ext cx="3798421" cy="5184576"/>
          </a:xfrm>
        </p:spPr>
      </p:pic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1790400" y="1501130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2000" b="1" dirty="0" err="1" smtClean="0"/>
              <a:t>Autogear.proto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" y="2124533"/>
            <a:ext cx="4019505" cy="35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704856" cy="4981028"/>
          </a:xfrm>
        </p:spPr>
      </p:pic>
      <p:sp>
        <p:nvSpPr>
          <p:cNvPr id="14" name="Объект 9"/>
          <p:cNvSpPr txBox="1">
            <a:spLocks/>
          </p:cNvSpPr>
          <p:nvPr/>
        </p:nvSpPr>
        <p:spPr>
          <a:xfrm>
            <a:off x="5220072" y="5733256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[AST]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4082</TotalTime>
  <Words>1338</Words>
  <Application>Microsoft Office PowerPoint</Application>
  <PresentationFormat>Экран (4:3)</PresentationFormat>
  <Paragraphs>207</Paragraphs>
  <Slides>24</Slides>
  <Notes>20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Архитектура системы</vt:lpstr>
      <vt:lpstr>Пример системы</vt:lpstr>
      <vt:lpstr>Пример системы</vt:lpstr>
      <vt:lpstr>Презентация PowerPoint</vt:lpstr>
      <vt:lpstr>Пример системы</vt:lpstr>
      <vt:lpstr>Подсистемы лексического и синтаксического анализа</vt:lpstr>
      <vt:lpstr>Подсистема построения CFG</vt:lpstr>
      <vt:lpstr>Подсистема кодогенерации</vt:lpstr>
      <vt:lpstr>Входные и выходные данные</vt:lpstr>
      <vt:lpstr>Eclipse Plug-in</vt:lpstr>
      <vt:lpstr>Итоги</vt:lpstr>
      <vt:lpstr>Пути развития</vt:lpstr>
      <vt:lpstr>Спасибо!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216</cp:revision>
  <dcterms:created xsi:type="dcterms:W3CDTF">2012-05-06T13:50:25Z</dcterms:created>
  <dcterms:modified xsi:type="dcterms:W3CDTF">2012-06-04T17:57:55Z</dcterms:modified>
</cp:coreProperties>
</file>