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0"/>
  </p:notesMasterIdLst>
  <p:sldIdLst>
    <p:sldId id="257" r:id="rId2"/>
    <p:sldId id="273" r:id="rId3"/>
    <p:sldId id="267" r:id="rId4"/>
    <p:sldId id="266" r:id="rId5"/>
    <p:sldId id="261" r:id="rId6"/>
    <p:sldId id="269" r:id="rId7"/>
    <p:sldId id="292" r:id="rId8"/>
    <p:sldId id="291" r:id="rId9"/>
    <p:sldId id="262" r:id="rId10"/>
    <p:sldId id="280" r:id="rId11"/>
    <p:sldId id="281" r:id="rId12"/>
    <p:sldId id="282" r:id="rId13"/>
    <p:sldId id="285" r:id="rId14"/>
    <p:sldId id="283" r:id="rId15"/>
    <p:sldId id="260" r:id="rId16"/>
    <p:sldId id="258" r:id="rId17"/>
    <p:sldId id="259" r:id="rId18"/>
    <p:sldId id="275" r:id="rId1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79751" autoAdjust="0"/>
  </p:normalViewPr>
  <p:slideViewPr>
    <p:cSldViewPr>
      <p:cViewPr>
        <p:scale>
          <a:sx n="60" d="100"/>
          <a:sy n="60" d="100"/>
        </p:scale>
        <p:origin x="-1620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</a:t>
            </a:r>
            <a:r>
              <a:rPr lang="ru-RU" baseline="0" dirty="0" smtClean="0"/>
              <a:t>, уважаемая аттестационная комиссия! Вашему вниманию представляется диплом на тему «Система проектирования и тестирования каркасов программных продуктов</a:t>
            </a:r>
            <a:r>
              <a:rPr lang="ru-RU" baseline="0" dirty="0" smtClean="0"/>
              <a:t>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2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Основополагающей компонентой разработанной системы является – подсистема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подсистема отвечает за разбор исходного файла прототипа архитектуры на языке описания моделей прототипов и построение абстрактного синтаксического дерева, соответствующего исходному прототипу архитектуры.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ru-RU" baseline="0" dirty="0" smtClean="0"/>
              <a:t>основе </a:t>
            </a:r>
            <a:r>
              <a:rPr lang="ru-RU" baseline="0" dirty="0" smtClean="0"/>
              <a:t>рассматриваемой подсистемы лежит </a:t>
            </a:r>
            <a:r>
              <a:rPr lang="ru-RU" baseline="0" dirty="0" smtClean="0"/>
              <a:t>грамматика разработанного </a:t>
            </a:r>
            <a:r>
              <a:rPr lang="ru-RU" baseline="0" dirty="0" smtClean="0"/>
              <a:t>языка </a:t>
            </a:r>
            <a:r>
              <a:rPr lang="ru-RU" baseline="0" dirty="0" smtClean="0"/>
              <a:t>описания моделей </a:t>
            </a:r>
            <a:r>
              <a:rPr lang="ru-RU" baseline="0" dirty="0" smtClean="0"/>
              <a:t>и специально разработанная структура абстрактного синтаксического дерева.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Компонентой внутреннего</a:t>
            </a:r>
            <a:r>
              <a:rPr lang="ru-RU" baseline="0" dirty="0" smtClean="0"/>
              <a:t> слоя системы является </a:t>
            </a:r>
            <a:r>
              <a:rPr lang="ru-RU" dirty="0" smtClean="0"/>
              <a:t>подсистема построения графа потока исполнения.</a:t>
            </a:r>
            <a:r>
              <a:rPr lang="ru-RU" baseline="0" dirty="0" smtClean="0"/>
              <a:t> Данная подсистема</a:t>
            </a:r>
            <a:r>
              <a:rPr lang="ru-RU" dirty="0" smtClean="0"/>
              <a:t> ответственна за перевод</a:t>
            </a:r>
            <a:r>
              <a:rPr lang="ru-RU" baseline="0" dirty="0" smtClean="0"/>
              <a:t> информации, содержащейся в абстрактном синтаксическом дереве, в более удобную с точки зрения автоматных языков форму – граф потока исполнения. При построении такого графа для каждому узлу ставится в соответствие состояние в исходной модели, а каждой инструкции перехода между состояниями соответствует ребро между состояниями. Кроме того выделяются два базовых состояния, которые должны присутствовать в любой модели прототипа – начальное и конечное.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Основной задачей подсистемы кодогенерации</a:t>
            </a:r>
            <a:r>
              <a:rPr lang="ru-RU" baseline="0" dirty="0" smtClean="0"/>
              <a:t> является генерация кода на целевом языке для исходной модели прототипа архитектуры</a:t>
            </a:r>
          </a:p>
          <a:p>
            <a:r>
              <a:rPr lang="ru-RU" dirty="0" smtClean="0"/>
              <a:t>Требования спецификации к</a:t>
            </a:r>
            <a:r>
              <a:rPr lang="ru-RU" baseline="0" dirty="0" smtClean="0"/>
              <a:t> модели описанные с помощью разработанного языка описания моделей приводятся к специализированному виду, пригодному для использования верификатором </a:t>
            </a:r>
            <a:r>
              <a:rPr lang="en-US" baseline="0" dirty="0" smtClean="0"/>
              <a:t>SPIN. </a:t>
            </a:r>
            <a:r>
              <a:rPr lang="ru-RU" dirty="0" smtClean="0"/>
              <a:t>Для</a:t>
            </a:r>
            <a:r>
              <a:rPr lang="ru-RU" baseline="0" dirty="0" smtClean="0"/>
              <a:t> каждого преобразованного требования спецификации модели прототипа, представленного в виде формулы темпоральной логики верификатором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генерируется специального вида конструкция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Бюхи, записанный на языке </a:t>
            </a:r>
            <a:r>
              <a:rPr lang="ru-RU" baseline="0" dirty="0" smtClean="0"/>
              <a:t>промела.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качестве примера рассмотрим модель прототипа, имитирующую автоматическую коробку передач автомобиля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удобства работы с разработанной системой был реализован плагин для среды разработки </a:t>
            </a:r>
            <a:r>
              <a:rPr lang="en-US" dirty="0" smtClean="0"/>
              <a:t>Eclipse, </a:t>
            </a:r>
            <a:r>
              <a:rPr lang="ru-RU" dirty="0" smtClean="0"/>
              <a:t>осуществляющий</a:t>
            </a:r>
            <a:r>
              <a:rPr lang="ru-RU" baseline="0" dirty="0" smtClean="0"/>
              <a:t> полноценную подсветку синтаксиса, автоматическое завершение ввода, а так же проверку ошибок.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работы над дипломным проектом, мною была разработана и формализована модель системы проектирования и тестирования каркасов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программных продуктов.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базе модели спроектирована архитектура системы. На основе формализованной модели был спроектирован и реализован каркас системы проектирования и тестирования прототипов архитектур, с применением современных подходов и технологий программирования.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dirty="0" smtClean="0"/>
              <a:t>Модель системы, представляющая из</a:t>
            </a:r>
            <a:r>
              <a:rPr lang="ru-RU" baseline="0" dirty="0" smtClean="0"/>
              <a:t> себя транслятор из разработанного языка </a:t>
            </a:r>
            <a:r>
              <a:rPr lang="en-US" baseline="0" dirty="0" smtClean="0"/>
              <a:t>Proto </a:t>
            </a:r>
            <a:r>
              <a:rPr lang="ru-RU" baseline="0" dirty="0" smtClean="0"/>
              <a:t>в язык автоматного программирования </a:t>
            </a:r>
            <a:r>
              <a:rPr lang="en-US" baseline="0" dirty="0" smtClean="0"/>
              <a:t>Promela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09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Коротко</a:t>
            </a:r>
            <a:r>
              <a:rPr lang="ru-RU" baseline="0" dirty="0" smtClean="0"/>
              <a:t> по каждому пункту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выделить следующие пути развития проекта.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Во-первых, для наделения системы расширения возможностей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требуется добавить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поддержку верификации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распределенных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параллельных систем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генерация других целевых языков позволит расширить список используемых верификаторов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Наконец, совершенствование компонентов и оптимизация алгоритмов базовой платформы системы позволит повысить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эффектиность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использования и сократить накладные расходы в работе полезной части.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0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этом, у меня все. Спасибо за Ваше внимание. Я готова ответить на возникшие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16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контрпример с </a:t>
            </a:r>
            <a:r>
              <a:rPr lang="ru-RU" baseline="0" dirty="0" smtClean="0"/>
              <a:t>ошибкой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smtClean="0"/>
              <a:t>опишем </a:t>
            </a:r>
            <a:r>
              <a:rPr lang="ru-RU" baseline="0" dirty="0" smtClean="0"/>
              <a:t>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smtClean="0"/>
              <a:t>детализируем её</a:t>
            </a:r>
            <a:endParaRPr lang="ru-RU" baseline="0" dirty="0" smtClean="0"/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</a:t>
            </a:r>
            <a:r>
              <a:rPr lang="ru-RU" baseline="0" dirty="0" smtClean="0"/>
              <a:t>= </a:t>
            </a:r>
            <a:r>
              <a:rPr lang="ru-RU" baseline="0" dirty="0" smtClean="0"/>
              <a:t>компонентное </a:t>
            </a:r>
            <a:r>
              <a:rPr lang="ru-RU" baseline="0" dirty="0" smtClean="0"/>
              <a:t>+ системное</a:t>
            </a:r>
            <a:endParaRPr lang="ru-RU" baseline="0" dirty="0" smtClean="0"/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smtClean="0"/>
              <a:t>Ошибки могут появится на любом из этапов, но как правило большинство из них возникает </a:t>
            </a:r>
            <a:r>
              <a:rPr lang="ru-RU" baseline="0" dirty="0" smtClean="0"/>
              <a:t>вследствие </a:t>
            </a:r>
            <a:r>
              <a:rPr lang="ru-RU" baseline="0" dirty="0" smtClean="0"/>
              <a:t>неправильного решения на этапе проектирования. Цена ошибки </a:t>
            </a:r>
            <a:r>
              <a:rPr lang="ru-RU" baseline="0" dirty="0" err="1" smtClean="0"/>
              <a:t>растет</a:t>
            </a:r>
            <a:r>
              <a:rPr lang="ru-RU" baseline="0" dirty="0" smtClean="0"/>
              <a:t> к концу процесса </a:t>
            </a:r>
            <a:r>
              <a:rPr lang="ru-RU" baseline="0" dirty="0" smtClean="0"/>
              <a:t>разработки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="1" baseline="0" dirty="0" smtClean="0"/>
              <a:t>Рассмотрим что же </a:t>
            </a:r>
            <a:r>
              <a:rPr lang="ru-RU" b="1" baseline="0" dirty="0" err="1" smtClean="0"/>
              <a:t>педставляет</a:t>
            </a:r>
            <a:r>
              <a:rPr lang="ru-RU" b="1" baseline="0" dirty="0" smtClean="0"/>
              <a:t> из себя модель архитектуры, которая разрабатывается на этапе Проектирования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формальное описание модели прототипа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прототипа является результатом отображения исходной архитектуры разрабатываемой системы в программную среду и представляет собой сущность, характеризующуюся: конечным множеством состояний, начальным состоянием, множеством конечных состояний, набором спецификаций требований и множеством сценариев использования.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Состояние можно определить как момент в работе прототипа архитектуры, который объединяет в неявной форме все входные воздействия прошлого, а также влияет на реакцию в текущий момент времени. Каждое состояние имеет вполне определённый смысл и качественно отличается от всех других состоянии, и кроме того однозначно определяет действия, которые могут совершаться в этом состоянии.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Сценарий прототипа представляет собой множество правил перехода между состояниями, каждое из которых отражает возможность выполнения каждого требования спецификации. Главная задача сценария состоит в том, чтобы подтвердить или опровергнуть выполнение какого-либо свойства из набора спецификации.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модель была введена для обобщения описания архитектур систем</a:t>
            </a:r>
          </a:p>
          <a:p>
            <a:r>
              <a:rPr lang="ru-RU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большое количество практик, методологии и инструментов, позволяющих тестировать модели заданные подобным образом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Описав таким образом</a:t>
            </a:r>
            <a:r>
              <a:rPr lang="ru-RU" baseline="0" dirty="0" smtClean="0"/>
              <a:t> архитектуру приложения можно провести её тестирование или верификацию, то есть проверить соответствие между прототипом и требованиями к нему.</a:t>
            </a:r>
            <a:endParaRPr lang="ru-RU" dirty="0" smtClean="0"/>
          </a:p>
          <a:p>
            <a:r>
              <a:rPr lang="ru-RU" dirty="0" smtClean="0"/>
              <a:t>Таким образом : </a:t>
            </a:r>
            <a:r>
              <a:rPr lang="ru-RU" b="1" dirty="0" smtClean="0"/>
              <a:t>Пересечение</a:t>
            </a:r>
            <a:r>
              <a:rPr lang="ru-RU" b="1" baseline="0" dirty="0" smtClean="0"/>
              <a:t> </a:t>
            </a:r>
            <a:r>
              <a:rPr lang="ru-RU" b="1" baseline="0" dirty="0" smtClean="0"/>
              <a:t>Возможного поведения программы с неправильным должно быть пусто</a:t>
            </a:r>
          </a:p>
          <a:p>
            <a:endParaRPr lang="ru-RU" baseline="0" dirty="0" smtClean="0"/>
          </a:p>
          <a:p>
            <a:r>
              <a:rPr lang="en-US" baseline="0" dirty="0" smtClean="0"/>
              <a:t>{</a:t>
            </a:r>
            <a:r>
              <a:rPr lang="ru-RU" baseline="0" dirty="0" smtClean="0"/>
              <a:t>Верификация </a:t>
            </a:r>
            <a:r>
              <a:rPr lang="ru-RU" baseline="0" dirty="0" smtClean="0"/>
              <a:t>программ в общем случае алгоритмически неразрешима (см. Теорема Райса</a:t>
            </a:r>
            <a:r>
              <a:rPr lang="ru-RU" baseline="0" dirty="0" smtClean="0"/>
              <a:t>)</a:t>
            </a:r>
            <a:r>
              <a:rPr lang="en-US" baseline="0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(для удобства описания</a:t>
            </a:r>
            <a:r>
              <a:rPr lang="ru-RU" i="1" baseline="0" dirty="0" smtClean="0"/>
              <a:t> и верификации разработана такая система</a:t>
            </a:r>
            <a:r>
              <a:rPr lang="ru-RU" i="1" dirty="0" smtClean="0"/>
              <a:t>)</a:t>
            </a:r>
          </a:p>
          <a:p>
            <a:r>
              <a:rPr lang="ru-RU" baseline="0" dirty="0" smtClean="0"/>
              <a:t>На основе формальной модели мной была спроектирована структура системы.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понимая общей структуры системы можно рассмотреть типичный вариант её использования. Пользователь, в терминах предметной области, согласно интерфейсу программирования, разрабатывает требуемый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 архитектуры на специализированном языке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описания моделей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транслирует полученный прототип архитектуры на выбранный целевой язык автоматного программирования. Полученная модель на целевом языке является пригодной для верификации. При помощи верификатора можно получить анализатор для модели прототипа и получить результат верификации или ошибку (контрпример)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4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качестве базового верификатора</a:t>
            </a:r>
            <a:r>
              <a:rPr lang="ru-RU" sz="1200" baseline="0" dirty="0" smtClean="0"/>
              <a:t> будем рассматривать </a:t>
            </a:r>
            <a:r>
              <a:rPr lang="en-US" sz="1200" baseline="0" dirty="0" smtClean="0"/>
              <a:t>SPIN.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Данный</a:t>
            </a:r>
            <a:r>
              <a:rPr lang="ru-RU" sz="1200" baseline="0" dirty="0" smtClean="0"/>
              <a:t> верификатор представляет собой </a:t>
            </a:r>
            <a:r>
              <a:rPr lang="ru-RU" sz="1200" dirty="0" smtClean="0"/>
              <a:t>средство </a:t>
            </a:r>
            <a:r>
              <a:rPr lang="ru-RU" sz="1200" dirty="0" smtClean="0"/>
              <a:t>моделирования и верификации протоколов, параллельных программ и широкого класса дискретных </a:t>
            </a:r>
            <a:r>
              <a:rPr lang="ru-RU" sz="1200" dirty="0" smtClean="0"/>
              <a:t>систем.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{</a:t>
            </a:r>
            <a:r>
              <a:rPr lang="ru-RU" baseline="0" dirty="0" smtClean="0"/>
              <a:t>Контрпример </a:t>
            </a:r>
            <a:r>
              <a:rPr lang="ru-RU" baseline="0" dirty="0" smtClean="0"/>
              <a:t>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</a:t>
            </a:r>
            <a:r>
              <a:rPr lang="ru-RU" baseline="0" dirty="0" smtClean="0"/>
              <a:t>ошибку. </a:t>
            </a:r>
            <a:r>
              <a:rPr lang="ru-RU" dirty="0" smtClean="0"/>
              <a:t>Примеры </a:t>
            </a:r>
            <a:r>
              <a:rPr lang="ru-RU" dirty="0" smtClean="0"/>
              <a:t>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</a:t>
            </a:r>
            <a:r>
              <a:rPr lang="ru-RU" baseline="0" dirty="0" smtClean="0"/>
              <a:t>систем</a:t>
            </a:r>
            <a:r>
              <a:rPr lang="en-US" baseline="0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основе верификации лежит метод </a:t>
            </a:r>
            <a:r>
              <a:rPr lang="en-US" sz="1200" dirty="0" smtClean="0"/>
              <a:t>Model Checking: </a:t>
            </a: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{</a:t>
            </a:r>
            <a:r>
              <a:rPr lang="ru-RU" sz="1200" dirty="0" smtClean="0"/>
              <a:t>Проверка свойства на конечной модели программы</a:t>
            </a:r>
            <a:r>
              <a:rPr lang="en-US" sz="1200" dirty="0" smtClean="0"/>
              <a:t>/</a:t>
            </a:r>
            <a:r>
              <a:rPr lang="ru-RU" sz="1200" dirty="0" smtClean="0"/>
              <a:t>Исчерпывающий поиск по пространству состояний</a:t>
            </a:r>
            <a:r>
              <a:rPr lang="en-US" sz="1200" dirty="0" smtClean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 smtClean="0"/>
          </a:p>
          <a:p>
            <a:pPr marL="171450" indent="-171450">
              <a:buFont typeface="Arial" pitchFamily="34" charset="0"/>
              <a:buChar char="•"/>
            </a:pPr>
            <a:endParaRPr lang="ru-RU" dirty="0" smtClean="0"/>
          </a:p>
          <a:p>
            <a:r>
              <a:rPr lang="ru-RU" dirty="0" smtClean="0"/>
              <a:t>Модель на языке </a:t>
            </a:r>
            <a:r>
              <a:rPr lang="en-US" dirty="0" smtClean="0"/>
              <a:t>Promela</a:t>
            </a:r>
            <a:r>
              <a:rPr lang="ru-RU" dirty="0" smtClean="0"/>
              <a:t>: </a:t>
            </a:r>
            <a:r>
              <a:rPr lang="ru-RU" sz="1200" dirty="0" smtClean="0"/>
              <a:t>абстракция реальной системы, содержащая характеристики, которые значимы для описания взаимодействия процессов</a:t>
            </a:r>
          </a:p>
          <a:p>
            <a:r>
              <a:rPr lang="ru-RU" sz="1200" dirty="0" smtClean="0"/>
              <a:t>не является программной реализацией системы</a:t>
            </a:r>
          </a:p>
          <a:p>
            <a:r>
              <a:rPr lang="ru-RU" sz="1200" dirty="0" smtClean="0"/>
              <a:t>может содержать части, которые важны только для верификации протоколов</a:t>
            </a:r>
            <a:endParaRPr lang="en-US" sz="1200" dirty="0" smtClean="0"/>
          </a:p>
          <a:p>
            <a:r>
              <a:rPr lang="ru-RU" dirty="0" smtClean="0"/>
              <a:t>Promela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</a:p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структуры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мной была спроектирована архитектура системы, состоящая из трёх основных компонентов – подсистемы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анализа, подсистемы построения графа потока исполнения и подсистемы кодогенерации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baseline="0" dirty="0" smtClean="0"/>
              <a:t>В качестве входных данных система принимает описание прототипа архитектуры с использованием специализированного языка описания прототипов архитектур. В качестве выходных данных система </a:t>
            </a:r>
            <a:r>
              <a:rPr lang="ru-RU" baseline="0" dirty="0" err="1" smtClean="0"/>
              <a:t>отдает</a:t>
            </a:r>
            <a:r>
              <a:rPr lang="ru-RU" baseline="0" dirty="0" smtClean="0"/>
              <a:t> представление исходного прототипа на целевом языке автоматного программирования.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12.06.2012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12.06.2012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12.06.2012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12.06.2012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90876"/>
            <a:ext cx="8229600" cy="3562460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107505" y="1628800"/>
            <a:ext cx="8928992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</a:t>
            </a:r>
            <a:r>
              <a:rPr lang="ru-RU" dirty="0" smtClean="0"/>
              <a:t>прототипов</a:t>
            </a:r>
            <a:r>
              <a:rPr lang="en-US" dirty="0" smtClean="0"/>
              <a:t> </a:t>
            </a:r>
            <a:r>
              <a:rPr lang="en-US" b="1" dirty="0" smtClean="0"/>
              <a:t>PROTO</a:t>
            </a:r>
            <a:endParaRPr lang="ru-RU" b="1" dirty="0" smtClean="0"/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0"/>
            <a:ext cx="8536769" cy="1600200"/>
          </a:xfrm>
        </p:spPr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ru-RU" dirty="0" smtClean="0"/>
              <a:t>графа потока исполнения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>
            <a:noAutofit/>
          </a:bodyPr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Начальное</a:t>
            </a:r>
            <a:r>
              <a:rPr lang="ru-RU" sz="1800" dirty="0" smtClean="0"/>
              <a:t> </a:t>
            </a:r>
            <a:r>
              <a:rPr lang="ru-RU" sz="1800" dirty="0" smtClean="0"/>
              <a:t>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Конечное </a:t>
            </a:r>
            <a:r>
              <a:rPr lang="ru-RU" sz="1800" dirty="0" smtClean="0"/>
              <a:t>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995936" y="1484784"/>
            <a:ext cx="4968552" cy="5217443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Каждое требование спецификации (</a:t>
            </a:r>
            <a:r>
              <a:rPr lang="en-US" dirty="0" smtClean="0"/>
              <a:t>LTL-</a:t>
            </a:r>
            <a:r>
              <a:rPr lang="ru-RU" dirty="0" smtClean="0"/>
              <a:t>формула) преобразуется </a:t>
            </a:r>
            <a:r>
              <a:rPr lang="ru-RU" dirty="0" smtClean="0"/>
              <a:t>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</a:t>
            </a:r>
            <a:r>
              <a:rPr lang="ru-RU" dirty="0" smtClean="0"/>
              <a:t>каждого требования спецификации с </a:t>
            </a:r>
            <a:r>
              <a:rPr lang="ru-RU" dirty="0" smtClean="0"/>
              <a:t>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1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4019505" cy="3507751"/>
          </a:xfrm>
          <a:prstGeom prst="rect">
            <a:avLst/>
          </a:prstGeom>
        </p:spPr>
      </p:pic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403244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&lt;&lt; Prototype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"End of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work"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endParaRPr lang="ru-RU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(3);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finalize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gear1(){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gear5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gear4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 }; 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ru-RU" sz="2000" dirty="0" smtClean="0">
                <a:latin typeface="+mn-lt"/>
              </a:rPr>
              <a:t>графа потока исполнения</a:t>
            </a:r>
            <a:endParaRPr lang="en-US" sz="2000" dirty="0" smtClean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i="1" dirty="0"/>
                  <a:t>M</a:t>
                </a:r>
                <a:r>
                  <a:rPr lang="ru-RU" sz="2800" b="1" i="1" dirty="0"/>
                  <a:t> = (</a:t>
                </a:r>
                <a:r>
                  <a:rPr lang="en-US" sz="2800" b="1" i="1" dirty="0"/>
                  <a:t>S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s</a:t>
                </a:r>
                <a:r>
                  <a:rPr lang="ru-RU" sz="2800" b="1" i="1" baseline="-25000" dirty="0"/>
                  <a:t>0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F, R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U</a:t>
                </a:r>
                <a:r>
                  <a:rPr lang="ru-RU" sz="2800" i="1" dirty="0" smtClean="0"/>
                  <a:t>)</a:t>
                </a:r>
              </a:p>
              <a:p>
                <a:r>
                  <a:rPr lang="en-US" sz="2250" b="1" dirty="0" smtClean="0"/>
                  <a:t>S</a:t>
                </a:r>
                <a:r>
                  <a:rPr lang="ru-RU" sz="2250" dirty="0" smtClean="0"/>
                  <a:t> </a:t>
                </a:r>
                <a:r>
                  <a:rPr lang="ru-RU" sz="2250" dirty="0"/>
                  <a:t>– конечное множество состояний прототипа,</a:t>
                </a:r>
              </a:p>
              <a:p>
                <a:r>
                  <a:rPr lang="en-US" sz="2250" b="1" dirty="0"/>
                  <a:t>s</a:t>
                </a:r>
                <a:r>
                  <a:rPr lang="ru-RU" sz="2250" b="1" baseline="-25000" dirty="0"/>
                  <a:t>0</a:t>
                </a:r>
                <a:r>
                  <a:rPr lang="ru-RU" sz="2250" dirty="0"/>
                  <a:t> – начальное состояние, </a:t>
                </a:r>
                <a:r>
                  <a:rPr lang="en-US" sz="2250" dirty="0"/>
                  <a:t>s</a:t>
                </a:r>
                <a:r>
                  <a:rPr lang="ru-RU" sz="2250" baseline="-25000" dirty="0"/>
                  <a:t>0</a:t>
                </a:r>
                <a:r>
                  <a:rPr lang="ru-RU" sz="2250" dirty="0"/>
                  <a:t> </a:t>
                </a:r>
                <a14:m>
                  <m:oMath xmlns:m="http://schemas.openxmlformats.org/officeDocument/2006/math">
                    <m:r>
                      <a:rPr lang="ru-RU" sz="2250" i="1">
                        <a:latin typeface="Cambria Math"/>
                      </a:rPr>
                      <m:t>∈</m:t>
                    </m:r>
                  </m:oMath>
                </a14:m>
                <a:r>
                  <a:rPr lang="ru-RU" sz="2250" dirty="0"/>
                  <a:t>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F</a:t>
                </a:r>
                <a:r>
                  <a:rPr lang="en-US" sz="2250" dirty="0"/>
                  <a:t> </a:t>
                </a:r>
                <a:r>
                  <a:rPr lang="ru-RU" sz="2250" dirty="0"/>
                  <a:t>– множество конечных состоянии, </a:t>
                </a:r>
                <a:r>
                  <a:rPr lang="en-US" sz="2250" dirty="0"/>
                  <a:t>F </a:t>
                </a:r>
                <a:r>
                  <a:rPr lang="ru-RU" sz="2250" dirty="0"/>
                  <a:t>⊆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R</a:t>
                </a:r>
                <a:r>
                  <a:rPr lang="ru-RU" sz="2250" dirty="0"/>
                  <a:t> – набор спецификаций требований прототипа,</a:t>
                </a:r>
              </a:p>
              <a:p>
                <a:r>
                  <a:rPr lang="en-US" sz="2250" b="1" dirty="0"/>
                  <a:t>U</a:t>
                </a:r>
                <a:r>
                  <a:rPr lang="ru-RU" sz="2250" dirty="0"/>
                  <a:t> – множество сценариев использования прототипа.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  <a:blipFill rotWithShape="1">
                <a:blip r:embed="rId3"/>
                <a:stretch>
                  <a:fillRect l="-1660" t="-1212" r="-1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" y="-115416"/>
            <a:ext cx="903649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</a:t>
            </a:r>
            <a:r>
              <a:rPr lang="ru-RU" dirty="0" smtClean="0"/>
              <a:t>прототипа архитектуры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72390"/>
            <a:ext cx="4671677" cy="40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Promela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996752"/>
            <a:ext cx="4041648" cy="538457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Pro</a:t>
            </a:r>
            <a:r>
              <a:rPr lang="en-US" b="1" dirty="0" smtClean="0"/>
              <a:t>tocol </a:t>
            </a:r>
            <a:r>
              <a:rPr lang="en-US" b="1" u="sng" dirty="0" smtClean="0"/>
              <a:t>Me</a:t>
            </a:r>
            <a:r>
              <a:rPr lang="en-US" b="1" dirty="0" smtClean="0"/>
              <a:t>ta </a:t>
            </a:r>
            <a:r>
              <a:rPr lang="en-US" b="1" u="sng" dirty="0" smtClean="0"/>
              <a:t>La</a:t>
            </a:r>
            <a:r>
              <a:rPr lang="en-US" b="1" dirty="0" smtClean="0"/>
              <a:t>nguage</a:t>
            </a:r>
          </a:p>
          <a:p>
            <a:pPr marL="0" indent="0" algn="ctr">
              <a:buNone/>
            </a:pPr>
            <a:r>
              <a:rPr lang="ru-RU" dirty="0" smtClean="0"/>
              <a:t>Описание </a:t>
            </a:r>
            <a:r>
              <a:rPr lang="ru-RU" dirty="0"/>
              <a:t>поведения</a:t>
            </a:r>
          </a:p>
          <a:p>
            <a:r>
              <a:rPr lang="ru-RU" dirty="0"/>
              <a:t>задача языка – </a:t>
            </a:r>
            <a:r>
              <a:rPr lang="ru-RU" b="1" dirty="0"/>
              <a:t>не</a:t>
            </a:r>
            <a:r>
              <a:rPr lang="ru-RU" dirty="0"/>
              <a:t> предотвратить описание моделей плохих программ</a:t>
            </a:r>
          </a:p>
          <a:p>
            <a:r>
              <a:rPr lang="ru-RU" dirty="0"/>
              <a:t>задача языка – </a:t>
            </a:r>
            <a:r>
              <a:rPr lang="ru-RU" b="1" dirty="0"/>
              <a:t>разрешить</a:t>
            </a:r>
            <a:r>
              <a:rPr lang="ru-RU" dirty="0"/>
              <a:t> описание моделей, которые могут быть верифицированы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Темпоральная логика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1068760"/>
            <a:ext cx="4176464" cy="547960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LTL</a:t>
            </a:r>
            <a:r>
              <a:rPr lang="ru-RU" b="1" dirty="0" smtClean="0"/>
              <a:t> </a:t>
            </a:r>
            <a:r>
              <a:rPr lang="en-US" b="1" dirty="0" smtClean="0"/>
              <a:t>(L</a:t>
            </a:r>
            <a:r>
              <a:rPr lang="ru-RU" b="1" dirty="0" err="1"/>
              <a:t>inear</a:t>
            </a:r>
            <a:r>
              <a:rPr lang="ru-RU" b="1" dirty="0"/>
              <a:t> </a:t>
            </a:r>
            <a:r>
              <a:rPr lang="en-US" b="1" dirty="0"/>
              <a:t>T</a:t>
            </a:r>
            <a:r>
              <a:rPr lang="ru-RU" b="1" dirty="0" err="1"/>
              <a:t>emporal</a:t>
            </a:r>
            <a:r>
              <a:rPr lang="ru-RU" b="1" dirty="0"/>
              <a:t> </a:t>
            </a:r>
            <a:r>
              <a:rPr lang="en-US" b="1" dirty="0"/>
              <a:t>L</a:t>
            </a:r>
            <a:r>
              <a:rPr lang="ru-RU" b="1" dirty="0" err="1"/>
              <a:t>ogic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Описание </a:t>
            </a:r>
            <a:r>
              <a:rPr lang="ru-RU" dirty="0"/>
              <a:t>свойств</a:t>
            </a:r>
          </a:p>
          <a:p>
            <a:pPr marL="0" indent="0" algn="ctr">
              <a:buNone/>
            </a:pPr>
            <a:r>
              <a:rPr lang="ru-RU" dirty="0"/>
              <a:t>Позволяет </a:t>
            </a:r>
            <a:r>
              <a:rPr lang="ru-RU" dirty="0" smtClean="0"/>
              <a:t>описать </a:t>
            </a:r>
            <a:r>
              <a:rPr lang="ru-RU" dirty="0"/>
              <a:t>поведение системы </a:t>
            </a:r>
            <a:r>
              <a:rPr lang="ru-RU" dirty="0" smtClean="0"/>
              <a:t>во времени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ru-RU" dirty="0"/>
              <a:t>есть набор переменных </a:t>
            </a:r>
            <a:r>
              <a:rPr lang="ru-RU" dirty="0" smtClean="0"/>
              <a:t> </a:t>
            </a:r>
            <a:r>
              <a:rPr lang="ru-RU" dirty="0"/>
              <a:t>меняющихся во времени. </a:t>
            </a:r>
            <a:r>
              <a:rPr lang="ru-RU" dirty="0" smtClean="0"/>
              <a:t>Темпоральной логики </a:t>
            </a:r>
            <a:r>
              <a:rPr lang="ru-RU" dirty="0"/>
              <a:t>позволяет сформулировать утверждения типа:</a:t>
            </a:r>
          </a:p>
          <a:p>
            <a:r>
              <a:rPr lang="ru-RU" dirty="0"/>
              <a:t>Значение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всегда будет равно значению </a:t>
            </a:r>
            <a:r>
              <a:rPr lang="en-US" i="1" dirty="0"/>
              <a:t>b</a:t>
            </a:r>
          </a:p>
          <a:p>
            <a:r>
              <a:rPr lang="ru-RU" dirty="0"/>
              <a:t>Наступит момент, когда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ru-RU" dirty="0"/>
              <a:t>станет равна 0</a:t>
            </a:r>
          </a:p>
          <a:p>
            <a:r>
              <a:rPr lang="ru-RU" dirty="0"/>
              <a:t>Значение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ru-RU" dirty="0"/>
              <a:t>будет становиться 1 бесконечное много </a:t>
            </a:r>
            <a:r>
              <a:rPr lang="ru-RU" dirty="0" smtClean="0"/>
              <a:t>раз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6705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9691</TotalTime>
  <Words>1987</Words>
  <Application>Microsoft Office PowerPoint</Application>
  <PresentationFormat>Экран (4:3)</PresentationFormat>
  <Paragraphs>215</Paragraphs>
  <Slides>18</Slides>
  <Notes>18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Презентация PowerPoint</vt:lpstr>
      <vt:lpstr>Презентация PowerPoint</vt:lpstr>
      <vt:lpstr>Архитектура системы</vt:lpstr>
      <vt:lpstr>Подсистемы лексического и синтаксического анализа</vt:lpstr>
      <vt:lpstr>Подсистема построения графа потока исполнения</vt:lpstr>
      <vt:lpstr>Подсистема кодогенерации</vt:lpstr>
      <vt:lpstr>Пример системы</vt:lpstr>
      <vt:lpstr>Eclipse Plug-in</vt:lpstr>
      <vt:lpstr>Итоги</vt:lpstr>
      <vt:lpstr>Пути развития</vt:lpstr>
      <vt:lpstr>Спасибо!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Julia Shatilina</dc:creator>
  <cp:lastModifiedBy>Shatilina</cp:lastModifiedBy>
  <cp:revision>349</cp:revision>
  <cp:lastPrinted>2012-06-15T02:58:21Z</cp:lastPrinted>
  <dcterms:created xsi:type="dcterms:W3CDTF">2012-05-06T13:50:25Z</dcterms:created>
  <dcterms:modified xsi:type="dcterms:W3CDTF">2012-06-15T13:57:15Z</dcterms:modified>
</cp:coreProperties>
</file>