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9"/>
  </p:notesMasterIdLst>
  <p:sldIdLst>
    <p:sldId id="257" r:id="rId2"/>
    <p:sldId id="273" r:id="rId3"/>
    <p:sldId id="267" r:id="rId4"/>
    <p:sldId id="266" r:id="rId5"/>
    <p:sldId id="261" r:id="rId6"/>
    <p:sldId id="269" r:id="rId7"/>
    <p:sldId id="292" r:id="rId8"/>
    <p:sldId id="291" r:id="rId9"/>
    <p:sldId id="262" r:id="rId10"/>
    <p:sldId id="280" r:id="rId11"/>
    <p:sldId id="281" r:id="rId12"/>
    <p:sldId id="282" r:id="rId13"/>
    <p:sldId id="285" r:id="rId14"/>
    <p:sldId id="283" r:id="rId15"/>
    <p:sldId id="260" r:id="rId16"/>
    <p:sldId id="258" r:id="rId17"/>
    <p:sldId id="259" r:id="rId18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79751" autoAdjust="0"/>
  </p:normalViewPr>
  <p:slideViewPr>
    <p:cSldViewPr>
      <p:cViewPr>
        <p:scale>
          <a:sx n="60" d="100"/>
          <a:sy n="60" d="100"/>
        </p:scale>
        <p:origin x="-1614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88"/>
    </p:cViewPr>
  </p:sorterViewPr>
  <p:notesViewPr>
    <p:cSldViewPr>
      <p:cViewPr>
        <p:scale>
          <a:sx n="100" d="100"/>
          <a:sy n="100" d="100"/>
        </p:scale>
        <p:origin x="-1896" y="36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18.06.2012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</a:t>
            </a:r>
            <a:r>
              <a:rPr lang="ru-RU" baseline="0" dirty="0" smtClean="0"/>
              <a:t>, уважаемая аттестационная комиссия! Вашему вниманию представляется диплом на тему «Система проектирования и тестирования каркасов программных продуктов»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421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Основополагающей компонентой разработанной системы является – подсистема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лексического и синтаксического анализа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подсистема отвечает за разбор исходного файла прототипа архитектуры на языке </a:t>
            </a:r>
            <a:r>
              <a:rPr lang="en-US" dirty="0" smtClean="0"/>
              <a:t>PROTO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построение абстрактного синтаксического дерева, соответствующего исходному прототипу архитектуры.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Система преобразует модель в абстрактное синтаксическое дерево, структура которого была выбрана с уч</a:t>
            </a:r>
            <a:r>
              <a:rPr lang="ru-RU" dirty="0"/>
              <a:t>ё</a:t>
            </a:r>
            <a:r>
              <a:rPr lang="ru-RU" dirty="0" smtClean="0"/>
              <a:t>том дальнейших алгоритмов его обработки. Процесс построения лексического и синтаксического анализа был автоматизирован с помощью </a:t>
            </a:r>
            <a:r>
              <a:rPr lang="en-US" dirty="0" smtClean="0"/>
              <a:t>ANTLR. </a:t>
            </a:r>
            <a:r>
              <a:rPr lang="ru-RU" dirty="0" smtClean="0"/>
              <a:t>Для автоматизации сборки системы был использован </a:t>
            </a:r>
            <a:r>
              <a:rPr lang="en-US" dirty="0" smtClean="0"/>
              <a:t>Apache Maven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Компонентой внутреннего</a:t>
            </a:r>
            <a:r>
              <a:rPr lang="ru-RU" baseline="0" dirty="0" smtClean="0"/>
              <a:t> слоя системы является </a:t>
            </a:r>
            <a:r>
              <a:rPr lang="ru-RU" dirty="0" smtClean="0"/>
              <a:t>подсистема построения графа потока исполнения.</a:t>
            </a:r>
            <a:r>
              <a:rPr lang="ru-RU" baseline="0" dirty="0" smtClean="0"/>
              <a:t> Данная подсистема</a:t>
            </a:r>
            <a:r>
              <a:rPr lang="ru-RU" dirty="0" smtClean="0"/>
              <a:t> ответственна за перевод</a:t>
            </a:r>
            <a:r>
              <a:rPr lang="ru-RU" baseline="0" dirty="0" smtClean="0"/>
              <a:t> информации, содержащейся в абстрактном синтаксическом дереве. Грамматика языка обеспечивает описание узлов графа и направленных дуг, соответствующих условиям перехода. Эти свойства отражаются в абстрактном синтаксическом дереве,</a:t>
            </a:r>
            <a:r>
              <a:rPr lang="ru-RU" dirty="0" smtClean="0"/>
              <a:t> которое затем преобразуется </a:t>
            </a:r>
            <a:r>
              <a:rPr lang="ru-RU" baseline="0" dirty="0" smtClean="0"/>
              <a:t>в более удобную с точки зрения автоматных языков форму – граф потока исполнения. </a:t>
            </a:r>
          </a:p>
          <a:p>
            <a:r>
              <a:rPr lang="ru-RU" dirty="0" smtClean="0"/>
              <a:t>?</a:t>
            </a:r>
            <a:endParaRPr lang="ru-RU" dirty="0"/>
          </a:p>
          <a:p>
            <a:r>
              <a:rPr lang="ru-RU" baseline="0" dirty="0" smtClean="0"/>
              <a:t>При построении такого графа для каждому узлу ставится в соответствие состояние в исходной модели, а каждой инструкции перехода между состояниями соответствует ребро между состояниями.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Основной задачей подсистемы кодогенерации</a:t>
            </a:r>
            <a:r>
              <a:rPr lang="ru-RU" baseline="0" dirty="0" smtClean="0"/>
              <a:t> является генерация кода на целевом языке для исходной модели прототипа архитектуры</a:t>
            </a:r>
          </a:p>
          <a:p>
            <a:r>
              <a:rPr lang="ru-RU" dirty="0" smtClean="0"/>
              <a:t>Требования спецификации к</a:t>
            </a:r>
            <a:r>
              <a:rPr lang="ru-RU" baseline="0" dirty="0" smtClean="0"/>
              <a:t> модели описанные с помощью разработанного языка описания моделей приводятся к специализированному виду, пригодному для использования верификатором </a:t>
            </a:r>
            <a:r>
              <a:rPr lang="en-US" baseline="0" dirty="0" smtClean="0"/>
              <a:t>SPIN</a:t>
            </a:r>
            <a:r>
              <a:rPr lang="en-US" baseline="0" dirty="0" smtClean="0"/>
              <a:t>.</a:t>
            </a:r>
            <a:endParaRPr lang="ru-RU" dirty="0"/>
          </a:p>
          <a:p>
            <a:r>
              <a:rPr lang="en-US" dirty="0" smtClean="0"/>
              <a:t>[ </a:t>
            </a:r>
            <a:r>
              <a:rPr lang="ru-RU" dirty="0" smtClean="0"/>
              <a:t>При вопросах ссылаться на приложение</a:t>
            </a:r>
            <a:r>
              <a:rPr lang="en-US" dirty="0" smtClean="0"/>
              <a:t> 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иллюстрации использования языка рассмотрим описание программы, представляющей из себя имитационную модель некоторого объекта. Поскольку для любой </a:t>
            </a:r>
            <a:r>
              <a:rPr lang="ru-RU" dirty="0" smtClean="0"/>
              <a:t>программной </a:t>
            </a:r>
            <a:r>
              <a:rPr lang="ru-RU" dirty="0"/>
              <a:t>системы может быть построен соответствующий ей конечный автомат, то поведение любой программы может быть описано в терминах перехода конечного автомата из состояния в состояние, а, следовательно, эта </a:t>
            </a:r>
            <a:r>
              <a:rPr lang="ru-RU" dirty="0" smtClean="0"/>
              <a:t>программа </a:t>
            </a:r>
            <a:r>
              <a:rPr lang="ru-RU" dirty="0"/>
              <a:t>может быть описана на предлагаемом языке </a:t>
            </a:r>
            <a:r>
              <a:rPr lang="en-US" dirty="0"/>
              <a:t>Proto</a:t>
            </a:r>
            <a:r>
              <a:rPr lang="ru-RU" dirty="0"/>
              <a:t>.</a:t>
            </a:r>
          </a:p>
          <a:p>
            <a:r>
              <a:rPr lang="ru-RU" dirty="0"/>
              <a:t>В качестве моделируемой программы возьмём прототип, реализующий имитационную модель автоматической коробки </a:t>
            </a:r>
            <a:r>
              <a:rPr lang="ru-RU" dirty="0" smtClean="0"/>
              <a:t>передач</a:t>
            </a:r>
            <a:r>
              <a:rPr lang="en-US" dirty="0" smtClean="0"/>
              <a:t>. </a:t>
            </a:r>
            <a:r>
              <a:rPr lang="ru-RU" dirty="0" smtClean="0"/>
              <a:t>Выбор </a:t>
            </a:r>
            <a:r>
              <a:rPr lang="ru-RU" dirty="0"/>
              <a:t>этого примера объясняется как простотой реализации данной имитационной модели, так и наличием достаточно большого количества состоянии, что позволяет продемонстрировать основные возможности предлагаемого языка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На данном слайде вы можете видеть взаимно однозначное соответствие между моделью и её изображением в виде конечного автомата.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 время дипломного проектирования были разработаны визуальные средства, помогающие разработчику создавать описания проектируемых систем. </a:t>
            </a:r>
          </a:p>
          <a:p>
            <a:r>
              <a:rPr lang="ru-RU" dirty="0" smtClean="0"/>
              <a:t>Был реализован плагин для среды разработки </a:t>
            </a:r>
            <a:r>
              <a:rPr lang="en-US" dirty="0" smtClean="0"/>
              <a:t>Eclipse, </a:t>
            </a:r>
            <a:r>
              <a:rPr lang="ru-RU" dirty="0" smtClean="0"/>
              <a:t>осуществляющий</a:t>
            </a:r>
            <a:r>
              <a:rPr lang="ru-RU" baseline="0" dirty="0" smtClean="0"/>
              <a:t> полноценную подсветку синтаксиса, автоматическое завершение ввода, а так же проверку ошибок.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работы над дипломным проектом, мною была разработана и формализована модель системы проектирования и тестирования каркасов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программных продуктов.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базе модели спроектирована архитектура системы. На основе формализованной модели был спроектирован и реализован каркас системы проектирования и тестирования прототипов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применением современных подходов и технологий программирования.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Также был реализован редактор для работы с языком </a:t>
            </a:r>
            <a:r>
              <a:rPr lang="en-US" dirty="0" smtClean="0"/>
              <a:t>PROTO </a:t>
            </a:r>
            <a:r>
              <a:rPr lang="ru-RU" dirty="0" smtClean="0"/>
              <a:t>в виде плагина для среды разработки </a:t>
            </a:r>
            <a:r>
              <a:rPr lang="en-US" dirty="0" smtClean="0"/>
              <a:t>Eclipse</a:t>
            </a:r>
            <a:r>
              <a:rPr lang="en-US" dirty="0"/>
              <a:t>.</a:t>
            </a:r>
            <a:r>
              <a:rPr lang="ru-RU" dirty="0" smtClean="0"/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ru-RU" dirty="0" smtClean="0"/>
              <a:t>Модель системы, представляющая из</a:t>
            </a:r>
            <a:r>
              <a:rPr lang="ru-RU" baseline="0" dirty="0" smtClean="0"/>
              <a:t> себя транслятор из разработанного языка </a:t>
            </a:r>
            <a:r>
              <a:rPr lang="en-US" baseline="0" dirty="0" smtClean="0"/>
              <a:t>Proto </a:t>
            </a:r>
            <a:r>
              <a:rPr lang="ru-RU" baseline="0" dirty="0" smtClean="0"/>
              <a:t>в язык автоматного программирования </a:t>
            </a:r>
            <a:r>
              <a:rPr lang="en-US" baseline="0" dirty="0" smtClean="0"/>
              <a:t>Promela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092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выделить следующие пути развития проекта.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Во-первых, для расширения возможностей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требуется добавить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поддержку верификации распредел</a:t>
            </a:r>
            <a:r>
              <a:rPr lang="ru-RU" dirty="0"/>
              <a:t>ё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нных и параллельных систем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Во-вторых, генерация других целевых языков позволит расширить список используемых верификаторов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Наконец, совершенствование компонентов и оптимизация алгоритмов базовой платформы системы позволит повысить эффективность её использования и сократить накладные расходы в работе полезной части.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207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этом, у меня все. Спасибо за Ваше внимание.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416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</a:t>
            </a:r>
            <a:r>
              <a:rPr lang="ru-RU" baseline="0" dirty="0" smtClean="0"/>
              <a:t> масса подходов к построению и разработке ПО</a:t>
            </a:r>
            <a:r>
              <a:rPr lang="en-US" dirty="0" smtClean="0"/>
              <a:t>.</a:t>
            </a:r>
          </a:p>
          <a:p>
            <a:r>
              <a:rPr lang="ru-RU" dirty="0"/>
              <a:t>Ошибки могут появится на любом из этапов, но как правило большинство из них возникает вследствие неправильного решения на этапе проектирования. Цена ошибки </a:t>
            </a:r>
            <a:r>
              <a:rPr lang="ru-RU" dirty="0" err="1"/>
              <a:t>растет</a:t>
            </a:r>
            <a:r>
              <a:rPr lang="ru-RU" dirty="0"/>
              <a:t> к концу процесса </a:t>
            </a:r>
            <a:r>
              <a:rPr lang="ru-RU" dirty="0" smtClean="0"/>
              <a:t>разработки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3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данной работе предлагается система проектирования и тестирования каркасов программных продуктов, основанная на автоматной модели.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слайде представлена автоматная модель прототипа архитектуры, в которой выделены состояния, спецификации 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сценарии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использования.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Такая модель была введена для обобщения описания архитектур систем.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настоящее время ведутся работы по созданию практик, методологии и инструментов, позволяющих тестировать модели, заданные подобным образом, однако идеальное решение пока не получено. </a:t>
            </a:r>
          </a:p>
          <a:p>
            <a:endParaRPr lang="ru-RU" baseline="0" dirty="0"/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прототипа является результатом отображения исходной архитектуры разрабатываемой системы в программную среду и представляет собой сущность, характеризующуюся: конечным множеством состояний, начальным состоянием, множеством конечных состояний, набором спецификаций требований и множеством сценариев использования.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Состояние можно определить как момент в работе прототипа архитектуры, который объединяет в неявной форме все входные воздействия прошлого, а также влияет на реакцию в текущий момент времени. Каждое состояние имеет вполне определённый смысл и качественно отличается от всех других состоянии, и кроме того однозначно определяет действия, которые могут совершаться в этом состоянии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Сценарий прототипа представляет собой множество правил перехода между состояниями, каждое из которых отражает возможность выполнения каждого требования спецификации. Главная задача сценария состоит в том, чтобы подтвердить или опровергнуть выполнение какого-либо свойства из набора спецификации.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67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Формальное описание модели программы позволяет провести</a:t>
            </a:r>
            <a:r>
              <a:rPr lang="ru-RU" baseline="0" dirty="0" smtClean="0"/>
              <a:t> тестирование </a:t>
            </a:r>
            <a:r>
              <a:rPr lang="ru-RU" baseline="0" dirty="0" smtClean="0"/>
              <a:t>или верификацию, то есть </a:t>
            </a:r>
            <a:r>
              <a:rPr lang="ru-RU" baseline="0" dirty="0" smtClean="0"/>
              <a:t>появляется возможность проверить </a:t>
            </a:r>
            <a:r>
              <a:rPr lang="ru-RU" baseline="0" dirty="0" smtClean="0"/>
              <a:t>соответствие между прототипом и требованиями к нему.</a:t>
            </a:r>
            <a:endParaRPr lang="ru-RU" dirty="0" smtClean="0"/>
          </a:p>
          <a:p>
            <a:r>
              <a:rPr lang="ru-RU" dirty="0" smtClean="0"/>
              <a:t>Таким образом : </a:t>
            </a:r>
            <a:r>
              <a:rPr lang="ru-RU" b="1" dirty="0" smtClean="0"/>
              <a:t>Пересечение</a:t>
            </a:r>
            <a:r>
              <a:rPr lang="ru-RU" b="1" baseline="0" dirty="0" smtClean="0"/>
              <a:t> Возможного поведения программы с неправильным должно быть пусто</a:t>
            </a:r>
          </a:p>
          <a:p>
            <a:endParaRPr lang="ru-RU" baseline="0" dirty="0" smtClean="0"/>
          </a:p>
          <a:p>
            <a:r>
              <a:rPr lang="en-US" baseline="0" dirty="0" smtClean="0"/>
              <a:t>{</a:t>
            </a:r>
            <a:r>
              <a:rPr lang="ru-RU" baseline="0" dirty="0" smtClean="0"/>
              <a:t>Верификация программ в общем случае алгоритмически неразрешима (см. Теорема Райса)</a:t>
            </a:r>
            <a:r>
              <a:rPr lang="en-US" baseline="0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На </a:t>
            </a:r>
            <a:r>
              <a:rPr lang="ru-RU" baseline="0" dirty="0" smtClean="0"/>
              <a:t>основе формальной модели мной была спроектирована структура системы.</a:t>
            </a:r>
          </a:p>
          <a:p>
            <a:pPr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понимая общей структуры системы можно рассмотреть типичный вариант её использования. Пользователь, в терминах предметной области, согласно интерфейсу программирования, разрабатывает требуемый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прототип архитектуры на специализированном языке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описания моделей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Система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транслирует полученный прототип архитектуры на выбранный целевой язык автоматного программирования. Полученная модель на целевом языке является пригодной для верификации. При помощи верификатора можно получить анализатор для модели прототипа и получить результат верификации или ошибку </a:t>
            </a:r>
            <a:r>
              <a:rPr lang="ru-RU" dirty="0" smtClean="0"/>
              <a:t>в виде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контрпример</a:t>
            </a:r>
            <a:r>
              <a:rPr lang="ru-RU" dirty="0" smtClean="0"/>
              <a:t>а</a:t>
            </a:r>
            <a:r>
              <a:rPr lang="ru-RU" dirty="0"/>
              <a:t>. Контрпример – </a:t>
            </a:r>
            <a:r>
              <a:rPr lang="ru-RU" dirty="0" smtClean="0"/>
              <a:t>трасса</a:t>
            </a:r>
            <a:r>
              <a:rPr lang="ru-RU" dirty="0"/>
              <a:t>, содержащая ошибку.</a:t>
            </a:r>
            <a:endParaRPr lang="ru-RU" dirty="0" smtClean="0"/>
          </a:p>
          <a:p>
            <a:pPr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проектирования циклически повторяется после исправления модели на основе контрпримера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34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качестве базового верификатора</a:t>
            </a:r>
            <a:r>
              <a:rPr lang="ru-RU" sz="1200" baseline="0" dirty="0" smtClean="0"/>
              <a:t> был выбран </a:t>
            </a:r>
            <a:r>
              <a:rPr lang="ru-RU" sz="1200" baseline="0" dirty="0" smtClean="0"/>
              <a:t>сторонний верификатор </a:t>
            </a:r>
            <a:r>
              <a:rPr lang="en-US" sz="1200" baseline="0" dirty="0" smtClean="0"/>
              <a:t>SPIN</a:t>
            </a:r>
            <a:r>
              <a:rPr lang="en-US" sz="1200" baseline="0" dirty="0" smtClean="0"/>
              <a:t>.</a:t>
            </a: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Данный</a:t>
            </a:r>
            <a:r>
              <a:rPr lang="ru-RU" sz="1200" baseline="0" dirty="0" smtClean="0"/>
              <a:t> верификатор представляет собой </a:t>
            </a:r>
            <a:r>
              <a:rPr lang="ru-RU" sz="1200" dirty="0" smtClean="0"/>
              <a:t>средство моделирования и верификации протоколов, параллельных программ и широкого класса дискретных </a:t>
            </a:r>
            <a:r>
              <a:rPr lang="ru-RU" sz="1200" dirty="0" smtClean="0"/>
              <a:t>систем. </a:t>
            </a:r>
            <a:r>
              <a:rPr lang="ru-RU" dirty="0" smtClean="0"/>
              <a:t>Он используется для систем, предъявляющих высокие требования к надёжности, например, </a:t>
            </a:r>
            <a:r>
              <a:rPr lang="ru-RU" dirty="0" smtClean="0"/>
              <a:t>верификация аэрокосмических </a:t>
            </a:r>
            <a:r>
              <a:rPr lang="ru-RU" dirty="0" smtClean="0"/>
              <a:t>систем </a:t>
            </a:r>
            <a:r>
              <a:rPr lang="ru-RU" dirty="0" smtClean="0"/>
              <a:t>в </a:t>
            </a:r>
            <a:r>
              <a:rPr lang="en-US" dirty="0" smtClean="0"/>
              <a:t>NASA</a:t>
            </a:r>
            <a:r>
              <a:rPr lang="ru-RU" dirty="0" smtClean="0"/>
              <a:t>. 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основе верификации лежит метод </a:t>
            </a:r>
            <a:r>
              <a:rPr lang="en-US" sz="1200" dirty="0" smtClean="0"/>
              <a:t>Model </a:t>
            </a:r>
            <a:r>
              <a:rPr lang="en-US" sz="1200" dirty="0" smtClean="0"/>
              <a:t>Checking</a:t>
            </a:r>
            <a:r>
              <a:rPr lang="ru-RU" sz="1200" dirty="0" smtClean="0"/>
              <a:t>, который представляет собой</a:t>
            </a:r>
            <a:r>
              <a:rPr lang="ru-RU" dirty="0"/>
              <a:t> </a:t>
            </a:r>
            <a:r>
              <a:rPr lang="ru-RU" sz="1200" dirty="0" smtClean="0"/>
              <a:t>Метод </a:t>
            </a:r>
            <a:r>
              <a:rPr lang="ru-RU" sz="1200" dirty="0" smtClean="0"/>
              <a:t>автоматической формальной верификации систем с конечным числом </a:t>
            </a:r>
            <a:r>
              <a:rPr lang="ru-RU" sz="1200" dirty="0" smtClean="0"/>
              <a:t>состояний. Для того, чтобы воспользоваться верификатором необходимо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ru-RU" dirty="0" smtClean="0"/>
              <a:t>Задать</a:t>
            </a:r>
            <a:r>
              <a:rPr lang="ru-RU" baseline="0" dirty="0" smtClean="0"/>
              <a:t> </a:t>
            </a:r>
            <a:r>
              <a:rPr lang="ru-RU" baseline="0" dirty="0" smtClean="0"/>
              <a:t>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Таким о</a:t>
            </a:r>
            <a:r>
              <a:rPr lang="ru-RU" dirty="0" smtClean="0"/>
              <a:t>бразом получаем</a:t>
            </a:r>
            <a:r>
              <a:rPr lang="ru-RU" baseline="0" dirty="0" smtClean="0"/>
              <a:t> </a:t>
            </a:r>
            <a:r>
              <a:rPr lang="ru-RU" dirty="0"/>
              <a:t>д</a:t>
            </a:r>
            <a:r>
              <a:rPr lang="ru-RU" baseline="0" dirty="0" smtClean="0"/>
              <a:t>ве </a:t>
            </a:r>
            <a:r>
              <a:rPr lang="ru-RU" baseline="0" dirty="0" smtClean="0"/>
              <a:t>нотации: описание </a:t>
            </a:r>
            <a:r>
              <a:rPr lang="ru-RU" baseline="0" dirty="0" smtClean="0"/>
              <a:t>поведения то есть устройство системы</a:t>
            </a:r>
            <a:r>
              <a:rPr lang="ru-RU" dirty="0" smtClean="0"/>
              <a:t> и </a:t>
            </a:r>
            <a:r>
              <a:rPr lang="ru-RU" baseline="0" dirty="0" smtClean="0"/>
              <a:t>описание </a:t>
            </a:r>
            <a:r>
              <a:rPr lang="ru-RU" baseline="0" dirty="0" smtClean="0"/>
              <a:t>требований </a:t>
            </a:r>
            <a:r>
              <a:rPr lang="ru-RU" baseline="0" dirty="0" smtClean="0"/>
              <a:t>или</a:t>
            </a:r>
            <a:r>
              <a:rPr lang="ru-RU" dirty="0" smtClean="0"/>
              <a:t> </a:t>
            </a:r>
            <a:r>
              <a:rPr lang="ru-RU" baseline="0" dirty="0" smtClean="0"/>
              <a:t>свойства правильности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0" indent="0">
              <a:buNone/>
            </a:pPr>
            <a:r>
              <a:rPr lang="en-US" baseline="0" dirty="0" smtClean="0"/>
              <a:t>{</a:t>
            </a:r>
            <a:r>
              <a:rPr lang="ru-RU" sz="1200" dirty="0" smtClean="0"/>
              <a:t>Проверка свойства на конечной модели программы</a:t>
            </a:r>
            <a:r>
              <a:rPr lang="en-US" sz="1200" dirty="0" smtClean="0"/>
              <a:t>/</a:t>
            </a:r>
            <a:r>
              <a:rPr lang="ru-RU" sz="1200" dirty="0" smtClean="0"/>
              <a:t>Исчерпывающий поиск по пространству состояний</a:t>
            </a:r>
            <a:r>
              <a:rPr lang="en-US" sz="1200" dirty="0" smtClean="0"/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того чтобы провести тестирование на основе предложенной модели прототипа необходимо было выбрать технологию конвертирования модели на язык </a:t>
            </a:r>
            <a:r>
              <a:rPr lang="en-US" dirty="0" smtClean="0"/>
              <a:t>Promela</a:t>
            </a:r>
            <a:r>
              <a:rPr lang="ru-RU" dirty="0" smtClean="0"/>
              <a:t>, с которым работает </a:t>
            </a:r>
            <a:r>
              <a:rPr lang="en-US" dirty="0" smtClean="0"/>
              <a:t>SPIN. </a:t>
            </a:r>
          </a:p>
          <a:p>
            <a:r>
              <a:rPr lang="en-US" dirty="0" smtClean="0"/>
              <a:t>Promela </a:t>
            </a:r>
            <a:r>
              <a:rPr lang="ru-RU" dirty="0" smtClean="0"/>
              <a:t>позволяет описывать поведение системы на основе автомата Крипке и поведение системы в терминах темпоральной логики. </a:t>
            </a:r>
          </a:p>
          <a:p>
            <a:r>
              <a:rPr lang="ru-RU" dirty="0" smtClean="0"/>
              <a:t>Поэтому для описания предложенной модели прототипа в процессе дипломного проектирования был разработан специальный язык для описания модели прототипа. </a:t>
            </a:r>
          </a:p>
          <a:p>
            <a:r>
              <a:rPr lang="ru-RU" dirty="0" smtClean="0"/>
              <a:t>Таким образом, процесс верификации проходит 2 стадии: на первой стадии вырабатываются состояния и переходы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второй стадии для </a:t>
            </a:r>
            <a:r>
              <a:rPr lang="ru-RU" dirty="0" smtClean="0"/>
              <a:t>описания требований, предъявляемых к модели прототипа, используются формулы темпоральной логики. Особенность этого типа логики заключается в возможности описания поведения системы во времени.</a:t>
            </a:r>
          </a:p>
          <a:p>
            <a:r>
              <a:rPr lang="ru-RU" dirty="0" smtClean="0"/>
              <a:t> </a:t>
            </a:r>
          </a:p>
          <a:p>
            <a:r>
              <a:rPr lang="en-US" dirty="0"/>
              <a:t>{</a:t>
            </a:r>
            <a:r>
              <a:rPr lang="ru-RU" dirty="0" smtClean="0"/>
              <a:t>ПРОБЛЕМА</a:t>
            </a:r>
            <a:r>
              <a:rPr lang="ru-RU" dirty="0" smtClean="0"/>
              <a:t>: Полнота спецификации – охватывают</a:t>
            </a:r>
            <a:r>
              <a:rPr lang="ru-RU" baseline="0" dirty="0" smtClean="0"/>
              <a:t> ли спецификации всё поведение </a:t>
            </a:r>
            <a:r>
              <a:rPr lang="ru-RU" baseline="0" dirty="0" smtClean="0"/>
              <a:t>системы</a:t>
            </a:r>
            <a:r>
              <a:rPr lang="en-US" baseline="0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ной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была спроектирована архитектура системы, состоящая из трёх основных компонентов – подсистемы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лексического и синтаксического анализа, подсистемы построения графа потока исполнения и подсистемы кодогенерации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Для того, чтобы описать прототип архитектуры в процессе дипломного проектирования был разработан специализированный язык описания моделей прототипов. Назов</a:t>
            </a:r>
            <a:r>
              <a:rPr lang="ru-RU" dirty="0"/>
              <a:t>ё</a:t>
            </a:r>
            <a:r>
              <a:rPr lang="ru-RU" dirty="0" smtClean="0"/>
              <a:t>м этот язык </a:t>
            </a:r>
            <a:r>
              <a:rPr lang="en-US" dirty="0" smtClean="0"/>
              <a:t>PROTO.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baseline="0" dirty="0" smtClean="0"/>
              <a:t>Таким образом, в качестве входных данных система принимает описание прототипа архитектуры с использованием языка </a:t>
            </a:r>
            <a:r>
              <a:rPr lang="en-US" baseline="0" dirty="0" smtClean="0"/>
              <a:t>PROTO</a:t>
            </a:r>
            <a:r>
              <a:rPr lang="ru-RU" baseline="0" dirty="0" smtClean="0"/>
              <a:t>. В качестве выходных данных система отда</a:t>
            </a:r>
            <a:r>
              <a:rPr lang="ru-RU" dirty="0"/>
              <a:t>ё</a:t>
            </a:r>
            <a:r>
              <a:rPr lang="ru-RU" baseline="0" dirty="0" smtClean="0"/>
              <a:t>т представление исходного прототипа на целевом языке автоматного программирования.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75F8-BD14-4374-B02F-E97046C6A1D8}" type="datetime1">
              <a:rPr lang="ru-RU" smtClean="0"/>
              <a:t>18.06.2012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062-1292-4A0A-901B-840835479DE3}" type="datetime1">
              <a:rPr lang="ru-RU" smtClean="0"/>
              <a:t>18.06.2012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030C-CC2F-4B88-9E22-1301D15C6E18}" type="datetime1">
              <a:rPr lang="ru-RU" smtClean="0"/>
              <a:t>18.06.2012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AE21-78CF-42F8-87C9-7DD460720D76}" type="datetime1">
              <a:rPr lang="ru-RU" smtClean="0"/>
              <a:t>18.06.2012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2A8A-6C04-42EC-B5A1-B4AFF8CBAF88}" type="datetime1">
              <a:rPr lang="ru-RU" smtClean="0"/>
              <a:t>18.06.2012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C13F-C6B8-4F7A-A899-3C34CBE9DBBB}" type="datetime1">
              <a:rPr lang="ru-RU" smtClean="0"/>
              <a:t>18.06.2012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81D4-64C9-4E16-B703-8323AC55B24A}" type="datetime1">
              <a:rPr lang="ru-RU" smtClean="0"/>
              <a:t>18.06.2012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CDAC-3E70-4C31-AE15-3B712A8B5CDB}" type="datetime1">
              <a:rPr lang="ru-RU" smtClean="0"/>
              <a:t>18.06.2012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905C-D82E-41CE-9D44-986AF8D5825C}" type="datetime1">
              <a:rPr lang="ru-RU" smtClean="0"/>
              <a:t>18.06.2012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D760-218D-4ADE-BF67-3949E0E07828}" type="datetime1">
              <a:rPr lang="ru-RU" smtClean="0"/>
              <a:t>18.06.2012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98F0-CE1C-454F-A887-B107A33F827E}" type="datetime1">
              <a:rPr lang="ru-RU" smtClean="0"/>
              <a:t>18.06.2012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C0B48E2-D838-453B-B855-F590F6E7746E}" type="datetime1">
              <a:rPr lang="ru-RU" smtClean="0"/>
              <a:t>18.06.2012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760040" y="116632"/>
            <a:ext cx="7772400" cy="4267200"/>
          </a:xfrm>
        </p:spPr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Подсистемы </a:t>
            </a:r>
            <a:r>
              <a:rPr lang="ru-RU" dirty="0"/>
              <a:t>лексического и синтаксического анализа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10</a:t>
            </a:fld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17304"/>
            <a:ext cx="8229600" cy="3509604"/>
          </a:xfrm>
        </p:spPr>
      </p:pic>
      <p:sp>
        <p:nvSpPr>
          <p:cNvPr id="12" name="Объект 9"/>
          <p:cNvSpPr txBox="1">
            <a:spLocks/>
          </p:cNvSpPr>
          <p:nvPr/>
        </p:nvSpPr>
        <p:spPr>
          <a:xfrm>
            <a:off x="107505" y="1628800"/>
            <a:ext cx="8928992" cy="21001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dirty="0"/>
              <a:t>г</a:t>
            </a:r>
            <a:r>
              <a:rPr lang="ru-RU" dirty="0" smtClean="0"/>
              <a:t>рамматика языка описания моделей прототипов</a:t>
            </a:r>
            <a:r>
              <a:rPr lang="en-US" dirty="0" smtClean="0"/>
              <a:t> </a:t>
            </a:r>
            <a:r>
              <a:rPr lang="en-US" b="1" dirty="0" smtClean="0"/>
              <a:t>PROTO</a:t>
            </a:r>
            <a:endParaRPr lang="ru-RU" b="1" dirty="0" smtClean="0"/>
          </a:p>
          <a:p>
            <a:r>
              <a:rPr lang="ru-RU" dirty="0"/>
              <a:t>с</a:t>
            </a:r>
            <a:r>
              <a:rPr lang="ru-RU" dirty="0" smtClean="0"/>
              <a:t>труктура абстрактного синтаксического дерева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0"/>
            <a:ext cx="8536769" cy="1600200"/>
          </a:xfrm>
        </p:spPr>
        <p:txBody>
          <a:bodyPr/>
          <a:lstStyle/>
          <a:p>
            <a:r>
              <a:rPr lang="ru-RU" dirty="0" smtClean="0"/>
              <a:t>Подсистема построения графа потока исполнения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245505" y="1600201"/>
            <a:ext cx="8574967" cy="2100163"/>
          </a:xfrm>
        </p:spPr>
        <p:txBody>
          <a:bodyPr>
            <a:noAutofit/>
          </a:bodyPr>
          <a:lstStyle/>
          <a:p>
            <a:r>
              <a:rPr lang="ru-RU" dirty="0"/>
              <a:t>у</a:t>
            </a:r>
            <a:r>
              <a:rPr lang="ru-RU" dirty="0" smtClean="0"/>
              <a:t>зел графа = состояние</a:t>
            </a:r>
          </a:p>
          <a:p>
            <a:r>
              <a:rPr lang="ru-RU" dirty="0"/>
              <a:t>д</a:t>
            </a:r>
            <a:r>
              <a:rPr lang="ru-RU" dirty="0" smtClean="0"/>
              <a:t>ва специализированных состояния:</a:t>
            </a:r>
          </a:p>
          <a:p>
            <a:pPr lvl="1"/>
            <a:r>
              <a:rPr lang="ru-RU" sz="1800" dirty="0" smtClean="0"/>
              <a:t>Начальное – </a:t>
            </a:r>
            <a:r>
              <a:rPr lang="en-US" sz="1800" dirty="0" smtClean="0"/>
              <a:t>MAIN</a:t>
            </a:r>
          </a:p>
          <a:p>
            <a:pPr lvl="1"/>
            <a:r>
              <a:rPr lang="ru-RU" sz="1800" dirty="0" smtClean="0"/>
              <a:t>Конечное – </a:t>
            </a:r>
            <a:r>
              <a:rPr lang="en-US" sz="1800" dirty="0" smtClean="0"/>
              <a:t>FINALIZE</a:t>
            </a:r>
            <a:endParaRPr lang="ru-RU" sz="1800" dirty="0" smtClean="0"/>
          </a:p>
          <a:p>
            <a:r>
              <a:rPr lang="ru-RU" dirty="0"/>
              <a:t>н</a:t>
            </a:r>
            <a:r>
              <a:rPr lang="ru-RU" dirty="0" smtClean="0"/>
              <a:t>аправленные дуги = инструкции перехода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11</a:t>
            </a:fld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5" y="3700364"/>
            <a:ext cx="8748464" cy="27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619472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Подсистема </a:t>
            </a:r>
            <a:r>
              <a:rPr lang="ru-RU" dirty="0" err="1" smtClean="0"/>
              <a:t>кодогенерации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995936" y="1484784"/>
            <a:ext cx="4968552" cy="5217443"/>
          </a:xfrm>
        </p:spPr>
        <p:txBody>
          <a:bodyPr/>
          <a:lstStyle/>
          <a:p>
            <a:r>
              <a:rPr lang="ru-RU" dirty="0" smtClean="0"/>
              <a:t>Разработан алгоритм построения модели на языке </a:t>
            </a:r>
            <a:r>
              <a:rPr lang="en-US" dirty="0" err="1" smtClean="0"/>
              <a:t>Promela</a:t>
            </a:r>
            <a:endParaRPr lang="ru-RU" dirty="0" smtClean="0"/>
          </a:p>
          <a:p>
            <a:r>
              <a:rPr lang="ru-RU" dirty="0" smtClean="0"/>
              <a:t>Каждое требование спецификации (</a:t>
            </a:r>
            <a:r>
              <a:rPr lang="en-US" dirty="0" smtClean="0"/>
              <a:t>LTL-</a:t>
            </a:r>
            <a:r>
              <a:rPr lang="ru-RU" dirty="0" smtClean="0"/>
              <a:t>формула) преобразуется к виду, понятному </a:t>
            </a:r>
            <a:r>
              <a:rPr lang="en-US" dirty="0" smtClean="0"/>
              <a:t>SPIN</a:t>
            </a:r>
            <a:endParaRPr lang="en-US" dirty="0"/>
          </a:p>
          <a:p>
            <a:r>
              <a:rPr lang="ru-RU" dirty="0" smtClean="0"/>
              <a:t>Для каждого требования спецификации с помощью </a:t>
            </a:r>
            <a:r>
              <a:rPr lang="en-US" dirty="0" smtClean="0"/>
              <a:t>SPIN </a:t>
            </a:r>
            <a:r>
              <a:rPr lang="ru-RU" dirty="0" smtClean="0"/>
              <a:t>генерируется</a:t>
            </a:r>
            <a:r>
              <a:rPr lang="en-US" dirty="0" smtClean="0"/>
              <a:t> </a:t>
            </a:r>
            <a:r>
              <a:rPr lang="ru-RU" dirty="0" smtClean="0"/>
              <a:t>конструкция </a:t>
            </a:r>
            <a:r>
              <a:rPr lang="en-US" dirty="0" smtClean="0"/>
              <a:t>never claim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12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66582"/>
            <a:ext cx="3024336" cy="532764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13</a:t>
            </a:fld>
            <a:endParaRPr lang="ru-RU"/>
          </a:p>
        </p:txBody>
      </p:sp>
      <p:sp>
        <p:nvSpPr>
          <p:cNvPr id="8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pic>
        <p:nvPicPr>
          <p:cNvPr id="11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60848"/>
            <a:ext cx="4019505" cy="3507751"/>
          </a:xfrm>
          <a:prstGeom prst="rect">
            <a:avLst/>
          </a:prstGeom>
        </p:spPr>
      </p:pic>
      <p:sp>
        <p:nvSpPr>
          <p:cNvPr id="12" name="Стрелка вправо с вырезом 11"/>
          <p:cNvSpPr/>
          <p:nvPr/>
        </p:nvSpPr>
        <p:spPr>
          <a:xfrm>
            <a:off x="3716747" y="3477384"/>
            <a:ext cx="1431317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4032448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AutoGear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&lt;&lt; Prototype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finalize()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"End of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work"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sleep()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(){</a:t>
            </a:r>
            <a:endParaRPr lang="ru-RU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driver.press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(3);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1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 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finalize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else if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2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else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gear1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gear1(){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driver.press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(2);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1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else 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gear2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… 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gear5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gear4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sleep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prototype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AutoGear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endParaRPr lang="en-US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finally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US" sz="11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AutoGear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finalize }; 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Plug-in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14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"/>
          <a:stretch/>
        </p:blipFill>
        <p:spPr bwMode="auto">
          <a:xfrm>
            <a:off x="374445" y="1628800"/>
            <a:ext cx="8518035" cy="445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графа потока исполнения</a:t>
            </a:r>
            <a:endParaRPr lang="en-US" sz="2000" dirty="0" smtClean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348879"/>
            <a:ext cx="1005055" cy="1080121"/>
          </a:xfrm>
          <a:prstGeom prst="rect">
            <a:avLst/>
          </a:prstGeom>
        </p:spPr>
      </p:pic>
      <p:pic>
        <p:nvPicPr>
          <p:cNvPr id="6" name="Объект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44824"/>
            <a:ext cx="884701" cy="7920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34" y="5013176"/>
            <a:ext cx="1882389" cy="1058327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0" y="1068761"/>
            <a:ext cx="8556270" cy="524056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 ПО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639341"/>
                <a:ext cx="4410746" cy="5030019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800" b="1" i="1" dirty="0"/>
                  <a:t>M</a:t>
                </a:r>
                <a:r>
                  <a:rPr lang="ru-RU" sz="2800" b="1" i="1" dirty="0"/>
                  <a:t> = (</a:t>
                </a:r>
                <a:r>
                  <a:rPr lang="en-US" sz="2800" b="1" i="1" dirty="0"/>
                  <a:t>S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s</a:t>
                </a:r>
                <a:r>
                  <a:rPr lang="ru-RU" sz="2800" b="1" i="1" baseline="-25000" dirty="0"/>
                  <a:t>0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F, R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U</a:t>
                </a:r>
                <a:r>
                  <a:rPr lang="ru-RU" sz="2800" i="1" dirty="0" smtClean="0"/>
                  <a:t>)</a:t>
                </a:r>
              </a:p>
              <a:p>
                <a:r>
                  <a:rPr lang="en-US" sz="2250" b="1" dirty="0" smtClean="0"/>
                  <a:t>S</a:t>
                </a:r>
                <a:r>
                  <a:rPr lang="ru-RU" sz="2250" dirty="0" smtClean="0"/>
                  <a:t> </a:t>
                </a:r>
                <a:r>
                  <a:rPr lang="ru-RU" sz="2250" dirty="0"/>
                  <a:t>– конечное множество состояний прототипа,</a:t>
                </a:r>
              </a:p>
              <a:p>
                <a:r>
                  <a:rPr lang="en-US" sz="2250" b="1" dirty="0"/>
                  <a:t>s</a:t>
                </a:r>
                <a:r>
                  <a:rPr lang="ru-RU" sz="2250" b="1" baseline="-25000" dirty="0"/>
                  <a:t>0</a:t>
                </a:r>
                <a:r>
                  <a:rPr lang="ru-RU" sz="2250" dirty="0"/>
                  <a:t> – начальное состояние, </a:t>
                </a:r>
                <a:r>
                  <a:rPr lang="en-US" sz="2250" dirty="0"/>
                  <a:t>s</a:t>
                </a:r>
                <a:r>
                  <a:rPr lang="ru-RU" sz="2250" baseline="-25000" dirty="0"/>
                  <a:t>0</a:t>
                </a:r>
                <a:r>
                  <a:rPr lang="ru-RU" sz="2250" dirty="0"/>
                  <a:t> </a:t>
                </a:r>
                <a14:m>
                  <m:oMath xmlns:m="http://schemas.openxmlformats.org/officeDocument/2006/math">
                    <m:r>
                      <a:rPr lang="ru-RU" sz="2250" i="1">
                        <a:latin typeface="Cambria Math"/>
                      </a:rPr>
                      <m:t>∈</m:t>
                    </m:r>
                  </m:oMath>
                </a14:m>
                <a:r>
                  <a:rPr lang="ru-RU" sz="2250" dirty="0"/>
                  <a:t> </a:t>
                </a:r>
                <a:r>
                  <a:rPr lang="en-US" sz="2250" dirty="0"/>
                  <a:t>S</a:t>
                </a:r>
                <a:r>
                  <a:rPr lang="ru-RU" sz="2250" dirty="0"/>
                  <a:t>,</a:t>
                </a:r>
              </a:p>
              <a:p>
                <a:r>
                  <a:rPr lang="en-US" sz="2250" b="1" dirty="0"/>
                  <a:t>F</a:t>
                </a:r>
                <a:r>
                  <a:rPr lang="en-US" sz="2250" dirty="0"/>
                  <a:t> </a:t>
                </a:r>
                <a:r>
                  <a:rPr lang="ru-RU" sz="2250" dirty="0"/>
                  <a:t>– множество конечных состоянии, </a:t>
                </a:r>
                <a:r>
                  <a:rPr lang="en-US" sz="2250" dirty="0"/>
                  <a:t>F </a:t>
                </a:r>
                <a:r>
                  <a:rPr lang="ru-RU" sz="2250" dirty="0"/>
                  <a:t>⊆ </a:t>
                </a:r>
                <a:r>
                  <a:rPr lang="en-US" sz="2250" dirty="0"/>
                  <a:t>S</a:t>
                </a:r>
                <a:r>
                  <a:rPr lang="ru-RU" sz="2250" dirty="0"/>
                  <a:t>,</a:t>
                </a:r>
              </a:p>
              <a:p>
                <a:r>
                  <a:rPr lang="en-US" sz="2250" b="1" dirty="0"/>
                  <a:t>R</a:t>
                </a:r>
                <a:r>
                  <a:rPr lang="ru-RU" sz="2250" dirty="0"/>
                  <a:t> – набор спецификаций требований прототипа,</a:t>
                </a:r>
              </a:p>
              <a:p>
                <a:r>
                  <a:rPr lang="en-US" sz="2250" b="1" dirty="0"/>
                  <a:t>U</a:t>
                </a:r>
                <a:r>
                  <a:rPr lang="ru-RU" sz="2250" dirty="0"/>
                  <a:t> – множество сценариев использования прототипа.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639341"/>
                <a:ext cx="4410746" cy="5030019"/>
              </a:xfrm>
              <a:blipFill rotWithShape="1">
                <a:blip r:embed="rId3"/>
                <a:stretch>
                  <a:fillRect l="-1660" t="-1212" r="-17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" y="-115416"/>
            <a:ext cx="903649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</a:t>
            </a:r>
            <a:r>
              <a:rPr lang="ru-RU" dirty="0" smtClean="0"/>
              <a:t>прототипа архитектуры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872390"/>
            <a:ext cx="4671677" cy="407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84" y="2132856"/>
            <a:ext cx="6423576" cy="417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395536" y="891553"/>
            <a:ext cx="8507288" cy="1097287"/>
          </a:xfrm>
        </p:spPr>
        <p:txBody>
          <a:bodyPr/>
          <a:lstStyle/>
          <a:p>
            <a:r>
              <a:rPr lang="ru-RU" dirty="0"/>
              <a:t>Исследование и обоснование того, что программа соответствует своей </a:t>
            </a:r>
            <a:r>
              <a:rPr lang="ru-RU" dirty="0" smtClean="0"/>
              <a:t>спецификации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5</a:t>
            </a:fld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74" y="1052736"/>
            <a:ext cx="6032054" cy="5400600"/>
          </a:xfrm>
        </p:spPr>
      </p:pic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3" y="836712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9" name="Объект 18"/>
          <p:cNvSpPr>
            <a:spLocks noGrp="1"/>
          </p:cNvSpPr>
          <p:nvPr>
            <p:ph sz="quarter" idx="13"/>
          </p:nvPr>
        </p:nvSpPr>
        <p:spPr>
          <a:xfrm>
            <a:off x="611560" y="3472408"/>
            <a:ext cx="1944216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err="1"/>
              <a:t>S</a:t>
            </a:r>
            <a:r>
              <a:rPr lang="ru-RU" dirty="0" err="1"/>
              <a:t>imple</a:t>
            </a:r>
            <a:r>
              <a:rPr lang="ru-RU" dirty="0"/>
              <a:t> </a:t>
            </a:r>
            <a:r>
              <a:rPr lang="ru-RU" b="1" dirty="0" err="1"/>
              <a:t>P</a:t>
            </a:r>
            <a:r>
              <a:rPr lang="ru-RU" dirty="0" err="1"/>
              <a:t>romela</a:t>
            </a:r>
            <a:r>
              <a:rPr lang="ru-RU" dirty="0"/>
              <a:t> </a:t>
            </a:r>
            <a:r>
              <a:rPr lang="ru-RU" b="1" dirty="0" err="1"/>
              <a:t>In</a:t>
            </a:r>
            <a:r>
              <a:rPr lang="ru-RU" dirty="0" err="1"/>
              <a:t>terpreter</a:t>
            </a:r>
            <a:endParaRPr lang="en-US" dirty="0"/>
          </a:p>
          <a:p>
            <a:endParaRPr lang="ru-RU" dirty="0"/>
          </a:p>
        </p:txBody>
      </p:sp>
      <p:sp>
        <p:nvSpPr>
          <p:cNvPr id="20" name="Объект 18"/>
          <p:cNvSpPr>
            <a:spLocks noGrp="1"/>
          </p:cNvSpPr>
          <p:nvPr>
            <p:ph sz="quarter" idx="13"/>
          </p:nvPr>
        </p:nvSpPr>
        <p:spPr>
          <a:xfrm>
            <a:off x="107504" y="3212976"/>
            <a:ext cx="1944216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800" b="1" dirty="0"/>
              <a:t>{</a:t>
            </a:r>
            <a:endParaRPr lang="ru-RU" sz="8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Promela 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03" y="836712"/>
            <a:ext cx="5247301" cy="5624116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7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996752"/>
            <a:ext cx="4041648" cy="538457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Pro</a:t>
            </a:r>
            <a:r>
              <a:rPr lang="en-US" b="1" dirty="0" smtClean="0"/>
              <a:t>tocol </a:t>
            </a:r>
            <a:r>
              <a:rPr lang="en-US" b="1" u="sng" dirty="0" smtClean="0"/>
              <a:t>Me</a:t>
            </a:r>
            <a:r>
              <a:rPr lang="en-US" b="1" dirty="0" smtClean="0"/>
              <a:t>ta </a:t>
            </a:r>
            <a:r>
              <a:rPr lang="en-US" b="1" u="sng" dirty="0" smtClean="0"/>
              <a:t>La</a:t>
            </a:r>
            <a:r>
              <a:rPr lang="en-US" b="1" dirty="0" smtClean="0"/>
              <a:t>nguage</a:t>
            </a:r>
          </a:p>
          <a:p>
            <a:pPr marL="0" indent="0" algn="ctr">
              <a:buNone/>
            </a:pPr>
            <a:r>
              <a:rPr lang="ru-RU" dirty="0" smtClean="0"/>
              <a:t>Описание </a:t>
            </a:r>
            <a:r>
              <a:rPr lang="ru-RU" dirty="0"/>
              <a:t>поведения</a:t>
            </a:r>
          </a:p>
          <a:p>
            <a:r>
              <a:rPr lang="ru-RU" dirty="0"/>
              <a:t>задача языка – </a:t>
            </a:r>
            <a:r>
              <a:rPr lang="ru-RU" b="1" dirty="0"/>
              <a:t>не</a:t>
            </a:r>
            <a:r>
              <a:rPr lang="ru-RU" dirty="0"/>
              <a:t> предотвратить описание моделей плохих программ</a:t>
            </a:r>
          </a:p>
          <a:p>
            <a:r>
              <a:rPr lang="ru-RU" dirty="0"/>
              <a:t>задача языка – </a:t>
            </a:r>
            <a:r>
              <a:rPr lang="ru-RU" b="1" dirty="0"/>
              <a:t>разрешить</a:t>
            </a:r>
            <a:r>
              <a:rPr lang="ru-RU" dirty="0"/>
              <a:t> описание моделей, которые могут быть верифицированы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Темпоральная логика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03" y="836712"/>
            <a:ext cx="5247301" cy="5624116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8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1068760"/>
            <a:ext cx="4176464" cy="547960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LTL</a:t>
            </a:r>
            <a:r>
              <a:rPr lang="ru-RU" b="1" dirty="0" smtClean="0"/>
              <a:t> </a:t>
            </a:r>
            <a:r>
              <a:rPr lang="en-US" b="1" dirty="0" smtClean="0"/>
              <a:t>(L</a:t>
            </a:r>
            <a:r>
              <a:rPr lang="ru-RU" b="1" dirty="0" err="1"/>
              <a:t>inear</a:t>
            </a:r>
            <a:r>
              <a:rPr lang="ru-RU" b="1" dirty="0"/>
              <a:t> </a:t>
            </a:r>
            <a:r>
              <a:rPr lang="en-US" b="1" dirty="0"/>
              <a:t>T</a:t>
            </a:r>
            <a:r>
              <a:rPr lang="ru-RU" b="1" dirty="0" err="1"/>
              <a:t>emporal</a:t>
            </a:r>
            <a:r>
              <a:rPr lang="ru-RU" b="1" dirty="0"/>
              <a:t> </a:t>
            </a:r>
            <a:r>
              <a:rPr lang="en-US" b="1" dirty="0"/>
              <a:t>L</a:t>
            </a:r>
            <a:r>
              <a:rPr lang="ru-RU" b="1" dirty="0" err="1"/>
              <a:t>ogic</a:t>
            </a:r>
            <a:r>
              <a:rPr lang="en-US" b="1" dirty="0" smtClean="0"/>
              <a:t>)</a:t>
            </a:r>
            <a:endParaRPr lang="ru-RU" b="1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Описание </a:t>
            </a:r>
            <a:r>
              <a:rPr lang="ru-RU" dirty="0"/>
              <a:t>свойств</a:t>
            </a:r>
          </a:p>
          <a:p>
            <a:pPr marL="0" indent="0" algn="ctr">
              <a:buNone/>
            </a:pPr>
            <a:r>
              <a:rPr lang="ru-RU" dirty="0"/>
              <a:t>Позволяет </a:t>
            </a:r>
            <a:r>
              <a:rPr lang="ru-RU" dirty="0" smtClean="0"/>
              <a:t>описать </a:t>
            </a:r>
            <a:r>
              <a:rPr lang="ru-RU" dirty="0"/>
              <a:t>поведение системы </a:t>
            </a:r>
            <a:r>
              <a:rPr lang="ru-RU" dirty="0" smtClean="0"/>
              <a:t>во времени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ru-RU" dirty="0"/>
              <a:t>есть набор переменных </a:t>
            </a:r>
            <a:r>
              <a:rPr lang="ru-RU" dirty="0" smtClean="0"/>
              <a:t> </a:t>
            </a:r>
            <a:r>
              <a:rPr lang="ru-RU" dirty="0"/>
              <a:t>меняющихся во времени. </a:t>
            </a:r>
            <a:r>
              <a:rPr lang="ru-RU" dirty="0" smtClean="0"/>
              <a:t>Темпоральной логики </a:t>
            </a:r>
            <a:r>
              <a:rPr lang="ru-RU" dirty="0"/>
              <a:t>позволяет сформулировать утверждения типа:</a:t>
            </a:r>
          </a:p>
          <a:p>
            <a:r>
              <a:rPr lang="ru-RU" dirty="0"/>
              <a:t>Значение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всегда будет равно значению </a:t>
            </a:r>
            <a:r>
              <a:rPr lang="en-US" i="1" dirty="0"/>
              <a:t>b</a:t>
            </a:r>
          </a:p>
          <a:p>
            <a:r>
              <a:rPr lang="ru-RU" dirty="0"/>
              <a:t>Наступит момент, когда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ru-RU" dirty="0"/>
              <a:t>станет равна 0</a:t>
            </a:r>
          </a:p>
          <a:p>
            <a:r>
              <a:rPr lang="ru-RU" dirty="0"/>
              <a:t>Значение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ru-RU" dirty="0"/>
              <a:t>будет становиться 1 бесконечное много </a:t>
            </a:r>
            <a:r>
              <a:rPr lang="ru-RU" dirty="0" smtClean="0"/>
              <a:t>раз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6705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8" cy="518457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12058</TotalTime>
  <Words>1963</Words>
  <Application>Microsoft Office PowerPoint</Application>
  <PresentationFormat>Экран (4:3)</PresentationFormat>
  <Paragraphs>197</Paragraphs>
  <Slides>17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Презентация PowerPoint</vt:lpstr>
      <vt:lpstr>Презентация PowerPoint</vt:lpstr>
      <vt:lpstr>Структура системы</vt:lpstr>
      <vt:lpstr>Презентация PowerPoint</vt:lpstr>
      <vt:lpstr>Презентация PowerPoint</vt:lpstr>
      <vt:lpstr>Презентация PowerPoint</vt:lpstr>
      <vt:lpstr>Архитектура системы</vt:lpstr>
      <vt:lpstr>Подсистемы лексического и синтаксического анализа</vt:lpstr>
      <vt:lpstr>Подсистема построения графа потока исполнения</vt:lpstr>
      <vt:lpstr>Подсистема кодогенерации</vt:lpstr>
      <vt:lpstr>Пример системы</vt:lpstr>
      <vt:lpstr>Eclipse Plug-in</vt:lpstr>
      <vt:lpstr>Итоги</vt:lpstr>
      <vt:lpstr>Пути развития</vt:lpstr>
      <vt:lpstr>Спасибо!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Julia Shatilina</dc:creator>
  <cp:lastModifiedBy>Shatilina</cp:lastModifiedBy>
  <cp:revision>422</cp:revision>
  <cp:lastPrinted>2012-06-17T16:01:24Z</cp:lastPrinted>
  <dcterms:created xsi:type="dcterms:W3CDTF">2012-05-06T13:50:25Z</dcterms:created>
  <dcterms:modified xsi:type="dcterms:W3CDTF">2012-06-18T12:25:34Z</dcterms:modified>
</cp:coreProperties>
</file>