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6"/>
  </p:notesMasterIdLst>
  <p:sldIdLst>
    <p:sldId id="257" r:id="rId2"/>
    <p:sldId id="273" r:id="rId3"/>
    <p:sldId id="267" r:id="rId4"/>
    <p:sldId id="266" r:id="rId5"/>
    <p:sldId id="261" r:id="rId6"/>
    <p:sldId id="269" r:id="rId7"/>
    <p:sldId id="262" r:id="rId8"/>
    <p:sldId id="285" r:id="rId9"/>
    <p:sldId id="286" r:id="rId10"/>
    <p:sldId id="284" r:id="rId11"/>
    <p:sldId id="288" r:id="rId12"/>
    <p:sldId id="280" r:id="rId13"/>
    <p:sldId id="281" r:id="rId14"/>
    <p:sldId id="282" r:id="rId15"/>
    <p:sldId id="276" r:id="rId16"/>
    <p:sldId id="283" r:id="rId17"/>
    <p:sldId id="260" r:id="rId18"/>
    <p:sldId id="258" r:id="rId19"/>
    <p:sldId id="259" r:id="rId20"/>
    <p:sldId id="268" r:id="rId21"/>
    <p:sldId id="275" r:id="rId22"/>
    <p:sldId id="270" r:id="rId23"/>
    <p:sldId id="272" r:id="rId24"/>
    <p:sldId id="271" r:id="rId25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69" autoAdjust="0"/>
  </p:normalViewPr>
  <p:slideViewPr>
    <p:cSldViewPr>
      <p:cViewPr>
        <p:scale>
          <a:sx n="60" d="100"/>
          <a:sy n="60" d="100"/>
        </p:scale>
        <p:origin x="-165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23.05.2012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</a:t>
            </a:r>
            <a:r>
              <a:rPr lang="ru-RU" baseline="0" dirty="0" smtClean="0"/>
              <a:t>, уважаемая аттестационная комиссия! Вашему вниманию представляется диплом на тему «Система проектирования и тестирования каркасов программных продуктов», выполненный студенткой </a:t>
            </a:r>
            <a:r>
              <a:rPr lang="ru-RU" baseline="0" dirty="0" err="1" smtClean="0"/>
              <a:t>Шатилиной</a:t>
            </a:r>
            <a:r>
              <a:rPr lang="ru-RU" baseline="0" dirty="0" smtClean="0"/>
              <a:t> Юлией под руководством профессора кандидата ф-м наук Крючковой ЕН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421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основе подсистемы </a:t>
            </a:r>
            <a:r>
              <a:rPr lang="en-US" baseline="0" dirty="0" smtClean="0"/>
              <a:t>ANTLR </a:t>
            </a:r>
            <a:r>
              <a:rPr lang="ru-RU" baseline="0" dirty="0" smtClean="0"/>
              <a:t>лежит грамматика разработанного язык описания моделей прототипов архитектуры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r>
              <a:rPr lang="ru-RU" baseline="0" dirty="0" smtClean="0"/>
              <a:t> </a:t>
            </a:r>
            <a:r>
              <a:rPr lang="en-US" baseline="0" dirty="0" smtClean="0"/>
              <a:t>LTL-</a:t>
            </a:r>
            <a:r>
              <a:rPr lang="ru-RU" baseline="0" dirty="0" smtClean="0"/>
              <a:t>формуле </a:t>
            </a:r>
            <a:r>
              <a:rPr lang="en-US" baseline="0" dirty="0" smtClean="0"/>
              <a:t>SPIN </a:t>
            </a:r>
            <a:r>
              <a:rPr lang="ru-RU" baseline="0" dirty="0" smtClean="0"/>
              <a:t>генерирует конструкцию </a:t>
            </a:r>
            <a:r>
              <a:rPr lang="en-US" baseline="0" dirty="0" smtClean="0"/>
              <a:t>never claim, </a:t>
            </a:r>
            <a:r>
              <a:rPr lang="ru-RU" baseline="0" dirty="0" smtClean="0"/>
              <a:t>которая представляет собой автомат </a:t>
            </a:r>
            <a:r>
              <a:rPr lang="ru-RU" baseline="0" dirty="0" err="1" smtClean="0"/>
              <a:t>Бюхи</a:t>
            </a:r>
            <a:r>
              <a:rPr lang="ru-RU" baseline="0" dirty="0" smtClean="0"/>
              <a:t>, записанный на языке промела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метод автоматической формальной верификации систем с конечным числом состояний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r>
              <a:rPr lang="ru-RU" sz="1200" dirty="0" smtClean="0"/>
              <a:t>Проверка свойства на конечной модели программы</a:t>
            </a:r>
            <a:endParaRPr lang="en-US" sz="1200" dirty="0" smtClean="0"/>
          </a:p>
          <a:p>
            <a:r>
              <a:rPr lang="ru-RU" sz="1200" dirty="0" smtClean="0"/>
              <a:t>Свойства – в терминах значения предикатов в состоянии программы и последовательность значений</a:t>
            </a:r>
          </a:p>
          <a:p>
            <a:r>
              <a:rPr lang="ru-RU" sz="1200" dirty="0" smtClean="0"/>
              <a:t>Исчерпывающий поиск по пространству состояний</a:t>
            </a:r>
            <a:endParaRPr lang="en-US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Хорошо</a:t>
            </a:r>
            <a:r>
              <a:rPr lang="ru-RU" baseline="0" dirty="0" smtClean="0"/>
              <a:t> автоматизируем – участие человека ограничивается анализом </a:t>
            </a:r>
            <a:r>
              <a:rPr lang="ru-RU" baseline="0" dirty="0" err="1" smtClean="0"/>
              <a:t>контрпримера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dirty="0" smtClean="0"/>
              <a:t>Если модель конечна, корректна и адекватна проверяемому свойству, то </a:t>
            </a:r>
            <a:r>
              <a:rPr lang="ru-RU" dirty="0" err="1" smtClean="0"/>
              <a:t>дается</a:t>
            </a:r>
            <a:r>
              <a:rPr lang="ru-RU" dirty="0" smtClean="0"/>
              <a:t> точный ответ</a:t>
            </a:r>
            <a:r>
              <a:rPr lang="ru-RU" baseline="0" dirty="0" smtClean="0"/>
              <a:t> – либо ошибок нет, либо </a:t>
            </a:r>
            <a:r>
              <a:rPr lang="ru-RU" baseline="0" dirty="0" err="1" smtClean="0"/>
              <a:t>выдается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контрпример</a:t>
            </a:r>
            <a:r>
              <a:rPr lang="ru-RU" baseline="0" dirty="0" smtClean="0"/>
              <a:t> с ошибкой</a:t>
            </a:r>
          </a:p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В ряде случаев построить конечную модель системы, при этом адекватную тому свойству, которое мы хотим проверить достаточно сложно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err="1" smtClean="0"/>
              <a:t>определенном</a:t>
            </a:r>
            <a:r>
              <a:rPr lang="ru-RU" baseline="0" dirty="0" smtClean="0"/>
              <a:t> блоке модели присутствует несколько команд, выполнимых одновременно, то может быть выполнена любая из них.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aseline="0" dirty="0" smtClean="0"/>
              <a:t>Поскольку способ верификации </a:t>
            </a:r>
            <a:r>
              <a:rPr lang="en-US" baseline="0" dirty="0" smtClean="0"/>
              <a:t>model checking </a:t>
            </a:r>
            <a:r>
              <a:rPr lang="ru-RU" baseline="0" dirty="0" smtClean="0"/>
              <a:t>сказанное означает, что у любой модели описанной с помощью языка </a:t>
            </a:r>
            <a:r>
              <a:rPr lang="en-US" baseline="0" dirty="0" err="1" smtClean="0"/>
              <a:t>Promela</a:t>
            </a:r>
            <a:r>
              <a:rPr lang="ru-RU" baseline="0" dirty="0" smtClean="0"/>
              <a:t> конечное число состояний. За </a:t>
            </a:r>
            <a:r>
              <a:rPr lang="ru-RU" baseline="0" dirty="0" err="1" smtClean="0"/>
              <a:t>счет</a:t>
            </a:r>
            <a:r>
              <a:rPr lang="ru-RU" baseline="0" dirty="0" smtClean="0"/>
              <a:t> чего это достигается мы увидим дальше.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91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Promela</a:t>
            </a:r>
            <a:r>
              <a:rPr lang="ru-RU" dirty="0" smtClean="0"/>
              <a:t> включает примитивы для создания процессов и описания </a:t>
            </a:r>
            <a:r>
              <a:rPr lang="ru-RU" dirty="0" err="1" smtClean="0"/>
              <a:t>межпроцессного</a:t>
            </a:r>
            <a:r>
              <a:rPr lang="ru-RU" dirty="0" smtClean="0"/>
              <a:t> взаимодействия</a:t>
            </a:r>
          </a:p>
          <a:p>
            <a:r>
              <a:rPr lang="ru-RU" dirty="0" smtClean="0"/>
              <a:t> 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5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масса подходов к построению и разработке ПО, поэтому </a:t>
            </a:r>
            <a:r>
              <a:rPr lang="ru-RU" baseline="0" dirty="0" err="1" smtClean="0"/>
              <a:t>опищем</a:t>
            </a:r>
            <a:r>
              <a:rPr lang="ru-RU" baseline="0" dirty="0" smtClean="0"/>
              <a:t> лишь общие этапы, не вдаваясь в подробности</a:t>
            </a:r>
          </a:p>
          <a:p>
            <a:r>
              <a:rPr lang="ru-RU" baseline="0" dirty="0" smtClean="0"/>
              <a:t>Анализ – включает в себя анализ предметной области, требования к пользователю и завершается разработкой спецификации ПО</a:t>
            </a:r>
          </a:p>
          <a:p>
            <a:r>
              <a:rPr lang="ru-RU" baseline="0" dirty="0" smtClean="0"/>
              <a:t>Проектирование – разрабатываем архитектуру программного средства и </a:t>
            </a:r>
            <a:r>
              <a:rPr lang="ru-RU" baseline="0" dirty="0" err="1" smtClean="0"/>
              <a:t>ее</a:t>
            </a:r>
            <a:r>
              <a:rPr lang="ru-RU" baseline="0" dirty="0" smtClean="0"/>
              <a:t> детализация</a:t>
            </a:r>
          </a:p>
          <a:p>
            <a:r>
              <a:rPr lang="ru-RU" baseline="0" dirty="0" smtClean="0"/>
              <a:t>Реализация – кодирование</a:t>
            </a:r>
          </a:p>
          <a:p>
            <a:r>
              <a:rPr lang="ru-RU" baseline="0" dirty="0" smtClean="0"/>
              <a:t>Тестирование – компонентное и системное</a:t>
            </a:r>
          </a:p>
          <a:p>
            <a:r>
              <a:rPr lang="ru-RU" baseline="0" dirty="0" smtClean="0"/>
              <a:t>Эксплуатация – внедрение, использование и поддержка программы</a:t>
            </a:r>
          </a:p>
          <a:p>
            <a:r>
              <a:rPr lang="ru-RU" baseline="0" dirty="0" smtClean="0"/>
              <a:t>Ошибки </a:t>
            </a:r>
            <a:r>
              <a:rPr lang="ru-RU" baseline="0" dirty="0" smtClean="0"/>
              <a:t>могут появится на любом из </a:t>
            </a:r>
            <a:r>
              <a:rPr lang="ru-RU" baseline="0" dirty="0" smtClean="0"/>
              <a:t>этапов, но как правило большинство из них возникает </a:t>
            </a:r>
            <a:r>
              <a:rPr lang="ru-RU" baseline="0" dirty="0" err="1" smtClean="0"/>
              <a:t>вследствии</a:t>
            </a:r>
            <a:r>
              <a:rPr lang="ru-RU" baseline="0" dirty="0" smtClean="0"/>
              <a:t> неправильного решения на этапе проектирования. Цена ошибки </a:t>
            </a:r>
            <a:r>
              <a:rPr lang="ru-RU" baseline="0" dirty="0" err="1" smtClean="0"/>
              <a:t>растет</a:t>
            </a:r>
            <a:r>
              <a:rPr lang="ru-RU" baseline="0" dirty="0" smtClean="0"/>
              <a:t> к концу процесса разработки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ПРОБЛЕМА: Полнота спецификации – охватывают</a:t>
            </a:r>
            <a:r>
              <a:rPr lang="ru-RU" baseline="0" dirty="0" smtClean="0"/>
              <a:t> ли спецификации всё поведение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8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слайде представлена модель прототипа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67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!Пересечение</a:t>
            </a:r>
            <a:r>
              <a:rPr lang="ru-RU" baseline="0" dirty="0" smtClean="0"/>
              <a:t> Возможного поведения программы с неправильным должно быть пусто</a:t>
            </a:r>
          </a:p>
          <a:p>
            <a:r>
              <a:rPr lang="ru-RU" dirty="0" smtClean="0"/>
              <a:t>Инженерный язык программирования</a:t>
            </a:r>
            <a:r>
              <a:rPr lang="ru-RU" baseline="0" dirty="0" smtClean="0"/>
              <a:t> может ограничивать возможности пользователя писать неправильные программы. У языка описания моделей другие задачи.</a:t>
            </a:r>
          </a:p>
          <a:p>
            <a:r>
              <a:rPr lang="ru-RU" baseline="0" dirty="0" smtClean="0"/>
              <a:t>Язык описания моделей должен позволять пользователю написать любую программу, которую он захочет, поскольку в исходной системе могут быть </a:t>
            </a:r>
            <a:r>
              <a:rPr lang="ru-RU" baseline="0" dirty="0" err="1" smtClean="0"/>
              <a:t>произ</a:t>
            </a:r>
            <a:r>
              <a:rPr lang="ru-RU" baseline="0" dirty="0" smtClean="0"/>
              <a:t> ошибки. Главное что для любой программы написанной на языке описания моделей верификация должна быть разрешена.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Верификация программ в общем случае алгоритмически неразрешима (см. Теорема Райса)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средство моделирования и верификации протоколов, параллельных программ и широкого класса дискретных систем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err="1" smtClean="0"/>
              <a:t>Контрпример</a:t>
            </a:r>
            <a:r>
              <a:rPr lang="ru-RU" baseline="0" dirty="0" smtClean="0"/>
              <a:t> – </a:t>
            </a:r>
            <a:r>
              <a:rPr lang="ru-RU" baseline="0" dirty="0" err="1" smtClean="0"/>
              <a:t>трассса</a:t>
            </a:r>
            <a:r>
              <a:rPr lang="ru-RU" baseline="0" dirty="0" smtClean="0"/>
              <a:t>, содержащая ошибку</a:t>
            </a:r>
            <a:endParaRPr lang="ru-RU" dirty="0" smtClean="0"/>
          </a:p>
          <a:p>
            <a:r>
              <a:rPr lang="ru-RU" dirty="0" smtClean="0"/>
              <a:t>Примеры использования: верификация системы управления дамбами в Нидерландах,</a:t>
            </a:r>
            <a:r>
              <a:rPr lang="ru-RU" baseline="0" dirty="0" smtClean="0"/>
              <a:t> верификация аэрокосмических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75F8-BD14-4374-B02F-E97046C6A1D8}" type="datetime1">
              <a:rPr lang="ru-RU" smtClean="0"/>
              <a:t>23.05.2012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062-1292-4A0A-901B-840835479DE3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030C-CC2F-4B88-9E22-1301D15C6E18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AE21-78CF-42F8-87C9-7DD460720D76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2A8A-6C04-42EC-B5A1-B4AFF8CBAF88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C13F-C6B8-4F7A-A899-3C34CBE9DBBB}" type="datetime1">
              <a:rPr lang="ru-RU" smtClean="0"/>
              <a:t>23.05.2012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81D4-64C9-4E16-B703-8323AC55B24A}" type="datetime1">
              <a:rPr lang="ru-RU" smtClean="0"/>
              <a:t>23.05.2012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CDAC-3E70-4C31-AE15-3B712A8B5CDB}" type="datetime1">
              <a:rPr lang="ru-RU" smtClean="0"/>
              <a:t>23.05.2012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05C-D82E-41CE-9D44-986AF8D5825C}" type="datetime1">
              <a:rPr lang="ru-RU" smtClean="0"/>
              <a:t>23.05.2012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D760-218D-4ADE-BF67-3949E0E07828}" type="datetime1">
              <a:rPr lang="ru-RU" smtClean="0"/>
              <a:t>23.05.2012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98F0-CE1C-454F-A887-B107A33F827E}" type="datetime1">
              <a:rPr lang="ru-RU" smtClean="0"/>
              <a:t>23.05.2012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C0B48E2-D838-453B-B855-F590F6E7746E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60040" y="116632"/>
            <a:ext cx="7772400" cy="4267200"/>
          </a:xfrm>
        </p:spPr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10</a:t>
            </a:fld>
            <a:endParaRPr lang="ru-RU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57200" y="-675456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Пример системы</a:t>
            </a:r>
            <a:endParaRPr lang="ru-RU" dirty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59"/>
          <a:stretch/>
        </p:blipFill>
        <p:spPr>
          <a:xfrm>
            <a:off x="837749" y="1700808"/>
            <a:ext cx="7478667" cy="4498784"/>
          </a:xfrm>
        </p:spPr>
      </p:pic>
      <p:sp>
        <p:nvSpPr>
          <p:cNvPr id="16" name="Объект 9"/>
          <p:cNvSpPr txBox="1">
            <a:spLocks/>
          </p:cNvSpPr>
          <p:nvPr/>
        </p:nvSpPr>
        <p:spPr>
          <a:xfrm>
            <a:off x="5436096" y="5517232"/>
            <a:ext cx="2448272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[CFG]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21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11</a:t>
            </a:fld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856"/>
            <a:ext cx="8880318" cy="3384375"/>
          </a:xfrm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sp>
        <p:nvSpPr>
          <p:cNvPr id="12" name="Объект 9"/>
          <p:cNvSpPr txBox="1">
            <a:spLocks/>
          </p:cNvSpPr>
          <p:nvPr/>
        </p:nvSpPr>
        <p:spPr>
          <a:xfrm>
            <a:off x="3059832" y="1525219"/>
            <a:ext cx="3240360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[</a:t>
            </a:r>
            <a:r>
              <a:rPr lang="en-US" sz="3200" b="1" dirty="0" err="1" smtClean="0"/>
              <a:t>Autogear.pml</a:t>
            </a:r>
            <a:r>
              <a:rPr lang="en-US" sz="3200" b="1" dirty="0" smtClean="0"/>
              <a:t>]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Подсистемы </a:t>
            </a:r>
            <a:r>
              <a:rPr lang="ru-RU" dirty="0"/>
              <a:t>лексического и синтаксического анализа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12</a:t>
            </a:fld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90876"/>
            <a:ext cx="8229600" cy="3562460"/>
          </a:xfrm>
        </p:spPr>
      </p:pic>
      <p:sp>
        <p:nvSpPr>
          <p:cNvPr id="12" name="Объект 9"/>
          <p:cNvSpPr txBox="1">
            <a:spLocks/>
          </p:cNvSpPr>
          <p:nvPr/>
        </p:nvSpPr>
        <p:spPr>
          <a:xfrm>
            <a:off x="245505" y="1772816"/>
            <a:ext cx="8574967" cy="2100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dirty="0"/>
              <a:t>г</a:t>
            </a:r>
            <a:r>
              <a:rPr lang="ru-RU" dirty="0" smtClean="0"/>
              <a:t>рамматика языка описания моделей прототипов</a:t>
            </a:r>
          </a:p>
          <a:p>
            <a:r>
              <a:rPr lang="ru-RU" dirty="0"/>
              <a:t>с</a:t>
            </a:r>
            <a:r>
              <a:rPr lang="ru-RU" dirty="0" smtClean="0"/>
              <a:t>труктура абстрактного синтаксического дерева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Подсистема построения </a:t>
            </a:r>
            <a:r>
              <a:rPr lang="en-US" dirty="0" smtClean="0"/>
              <a:t>CFG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245505" y="1600201"/>
            <a:ext cx="8574967" cy="2100163"/>
          </a:xfrm>
        </p:spPr>
        <p:txBody>
          <a:bodyPr/>
          <a:lstStyle/>
          <a:p>
            <a:r>
              <a:rPr lang="ru-RU" dirty="0"/>
              <a:t>у</a:t>
            </a:r>
            <a:r>
              <a:rPr lang="ru-RU" dirty="0" smtClean="0"/>
              <a:t>зел графа = состояние</a:t>
            </a:r>
          </a:p>
          <a:p>
            <a:r>
              <a:rPr lang="ru-RU" dirty="0"/>
              <a:t>д</a:t>
            </a:r>
            <a:r>
              <a:rPr lang="ru-RU" dirty="0" smtClean="0"/>
              <a:t>ва специализированных состояния:</a:t>
            </a:r>
          </a:p>
          <a:p>
            <a:pPr lvl="1"/>
            <a:r>
              <a:rPr lang="ru-RU" sz="1800" dirty="0" smtClean="0"/>
              <a:t>Входное – </a:t>
            </a:r>
            <a:r>
              <a:rPr lang="en-US" sz="1800" dirty="0" smtClean="0"/>
              <a:t>MAIN</a:t>
            </a:r>
          </a:p>
          <a:p>
            <a:pPr lvl="1"/>
            <a:r>
              <a:rPr lang="ru-RU" sz="1800" dirty="0" smtClean="0"/>
              <a:t>Выходное – </a:t>
            </a:r>
            <a:r>
              <a:rPr lang="en-US" sz="1800" dirty="0" smtClean="0"/>
              <a:t>FINALIZE</a:t>
            </a:r>
            <a:endParaRPr lang="ru-RU" sz="1800" dirty="0" smtClean="0"/>
          </a:p>
          <a:p>
            <a:r>
              <a:rPr lang="ru-RU" dirty="0"/>
              <a:t>н</a:t>
            </a:r>
            <a:r>
              <a:rPr lang="ru-RU" dirty="0" smtClean="0"/>
              <a:t>аправленные дуги = инструкции перехода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13</a:t>
            </a:fld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5" y="3700364"/>
            <a:ext cx="8748464" cy="27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619472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Подсистема </a:t>
            </a:r>
            <a:r>
              <a:rPr lang="ru-RU" dirty="0" err="1" smtClean="0"/>
              <a:t>кодогенерации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211960" y="1700808"/>
            <a:ext cx="4474840" cy="5001419"/>
          </a:xfrm>
        </p:spPr>
        <p:txBody>
          <a:bodyPr/>
          <a:lstStyle/>
          <a:p>
            <a:r>
              <a:rPr lang="ru-RU" dirty="0" smtClean="0"/>
              <a:t>Разработан алгоритм построения модели на языке </a:t>
            </a:r>
            <a:r>
              <a:rPr lang="en-US" dirty="0" err="1" smtClean="0"/>
              <a:t>Promela</a:t>
            </a:r>
            <a:endParaRPr lang="ru-RU" dirty="0" smtClean="0"/>
          </a:p>
          <a:p>
            <a:r>
              <a:rPr lang="ru-RU" dirty="0" smtClean="0"/>
              <a:t>Каждая </a:t>
            </a:r>
            <a:r>
              <a:rPr lang="en-US" dirty="0" smtClean="0"/>
              <a:t>LTL-</a:t>
            </a:r>
            <a:r>
              <a:rPr lang="ru-RU" dirty="0" smtClean="0"/>
              <a:t>формула преобразуется к виду, понятному </a:t>
            </a:r>
            <a:r>
              <a:rPr lang="en-US" dirty="0" smtClean="0"/>
              <a:t>SPIN</a:t>
            </a:r>
            <a:endParaRPr lang="en-US" dirty="0"/>
          </a:p>
          <a:p>
            <a:r>
              <a:rPr lang="ru-RU" dirty="0" smtClean="0"/>
              <a:t>Для каждой </a:t>
            </a:r>
            <a:r>
              <a:rPr lang="en-US" dirty="0" smtClean="0"/>
              <a:t>LTL-</a:t>
            </a:r>
            <a:r>
              <a:rPr lang="ru-RU" dirty="0" smtClean="0"/>
              <a:t>формулы с помощью </a:t>
            </a:r>
            <a:r>
              <a:rPr lang="en-US" dirty="0" smtClean="0"/>
              <a:t>SPIN </a:t>
            </a:r>
            <a:r>
              <a:rPr lang="ru-RU" dirty="0" smtClean="0"/>
              <a:t>генерируется</a:t>
            </a:r>
            <a:r>
              <a:rPr lang="en-US" dirty="0" smtClean="0"/>
              <a:t> </a:t>
            </a:r>
            <a:r>
              <a:rPr lang="ru-RU" dirty="0" smtClean="0"/>
              <a:t>конструкция </a:t>
            </a:r>
            <a:r>
              <a:rPr lang="en-US" dirty="0" smtClean="0"/>
              <a:t>never claim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14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66582"/>
            <a:ext cx="3024336" cy="532764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-115416"/>
            <a:ext cx="8229600" cy="1600200"/>
          </a:xfrm>
        </p:spPr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412776"/>
            <a:ext cx="3766331" cy="4968552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484784"/>
            <a:ext cx="4464496" cy="4857312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2" name="Стрелка вправо с вырезом 11"/>
          <p:cNvSpPr/>
          <p:nvPr/>
        </p:nvSpPr>
        <p:spPr>
          <a:xfrm>
            <a:off x="3716747" y="3477384"/>
            <a:ext cx="1431317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Plug-in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16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"/>
          <a:stretch/>
        </p:blipFill>
        <p:spPr bwMode="auto">
          <a:xfrm>
            <a:off x="374445" y="1628800"/>
            <a:ext cx="8518035" cy="445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en-US" sz="2000" dirty="0" smtClean="0">
                <a:latin typeface="+mn-lt"/>
              </a:rPr>
              <a:t>AST</a:t>
            </a:r>
            <a:r>
              <a:rPr lang="ru-RU" sz="2000" dirty="0" smtClean="0">
                <a:latin typeface="+mn-lt"/>
              </a:rPr>
              <a:t> и </a:t>
            </a:r>
            <a:r>
              <a:rPr lang="en-US" sz="2000" dirty="0" smtClean="0">
                <a:latin typeface="+mn-lt"/>
              </a:rPr>
              <a:t>CFG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348879"/>
            <a:ext cx="1005055" cy="1080121"/>
          </a:xfrm>
          <a:prstGeom prst="rect">
            <a:avLst/>
          </a:prstGeom>
        </p:spPr>
      </p:pic>
      <p:pic>
        <p:nvPicPr>
          <p:cNvPr id="6" name="Объект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44824"/>
            <a:ext cx="884701" cy="7920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34" y="5013176"/>
            <a:ext cx="1882389" cy="1058327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en-US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в</a:t>
            </a:r>
            <a:r>
              <a:rPr lang="ru-RU" b="1" dirty="0" smtClean="0">
                <a:latin typeface="+mn-lt"/>
              </a:rPr>
              <a:t>изуализация</a:t>
            </a:r>
            <a:r>
              <a:rPr lang="ru-RU" dirty="0" smtClean="0">
                <a:latin typeface="+mn-lt"/>
              </a:rPr>
              <a:t> внутреннего представления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" y="1068761"/>
            <a:ext cx="8556270" cy="524056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 ПО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04" y="861009"/>
            <a:ext cx="5533024" cy="5592327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000" dirty="0" smtClean="0"/>
              <a:t>Достоинства</a:t>
            </a:r>
          </a:p>
          <a:p>
            <a:pPr lvl="1"/>
            <a:r>
              <a:rPr lang="ru-RU" sz="2000" dirty="0" smtClean="0"/>
              <a:t>Хорошо автоматизируется</a:t>
            </a:r>
          </a:p>
          <a:p>
            <a:pPr lvl="1"/>
            <a:r>
              <a:rPr lang="ru-RU" sz="2000" dirty="0" smtClean="0"/>
              <a:t>Если модель конечна, корректна и адекватна проверяемому свойству, то да</a:t>
            </a:r>
            <a:r>
              <a:rPr lang="ru-RU" sz="2000" dirty="0"/>
              <a:t>ё</a:t>
            </a:r>
            <a:r>
              <a:rPr lang="ru-RU" sz="2000" dirty="0" smtClean="0"/>
              <a:t>тся точный ответ</a:t>
            </a:r>
          </a:p>
          <a:p>
            <a:pPr lvl="1"/>
            <a:r>
              <a:rPr lang="ru-RU" sz="2000" dirty="0" smtClean="0"/>
              <a:t>Выявляются все ошибки, в том числе редкие</a:t>
            </a:r>
          </a:p>
          <a:p>
            <a:r>
              <a:rPr lang="ru-RU" sz="4000" dirty="0" smtClean="0"/>
              <a:t>Недостатки</a:t>
            </a:r>
          </a:p>
          <a:p>
            <a:pPr lvl="1"/>
            <a:r>
              <a:rPr lang="ru-RU" sz="2000" dirty="0" smtClean="0"/>
              <a:t>Работает только для конечных моделей</a:t>
            </a:r>
            <a:endParaRPr lang="ru-RU" sz="20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9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u="sng" dirty="0" err="1"/>
              <a:t>Pro</a:t>
            </a:r>
            <a:r>
              <a:rPr lang="ru-RU" dirty="0" err="1"/>
              <a:t>tocol</a:t>
            </a:r>
            <a:r>
              <a:rPr lang="ru-RU" dirty="0"/>
              <a:t> </a:t>
            </a:r>
            <a:r>
              <a:rPr lang="ru-RU" u="sng" dirty="0" err="1"/>
              <a:t>Me</a:t>
            </a:r>
            <a:r>
              <a:rPr lang="ru-RU" dirty="0" err="1"/>
              <a:t>ta</a:t>
            </a:r>
            <a:r>
              <a:rPr lang="ru-RU" dirty="0"/>
              <a:t> </a:t>
            </a:r>
            <a:r>
              <a:rPr lang="ru-RU" u="sng" dirty="0" err="1" smtClean="0"/>
              <a:t>La</a:t>
            </a:r>
            <a:r>
              <a:rPr lang="ru-RU" dirty="0" err="1" smtClean="0"/>
              <a:t>nguage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Описание поведения</a:t>
            </a:r>
          </a:p>
          <a:p>
            <a:r>
              <a:rPr lang="ru-RU" sz="2800" dirty="0"/>
              <a:t>н</a:t>
            </a:r>
            <a:r>
              <a:rPr lang="ru-RU" sz="2800" dirty="0" smtClean="0"/>
              <a:t>едетерминированный язык с охраняемыми командами</a:t>
            </a:r>
          </a:p>
          <a:p>
            <a:r>
              <a:rPr lang="ru-RU" sz="2800" dirty="0"/>
              <a:t>з</a:t>
            </a:r>
            <a:r>
              <a:rPr lang="ru-RU" sz="2800" dirty="0" smtClean="0"/>
              <a:t>адача языка – </a:t>
            </a:r>
            <a:r>
              <a:rPr lang="ru-RU" sz="2800" b="1" dirty="0" smtClean="0"/>
              <a:t>не</a:t>
            </a:r>
            <a:r>
              <a:rPr lang="ru-RU" sz="2800" dirty="0" smtClean="0"/>
              <a:t> предотвратить описание моделей плохих программ</a:t>
            </a:r>
          </a:p>
          <a:p>
            <a:r>
              <a:rPr lang="ru-RU" sz="2800" dirty="0" smtClean="0"/>
              <a:t>задача языка – разрешить описание моделей, которые могут быть верифицированы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pPr marL="0" indent="0"/>
            <a:r>
              <a:rPr lang="ru-RU" dirty="0"/>
              <a:t>Модель на языке </a:t>
            </a:r>
            <a:r>
              <a:rPr lang="en-US" dirty="0" err="1" smtClean="0"/>
              <a:t>Promela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абстракция </a:t>
            </a:r>
            <a:r>
              <a:rPr lang="ru-RU" sz="2800" dirty="0"/>
              <a:t>реальной системы, </a:t>
            </a:r>
            <a:r>
              <a:rPr lang="ru-RU" sz="2800" dirty="0" smtClean="0"/>
              <a:t>содержащая </a:t>
            </a:r>
            <a:r>
              <a:rPr lang="ru-RU" sz="2800" dirty="0"/>
              <a:t>характеристики, которые </a:t>
            </a:r>
            <a:r>
              <a:rPr lang="ru-RU" sz="2800" dirty="0" smtClean="0"/>
              <a:t>значимы </a:t>
            </a:r>
            <a:r>
              <a:rPr lang="ru-RU" sz="2800" dirty="0"/>
              <a:t>для описания взаимодействия процессов</a:t>
            </a:r>
          </a:p>
          <a:p>
            <a:r>
              <a:rPr lang="ru-RU" sz="2800" dirty="0" smtClean="0"/>
              <a:t>не </a:t>
            </a:r>
            <a:r>
              <a:rPr lang="ru-RU" sz="2800" dirty="0"/>
              <a:t>является программной реализацией системы</a:t>
            </a:r>
          </a:p>
          <a:p>
            <a:r>
              <a:rPr lang="ru-RU" sz="2800" dirty="0" smtClean="0"/>
              <a:t>может </a:t>
            </a:r>
            <a:r>
              <a:rPr lang="ru-RU" sz="2800" dirty="0"/>
              <a:t>содержать части, которые важны только для </a:t>
            </a:r>
            <a:r>
              <a:rPr lang="ru-RU" sz="2800" dirty="0" smtClean="0"/>
              <a:t>верификации </a:t>
            </a:r>
            <a:r>
              <a:rPr lang="ru-RU" sz="2800" dirty="0"/>
              <a:t>протоколов</a:t>
            </a:r>
            <a:endParaRPr lang="en-US" sz="28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600200"/>
          </a:xfrm>
        </p:spPr>
        <p:txBody>
          <a:bodyPr/>
          <a:lstStyle/>
          <a:p>
            <a:r>
              <a:rPr lang="en-US" dirty="0" smtClean="0"/>
              <a:t>LTL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ru-RU" dirty="0" err="1" smtClean="0"/>
              <a:t>inear</a:t>
            </a:r>
            <a:r>
              <a:rPr lang="ru-RU" dirty="0" smtClean="0"/>
              <a:t> </a:t>
            </a:r>
            <a:r>
              <a:rPr lang="en-US" dirty="0"/>
              <a:t>T</a:t>
            </a:r>
            <a:r>
              <a:rPr lang="ru-RU" dirty="0" err="1"/>
              <a:t>emporal</a:t>
            </a:r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 err="1" smtClean="0"/>
              <a:t>ogic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700808"/>
            <a:ext cx="8784976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Описание свойств</a:t>
            </a:r>
          </a:p>
          <a:p>
            <a:pPr marL="0" indent="0" algn="ctr">
              <a:buNone/>
            </a:pPr>
            <a:r>
              <a:rPr lang="ru-RU" sz="2000" dirty="0" smtClean="0"/>
              <a:t>Позволяет описать как поведение системы представляется  во времени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60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3" y="1567333"/>
            <a:ext cx="3744417" cy="50300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i="1" dirty="0"/>
              <a:t>M</a:t>
            </a:r>
            <a:r>
              <a:rPr lang="ru-RU" sz="3000" b="1" i="1" dirty="0"/>
              <a:t> = (</a:t>
            </a:r>
            <a:r>
              <a:rPr lang="en-US" sz="3000" b="1" i="1" dirty="0"/>
              <a:t>P</a:t>
            </a:r>
            <a:r>
              <a:rPr lang="ru-RU" sz="3000" b="1" i="1" dirty="0"/>
              <a:t>, </a:t>
            </a:r>
            <a:r>
              <a:rPr lang="en-US" sz="3000" b="1" i="1" dirty="0"/>
              <a:t>S</a:t>
            </a:r>
            <a:r>
              <a:rPr lang="ru-RU" sz="3000" b="1" i="1" dirty="0"/>
              <a:t>, </a:t>
            </a:r>
            <a:r>
              <a:rPr lang="en-US" sz="3000" b="1" i="1" dirty="0"/>
              <a:t>R</a:t>
            </a:r>
            <a:r>
              <a:rPr lang="ru-RU" sz="3000" b="1" i="1" dirty="0"/>
              <a:t>, </a:t>
            </a:r>
            <a:r>
              <a:rPr lang="en-US" sz="3000" b="1" i="1" dirty="0"/>
              <a:t>U</a:t>
            </a:r>
            <a:r>
              <a:rPr lang="ru-RU" sz="3000" b="1" i="1" dirty="0"/>
              <a:t>)</a:t>
            </a:r>
            <a:r>
              <a:rPr lang="ru-RU" sz="3000" dirty="0"/>
              <a:t>, </a:t>
            </a:r>
            <a:endParaRPr lang="en-US" sz="3000" dirty="0" smtClean="0"/>
          </a:p>
          <a:p>
            <a:pPr marL="0" indent="0">
              <a:buNone/>
            </a:pPr>
            <a:r>
              <a:rPr lang="ru-RU" dirty="0" smtClean="0"/>
              <a:t>где</a:t>
            </a:r>
            <a:endParaRPr lang="ru-RU" dirty="0"/>
          </a:p>
          <a:p>
            <a:r>
              <a:rPr lang="en-US" b="1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b="1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b="1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b="1" dirty="0"/>
              <a:t>U</a:t>
            </a:r>
            <a:r>
              <a:rPr lang="ru-RU" dirty="0"/>
              <a:t> – множество сценариев использования прототипа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" y="-115416"/>
            <a:ext cx="903649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</a:t>
            </a:r>
            <a:r>
              <a:rPr lang="ru-RU" dirty="0" smtClean="0"/>
              <a:t>прототипа архитектуры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44" y="1412776"/>
            <a:ext cx="5480544" cy="4176464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3419872" y="5605265"/>
            <a:ext cx="5616625" cy="70405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/>
              <a:t>{</a:t>
            </a:r>
            <a:r>
              <a:rPr lang="ru-RU" sz="1600" dirty="0" smtClean="0"/>
              <a:t>Когда-нибудь программу закроют</a:t>
            </a:r>
            <a:r>
              <a:rPr lang="en-US" sz="1600" dirty="0" smtClean="0"/>
              <a:t>}</a:t>
            </a:r>
            <a:endParaRPr lang="ru-RU" sz="1600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dirty="0" smtClean="0"/>
              <a:t>{</a:t>
            </a:r>
            <a:r>
              <a:rPr lang="ru-RU" sz="1600" dirty="0" smtClean="0"/>
              <a:t>Обучение</a:t>
            </a:r>
            <a:r>
              <a:rPr lang="en-US" sz="1600" dirty="0" smtClean="0"/>
              <a:t>}</a:t>
            </a:r>
            <a:r>
              <a:rPr lang="ru-RU" sz="1600" dirty="0" smtClean="0"/>
              <a:t> будет проходить до </a:t>
            </a:r>
            <a:r>
              <a:rPr lang="en-US" sz="1600" dirty="0" smtClean="0"/>
              <a:t>{</a:t>
            </a:r>
            <a:r>
              <a:rPr lang="ru-RU" sz="1600" dirty="0" smtClean="0"/>
              <a:t>Проверка знаний</a:t>
            </a:r>
            <a:r>
              <a:rPr lang="en-US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4" y="2132856"/>
            <a:ext cx="6423576" cy="417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395536" y="891553"/>
            <a:ext cx="8507288" cy="1097287"/>
          </a:xfrm>
        </p:spPr>
        <p:txBody>
          <a:bodyPr/>
          <a:lstStyle/>
          <a:p>
            <a:r>
              <a:rPr lang="ru-RU" dirty="0"/>
              <a:t>Исследование и обоснование того, что программа соответствует своей </a:t>
            </a:r>
            <a:r>
              <a:rPr lang="ru-RU" dirty="0" smtClean="0"/>
              <a:t>спецификации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124744"/>
            <a:ext cx="5951627" cy="532859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quarter" idx="13"/>
          </p:nvPr>
        </p:nvSpPr>
        <p:spPr>
          <a:xfrm>
            <a:off x="611560" y="3472408"/>
            <a:ext cx="194421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err="1"/>
              <a:t>S</a:t>
            </a:r>
            <a:r>
              <a:rPr lang="ru-RU" dirty="0" err="1"/>
              <a:t>imple</a:t>
            </a:r>
            <a:r>
              <a:rPr lang="ru-RU" dirty="0"/>
              <a:t> </a:t>
            </a:r>
            <a:r>
              <a:rPr lang="ru-RU" b="1" dirty="0" err="1"/>
              <a:t>P</a:t>
            </a:r>
            <a:r>
              <a:rPr lang="ru-RU" dirty="0" err="1"/>
              <a:t>romela</a:t>
            </a:r>
            <a:r>
              <a:rPr lang="ru-RU" dirty="0"/>
              <a:t> </a:t>
            </a:r>
            <a:r>
              <a:rPr lang="ru-RU" b="1" dirty="0" err="1"/>
              <a:t>In</a:t>
            </a:r>
            <a:r>
              <a:rPr lang="ru-RU" dirty="0" err="1"/>
              <a:t>terpreter</a:t>
            </a:r>
            <a:endParaRPr lang="en-US" dirty="0"/>
          </a:p>
          <a:p>
            <a:endParaRPr lang="ru-RU" dirty="0"/>
          </a:p>
        </p:txBody>
      </p:sp>
      <p:sp>
        <p:nvSpPr>
          <p:cNvPr id="20" name="Объект 18"/>
          <p:cNvSpPr>
            <a:spLocks noGrp="1"/>
          </p:cNvSpPr>
          <p:nvPr>
            <p:ph sz="quarter" idx="13"/>
          </p:nvPr>
        </p:nvSpPr>
        <p:spPr>
          <a:xfrm>
            <a:off x="107504" y="3212976"/>
            <a:ext cx="1944216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800" b="1" dirty="0"/>
              <a:t>{</a:t>
            </a:r>
            <a:endParaRPr lang="ru-RU" sz="8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291087"/>
            <a:ext cx="3798421" cy="5184576"/>
          </a:xfrm>
        </p:spPr>
      </p:pic>
      <p:sp>
        <p:nvSpPr>
          <p:cNvPr id="8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1790400" y="1501130"/>
            <a:ext cx="2448272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[</a:t>
            </a:r>
            <a:r>
              <a:rPr lang="en-US" sz="2000" b="1" dirty="0" err="1" smtClean="0"/>
              <a:t>Autogear.proto</a:t>
            </a:r>
            <a:r>
              <a:rPr lang="en-US" sz="3200" b="1" dirty="0" smtClean="0"/>
              <a:t>]</a:t>
            </a:r>
            <a:endParaRPr lang="en-US" sz="2000" b="1" dirty="0" smtClean="0"/>
          </a:p>
        </p:txBody>
      </p:sp>
      <p:pic>
        <p:nvPicPr>
          <p:cNvPr id="11" name="Объект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" y="2124533"/>
            <a:ext cx="4019505" cy="350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9</a:t>
            </a:fld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7704856" cy="4981028"/>
          </a:xfrm>
        </p:spPr>
      </p:pic>
      <p:sp>
        <p:nvSpPr>
          <p:cNvPr id="14" name="Объект 9"/>
          <p:cNvSpPr txBox="1">
            <a:spLocks/>
          </p:cNvSpPr>
          <p:nvPr/>
        </p:nvSpPr>
        <p:spPr>
          <a:xfrm>
            <a:off x="5220072" y="5733256"/>
            <a:ext cx="2448272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[AST]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4076</TotalTime>
  <Words>1338</Words>
  <Application>Microsoft Office PowerPoint</Application>
  <PresentationFormat>Экран (4:3)</PresentationFormat>
  <Paragraphs>207</Paragraphs>
  <Slides>24</Slides>
  <Notes>20</Notes>
  <HiddenSlides>5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Презентация PowerPoint</vt:lpstr>
      <vt:lpstr>Презентация PowerPoint</vt:lpstr>
      <vt:lpstr>Структура системы</vt:lpstr>
      <vt:lpstr>Презентация PowerPoint</vt:lpstr>
      <vt:lpstr>Архитектура системы</vt:lpstr>
      <vt:lpstr>Пример системы</vt:lpstr>
      <vt:lpstr>Пример системы</vt:lpstr>
      <vt:lpstr>Презентация PowerPoint</vt:lpstr>
      <vt:lpstr>Пример системы</vt:lpstr>
      <vt:lpstr>Подсистемы лексического и синтаксического анализа</vt:lpstr>
      <vt:lpstr>Подсистема построения CFG</vt:lpstr>
      <vt:lpstr>Подсистема кодогенерации</vt:lpstr>
      <vt:lpstr>Входные и выходные данные</vt:lpstr>
      <vt:lpstr>Eclipse Plug-in</vt:lpstr>
      <vt:lpstr>Итоги</vt:lpstr>
      <vt:lpstr>Пути развития</vt:lpstr>
      <vt:lpstr>Спасибо!</vt:lpstr>
      <vt:lpstr>Презентация PowerPoint</vt:lpstr>
      <vt:lpstr>Презентация PowerPoint</vt:lpstr>
      <vt:lpstr>Promela  (Protocol Meta Language)</vt:lpstr>
      <vt:lpstr>Модель на языке Promela</vt:lpstr>
      <vt:lpstr>LTL (Linear Temporal Logic)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216</cp:revision>
  <dcterms:created xsi:type="dcterms:W3CDTF">2012-05-06T13:50:25Z</dcterms:created>
  <dcterms:modified xsi:type="dcterms:W3CDTF">2012-05-24T06:12:32Z</dcterms:modified>
</cp:coreProperties>
</file>