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1"/>
  </p:notesMasterIdLst>
  <p:sldIdLst>
    <p:sldId id="257" r:id="rId2"/>
    <p:sldId id="273" r:id="rId3"/>
    <p:sldId id="267" r:id="rId4"/>
    <p:sldId id="266" r:id="rId5"/>
    <p:sldId id="261" r:id="rId6"/>
    <p:sldId id="269" r:id="rId7"/>
    <p:sldId id="288" r:id="rId8"/>
    <p:sldId id="290" r:id="rId9"/>
    <p:sldId id="262" r:id="rId10"/>
    <p:sldId id="280" r:id="rId11"/>
    <p:sldId id="281" r:id="rId12"/>
    <p:sldId id="282" r:id="rId13"/>
    <p:sldId id="285" r:id="rId14"/>
    <p:sldId id="276" r:id="rId15"/>
    <p:sldId id="283" r:id="rId16"/>
    <p:sldId id="260" r:id="rId17"/>
    <p:sldId id="258" r:id="rId18"/>
    <p:sldId id="259" r:id="rId19"/>
    <p:sldId id="275" r:id="rId20"/>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53641" autoAdjust="0"/>
  </p:normalViewPr>
  <p:slideViewPr>
    <p:cSldViewPr>
      <p:cViewPr varScale="1">
        <p:scale>
          <a:sx n="38" d="100"/>
          <a:sy n="38" d="100"/>
        </p:scale>
        <p:origin x="-2280" y="-96"/>
      </p:cViewPr>
      <p:guideLst>
        <p:guide orient="horz" pos="2160"/>
        <p:guide pos="2880"/>
      </p:guideLst>
    </p:cSldViewPr>
  </p:slideViewPr>
  <p:outlineViewPr>
    <p:cViewPr>
      <p:scale>
        <a:sx n="33" d="100"/>
        <a:sy n="33" d="100"/>
      </p:scale>
      <p:origin x="0" y="2952"/>
    </p:cViewPr>
  </p:outlineViewPr>
  <p:notesTextViewPr>
    <p:cViewPr>
      <p:scale>
        <a:sx n="1" d="1"/>
        <a:sy n="1" d="1"/>
      </p:scale>
      <p:origin x="0" y="0"/>
    </p:cViewPr>
  </p:notesTextViewPr>
  <p:sorterViewPr>
    <p:cViewPr>
      <p:scale>
        <a:sx n="100" d="100"/>
        <a:sy n="100" d="100"/>
      </p:scale>
      <p:origin x="0" y="26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DBFA82E-57DB-4151-B406-A26D33A7B30A}" type="datetimeFigureOut">
              <a:rPr lang="ru-RU" smtClean="0"/>
              <a:t>12.06.2012</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2C5C3F3-C17D-45D2-AA34-92C6E86E38D2}" type="slidenum">
              <a:rPr lang="ru-RU" smtClean="0"/>
              <a:t>‹#›</a:t>
            </a:fld>
            <a:endParaRPr lang="ru-RU"/>
          </a:p>
        </p:txBody>
      </p:sp>
    </p:spTree>
    <p:extLst>
      <p:ext uri="{BB962C8B-B14F-4D97-AF65-F5344CB8AC3E}">
        <p14:creationId xmlns:p14="http://schemas.microsoft.com/office/powerpoint/2010/main" val="75408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Здравствуйте</a:t>
            </a:r>
            <a:r>
              <a:rPr lang="ru-RU" baseline="0" dirty="0" smtClean="0"/>
              <a:t>, уважаемая аттестационная комиссия! Вашему вниманию представляется диплом на тему «Система проектирования и тестирования каркасов программных продуктов</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a:t>
            </a:fld>
            <a:endParaRPr lang="ru-RU"/>
          </a:p>
        </p:txBody>
      </p:sp>
    </p:spTree>
    <p:extLst>
      <p:ext uri="{BB962C8B-B14F-4D97-AF65-F5344CB8AC3E}">
        <p14:creationId xmlns:p14="http://schemas.microsoft.com/office/powerpoint/2010/main" val="385542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Основополагающей компонентой разработанной системы является – подсистема</a:t>
            </a:r>
            <a:r>
              <a:rPr lang="ru-RU" sz="1200" kern="1200" baseline="0" dirty="0" smtClean="0">
                <a:solidFill>
                  <a:schemeClr val="tx1"/>
                </a:solidFill>
                <a:effectLst/>
                <a:latin typeface="+mn-lt"/>
                <a:ea typeface="+mn-ea"/>
                <a:cs typeface="+mn-cs"/>
              </a:rPr>
              <a:t> лексического и синтаксического анализа</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Данная</a:t>
            </a:r>
            <a:r>
              <a:rPr lang="ru-RU" sz="1200" kern="1200" baseline="0" dirty="0" smtClean="0">
                <a:solidFill>
                  <a:schemeClr val="tx1"/>
                </a:solidFill>
                <a:effectLst/>
                <a:latin typeface="+mn-lt"/>
                <a:ea typeface="+mn-ea"/>
                <a:cs typeface="+mn-cs"/>
              </a:rPr>
              <a:t> подсистема отвечает за разбор исходного файла прототипа архитектуры на языке описания моделей прототипов и построение абстрактного синтаксического дерева, соответствующего исходному прототипу архитектуры.</a:t>
            </a:r>
          </a:p>
          <a:p>
            <a:r>
              <a:rPr lang="ru-RU" dirty="0" smtClean="0"/>
              <a:t>В</a:t>
            </a:r>
            <a:r>
              <a:rPr lang="ru-RU" baseline="0" dirty="0" smtClean="0"/>
              <a:t> </a:t>
            </a:r>
            <a:r>
              <a:rPr lang="ru-RU" baseline="0" dirty="0" smtClean="0"/>
              <a:t>основе </a:t>
            </a:r>
            <a:r>
              <a:rPr lang="ru-RU" baseline="0" dirty="0" smtClean="0"/>
              <a:t>рассматриваемой подсистемы лежит </a:t>
            </a:r>
            <a:r>
              <a:rPr lang="ru-RU" baseline="0" dirty="0" smtClean="0"/>
              <a:t>грамматика разработанного </a:t>
            </a:r>
            <a:r>
              <a:rPr lang="ru-RU" baseline="0" dirty="0" smtClean="0"/>
              <a:t>языка </a:t>
            </a:r>
            <a:r>
              <a:rPr lang="ru-RU" baseline="0" dirty="0" smtClean="0"/>
              <a:t>описания моделей прототипов </a:t>
            </a:r>
            <a:r>
              <a:rPr lang="ru-RU" baseline="0" dirty="0" smtClean="0"/>
              <a:t>архитектур и специально разработанная структура абстрактного синтаксического дерева.</a:t>
            </a:r>
          </a:p>
        </p:txBody>
      </p:sp>
      <p:sp>
        <p:nvSpPr>
          <p:cNvPr id="4" name="Номер слайда 3"/>
          <p:cNvSpPr>
            <a:spLocks noGrp="1"/>
          </p:cNvSpPr>
          <p:nvPr>
            <p:ph type="sldNum" sz="quarter" idx="10"/>
          </p:nvPr>
        </p:nvSpPr>
        <p:spPr/>
        <p:txBody>
          <a:bodyPr/>
          <a:lstStyle/>
          <a:p>
            <a:fld id="{D2C5C3F3-C17D-45D2-AA34-92C6E86E38D2}" type="slidenum">
              <a:rPr lang="ru-RU" smtClean="0"/>
              <a:t>10</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Компонентой внутреннего</a:t>
            </a:r>
            <a:r>
              <a:rPr lang="ru-RU" baseline="0" dirty="0" smtClean="0"/>
              <a:t> слоя системы является </a:t>
            </a:r>
            <a:r>
              <a:rPr lang="ru-RU" dirty="0" smtClean="0"/>
              <a:t>подсистема построения графа потока исполнения.</a:t>
            </a:r>
            <a:r>
              <a:rPr lang="ru-RU" baseline="0" dirty="0" smtClean="0"/>
              <a:t> Данная подсистема</a:t>
            </a:r>
            <a:r>
              <a:rPr lang="ru-RU" dirty="0" smtClean="0"/>
              <a:t> ответственна за перевод</a:t>
            </a:r>
            <a:r>
              <a:rPr lang="ru-RU" baseline="0" dirty="0" smtClean="0"/>
              <a:t> информации, содержащейся в абстрактном синтаксическом дереве, в более удобную с точки зрения автоматных языков форму – граф потока исполнения. При построении такого графа для каждому узлу ставится в соответствие состояние в исходной модели, а каждой инструкции перехода между состояниями соответствует направленная дуга между соответствующими состояниями. Кроме того выделяются два базовых состояния, которые должны присутствовать в любой модели прототипа – начальное и конечное. </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11</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Основной задачей подсистемы кодогенерации</a:t>
            </a:r>
            <a:r>
              <a:rPr lang="ru-RU" baseline="0" dirty="0" smtClean="0"/>
              <a:t> является генерация кода на целевом языке для исходной модели прототипа архитектуры</a:t>
            </a:r>
          </a:p>
          <a:p>
            <a:r>
              <a:rPr lang="ru-RU" dirty="0" smtClean="0"/>
              <a:t>Требования спецификации к</a:t>
            </a:r>
            <a:r>
              <a:rPr lang="ru-RU" baseline="0" dirty="0" smtClean="0"/>
              <a:t> модели описанные с помощью разработанного языка описания </a:t>
            </a:r>
            <a:r>
              <a:rPr lang="ru-RU" baseline="0" dirty="0" err="1" smtClean="0"/>
              <a:t>моделй</a:t>
            </a:r>
            <a:r>
              <a:rPr lang="ru-RU" baseline="0" dirty="0" smtClean="0"/>
              <a:t> приводятся к специализированному виду, пригодному для использования верификатором </a:t>
            </a:r>
            <a:r>
              <a:rPr lang="en-US" baseline="0" dirty="0" smtClean="0"/>
              <a:t>SPIN. </a:t>
            </a:r>
            <a:r>
              <a:rPr lang="ru-RU" dirty="0" smtClean="0"/>
              <a:t>Для</a:t>
            </a:r>
            <a:r>
              <a:rPr lang="ru-RU" baseline="0" dirty="0" smtClean="0"/>
              <a:t> каждого преобразованного требования спецификации модели прототипа, представленного в виде формулы темпоральной логики верификатором </a:t>
            </a:r>
            <a:r>
              <a:rPr lang="en-US" baseline="0" dirty="0" smtClean="0"/>
              <a:t>SPIN </a:t>
            </a:r>
            <a:r>
              <a:rPr lang="ru-RU" baseline="0" dirty="0" smtClean="0"/>
              <a:t>генерируется специального вида конструкция </a:t>
            </a:r>
            <a:r>
              <a:rPr lang="en-US" baseline="0" dirty="0" smtClean="0"/>
              <a:t>never claim, </a:t>
            </a:r>
            <a:r>
              <a:rPr lang="ru-RU" baseline="0" dirty="0" smtClean="0"/>
              <a:t>которая представляет собой автомат Бюхи, записанный на языке </a:t>
            </a:r>
            <a:r>
              <a:rPr lang="ru-RU" baseline="0" dirty="0" smtClean="0"/>
              <a:t>промела.</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12</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В качестве примера рассмотрим модель прототипа, имитирующую автоматическую коробку передач автомобиля</a:t>
            </a:r>
          </a:p>
          <a:p>
            <a:endParaRPr lang="ru-RU" sz="1200" b="0" i="0" u="none" strike="noStrike" kern="1200" baseline="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D2C5C3F3-C17D-45D2-AA34-92C6E86E38D2}" type="slidenum">
              <a:rPr lang="ru-RU" smtClean="0"/>
              <a:t>13</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данном слайде представлен пример</a:t>
            </a:r>
            <a:r>
              <a:rPr lang="ru-RU" baseline="0" dirty="0" smtClean="0"/>
              <a:t> работы системы</a:t>
            </a:r>
          </a:p>
          <a:p>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14</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удобства работы с разработанной системой был реализован плагин для среды разработки </a:t>
            </a:r>
            <a:r>
              <a:rPr lang="en-US" dirty="0" smtClean="0"/>
              <a:t>Eclipse, </a:t>
            </a:r>
            <a:r>
              <a:rPr lang="ru-RU" dirty="0" smtClean="0"/>
              <a:t>осуществляющий</a:t>
            </a:r>
            <a:r>
              <a:rPr lang="ru-RU" baseline="0" dirty="0" smtClean="0"/>
              <a:t> полноценную подсветку синтаксиса, автоматическое завершение ввода, а так же проверку ошибок.</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15</a:t>
            </a:fld>
            <a:endParaRPr lang="ru-RU"/>
          </a:p>
        </p:txBody>
      </p:sp>
    </p:spTree>
    <p:extLst>
      <p:ext uri="{BB962C8B-B14F-4D97-AF65-F5344CB8AC3E}">
        <p14:creationId xmlns:p14="http://schemas.microsoft.com/office/powerpoint/2010/main" val="195195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результате работы над дипломным проектом, мною была разработана и формализована модель системы проектирования и тестирования каркасов</a:t>
            </a:r>
            <a:r>
              <a:rPr lang="ru-RU" sz="1200" kern="1200" baseline="0" dirty="0" smtClean="0">
                <a:solidFill>
                  <a:schemeClr val="tx1"/>
                </a:solidFill>
                <a:effectLst/>
                <a:latin typeface="+mn-lt"/>
                <a:ea typeface="+mn-ea"/>
                <a:cs typeface="+mn-cs"/>
              </a:rPr>
              <a:t> программных продуктов.</a:t>
            </a:r>
            <a:r>
              <a:rPr lang="ru-RU" sz="1200" kern="1200" dirty="0" smtClean="0">
                <a:solidFill>
                  <a:schemeClr val="tx1"/>
                </a:solidFill>
                <a:effectLst/>
                <a:latin typeface="+mn-lt"/>
                <a:ea typeface="+mn-ea"/>
                <a:cs typeface="+mn-cs"/>
              </a:rPr>
              <a:t> На базе модели спроектирована архитектура системы. На основе формализованной модели был спроектирован и реализован каркас системы проектирования и тестирования прототипов архитектур, с применением современных подходов и технологий программирования.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ru-RU" dirty="0" smtClean="0"/>
              <a:t>Модель системы, представляющая из</a:t>
            </a:r>
            <a:r>
              <a:rPr lang="ru-RU" baseline="0" dirty="0" smtClean="0"/>
              <a:t> себя транслятор из разработанного языка </a:t>
            </a:r>
            <a:r>
              <a:rPr lang="en-US" baseline="0" dirty="0" smtClean="0"/>
              <a:t>Proto </a:t>
            </a:r>
            <a:r>
              <a:rPr lang="ru-RU" baseline="0" dirty="0" smtClean="0"/>
              <a:t>в язык автоматного программирования </a:t>
            </a:r>
            <a:r>
              <a:rPr lang="en-US" baseline="0" dirty="0" smtClean="0"/>
              <a:t>Promela</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D2C5C3F3-C17D-45D2-AA34-92C6E86E38D2}" type="slidenum">
              <a:rPr lang="ru-RU" smtClean="0"/>
              <a:t>16</a:t>
            </a:fld>
            <a:endParaRPr lang="ru-RU"/>
          </a:p>
        </p:txBody>
      </p:sp>
    </p:spTree>
    <p:extLst>
      <p:ext uri="{BB962C8B-B14F-4D97-AF65-F5344CB8AC3E}">
        <p14:creationId xmlns:p14="http://schemas.microsoft.com/office/powerpoint/2010/main" val="67309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Коротко</a:t>
            </a:r>
            <a:r>
              <a:rPr lang="ru-RU" baseline="0" dirty="0" smtClean="0"/>
              <a:t> по каждому пункту</a:t>
            </a:r>
          </a:p>
          <a:p>
            <a:r>
              <a:rPr lang="ru-RU" sz="1200" kern="1200" dirty="0" smtClean="0">
                <a:solidFill>
                  <a:schemeClr val="tx1"/>
                </a:solidFill>
                <a:effectLst/>
                <a:latin typeface="+mn-lt"/>
                <a:ea typeface="+mn-ea"/>
                <a:cs typeface="+mn-cs"/>
              </a:rPr>
              <a:t>Можно выделить следующие пути развития проекта. </a:t>
            </a:r>
          </a:p>
          <a:p>
            <a:r>
              <a:rPr lang="ru-RU" sz="1200" kern="1200" dirty="0" smtClean="0">
                <a:solidFill>
                  <a:schemeClr val="tx1"/>
                </a:solidFill>
                <a:effectLst/>
                <a:latin typeface="+mn-lt"/>
                <a:ea typeface="+mn-ea"/>
                <a:cs typeface="+mn-cs"/>
              </a:rPr>
              <a:t>Во-первых, для наделения системы расширения возможностей</a:t>
            </a:r>
            <a:r>
              <a:rPr lang="ru-RU" sz="1200" kern="1200" baseline="0" dirty="0" smtClean="0">
                <a:solidFill>
                  <a:schemeClr val="tx1"/>
                </a:solidFill>
                <a:effectLst/>
                <a:latin typeface="+mn-lt"/>
                <a:ea typeface="+mn-ea"/>
                <a:cs typeface="+mn-cs"/>
              </a:rPr>
              <a:t> системы</a:t>
            </a:r>
            <a:r>
              <a:rPr lang="ru-RU" sz="1200" kern="1200" dirty="0" smtClean="0">
                <a:solidFill>
                  <a:schemeClr val="tx1"/>
                </a:solidFill>
                <a:effectLst/>
                <a:latin typeface="+mn-lt"/>
                <a:ea typeface="+mn-ea"/>
                <a:cs typeface="+mn-cs"/>
              </a:rPr>
              <a:t> требуется добавить</a:t>
            </a:r>
            <a:r>
              <a:rPr lang="ru-RU" sz="1200" kern="1200" baseline="0" dirty="0" smtClean="0">
                <a:solidFill>
                  <a:schemeClr val="tx1"/>
                </a:solidFill>
                <a:effectLst/>
                <a:latin typeface="+mn-lt"/>
                <a:ea typeface="+mn-ea"/>
                <a:cs typeface="+mn-cs"/>
              </a:rPr>
              <a:t> поддержку верификации </a:t>
            </a:r>
            <a:r>
              <a:rPr lang="ru-RU" sz="1200" kern="1200" baseline="0" dirty="0" err="1" smtClean="0">
                <a:solidFill>
                  <a:schemeClr val="tx1"/>
                </a:solidFill>
                <a:effectLst/>
                <a:latin typeface="+mn-lt"/>
                <a:ea typeface="+mn-ea"/>
                <a:cs typeface="+mn-cs"/>
              </a:rPr>
              <a:t>распределенных</a:t>
            </a:r>
            <a:r>
              <a:rPr lang="ru-RU" sz="1200" kern="1200" baseline="0" dirty="0" smtClean="0">
                <a:solidFill>
                  <a:schemeClr val="tx1"/>
                </a:solidFill>
                <a:effectLst/>
                <a:latin typeface="+mn-lt"/>
                <a:ea typeface="+mn-ea"/>
                <a:cs typeface="+mn-cs"/>
              </a:rPr>
              <a:t> и параллельных систем</a:t>
            </a:r>
            <a:r>
              <a:rPr lang="en-US" sz="1200" kern="1200" baseline="0" dirty="0" smtClean="0">
                <a:solidFill>
                  <a:schemeClr val="tx1"/>
                </a:solidFill>
                <a:effectLst/>
                <a:latin typeface="+mn-lt"/>
                <a:ea typeface="+mn-ea"/>
                <a:cs typeface="+mn-cs"/>
              </a:rPr>
              <a:t>;</a:t>
            </a:r>
            <a:endParaRPr lang="ru-RU" sz="1200" kern="1200" baseline="0" dirty="0" smtClean="0">
              <a:solidFill>
                <a:schemeClr val="tx1"/>
              </a:solidFill>
              <a:effectLst/>
              <a:latin typeface="+mn-lt"/>
              <a:ea typeface="+mn-ea"/>
              <a:cs typeface="+mn-cs"/>
            </a:endParaRPr>
          </a:p>
          <a:p>
            <a:r>
              <a:rPr lang="ru-RU" sz="1200" kern="1200" baseline="0" dirty="0" smtClean="0">
                <a:solidFill>
                  <a:schemeClr val="tx1"/>
                </a:solidFill>
                <a:effectLst/>
                <a:latin typeface="+mn-lt"/>
                <a:ea typeface="+mn-ea"/>
                <a:cs typeface="+mn-cs"/>
              </a:rPr>
              <a:t>Во-вторых, генерация других целевых языков позволит расширить список используемых верификаторов</a:t>
            </a: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Наконец, совершенствование компонентов и оптимизация алгоритмов базовой платформы системы позволит повысить </a:t>
            </a:r>
            <a:r>
              <a:rPr lang="ru-RU" sz="1200" kern="1200" dirty="0" err="1" smtClean="0">
                <a:solidFill>
                  <a:schemeClr val="tx1"/>
                </a:solidFill>
                <a:effectLst/>
                <a:latin typeface="+mn-lt"/>
                <a:ea typeface="+mn-ea"/>
                <a:cs typeface="+mn-cs"/>
              </a:rPr>
              <a:t>эффектиность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ее</a:t>
            </a:r>
            <a:r>
              <a:rPr lang="ru-RU" sz="1200" kern="1200" dirty="0" smtClean="0">
                <a:solidFill>
                  <a:schemeClr val="tx1"/>
                </a:solidFill>
                <a:effectLst/>
                <a:latin typeface="+mn-lt"/>
                <a:ea typeface="+mn-ea"/>
                <a:cs typeface="+mn-cs"/>
              </a:rPr>
              <a:t> использования и сократить накладные расходы в работе полезной части. </a:t>
            </a:r>
          </a:p>
        </p:txBody>
      </p:sp>
      <p:sp>
        <p:nvSpPr>
          <p:cNvPr id="4" name="Номер слайда 3"/>
          <p:cNvSpPr>
            <a:spLocks noGrp="1"/>
          </p:cNvSpPr>
          <p:nvPr>
            <p:ph type="sldNum" sz="quarter" idx="10"/>
          </p:nvPr>
        </p:nvSpPr>
        <p:spPr/>
        <p:txBody>
          <a:bodyPr/>
          <a:lstStyle/>
          <a:p>
            <a:fld id="{D2C5C3F3-C17D-45D2-AA34-92C6E86E38D2}" type="slidenum">
              <a:rPr lang="ru-RU" smtClean="0"/>
              <a:t>17</a:t>
            </a:fld>
            <a:endParaRPr lang="ru-RU"/>
          </a:p>
        </p:txBody>
      </p:sp>
    </p:spTree>
    <p:extLst>
      <p:ext uri="{BB962C8B-B14F-4D97-AF65-F5344CB8AC3E}">
        <p14:creationId xmlns:p14="http://schemas.microsoft.com/office/powerpoint/2010/main" val="300920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На этом, у меня все. Спасибо за Ваше внимание. Я готова ответить на возникшие вопросы.</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18</a:t>
            </a:fld>
            <a:endParaRPr lang="ru-RU"/>
          </a:p>
        </p:txBody>
      </p:sp>
    </p:spTree>
    <p:extLst>
      <p:ext uri="{BB962C8B-B14F-4D97-AF65-F5344CB8AC3E}">
        <p14:creationId xmlns:p14="http://schemas.microsoft.com/office/powerpoint/2010/main" val="372641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Хорошо</a:t>
            </a:r>
            <a:r>
              <a:rPr lang="ru-RU" baseline="0" dirty="0" smtClean="0"/>
              <a:t> автоматизируем – участие человека ограничивается анализом </a:t>
            </a:r>
            <a:r>
              <a:rPr lang="ru-RU" baseline="0" dirty="0" err="1" smtClean="0"/>
              <a:t>контрпримера</a:t>
            </a:r>
            <a:endParaRPr lang="ru-RU" baseline="0" dirty="0" smtClean="0"/>
          </a:p>
          <a:p>
            <a:pPr marL="228600" indent="-228600">
              <a:buAutoNum type="arabicPeriod"/>
            </a:pPr>
            <a:r>
              <a:rPr lang="ru-RU" dirty="0" smtClean="0"/>
              <a:t>Если модель конечна, корректна и адекватна проверяемому свойству, то </a:t>
            </a:r>
            <a:r>
              <a:rPr lang="ru-RU" dirty="0" err="1" smtClean="0"/>
              <a:t>дается</a:t>
            </a:r>
            <a:r>
              <a:rPr lang="ru-RU" dirty="0" smtClean="0"/>
              <a:t> точный ответ</a:t>
            </a:r>
            <a:r>
              <a:rPr lang="ru-RU" baseline="0" dirty="0" smtClean="0"/>
              <a:t> – либо ошибок нет, либо </a:t>
            </a:r>
            <a:r>
              <a:rPr lang="ru-RU" baseline="0" dirty="0" err="1" smtClean="0"/>
              <a:t>выдается</a:t>
            </a:r>
            <a:r>
              <a:rPr lang="ru-RU" baseline="0" dirty="0" smtClean="0"/>
              <a:t> контрпример с </a:t>
            </a:r>
            <a:r>
              <a:rPr lang="ru-RU" baseline="0" dirty="0" smtClean="0"/>
              <a:t>ошибкой</a:t>
            </a:r>
            <a:endParaRPr lang="ru-RU" baseline="0" dirty="0" smtClean="0"/>
          </a:p>
          <a:p>
            <a:pPr marL="228600" indent="-228600">
              <a:buAutoNum type="arabicPeriod"/>
            </a:pPr>
            <a:r>
              <a:rPr lang="ru-RU" baseline="0" dirty="0" smtClean="0"/>
              <a:t>В ряде случаев построить конечную модель системы, при этом адекватную тому свойству, которое мы хотим проверить достаточно сложно</a:t>
            </a:r>
            <a:endParaRPr lang="ru-RU" dirty="0" smtClean="0"/>
          </a:p>
        </p:txBody>
      </p:sp>
      <p:sp>
        <p:nvSpPr>
          <p:cNvPr id="4" name="Номер слайда 3"/>
          <p:cNvSpPr>
            <a:spLocks noGrp="1"/>
          </p:cNvSpPr>
          <p:nvPr>
            <p:ph type="sldNum" sz="quarter" idx="10"/>
          </p:nvPr>
        </p:nvSpPr>
        <p:spPr/>
        <p:txBody>
          <a:bodyPr/>
          <a:lstStyle/>
          <a:p>
            <a:fld id="{D2C5C3F3-C17D-45D2-AA34-92C6E86E38D2}" type="slidenum">
              <a:rPr lang="ru-RU" smtClean="0"/>
              <a:t>19</a:t>
            </a:fld>
            <a:endParaRPr lang="ru-RU"/>
          </a:p>
        </p:txBody>
      </p:sp>
    </p:spTree>
    <p:extLst>
      <p:ext uri="{BB962C8B-B14F-4D97-AF65-F5344CB8AC3E}">
        <p14:creationId xmlns:p14="http://schemas.microsoft.com/office/powerpoint/2010/main" val="1793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Существует</a:t>
            </a:r>
            <a:r>
              <a:rPr lang="ru-RU" baseline="0" dirty="0" smtClean="0"/>
              <a:t> масса подходов к построению и разработке ПО, поэтому </a:t>
            </a:r>
            <a:r>
              <a:rPr lang="ru-RU" baseline="0" dirty="0" smtClean="0"/>
              <a:t>опишем </a:t>
            </a:r>
            <a:r>
              <a:rPr lang="ru-RU" baseline="0" dirty="0" smtClean="0"/>
              <a:t>лишь общие этапы, не вдаваясь в подробности</a:t>
            </a:r>
          </a:p>
          <a:p>
            <a:r>
              <a:rPr lang="ru-RU" baseline="0" dirty="0" smtClean="0"/>
              <a:t>Анализ – включает в себя анализ предметной области, требования к пользователю и завершается разработкой спецификации ПО</a:t>
            </a:r>
          </a:p>
          <a:p>
            <a:r>
              <a:rPr lang="ru-RU" baseline="0" dirty="0" smtClean="0"/>
              <a:t>Проектирование – разрабатываем архитектуру программного средства и </a:t>
            </a:r>
            <a:r>
              <a:rPr lang="ru-RU" baseline="0" dirty="0" smtClean="0"/>
              <a:t>детализируем её</a:t>
            </a:r>
            <a:endParaRPr lang="ru-RU" baseline="0" dirty="0" smtClean="0"/>
          </a:p>
          <a:p>
            <a:r>
              <a:rPr lang="ru-RU" baseline="0" dirty="0" smtClean="0"/>
              <a:t>Реализация – кодирование</a:t>
            </a:r>
          </a:p>
          <a:p>
            <a:r>
              <a:rPr lang="ru-RU" baseline="0" dirty="0" smtClean="0"/>
              <a:t>Тестирование </a:t>
            </a:r>
            <a:r>
              <a:rPr lang="ru-RU" baseline="0" dirty="0" smtClean="0"/>
              <a:t>= </a:t>
            </a:r>
            <a:r>
              <a:rPr lang="ru-RU" baseline="0" dirty="0" smtClean="0"/>
              <a:t>компонентное </a:t>
            </a:r>
            <a:r>
              <a:rPr lang="ru-RU" baseline="0" dirty="0" smtClean="0"/>
              <a:t>+ системное</a:t>
            </a:r>
            <a:endParaRPr lang="ru-RU" baseline="0" dirty="0" smtClean="0"/>
          </a:p>
          <a:p>
            <a:r>
              <a:rPr lang="ru-RU" baseline="0" dirty="0" smtClean="0"/>
              <a:t>Эксплуатация – внедрение, использование и поддержка программы</a:t>
            </a:r>
          </a:p>
          <a:p>
            <a:r>
              <a:rPr lang="ru-RU" baseline="0" dirty="0" smtClean="0"/>
              <a:t>Ошибки могут появится на любом из этапов, но как правило большинство из них возникает </a:t>
            </a:r>
            <a:r>
              <a:rPr lang="ru-RU" baseline="0" dirty="0" smtClean="0"/>
              <a:t>вследствие </a:t>
            </a:r>
            <a:r>
              <a:rPr lang="ru-RU" baseline="0" dirty="0" smtClean="0"/>
              <a:t>неправильного решения на этапе проектирования. Цена ошибки </a:t>
            </a:r>
            <a:r>
              <a:rPr lang="ru-RU" baseline="0" dirty="0" err="1" smtClean="0"/>
              <a:t>растет</a:t>
            </a:r>
            <a:r>
              <a:rPr lang="ru-RU" baseline="0" dirty="0" smtClean="0"/>
              <a:t> к концу процесса </a:t>
            </a:r>
            <a:r>
              <a:rPr lang="ru-RU" baseline="0" dirty="0" smtClean="0"/>
              <a:t>разработки</a:t>
            </a:r>
            <a:endParaRPr lang="en-US" baseline="0" dirty="0" smtClean="0"/>
          </a:p>
          <a:p>
            <a:endParaRPr lang="en-US" baseline="0" dirty="0" smtClean="0"/>
          </a:p>
          <a:p>
            <a:r>
              <a:rPr lang="ru-RU" b="1" baseline="0" dirty="0" smtClean="0"/>
              <a:t>Рассмотрим что же </a:t>
            </a:r>
            <a:r>
              <a:rPr lang="ru-RU" b="1" baseline="0" dirty="0" err="1" smtClean="0"/>
              <a:t>педставляет</a:t>
            </a:r>
            <a:r>
              <a:rPr lang="ru-RU" b="1" baseline="0" dirty="0" smtClean="0"/>
              <a:t> из себя модель архитектуры, которая разрабатывается на этапе Проектирования</a:t>
            </a:r>
            <a:endParaRPr lang="ru-RU" b="1" dirty="0"/>
          </a:p>
        </p:txBody>
      </p:sp>
      <p:sp>
        <p:nvSpPr>
          <p:cNvPr id="4" name="Номер слайда 3"/>
          <p:cNvSpPr>
            <a:spLocks noGrp="1"/>
          </p:cNvSpPr>
          <p:nvPr>
            <p:ph type="sldNum" sz="quarter" idx="10"/>
          </p:nvPr>
        </p:nvSpPr>
        <p:spPr/>
        <p:txBody>
          <a:bodyPr/>
          <a:lstStyle/>
          <a:p>
            <a:fld id="{D2C5C3F3-C17D-45D2-AA34-92C6E86E38D2}" type="slidenum">
              <a:rPr lang="ru-RU" smtClean="0"/>
              <a:t>2</a:t>
            </a:fld>
            <a:endParaRPr lang="ru-RU"/>
          </a:p>
        </p:txBody>
      </p:sp>
    </p:spTree>
    <p:extLst>
      <p:ext uri="{BB962C8B-B14F-4D97-AF65-F5344CB8AC3E}">
        <p14:creationId xmlns:p14="http://schemas.microsoft.com/office/powerpoint/2010/main" val="395383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Рассмотрим формальное описание модели прототипа</a:t>
            </a:r>
            <a:r>
              <a:rPr lang="ru-RU" sz="1200" kern="1200" baseline="0" dirty="0" smtClean="0">
                <a:solidFill>
                  <a:schemeClr val="tx1"/>
                </a:solidFill>
                <a:effectLst/>
                <a:latin typeface="+mn-lt"/>
                <a:ea typeface="+mn-ea"/>
                <a:cs typeface="+mn-cs"/>
              </a:rPr>
              <a:t> архитектуры.</a:t>
            </a:r>
          </a:p>
          <a:p>
            <a:r>
              <a:rPr lang="ru-RU" sz="1200" kern="1200" baseline="0" dirty="0" smtClean="0">
                <a:solidFill>
                  <a:schemeClr val="tx1"/>
                </a:solidFill>
                <a:effectLst/>
                <a:latin typeface="+mn-lt"/>
                <a:ea typeface="+mn-ea"/>
                <a:cs typeface="+mn-cs"/>
              </a:rPr>
              <a:t>Модель прототипа является результатом отображения исходной архитектуры разрабатываемой системы в программную среду и представляет собой сущность, характеризующуюся: конечным множеством состояний, начальным состоянием, множеством конечных состояний, набором спецификаций требований и множеством сценариев использования. </a:t>
            </a:r>
          </a:p>
          <a:p>
            <a:r>
              <a:rPr lang="ru-RU" sz="1200" kern="1200" dirty="0" smtClean="0">
                <a:solidFill>
                  <a:schemeClr val="tx1"/>
                </a:solidFill>
                <a:effectLst/>
                <a:latin typeface="+mn-lt"/>
                <a:ea typeface="+mn-ea"/>
                <a:cs typeface="+mn-cs"/>
              </a:rPr>
              <a:t>Состояние в работе прототипа можно определить как момент в работе прототипа архитектуры, который объединяет в неявной форме все входные воздействия прошлого, а также влияет на реакцию в текущий момент времени. Каждое состояние имеет вполне определённый смысл и качественно отличается от всех других состоянии, и кроме того однозначно определяет действия, которые могут совершаться в этом состоянии.</a:t>
            </a:r>
            <a:endParaRPr lang="ru-RU" sz="1200" kern="1200" baseline="0" dirty="0" smtClean="0">
              <a:solidFill>
                <a:schemeClr val="tx1"/>
              </a:solidFill>
              <a:effectLst/>
              <a:latin typeface="+mn-lt"/>
              <a:ea typeface="+mn-ea"/>
              <a:cs typeface="+mn-cs"/>
            </a:endParaRPr>
          </a:p>
          <a:p>
            <a:endParaRPr lang="ru-RU"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Сценарий прототипа представляет собой множество правил перехода между состояниями, каждое из которых отражает возможность выполнения каждого требования спецификации. Главная задача сценария состоит в том, чтобы подтвердить или опровергнуть выполнение какого-либо свойства из набора спецификации.</a:t>
            </a:r>
            <a:r>
              <a:rPr lang="en-US" sz="1200" kern="1200" baseline="0" dirty="0" smtClean="0">
                <a:solidFill>
                  <a:schemeClr val="tx1"/>
                </a:solidFill>
                <a:effectLst/>
                <a:latin typeface="+mn-lt"/>
                <a:ea typeface="+mn-ea"/>
                <a:cs typeface="+mn-cs"/>
              </a:rPr>
              <a:t>}</a:t>
            </a:r>
          </a:p>
          <a:p>
            <a:endParaRPr lang="ru-RU" sz="1200" kern="1200" baseline="0" dirty="0" smtClean="0">
              <a:solidFill>
                <a:schemeClr val="tx1"/>
              </a:solidFill>
              <a:effectLst/>
              <a:latin typeface="+mn-lt"/>
              <a:ea typeface="+mn-ea"/>
              <a:cs typeface="+mn-cs"/>
            </a:endParaRPr>
          </a:p>
          <a:p>
            <a:r>
              <a:rPr lang="ru-RU" sz="1200" kern="1200" baseline="0" dirty="0" smtClean="0">
                <a:solidFill>
                  <a:schemeClr val="tx1"/>
                </a:solidFill>
                <a:effectLst/>
                <a:latin typeface="+mn-lt"/>
                <a:ea typeface="+mn-ea"/>
                <a:cs typeface="+mn-cs"/>
              </a:rPr>
              <a:t>Понятие модели прототипа архитектуры было введено для обобщения описания архитектур систем</a:t>
            </a:r>
          </a:p>
          <a:p>
            <a:endParaRPr lang="ru-RU" sz="1200" kern="1200" baseline="0" dirty="0" smtClean="0">
              <a:solidFill>
                <a:schemeClr val="tx1"/>
              </a:solidFill>
              <a:effectLst/>
              <a:latin typeface="+mn-lt"/>
              <a:ea typeface="+mn-ea"/>
              <a:cs typeface="+mn-cs"/>
            </a:endParaRPr>
          </a:p>
          <a:p>
            <a:r>
              <a:rPr lang="ru-RU" b="1" baseline="0" dirty="0" smtClean="0"/>
              <a:t>Почему так удобно описывать систему</a:t>
            </a:r>
          </a:p>
          <a:p>
            <a:r>
              <a:rPr lang="ru-RU" b="1" baseline="0" dirty="0" smtClean="0"/>
              <a:t>Зачем это надо</a:t>
            </a:r>
            <a:endParaRPr lang="en-US" b="1" baseline="0" dirty="0" smtClean="0"/>
          </a:p>
        </p:txBody>
      </p:sp>
      <p:sp>
        <p:nvSpPr>
          <p:cNvPr id="4" name="Номер слайда 3"/>
          <p:cNvSpPr>
            <a:spLocks noGrp="1"/>
          </p:cNvSpPr>
          <p:nvPr>
            <p:ph type="sldNum" sz="quarter" idx="10"/>
          </p:nvPr>
        </p:nvSpPr>
        <p:spPr/>
        <p:txBody>
          <a:bodyPr/>
          <a:lstStyle/>
          <a:p>
            <a:fld id="{D2C5C3F3-C17D-45D2-AA34-92C6E86E38D2}" type="slidenum">
              <a:rPr lang="ru-RU" smtClean="0"/>
              <a:t>3</a:t>
            </a:fld>
            <a:endParaRPr lang="ru-RU"/>
          </a:p>
        </p:txBody>
      </p:sp>
    </p:spTree>
    <p:extLst>
      <p:ext uri="{BB962C8B-B14F-4D97-AF65-F5344CB8AC3E}">
        <p14:creationId xmlns:p14="http://schemas.microsoft.com/office/powerpoint/2010/main" val="69267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Описав таким образом</a:t>
            </a:r>
            <a:r>
              <a:rPr lang="ru-RU" baseline="0" dirty="0" smtClean="0"/>
              <a:t> архитектуру приложения можно провести её верификацию, то есть проверить соответствие между прототипом и требованиями к нему.</a:t>
            </a:r>
            <a:endParaRPr lang="ru-RU" dirty="0" smtClean="0"/>
          </a:p>
          <a:p>
            <a:r>
              <a:rPr lang="ru-RU" dirty="0" smtClean="0"/>
              <a:t>Таким образом : </a:t>
            </a:r>
            <a:r>
              <a:rPr lang="ru-RU" b="1" dirty="0" smtClean="0"/>
              <a:t>Пересечение</a:t>
            </a:r>
            <a:r>
              <a:rPr lang="ru-RU" b="1" baseline="0" dirty="0" smtClean="0"/>
              <a:t> </a:t>
            </a:r>
            <a:r>
              <a:rPr lang="ru-RU" b="1" baseline="0" dirty="0" smtClean="0"/>
              <a:t>Возможного поведения программы с неправильным должно быть пусто</a:t>
            </a:r>
          </a:p>
          <a:p>
            <a:endParaRPr lang="ru-RU" baseline="0" dirty="0" smtClean="0"/>
          </a:p>
          <a:p>
            <a:r>
              <a:rPr lang="en-US" baseline="0" dirty="0" smtClean="0"/>
              <a:t>{</a:t>
            </a:r>
            <a:r>
              <a:rPr lang="ru-RU" baseline="0" dirty="0" smtClean="0"/>
              <a:t>Верификация </a:t>
            </a:r>
            <a:r>
              <a:rPr lang="ru-RU" baseline="0" dirty="0" smtClean="0"/>
              <a:t>программ в общем случае алгоритмически неразрешима (см. Теорема Райса</a:t>
            </a:r>
            <a:r>
              <a:rPr lang="ru-RU" baseline="0" dirty="0" smtClean="0"/>
              <a:t>)</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4</a:t>
            </a:fld>
            <a:endParaRPr lang="ru-RU"/>
          </a:p>
        </p:txBody>
      </p:sp>
    </p:spTree>
    <p:extLst>
      <p:ext uri="{BB962C8B-B14F-4D97-AF65-F5344CB8AC3E}">
        <p14:creationId xmlns:p14="http://schemas.microsoft.com/office/powerpoint/2010/main" val="227366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1" dirty="0" smtClean="0"/>
              <a:t>(для удобства описания</a:t>
            </a:r>
            <a:r>
              <a:rPr lang="ru-RU" i="1" baseline="0" dirty="0" smtClean="0"/>
              <a:t> и верификации разработана такая система</a:t>
            </a:r>
            <a:r>
              <a:rPr lang="ru-RU" i="1" dirty="0" smtClean="0"/>
              <a:t>)</a:t>
            </a:r>
          </a:p>
          <a:p>
            <a:r>
              <a:rPr lang="ru-RU" baseline="0" dirty="0" smtClean="0"/>
              <a:t>На основе формальной модели мной была спроектирована структура системы проектирования и тестирования.</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Для понимая общей структуры системы можно рассмотреть типичный вариант её использования. Пользователь, в терминах предметной области, согласно интерфейсу программирования, разрабатывает требуемый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прототип архитектуры на специализированном разработанном языке</a:t>
            </a:r>
            <a:r>
              <a:rPr lang="ru-RU" sz="1200" kern="1200" baseline="0" dirty="0" smtClean="0">
                <a:solidFill>
                  <a:schemeClr val="tx1"/>
                </a:solidFill>
                <a:effectLst/>
                <a:latin typeface="+mn-lt"/>
                <a:ea typeface="+mn-ea"/>
                <a:cs typeface="+mn-cs"/>
              </a:rPr>
              <a:t> описания моделей прототипов</a:t>
            </a:r>
            <a:r>
              <a:rPr lang="ru-RU" sz="1200" kern="1200" dirty="0" smtClean="0">
                <a:solidFill>
                  <a:schemeClr val="tx1"/>
                </a:solidFill>
                <a:effectLst/>
                <a:latin typeface="+mn-lt"/>
                <a:ea typeface="+mn-ea"/>
                <a:cs typeface="+mn-cs"/>
              </a:rPr>
              <a:t>. Система</a:t>
            </a:r>
            <a:r>
              <a:rPr lang="ru-RU" sz="1200" kern="1200" baseline="0" dirty="0" smtClean="0">
                <a:solidFill>
                  <a:schemeClr val="tx1"/>
                </a:solidFill>
                <a:effectLst/>
                <a:latin typeface="+mn-lt"/>
                <a:ea typeface="+mn-ea"/>
                <a:cs typeface="+mn-cs"/>
              </a:rPr>
              <a:t> транслирует полученный прототип архитектуры на выбранный целевой язык автоматного программирования. Полученная модель на целевом языке автоматного программирования является пригодной для верификации существующим верификатором. При помощи верификатора можно получить анализатор модели прототипа и получить результат верификации – узнать что ошибок нет или посмотреть путь, который </a:t>
            </a:r>
            <a:r>
              <a:rPr lang="ru-RU" sz="1200" kern="1200" baseline="0" dirty="0" err="1" smtClean="0">
                <a:solidFill>
                  <a:schemeClr val="tx1"/>
                </a:solidFill>
                <a:effectLst/>
                <a:latin typeface="+mn-lt"/>
                <a:ea typeface="+mn-ea"/>
                <a:cs typeface="+mn-cs"/>
              </a:rPr>
              <a:t>привел</a:t>
            </a:r>
            <a:r>
              <a:rPr lang="ru-RU" sz="1200" kern="1200" baseline="0" dirty="0" smtClean="0">
                <a:solidFill>
                  <a:schemeClr val="tx1"/>
                </a:solidFill>
                <a:effectLst/>
                <a:latin typeface="+mn-lt"/>
                <a:ea typeface="+mn-ea"/>
                <a:cs typeface="+mn-cs"/>
              </a:rPr>
              <a:t> к ошибке (контрпример)</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D2C5C3F3-C17D-45D2-AA34-92C6E86E38D2}" type="slidenum">
              <a:rPr lang="ru-RU" smtClean="0"/>
              <a:t>5</a:t>
            </a:fld>
            <a:endParaRPr lang="ru-RU"/>
          </a:p>
        </p:txBody>
      </p:sp>
    </p:spTree>
    <p:extLst>
      <p:ext uri="{BB962C8B-B14F-4D97-AF65-F5344CB8AC3E}">
        <p14:creationId xmlns:p14="http://schemas.microsoft.com/office/powerpoint/2010/main" val="58634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В качестве базового верификатора</a:t>
            </a:r>
            <a:r>
              <a:rPr lang="ru-RU" sz="1200" baseline="0" dirty="0" smtClean="0"/>
              <a:t> будем рассматривать верификатор </a:t>
            </a:r>
            <a:r>
              <a:rPr lang="en-US" sz="1200" baseline="0" dirty="0" smtClean="0"/>
              <a:t>SPIN.</a:t>
            </a:r>
            <a:endParaRPr lang="ru-R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Данный</a:t>
            </a:r>
            <a:r>
              <a:rPr lang="ru-RU" sz="1200" baseline="0" dirty="0" smtClean="0"/>
              <a:t> верификатор представляет собой </a:t>
            </a:r>
            <a:r>
              <a:rPr lang="ru-RU" sz="1200" dirty="0" smtClean="0"/>
              <a:t>средство </a:t>
            </a:r>
            <a:r>
              <a:rPr lang="ru-RU" sz="1200" dirty="0" smtClean="0"/>
              <a:t>моделирования и верификации протоколов, параллельных программ и широкого класса дискретных </a:t>
            </a:r>
            <a:r>
              <a:rPr lang="ru-RU" sz="1200" dirty="0" smtClean="0"/>
              <a:t>систем.</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ru-RU" baseline="0" dirty="0" smtClean="0"/>
              <a:t>Контрпример </a:t>
            </a:r>
            <a:r>
              <a:rPr lang="ru-RU" baseline="0" dirty="0" smtClean="0"/>
              <a:t>– </a:t>
            </a:r>
            <a:r>
              <a:rPr lang="ru-RU" baseline="0" dirty="0" err="1" smtClean="0"/>
              <a:t>трассса</a:t>
            </a:r>
            <a:r>
              <a:rPr lang="ru-RU" baseline="0" dirty="0" smtClean="0"/>
              <a:t>, содержащая </a:t>
            </a:r>
            <a:r>
              <a:rPr lang="ru-RU" baseline="0" dirty="0" smtClean="0"/>
              <a:t>ошибку. </a:t>
            </a:r>
            <a:r>
              <a:rPr lang="ru-RU" dirty="0" smtClean="0"/>
              <a:t>Примеры </a:t>
            </a:r>
            <a:r>
              <a:rPr lang="ru-RU" dirty="0" smtClean="0"/>
              <a:t>использования: верификация системы управления дамбами в Нидерландах,</a:t>
            </a:r>
            <a:r>
              <a:rPr lang="ru-RU" baseline="0" dirty="0" smtClean="0"/>
              <a:t> верификация аэрокосмических </a:t>
            </a:r>
            <a:r>
              <a:rPr lang="ru-RU" baseline="0" dirty="0" smtClean="0"/>
              <a:t>систем</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В основе верификации лежит метод </a:t>
            </a:r>
            <a:r>
              <a:rPr lang="en-US" sz="1200" dirty="0" smtClean="0"/>
              <a:t>Model Checking: </a:t>
            </a:r>
            <a:r>
              <a:rPr lang="ru-RU" sz="1200" dirty="0" smtClean="0"/>
              <a:t>Метод автоматической формальной верификации систем с конечным числом состояний</a:t>
            </a:r>
            <a:endParaRPr lang="en-US" dirty="0" smtClean="0"/>
          </a:p>
          <a:p>
            <a:pPr marL="228600" indent="-228600">
              <a:buAutoNum type="arabicPeriod"/>
            </a:pPr>
            <a:r>
              <a:rPr lang="ru-RU" dirty="0" err="1" smtClean="0"/>
              <a:t>Задаем</a:t>
            </a:r>
            <a:r>
              <a:rPr lang="ru-RU" baseline="0" dirty="0" smtClean="0"/>
              <a:t> как система устроена и как она должна быть устроена</a:t>
            </a:r>
          </a:p>
          <a:p>
            <a:pPr marL="228600" indent="-228600">
              <a:buAutoNum type="arabicPeriod"/>
            </a:pPr>
            <a:r>
              <a:rPr lang="ru-RU" baseline="0" dirty="0" err="1" smtClean="0"/>
              <a:t>Т.о</a:t>
            </a:r>
            <a:r>
              <a:rPr lang="ru-RU" baseline="0" dirty="0" smtClean="0"/>
              <a:t>. Две нотации: описание поведения(устройство системы), описание требований (свойства правильности)</a:t>
            </a:r>
          </a:p>
          <a:p>
            <a:pPr marL="228600" indent="-228600">
              <a:buAutoNum type="arabicPeriod"/>
            </a:pPr>
            <a:r>
              <a:rPr lang="ru-RU" baseline="0" dirty="0" smtClean="0"/>
              <a:t>Программа-верификатор проверяет, что устройство системы удовлетворяет свойствам правильности</a:t>
            </a:r>
          </a:p>
          <a:p>
            <a:pPr marL="228600" indent="-228600">
              <a:buAutoNum type="arabicPeriod"/>
            </a:pPr>
            <a:r>
              <a:rPr lang="ru-RU" baseline="0" dirty="0" smtClean="0"/>
              <a:t>Выбранная нотация гарантирует разрешимость проверки любого свойства любой модели</a:t>
            </a:r>
            <a:endParaRPr lang="en-US" baseline="0" dirty="0" smtClean="0"/>
          </a:p>
          <a:p>
            <a:pPr marL="0" indent="0">
              <a:buNone/>
            </a:pPr>
            <a:r>
              <a:rPr lang="en-US" baseline="0" dirty="0" smtClean="0"/>
              <a:t>{</a:t>
            </a:r>
            <a:r>
              <a:rPr lang="ru-RU" sz="1200" dirty="0" smtClean="0"/>
              <a:t>Проверка свойства на конечной модели программы</a:t>
            </a:r>
            <a:r>
              <a:rPr lang="en-US" sz="1200" dirty="0" smtClean="0"/>
              <a:t>/</a:t>
            </a:r>
            <a:r>
              <a:rPr lang="ru-RU" sz="1200" dirty="0" smtClean="0"/>
              <a:t>Исчерпывающий поиск по пространству состояний</a:t>
            </a:r>
            <a:r>
              <a:rPr lang="en-US" sz="1200" dirty="0" smtClean="0"/>
              <a:t>}</a:t>
            </a:r>
          </a:p>
        </p:txBody>
      </p:sp>
      <p:sp>
        <p:nvSpPr>
          <p:cNvPr id="4" name="Номер слайда 3"/>
          <p:cNvSpPr>
            <a:spLocks noGrp="1"/>
          </p:cNvSpPr>
          <p:nvPr>
            <p:ph type="sldNum" sz="quarter" idx="10"/>
          </p:nvPr>
        </p:nvSpPr>
        <p:spPr/>
        <p:txBody>
          <a:bodyPr/>
          <a:lstStyle/>
          <a:p>
            <a:fld id="{D2C5C3F3-C17D-45D2-AA34-92C6E86E38D2}" type="slidenum">
              <a:rPr lang="ru-RU" smtClean="0"/>
              <a:t>6</a:t>
            </a:fld>
            <a:endParaRPr lang="ru-RU"/>
          </a:p>
        </p:txBody>
      </p:sp>
    </p:spTree>
    <p:extLst>
      <p:ext uri="{BB962C8B-B14F-4D97-AF65-F5344CB8AC3E}">
        <p14:creationId xmlns:p14="http://schemas.microsoft.com/office/powerpoint/2010/main" val="387542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itchFamily="34" charset="0"/>
              <a:buChar char="•"/>
            </a:pPr>
            <a:r>
              <a:rPr lang="ru-RU" dirty="0" smtClean="0"/>
              <a:t>На</a:t>
            </a:r>
            <a:r>
              <a:rPr lang="ru-RU" baseline="0" dirty="0" smtClean="0"/>
              <a:t> языке можем описывать недетерминизм. То есть его удобно использовать для абстракции от несущественных деталей. Охраняемые команды означают реализацию недетерминизма. Это значит что с каждой командой языка связано понятие выполнимости и если в </a:t>
            </a:r>
            <a:r>
              <a:rPr lang="ru-RU" baseline="0" dirty="0" err="1" smtClean="0"/>
              <a:t>определенном</a:t>
            </a:r>
            <a:r>
              <a:rPr lang="ru-RU" baseline="0" dirty="0" smtClean="0"/>
              <a:t> блоке модели присутствует несколько команд, выполнимых одновременно, то может быть выполнена любая из них.</a:t>
            </a:r>
          </a:p>
          <a:p>
            <a:pPr marL="171450" indent="-171450">
              <a:buFont typeface="Arial" pitchFamily="34" charset="0"/>
              <a:buChar char="•"/>
            </a:pPr>
            <a:r>
              <a:rPr lang="ru-RU" baseline="0" dirty="0" smtClean="0"/>
              <a:t>Поскольку способ верификации </a:t>
            </a:r>
            <a:r>
              <a:rPr lang="en-US" baseline="0" dirty="0" smtClean="0"/>
              <a:t>model checking </a:t>
            </a:r>
            <a:r>
              <a:rPr lang="ru-RU" baseline="0" dirty="0" smtClean="0"/>
              <a:t>сказанное означает, что у любой модели описанной с помощью языка </a:t>
            </a:r>
            <a:r>
              <a:rPr lang="en-US" baseline="0" dirty="0" smtClean="0"/>
              <a:t>Promela</a:t>
            </a:r>
            <a:r>
              <a:rPr lang="ru-RU" baseline="0" dirty="0" smtClean="0"/>
              <a:t> конечное число состояний. За </a:t>
            </a:r>
            <a:r>
              <a:rPr lang="ru-RU" baseline="0" dirty="0" err="1" smtClean="0"/>
              <a:t>счет</a:t>
            </a:r>
            <a:r>
              <a:rPr lang="ru-RU" baseline="0" dirty="0" smtClean="0"/>
              <a:t> чего это достигается мы увидим дальше.</a:t>
            </a:r>
            <a:endParaRPr lang="ru-RU" dirty="0" smtClean="0"/>
          </a:p>
          <a:p>
            <a:pPr marL="171450" indent="-171450">
              <a:buFont typeface="Arial" pitchFamily="34" charset="0"/>
              <a:buChar char="•"/>
            </a:pPr>
            <a:endParaRPr lang="ru-RU" dirty="0" smtClean="0"/>
          </a:p>
          <a:p>
            <a:r>
              <a:rPr lang="ru-RU" dirty="0" smtClean="0"/>
              <a:t>Модель на языке </a:t>
            </a:r>
            <a:r>
              <a:rPr lang="en-US" dirty="0" smtClean="0"/>
              <a:t>Promela</a:t>
            </a:r>
            <a:r>
              <a:rPr lang="ru-RU" dirty="0" smtClean="0"/>
              <a:t>: </a:t>
            </a:r>
            <a:r>
              <a:rPr lang="ru-RU" sz="1200" dirty="0" smtClean="0"/>
              <a:t>абстракция реальной системы, содержащая характеристики, которые значимы для описания взаимодействия процессов</a:t>
            </a:r>
          </a:p>
          <a:p>
            <a:r>
              <a:rPr lang="ru-RU" sz="1200" dirty="0" smtClean="0"/>
              <a:t>не является программной реализацией системы</a:t>
            </a:r>
          </a:p>
          <a:p>
            <a:r>
              <a:rPr lang="ru-RU" sz="1200" dirty="0" smtClean="0"/>
              <a:t>может содержать части, которые важны только для верификации протоколов</a:t>
            </a:r>
            <a:endParaRPr lang="en-US" sz="1200" dirty="0" smtClean="0"/>
          </a:p>
          <a:p>
            <a:r>
              <a:rPr lang="ru-RU" dirty="0" smtClean="0"/>
              <a:t>Promela включает примитивы для создания процессов и описания </a:t>
            </a:r>
            <a:r>
              <a:rPr lang="ru-RU" dirty="0" err="1" smtClean="0"/>
              <a:t>межпроцессного</a:t>
            </a:r>
            <a:r>
              <a:rPr lang="ru-RU" dirty="0" smtClean="0"/>
              <a:t> взаимодействия</a:t>
            </a:r>
          </a:p>
          <a:p>
            <a:r>
              <a:rPr lang="ru-RU" dirty="0" smtClean="0"/>
              <a:t> НО! в нем отсутствует ряд средств, которые есть в языках программирования высокого уровня </a:t>
            </a:r>
          </a:p>
          <a:p>
            <a:r>
              <a:rPr lang="ru-RU" dirty="0" smtClean="0"/>
              <a:t> Например, указатели на данные и функции, не включено понятие времени или часов, отсутствуют операции с плавающей точкой и пр.</a:t>
            </a:r>
          </a:p>
          <a:p>
            <a:pPr marL="171450" indent="-171450">
              <a:buFont typeface="Arial" pitchFamily="34" charset="0"/>
              <a:buChar char="•"/>
            </a:pP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7</a:t>
            </a:fld>
            <a:endParaRPr lang="ru-RU"/>
          </a:p>
        </p:txBody>
      </p:sp>
    </p:spTree>
    <p:extLst>
      <p:ext uri="{BB962C8B-B14F-4D97-AF65-F5344CB8AC3E}">
        <p14:creationId xmlns:p14="http://schemas.microsoft.com/office/powerpoint/2010/main" val="324769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ПРОБЛЕМА: Полнота спецификации – охватывают</a:t>
            </a:r>
            <a:r>
              <a:rPr lang="ru-RU" baseline="0" dirty="0" smtClean="0"/>
              <a:t> ли спецификации всё поведение системы</a:t>
            </a:r>
            <a:endParaRPr lang="ru-RU" dirty="0"/>
          </a:p>
        </p:txBody>
      </p:sp>
      <p:sp>
        <p:nvSpPr>
          <p:cNvPr id="4" name="Номер слайда 3"/>
          <p:cNvSpPr>
            <a:spLocks noGrp="1"/>
          </p:cNvSpPr>
          <p:nvPr>
            <p:ph type="sldNum" sz="quarter" idx="10"/>
          </p:nvPr>
        </p:nvSpPr>
        <p:spPr/>
        <p:txBody>
          <a:bodyPr/>
          <a:lstStyle/>
          <a:p>
            <a:fld id="{D2C5C3F3-C17D-45D2-AA34-92C6E86E38D2}" type="slidenum">
              <a:rPr lang="ru-RU" smtClean="0"/>
              <a:t>8</a:t>
            </a:fld>
            <a:endParaRPr lang="ru-RU"/>
          </a:p>
        </p:txBody>
      </p:sp>
    </p:spTree>
    <p:extLst>
      <p:ext uri="{BB962C8B-B14F-4D97-AF65-F5344CB8AC3E}">
        <p14:creationId xmlns:p14="http://schemas.microsoft.com/office/powerpoint/2010/main" val="72548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основе структуры</a:t>
            </a:r>
            <a:r>
              <a:rPr lang="ru-RU" sz="1200" kern="1200" baseline="0" dirty="0" smtClean="0">
                <a:solidFill>
                  <a:schemeClr val="tx1"/>
                </a:solidFill>
                <a:effectLst/>
                <a:latin typeface="+mn-lt"/>
                <a:ea typeface="+mn-ea"/>
                <a:cs typeface="+mn-cs"/>
              </a:rPr>
              <a:t> систему</a:t>
            </a:r>
            <a:r>
              <a:rPr lang="ru-RU" sz="1200" kern="1200" dirty="0" smtClean="0">
                <a:solidFill>
                  <a:schemeClr val="tx1"/>
                </a:solidFill>
                <a:effectLst/>
                <a:latin typeface="+mn-lt"/>
                <a:ea typeface="+mn-ea"/>
                <a:cs typeface="+mn-cs"/>
              </a:rPr>
              <a:t>, нами была спроектирована архитектура системы проектирования и тестирования каркасов программных продуктов, состоящая из трёх основных компонентов – подсистемы</a:t>
            </a:r>
            <a:r>
              <a:rPr lang="ru-RU" sz="1200" kern="1200" baseline="0" dirty="0" smtClean="0">
                <a:solidFill>
                  <a:schemeClr val="tx1"/>
                </a:solidFill>
                <a:effectLst/>
                <a:latin typeface="+mn-lt"/>
                <a:ea typeface="+mn-ea"/>
                <a:cs typeface="+mn-cs"/>
              </a:rPr>
              <a:t> лексического и синтаксического анализа, подсистемы построения графа потока исполнения и подсистемы кодогенерации</a:t>
            </a:r>
            <a:r>
              <a:rPr lang="ru-RU" sz="1200" kern="1200" dirty="0" smtClean="0">
                <a:solidFill>
                  <a:schemeClr val="tx1"/>
                </a:solidFill>
                <a:effectLst/>
                <a:latin typeface="+mn-lt"/>
                <a:ea typeface="+mn-ea"/>
                <a:cs typeface="+mn-cs"/>
              </a:rPr>
              <a:t>. </a:t>
            </a:r>
          </a:p>
          <a:p>
            <a:r>
              <a:rPr lang="ru-RU" baseline="0" dirty="0" smtClean="0"/>
              <a:t>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 В качестве выходных данных система </a:t>
            </a:r>
            <a:r>
              <a:rPr lang="ru-RU" baseline="0" dirty="0" err="1" smtClean="0"/>
              <a:t>отдает</a:t>
            </a:r>
            <a:r>
              <a:rPr lang="ru-RU" baseline="0" dirty="0" smtClean="0"/>
              <a:t> представление исходного прототипа на целевом языке автоматного программирования.</a:t>
            </a:r>
          </a:p>
        </p:txBody>
      </p:sp>
      <p:sp>
        <p:nvSpPr>
          <p:cNvPr id="4" name="Номер слайда 3"/>
          <p:cNvSpPr>
            <a:spLocks noGrp="1"/>
          </p:cNvSpPr>
          <p:nvPr>
            <p:ph type="sldNum" sz="quarter" idx="10"/>
          </p:nvPr>
        </p:nvSpPr>
        <p:spPr/>
        <p:txBody>
          <a:bodyPr/>
          <a:lstStyle/>
          <a:p>
            <a:fld id="{D2C5C3F3-C17D-45D2-AA34-92C6E86E38D2}" type="slidenum">
              <a:rPr lang="ru-RU" smtClean="0"/>
              <a:t>9</a:t>
            </a:fld>
            <a:endParaRPr lang="ru-RU"/>
          </a:p>
        </p:txBody>
      </p:sp>
    </p:spTree>
    <p:extLst>
      <p:ext uri="{BB962C8B-B14F-4D97-AF65-F5344CB8AC3E}">
        <p14:creationId xmlns:p14="http://schemas.microsoft.com/office/powerpoint/2010/main" val="195195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552675F8-BD14-4374-B02F-E97046C6A1D8}" type="datetime1">
              <a:rPr lang="ru-RU" smtClean="0"/>
              <a:t>12.06.2012</a:t>
            </a:fld>
            <a:endParaRPr lang="ru-RU"/>
          </a:p>
        </p:txBody>
      </p:sp>
      <p:sp>
        <p:nvSpPr>
          <p:cNvPr id="8" name="Slide Number Placeholder 7"/>
          <p:cNvSpPr>
            <a:spLocks noGrp="1"/>
          </p:cNvSpPr>
          <p:nvPr>
            <p:ph type="sldNum" sz="quarter" idx="11"/>
          </p:nvPr>
        </p:nvSpPr>
        <p:spPr/>
        <p:txBody>
          <a:bodyPr/>
          <a:lstStyle/>
          <a:p>
            <a:fld id="{0119AA8D-81DD-40BD-8E0C-7D93F639C7BB}"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3305062-1292-4A0A-901B-840835479DE3}" type="datetime1">
              <a:rPr lang="ru-RU" smtClean="0"/>
              <a:t>12.06.2012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5E6030C-CC2F-4B88-9E22-1301D15C6E18}" type="datetime1">
              <a:rPr lang="ru-RU" smtClean="0"/>
              <a:t>12.06.2012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0A0FAE21-78CF-42F8-87C9-7DD460720D76}" type="datetime1">
              <a:rPr lang="ru-RU" smtClean="0"/>
              <a:t>12.06.2012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8F12A8A-6C04-42EC-B5A1-B4AFF8CBAF88}" type="datetime1">
              <a:rPr lang="ru-RU" smtClean="0"/>
              <a:t>12.06.2012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119AA8D-81DD-40BD-8E0C-7D93F639C7BB}"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19CFC13F-C6B8-4F7A-A899-3C34CBE9DBBB}" type="datetime1">
              <a:rPr lang="ru-RU" smtClean="0"/>
              <a:t>12.06.2012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119AA8D-81DD-40BD-8E0C-7D93F639C7BB}"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369881D4-64C9-4E16-B703-8323AC55B24A}" type="datetime1">
              <a:rPr lang="ru-RU" smtClean="0"/>
              <a:t>12.06.2012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119AA8D-81DD-40BD-8E0C-7D93F639C7BB}"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390CDAC-3E70-4C31-AE15-3B712A8B5CDB}" type="datetime1">
              <a:rPr lang="ru-RU" smtClean="0"/>
              <a:t>12.06.2012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1905C-D82E-41CE-9D44-986AF8D5825C}" type="datetime1">
              <a:rPr lang="ru-RU" smtClean="0"/>
              <a:t>12.06.2012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95BD760-218D-4ADE-BF67-3949E0E07828}" type="datetime1">
              <a:rPr lang="ru-RU" smtClean="0"/>
              <a:t>12.06.2012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10398F0-CE1C-454F-A887-B107A33F827E}" type="datetime1">
              <a:rPr lang="ru-RU" smtClean="0"/>
              <a:t>12.06.2012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119AA8D-81DD-40BD-8E0C-7D93F639C7B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C0B48E2-D838-453B-B855-F590F6E7746E}" type="datetime1">
              <a:rPr lang="ru-RU" smtClean="0"/>
              <a:t>12.06.2012</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19AA8D-81DD-40BD-8E0C-7D93F639C7BB}"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760040" y="116632"/>
            <a:ext cx="7772400" cy="4267200"/>
          </a:xfrm>
        </p:spPr>
        <p:txBody>
          <a:bodyPr/>
          <a:lstStyle/>
          <a:p>
            <a:r>
              <a:rPr lang="ru-RU" sz="4800" dirty="0"/>
              <a:t>С</a:t>
            </a:r>
            <a:r>
              <a:rPr lang="ru-RU" sz="4800" dirty="0" smtClean="0"/>
              <a:t>истема </a:t>
            </a:r>
            <a:r>
              <a:rPr lang="ru-RU" sz="4800" dirty="0"/>
              <a:t>проектирования и тестирования каркасов программных продуктов</a:t>
            </a:r>
          </a:p>
        </p:txBody>
      </p:sp>
      <p:sp>
        <p:nvSpPr>
          <p:cNvPr id="5" name="Подзаголовок 4"/>
          <p:cNvSpPr>
            <a:spLocks noGrp="1"/>
          </p:cNvSpPr>
          <p:nvPr>
            <p:ph type="subTitle" idx="1"/>
          </p:nvPr>
        </p:nvSpPr>
        <p:spPr/>
        <p:txBody>
          <a:bodyPr>
            <a:normAutofit fontScale="92500" lnSpcReduction="10000"/>
          </a:bodyPr>
          <a:lstStyle/>
          <a:p>
            <a:r>
              <a:rPr lang="ru-RU" dirty="0">
                <a:solidFill>
                  <a:schemeClr val="tx1"/>
                </a:solidFill>
                <a:effectLst>
                  <a:outerShdw blurRad="38100" dist="38100" dir="2700000" algn="tl">
                    <a:srgbClr val="000000">
                      <a:alpha val="43137"/>
                    </a:srgbClr>
                  </a:outerShdw>
                </a:effectLst>
                <a:cs typeface="Arial" pitchFamily="34" charset="0"/>
              </a:rPr>
              <a:t>студент Шатилина Ю.Е.,</a:t>
            </a:r>
          </a:p>
          <a:p>
            <a:r>
              <a:rPr lang="ru-RU" dirty="0">
                <a:solidFill>
                  <a:schemeClr val="tx1"/>
                </a:solidFill>
                <a:effectLst>
                  <a:outerShdw blurRad="38100" dist="38100" dir="2700000" algn="tl">
                    <a:srgbClr val="000000">
                      <a:alpha val="43137"/>
                    </a:srgbClr>
                  </a:outerShdw>
                </a:effectLst>
                <a:cs typeface="Arial" pitchFamily="34" charset="0"/>
              </a:rPr>
              <a:t>профессор </a:t>
            </a:r>
            <a:r>
              <a:rPr lang="ru-RU" dirty="0" err="1">
                <a:solidFill>
                  <a:schemeClr val="tx1"/>
                </a:solidFill>
                <a:effectLst>
                  <a:outerShdw blurRad="38100" dist="38100" dir="2700000" algn="tl">
                    <a:srgbClr val="000000">
                      <a:alpha val="43137"/>
                    </a:srgbClr>
                  </a:outerShdw>
                </a:effectLst>
                <a:cs typeface="Arial" pitchFamily="34" charset="0"/>
              </a:rPr>
              <a:t>к.ф-м.н</a:t>
            </a:r>
            <a:r>
              <a:rPr lang="ru-RU" dirty="0">
                <a:solidFill>
                  <a:schemeClr val="tx1"/>
                </a:solidFill>
                <a:effectLst>
                  <a:outerShdw blurRad="38100" dist="38100" dir="2700000" algn="tl">
                    <a:srgbClr val="000000">
                      <a:alpha val="43137"/>
                    </a:srgbClr>
                  </a:outerShdw>
                </a:effectLst>
                <a:cs typeface="Arial" pitchFamily="34" charset="0"/>
              </a:rPr>
              <a:t> Крючкова Е.Н.,</a:t>
            </a:r>
          </a:p>
          <a:p>
            <a:r>
              <a:rPr lang="ru-RU" dirty="0" err="1">
                <a:solidFill>
                  <a:schemeClr val="tx1"/>
                </a:solidFill>
                <a:effectLst>
                  <a:outerShdw blurRad="38100" dist="38100" dir="2700000" algn="tl">
                    <a:srgbClr val="000000">
                      <a:alpha val="43137"/>
                    </a:srgbClr>
                  </a:outerShdw>
                </a:effectLst>
                <a:cs typeface="Arial" pitchFamily="34" charset="0"/>
              </a:rPr>
              <a:t>АлтГТУ</a:t>
            </a:r>
            <a:r>
              <a:rPr lang="ru-RU" dirty="0">
                <a:solidFill>
                  <a:schemeClr val="tx1"/>
                </a:solidFill>
                <a:effectLst>
                  <a:outerShdw blurRad="38100" dist="38100" dir="2700000" algn="tl">
                    <a:srgbClr val="000000">
                      <a:alpha val="43137"/>
                    </a:srgbClr>
                  </a:outerShdw>
                </a:effectLst>
                <a:cs typeface="Arial" pitchFamily="34" charset="0"/>
              </a:rPr>
              <a:t> / </a:t>
            </a:r>
            <a:r>
              <a:rPr lang="ru-RU" dirty="0" smtClean="0">
                <a:solidFill>
                  <a:schemeClr val="tx1"/>
                </a:solidFill>
                <a:effectLst>
                  <a:outerShdw blurRad="38100" dist="38100" dir="2700000" algn="tl">
                    <a:srgbClr val="000000">
                      <a:alpha val="43137"/>
                    </a:srgbClr>
                  </a:outerShdw>
                </a:effectLst>
                <a:cs typeface="Arial" pitchFamily="34" charset="0"/>
              </a:rPr>
              <a:t>ПОВТ</a:t>
            </a:r>
            <a:endParaRPr lang="ru-RU" dirty="0">
              <a:solidFill>
                <a:schemeClr val="tx1"/>
              </a:solidFill>
              <a:effectLst>
                <a:outerShdw blurRad="38100" dist="38100" dir="2700000" algn="tl">
                  <a:srgbClr val="000000">
                    <a:alpha val="43137"/>
                  </a:srgbClr>
                </a:outerShdw>
              </a:effectLst>
              <a:cs typeface="Arial" pitchFamily="34" charset="0"/>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716" y="0"/>
            <a:ext cx="1419225" cy="1419225"/>
          </a:xfrm>
          <a:prstGeom prst="rect">
            <a:avLst/>
          </a:prstGeom>
        </p:spPr>
      </p:pic>
    </p:spTree>
    <p:extLst>
      <p:ext uri="{BB962C8B-B14F-4D97-AF65-F5344CB8AC3E}">
        <p14:creationId xmlns:p14="http://schemas.microsoft.com/office/powerpoint/2010/main" val="327190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600200"/>
          </a:xfrm>
        </p:spPr>
        <p:txBody>
          <a:bodyPr/>
          <a:lstStyle/>
          <a:p>
            <a:r>
              <a:rPr lang="ru-RU" dirty="0" smtClean="0"/>
              <a:t>Подсистемы </a:t>
            </a:r>
            <a:r>
              <a:rPr lang="ru-RU" dirty="0"/>
              <a:t>лексического и синтаксического анализа</a:t>
            </a:r>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5" name="Номер слайда 4"/>
          <p:cNvSpPr>
            <a:spLocks noGrp="1"/>
          </p:cNvSpPr>
          <p:nvPr>
            <p:ph type="sldNum" sz="quarter" idx="12"/>
          </p:nvPr>
        </p:nvSpPr>
        <p:spPr/>
        <p:txBody>
          <a:bodyPr/>
          <a:lstStyle/>
          <a:p>
            <a:fld id="{0119AA8D-81DD-40BD-8E0C-7D93F639C7BB}" type="slidenum">
              <a:rPr lang="ru-RU" smtClean="0"/>
              <a:t>10</a:t>
            </a:fld>
            <a:endParaRPr lang="ru-RU"/>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2890876"/>
            <a:ext cx="8229600" cy="3562460"/>
          </a:xfrm>
        </p:spPr>
      </p:pic>
      <p:sp>
        <p:nvSpPr>
          <p:cNvPr id="12" name="Объект 9"/>
          <p:cNvSpPr txBox="1">
            <a:spLocks/>
          </p:cNvSpPr>
          <p:nvPr/>
        </p:nvSpPr>
        <p:spPr>
          <a:xfrm>
            <a:off x="245505" y="1772816"/>
            <a:ext cx="8574967" cy="210016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ru-RU" dirty="0"/>
              <a:t>г</a:t>
            </a:r>
            <a:r>
              <a:rPr lang="ru-RU" dirty="0" smtClean="0"/>
              <a:t>рамматика языка описания моделей прототипов</a:t>
            </a:r>
          </a:p>
          <a:p>
            <a:r>
              <a:rPr lang="ru-RU" dirty="0"/>
              <a:t>с</a:t>
            </a:r>
            <a:r>
              <a:rPr lang="ru-RU" dirty="0" smtClean="0"/>
              <a:t>труктура абстрактного синтаксического дерева</a:t>
            </a:r>
            <a:endParaRPr lang="en-US" dirty="0" smtClean="0"/>
          </a:p>
        </p:txBody>
      </p:sp>
    </p:spTree>
    <p:extLst>
      <p:ext uri="{BB962C8B-B14F-4D97-AF65-F5344CB8AC3E}">
        <p14:creationId xmlns:p14="http://schemas.microsoft.com/office/powerpoint/2010/main" val="389981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199" y="0"/>
            <a:ext cx="8536769" cy="1600200"/>
          </a:xfrm>
        </p:spPr>
        <p:txBody>
          <a:bodyPr/>
          <a:lstStyle/>
          <a:p>
            <a:r>
              <a:rPr lang="ru-RU" dirty="0" smtClean="0"/>
              <a:t>Подсистема построения </a:t>
            </a:r>
            <a:r>
              <a:rPr lang="ru-RU" dirty="0" smtClean="0"/>
              <a:t>графа потока исполнения</a:t>
            </a:r>
            <a:endParaRPr lang="ru-RU" dirty="0"/>
          </a:p>
        </p:txBody>
      </p:sp>
      <p:sp>
        <p:nvSpPr>
          <p:cNvPr id="10" name="Объект 9"/>
          <p:cNvSpPr>
            <a:spLocks noGrp="1"/>
          </p:cNvSpPr>
          <p:nvPr>
            <p:ph sz="half" idx="2"/>
          </p:nvPr>
        </p:nvSpPr>
        <p:spPr>
          <a:xfrm>
            <a:off x="245505" y="1600201"/>
            <a:ext cx="8574967" cy="2100163"/>
          </a:xfrm>
        </p:spPr>
        <p:txBody>
          <a:bodyPr>
            <a:noAutofit/>
          </a:bodyPr>
          <a:lstStyle/>
          <a:p>
            <a:r>
              <a:rPr lang="ru-RU" dirty="0"/>
              <a:t>у</a:t>
            </a:r>
            <a:r>
              <a:rPr lang="ru-RU" dirty="0" smtClean="0"/>
              <a:t>зел графа = состояние</a:t>
            </a:r>
          </a:p>
          <a:p>
            <a:r>
              <a:rPr lang="ru-RU" dirty="0"/>
              <a:t>д</a:t>
            </a:r>
            <a:r>
              <a:rPr lang="ru-RU" dirty="0" smtClean="0"/>
              <a:t>ва специализированных состояния:</a:t>
            </a:r>
          </a:p>
          <a:p>
            <a:pPr lvl="1"/>
            <a:r>
              <a:rPr lang="ru-RU" sz="1800" dirty="0" smtClean="0"/>
              <a:t>Начальное</a:t>
            </a:r>
            <a:r>
              <a:rPr lang="ru-RU" sz="1800" dirty="0" smtClean="0"/>
              <a:t> </a:t>
            </a:r>
            <a:r>
              <a:rPr lang="ru-RU" sz="1800" dirty="0" smtClean="0"/>
              <a:t>– </a:t>
            </a:r>
            <a:r>
              <a:rPr lang="en-US" sz="1800" dirty="0" smtClean="0"/>
              <a:t>MAIN</a:t>
            </a:r>
          </a:p>
          <a:p>
            <a:pPr lvl="1"/>
            <a:r>
              <a:rPr lang="ru-RU" sz="1800" dirty="0" smtClean="0"/>
              <a:t>Конечное </a:t>
            </a:r>
            <a:r>
              <a:rPr lang="ru-RU" sz="1800" dirty="0" smtClean="0"/>
              <a:t>– </a:t>
            </a:r>
            <a:r>
              <a:rPr lang="en-US" sz="1800" dirty="0" smtClean="0"/>
              <a:t>FINALIZE</a:t>
            </a:r>
            <a:endParaRPr lang="ru-RU" sz="1800" dirty="0" smtClean="0"/>
          </a:p>
          <a:p>
            <a:r>
              <a:rPr lang="ru-RU" dirty="0"/>
              <a:t>н</a:t>
            </a:r>
            <a:r>
              <a:rPr lang="ru-RU" dirty="0" smtClean="0"/>
              <a:t>аправленные дуги = инструкции перехода</a:t>
            </a:r>
            <a:endParaRPr lang="en-US" dirty="0" smtClean="0"/>
          </a:p>
        </p:txBody>
      </p:sp>
      <p:sp>
        <p:nvSpPr>
          <p:cNvPr id="3" name="Номер слайда 2"/>
          <p:cNvSpPr>
            <a:spLocks noGrp="1"/>
          </p:cNvSpPr>
          <p:nvPr>
            <p:ph type="sldNum" sz="quarter" idx="12"/>
          </p:nvPr>
        </p:nvSpPr>
        <p:spPr/>
        <p:txBody>
          <a:bodyPr/>
          <a:lstStyle/>
          <a:p>
            <a:fld id="{0119AA8D-81DD-40BD-8E0C-7D93F639C7BB}" type="slidenum">
              <a:rPr lang="ru-RU" smtClean="0"/>
              <a:t>11</a:t>
            </a:fld>
            <a:endParaRPr lang="ru-RU"/>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05" y="3700364"/>
            <a:ext cx="8748464" cy="2752972"/>
          </a:xfrm>
          <a:prstGeom prst="rect">
            <a:avLst/>
          </a:prstGeom>
        </p:spPr>
      </p:pic>
    </p:spTree>
    <p:extLst>
      <p:ext uri="{BB962C8B-B14F-4D97-AF65-F5344CB8AC3E}">
        <p14:creationId xmlns:p14="http://schemas.microsoft.com/office/powerpoint/2010/main" val="3899814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19472"/>
            <a:ext cx="9144000" cy="1600200"/>
          </a:xfrm>
        </p:spPr>
        <p:txBody>
          <a:bodyPr/>
          <a:lstStyle/>
          <a:p>
            <a:r>
              <a:rPr lang="ru-RU" dirty="0" smtClean="0"/>
              <a:t>Подсистема </a:t>
            </a:r>
            <a:r>
              <a:rPr lang="ru-RU" dirty="0" err="1" smtClean="0"/>
              <a:t>кодогенерации</a:t>
            </a:r>
            <a:endParaRPr lang="ru-RU" dirty="0"/>
          </a:p>
        </p:txBody>
      </p:sp>
      <p:sp>
        <p:nvSpPr>
          <p:cNvPr id="5" name="Объект 4"/>
          <p:cNvSpPr>
            <a:spLocks noGrp="1"/>
          </p:cNvSpPr>
          <p:nvPr>
            <p:ph sz="half" idx="2"/>
          </p:nvPr>
        </p:nvSpPr>
        <p:spPr>
          <a:xfrm>
            <a:off x="3995936" y="1484784"/>
            <a:ext cx="4968552" cy="5217443"/>
          </a:xfrm>
        </p:spPr>
        <p:txBody>
          <a:bodyPr/>
          <a:lstStyle/>
          <a:p>
            <a:r>
              <a:rPr lang="ru-RU" dirty="0" smtClean="0"/>
              <a:t>Разработан алгоритм построения модели на языке </a:t>
            </a:r>
            <a:r>
              <a:rPr lang="en-US" dirty="0" err="1" smtClean="0"/>
              <a:t>Promela</a:t>
            </a:r>
            <a:endParaRPr lang="ru-RU" dirty="0" smtClean="0"/>
          </a:p>
          <a:p>
            <a:r>
              <a:rPr lang="ru-RU" dirty="0" smtClean="0"/>
              <a:t>Каждое требование спецификации (</a:t>
            </a:r>
            <a:r>
              <a:rPr lang="en-US" dirty="0" smtClean="0"/>
              <a:t>LTL-</a:t>
            </a:r>
            <a:r>
              <a:rPr lang="ru-RU" dirty="0" smtClean="0"/>
              <a:t>формула) преобразуется </a:t>
            </a:r>
            <a:r>
              <a:rPr lang="ru-RU" dirty="0" smtClean="0"/>
              <a:t>к виду, понятному </a:t>
            </a:r>
            <a:r>
              <a:rPr lang="en-US" dirty="0" smtClean="0"/>
              <a:t>SPIN</a:t>
            </a:r>
            <a:endParaRPr lang="en-US" dirty="0"/>
          </a:p>
          <a:p>
            <a:r>
              <a:rPr lang="ru-RU" dirty="0" smtClean="0"/>
              <a:t>Для </a:t>
            </a:r>
            <a:r>
              <a:rPr lang="ru-RU" dirty="0" smtClean="0"/>
              <a:t>каждого требования спецификации с </a:t>
            </a:r>
            <a:r>
              <a:rPr lang="ru-RU" dirty="0" smtClean="0"/>
              <a:t>помощью </a:t>
            </a:r>
            <a:r>
              <a:rPr lang="en-US" dirty="0" smtClean="0"/>
              <a:t>SPIN </a:t>
            </a:r>
            <a:r>
              <a:rPr lang="ru-RU" dirty="0" smtClean="0"/>
              <a:t>генерируется</a:t>
            </a:r>
            <a:r>
              <a:rPr lang="en-US" dirty="0" smtClean="0"/>
              <a:t> </a:t>
            </a:r>
            <a:r>
              <a:rPr lang="ru-RU" dirty="0" smtClean="0"/>
              <a:t>конструкция </a:t>
            </a:r>
            <a:r>
              <a:rPr lang="en-US" dirty="0" smtClean="0"/>
              <a:t>never claim</a:t>
            </a:r>
            <a:endParaRPr lang="ru-RU" dirty="0"/>
          </a:p>
        </p:txBody>
      </p:sp>
      <p:sp>
        <p:nvSpPr>
          <p:cNvPr id="3" name="Номер слайда 2"/>
          <p:cNvSpPr>
            <a:spLocks noGrp="1"/>
          </p:cNvSpPr>
          <p:nvPr>
            <p:ph type="sldNum" sz="quarter" idx="12"/>
          </p:nvPr>
        </p:nvSpPr>
        <p:spPr/>
        <p:txBody>
          <a:bodyPr/>
          <a:lstStyle/>
          <a:p>
            <a:fld id="{0119AA8D-81DD-40BD-8E0C-7D93F639C7BB}" type="slidenum">
              <a:rPr lang="ru-RU" smtClean="0"/>
              <a:t>12</a:t>
            </a:fld>
            <a:endParaRPr lang="ru-RU"/>
          </a:p>
        </p:txBody>
      </p:sp>
      <p:pic>
        <p:nvPicPr>
          <p:cNvPr id="7" name="Объект 6"/>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899592" y="966582"/>
            <a:ext cx="3024336" cy="5327640"/>
          </a:xfrm>
        </p:spPr>
      </p:pic>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Tree>
    <p:extLst>
      <p:ext uri="{BB962C8B-B14F-4D97-AF65-F5344CB8AC3E}">
        <p14:creationId xmlns:p14="http://schemas.microsoft.com/office/powerpoint/2010/main" val="225035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75456"/>
            <a:ext cx="8229600" cy="1600200"/>
          </a:xfrm>
        </p:spPr>
        <p:txBody>
          <a:bodyPr/>
          <a:lstStyle/>
          <a:p>
            <a:r>
              <a:rPr lang="ru-RU" dirty="0" smtClean="0"/>
              <a:t>Пример системы</a:t>
            </a:r>
            <a:endParaRPr lang="ru-RU" dirty="0"/>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5" name="Номер слайда 4"/>
          <p:cNvSpPr>
            <a:spLocks noGrp="1"/>
          </p:cNvSpPr>
          <p:nvPr>
            <p:ph type="sldNum" sz="quarter" idx="12"/>
          </p:nvPr>
        </p:nvSpPr>
        <p:spPr/>
        <p:txBody>
          <a:bodyPr/>
          <a:lstStyle/>
          <a:p>
            <a:fld id="{0119AA8D-81DD-40BD-8E0C-7D93F639C7BB}" type="slidenum">
              <a:rPr lang="ru-RU" smtClean="0"/>
              <a:t>13</a:t>
            </a:fld>
            <a:endParaRPr lang="ru-RU"/>
          </a:p>
        </p:txBody>
      </p:sp>
      <p:pic>
        <p:nvPicPr>
          <p:cNvPr id="9" name="Объект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9992" y="1291087"/>
            <a:ext cx="3798421" cy="5184576"/>
          </a:xfrm>
        </p:spPr>
      </p:pic>
      <p:sp>
        <p:nvSpPr>
          <p:cNvPr id="8" name="Объект 9"/>
          <p:cNvSpPr txBox="1">
            <a:spLocks/>
          </p:cNvSpPr>
          <p:nvPr/>
        </p:nvSpPr>
        <p:spPr>
          <a:xfrm>
            <a:off x="827585" y="869405"/>
            <a:ext cx="7632847" cy="1263451"/>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None/>
            </a:pPr>
            <a:r>
              <a:rPr lang="ru-RU" b="1" dirty="0" smtClean="0"/>
              <a:t>Имитация автоматической коробки передач</a:t>
            </a:r>
            <a:endParaRPr lang="en-US" b="1" dirty="0" smtClean="0"/>
          </a:p>
        </p:txBody>
      </p:sp>
      <p:sp>
        <p:nvSpPr>
          <p:cNvPr id="10" name="Объект 9"/>
          <p:cNvSpPr txBox="1">
            <a:spLocks/>
          </p:cNvSpPr>
          <p:nvPr/>
        </p:nvSpPr>
        <p:spPr>
          <a:xfrm>
            <a:off x="1790400" y="1501130"/>
            <a:ext cx="2448272" cy="504056"/>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None/>
            </a:pPr>
            <a:r>
              <a:rPr lang="en-US" sz="3200" b="1" dirty="0" smtClean="0"/>
              <a:t>[</a:t>
            </a:r>
            <a:r>
              <a:rPr lang="en-US" sz="2000" b="1" dirty="0" err="1" smtClean="0"/>
              <a:t>Autogear.proto</a:t>
            </a:r>
            <a:r>
              <a:rPr lang="en-US" sz="3200" b="1" dirty="0" smtClean="0"/>
              <a:t>]</a:t>
            </a:r>
            <a:endParaRPr lang="en-US" sz="2000" b="1" dirty="0" smtClean="0"/>
          </a:p>
        </p:txBody>
      </p:sp>
      <p:pic>
        <p:nvPicPr>
          <p:cNvPr id="11" name="Объект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08" y="2124533"/>
            <a:ext cx="4019505" cy="3507751"/>
          </a:xfrm>
          <a:prstGeom prst="rect">
            <a:avLst/>
          </a:prstGeom>
        </p:spPr>
      </p:pic>
    </p:spTree>
    <p:extLst>
      <p:ext uri="{BB962C8B-B14F-4D97-AF65-F5344CB8AC3E}">
        <p14:creationId xmlns:p14="http://schemas.microsoft.com/office/powerpoint/2010/main" val="2695758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864" y="-115416"/>
            <a:ext cx="8229600" cy="1600200"/>
          </a:xfrm>
        </p:spPr>
        <p:txBody>
          <a:bodyPr/>
          <a:lstStyle/>
          <a:p>
            <a:r>
              <a:rPr lang="ru-RU" dirty="0" smtClean="0"/>
              <a:t>Входные и выходные данные</a:t>
            </a:r>
            <a:endParaRPr lang="ru-RU" dirty="0"/>
          </a:p>
        </p:txBody>
      </p:sp>
      <p:sp>
        <p:nvSpPr>
          <p:cNvPr id="5" name="Текст 4"/>
          <p:cNvSpPr>
            <a:spLocks noGrp="1"/>
          </p:cNvSpPr>
          <p:nvPr>
            <p:ph type="body" sz="quarter" idx="3"/>
          </p:nvPr>
        </p:nvSpPr>
        <p:spPr/>
        <p:txBody>
          <a:bodyPr/>
          <a:lstStyle/>
          <a:p>
            <a:endParaRPr lang="ru-RU"/>
          </a:p>
        </p:txBody>
      </p:sp>
      <p:pic>
        <p:nvPicPr>
          <p:cNvPr id="8" name="Объект 7"/>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07503" y="1412776"/>
            <a:ext cx="3766331" cy="4968552"/>
          </a:xfrm>
        </p:spPr>
      </p:pic>
      <p:pic>
        <p:nvPicPr>
          <p:cNvPr id="9" name="Объект 8"/>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4499992" y="1484784"/>
            <a:ext cx="4464496" cy="4857312"/>
          </a:xfrm>
        </p:spPr>
      </p:pic>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12" name="Стрелка вправо с вырезом 11"/>
          <p:cNvSpPr/>
          <p:nvPr/>
        </p:nvSpPr>
        <p:spPr>
          <a:xfrm>
            <a:off x="3716747" y="3477384"/>
            <a:ext cx="1431317" cy="64807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p:cNvSpPr>
            <a:spLocks noGrp="1"/>
          </p:cNvSpPr>
          <p:nvPr>
            <p:ph type="sldNum" sz="quarter" idx="12"/>
          </p:nvPr>
        </p:nvSpPr>
        <p:spPr/>
        <p:txBody>
          <a:bodyPr/>
          <a:lstStyle/>
          <a:p>
            <a:fld id="{0119AA8D-81DD-40BD-8E0C-7D93F639C7BB}" type="slidenum">
              <a:rPr lang="ru-RU" smtClean="0"/>
              <a:t>14</a:t>
            </a:fld>
            <a:endParaRPr lang="ru-RU"/>
          </a:p>
        </p:txBody>
      </p:sp>
    </p:spTree>
    <p:extLst>
      <p:ext uri="{BB962C8B-B14F-4D97-AF65-F5344CB8AC3E}">
        <p14:creationId xmlns:p14="http://schemas.microsoft.com/office/powerpoint/2010/main" val="3348012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Eclipse Plug-in</a:t>
            </a:r>
            <a:endParaRPr lang="ru-RU" dirty="0"/>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3" name="Номер слайда 2"/>
          <p:cNvSpPr>
            <a:spLocks noGrp="1"/>
          </p:cNvSpPr>
          <p:nvPr>
            <p:ph type="sldNum" sz="quarter" idx="12"/>
          </p:nvPr>
        </p:nvSpPr>
        <p:spPr/>
        <p:txBody>
          <a:bodyPr/>
          <a:lstStyle/>
          <a:p>
            <a:fld id="{0119AA8D-81DD-40BD-8E0C-7D93F639C7BB}" type="slidenum">
              <a:rPr lang="ru-RU" smtClean="0"/>
              <a:t>15</a:t>
            </a:fld>
            <a:endParaRPr lang="ru-RU"/>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894"/>
          <a:stretch/>
        </p:blipFill>
        <p:spPr bwMode="auto">
          <a:xfrm>
            <a:off x="374445" y="1628800"/>
            <a:ext cx="8518035" cy="445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805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a:t>
            </a:r>
            <a:endParaRPr lang="ru-RU" dirty="0"/>
          </a:p>
        </p:txBody>
      </p:sp>
      <p:sp>
        <p:nvSpPr>
          <p:cNvPr id="3" name="Объект 2"/>
          <p:cNvSpPr>
            <a:spLocks noGrp="1"/>
          </p:cNvSpPr>
          <p:nvPr>
            <p:ph idx="1"/>
          </p:nvPr>
        </p:nvSpPr>
        <p:spPr/>
        <p:txBody>
          <a:bodyPr>
            <a:normAutofit/>
          </a:bodyPr>
          <a:lstStyle/>
          <a:p>
            <a:pPr>
              <a:buFont typeface="Courier New" pitchFamily="49" charset="0"/>
              <a:buChar char="o"/>
            </a:pPr>
            <a:endParaRPr lang="ru-RU" dirty="0" smtClean="0">
              <a:latin typeface="+mn-lt"/>
            </a:endParaRPr>
          </a:p>
          <a:p>
            <a:pPr>
              <a:buFont typeface="Courier New" pitchFamily="49" charset="0"/>
              <a:buChar char="o"/>
            </a:pPr>
            <a:r>
              <a:rPr lang="ru-RU" dirty="0" smtClean="0">
                <a:latin typeface="+mn-lt"/>
              </a:rPr>
              <a:t>разработана </a:t>
            </a:r>
            <a:r>
              <a:rPr lang="ru-RU" b="1" dirty="0" smtClean="0">
                <a:latin typeface="+mn-lt"/>
              </a:rPr>
              <a:t>модель</a:t>
            </a:r>
            <a:r>
              <a:rPr lang="ru-RU" dirty="0" smtClean="0">
                <a:latin typeface="+mn-lt"/>
              </a:rPr>
              <a:t> системы</a:t>
            </a:r>
          </a:p>
          <a:p>
            <a:pPr lvl="1"/>
            <a:endParaRPr lang="ru-RU" sz="1800" dirty="0">
              <a:latin typeface="+mn-lt"/>
            </a:endParaRPr>
          </a:p>
          <a:p>
            <a:pPr>
              <a:buFont typeface="Courier New" pitchFamily="49" charset="0"/>
              <a:buChar char="o"/>
            </a:pPr>
            <a:r>
              <a:rPr lang="ru-RU" dirty="0" smtClean="0">
                <a:latin typeface="+mn-lt"/>
              </a:rPr>
              <a:t>спроектирована </a:t>
            </a:r>
            <a:r>
              <a:rPr lang="ru-RU" b="1" dirty="0" smtClean="0">
                <a:latin typeface="+mn-lt"/>
              </a:rPr>
              <a:t>архитектура </a:t>
            </a:r>
            <a:r>
              <a:rPr lang="ru-RU" dirty="0" smtClean="0">
                <a:latin typeface="+mn-lt"/>
              </a:rPr>
              <a:t>системы</a:t>
            </a:r>
          </a:p>
          <a:p>
            <a:pPr lvl="1"/>
            <a:endParaRPr lang="ru-RU" sz="1200" dirty="0">
              <a:latin typeface="+mn-lt"/>
            </a:endParaRPr>
          </a:p>
          <a:p>
            <a:pPr>
              <a:buFont typeface="Courier New" pitchFamily="49" charset="0"/>
              <a:buChar char="o"/>
            </a:pPr>
            <a:r>
              <a:rPr lang="ru-RU" dirty="0" smtClean="0">
                <a:latin typeface="+mn-lt"/>
              </a:rPr>
              <a:t>реализовано кроссплатформенное </a:t>
            </a:r>
            <a:r>
              <a:rPr lang="ru-RU" b="1" dirty="0" smtClean="0">
                <a:latin typeface="+mn-lt"/>
              </a:rPr>
              <a:t>приложение, </a:t>
            </a:r>
            <a:r>
              <a:rPr lang="ru-RU" dirty="0" smtClean="0">
                <a:latin typeface="+mn-lt"/>
              </a:rPr>
              <a:t>состоящее из:</a:t>
            </a:r>
          </a:p>
          <a:p>
            <a:pPr marL="971550" lvl="3" indent="-285750"/>
            <a:r>
              <a:rPr lang="ru-RU" sz="2000" dirty="0" smtClean="0">
                <a:latin typeface="+mn-lt"/>
              </a:rPr>
              <a:t>подсистемы лексического и синтаксического анализа</a:t>
            </a:r>
            <a:endParaRPr lang="ru-RU" sz="2000" dirty="0">
              <a:latin typeface="+mn-lt"/>
            </a:endParaRPr>
          </a:p>
          <a:p>
            <a:pPr marL="971550" lvl="3" indent="-285750"/>
            <a:r>
              <a:rPr lang="ru-RU" sz="2000" dirty="0" smtClean="0">
                <a:latin typeface="+mn-lt"/>
              </a:rPr>
              <a:t>подсистемы построения </a:t>
            </a:r>
            <a:r>
              <a:rPr lang="ru-RU" sz="2000" dirty="0" smtClean="0">
                <a:latin typeface="+mn-lt"/>
              </a:rPr>
              <a:t>графа потока исполнения</a:t>
            </a:r>
            <a:endParaRPr lang="en-US" sz="2000" dirty="0" smtClean="0">
              <a:latin typeface="+mn-lt"/>
            </a:endParaRPr>
          </a:p>
          <a:p>
            <a:pPr marL="971550" lvl="3" indent="-285750"/>
            <a:r>
              <a:rPr lang="ru-RU" sz="2000" dirty="0" smtClean="0">
                <a:latin typeface="+mn-lt"/>
              </a:rPr>
              <a:t>подсистемы </a:t>
            </a:r>
            <a:r>
              <a:rPr lang="ru-RU" sz="2000" dirty="0" err="1" smtClean="0">
                <a:latin typeface="+mn-lt"/>
              </a:rPr>
              <a:t>кодогенерации</a:t>
            </a:r>
            <a:endParaRPr lang="ru-RU" sz="2000" dirty="0" smtClean="0">
              <a:latin typeface="+mn-lt"/>
            </a:endParaRPr>
          </a:p>
          <a:p>
            <a:pPr marL="914400" lvl="3"/>
            <a:endParaRPr lang="ru-RU" sz="1200" dirty="0" smtClean="0">
              <a:latin typeface="+mn-lt"/>
            </a:endParaRPr>
          </a:p>
          <a:p>
            <a:pPr>
              <a:buFont typeface="Courier New" pitchFamily="49" charset="0"/>
              <a:buChar char="o"/>
            </a:pPr>
            <a:r>
              <a:rPr lang="ru-RU" dirty="0" smtClean="0">
                <a:latin typeface="+mn-lt"/>
              </a:rPr>
              <a:t>создан </a:t>
            </a:r>
            <a:r>
              <a:rPr lang="en-US" b="1" dirty="0" smtClean="0">
                <a:latin typeface="+mn-lt"/>
              </a:rPr>
              <a:t>plug-in </a:t>
            </a:r>
            <a:r>
              <a:rPr lang="ru-RU" b="1" dirty="0">
                <a:latin typeface="+mn-lt"/>
              </a:rPr>
              <a:t>для </a:t>
            </a:r>
            <a:r>
              <a:rPr lang="en-US" b="1" dirty="0" smtClean="0">
                <a:latin typeface="+mn-lt"/>
              </a:rPr>
              <a:t>Eclipse</a:t>
            </a:r>
            <a:endParaRPr lang="ru-RU" b="1" dirty="0">
              <a:latin typeface="+mn-lt"/>
            </a:endParaRPr>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2348879"/>
            <a:ext cx="1005055" cy="1080121"/>
          </a:xfrm>
          <a:prstGeom prst="rect">
            <a:avLst/>
          </a:prstGeom>
        </p:spPr>
      </p:pic>
      <p:pic>
        <p:nvPicPr>
          <p:cNvPr id="6" name="Объект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0152" y="1844824"/>
            <a:ext cx="884701" cy="792088"/>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7034" y="5013176"/>
            <a:ext cx="1882389" cy="1058327"/>
          </a:xfrm>
          <a:prstGeom prst="rect">
            <a:avLst/>
          </a:prstGeom>
        </p:spPr>
      </p:pic>
      <p:sp>
        <p:nvSpPr>
          <p:cNvPr id="8" name="Номер слайда 7"/>
          <p:cNvSpPr>
            <a:spLocks noGrp="1"/>
          </p:cNvSpPr>
          <p:nvPr>
            <p:ph type="sldNum" sz="quarter" idx="12"/>
          </p:nvPr>
        </p:nvSpPr>
        <p:spPr/>
        <p:txBody>
          <a:bodyPr/>
          <a:lstStyle/>
          <a:p>
            <a:fld id="{0119AA8D-81DD-40BD-8E0C-7D93F639C7BB}" type="slidenum">
              <a:rPr lang="ru-RU" smtClean="0"/>
              <a:t>16</a:t>
            </a:fld>
            <a:endParaRPr lang="ru-RU"/>
          </a:p>
        </p:txBody>
      </p:sp>
    </p:spTree>
    <p:extLst>
      <p:ext uri="{BB962C8B-B14F-4D97-AF65-F5344CB8AC3E}">
        <p14:creationId xmlns:p14="http://schemas.microsoft.com/office/powerpoint/2010/main" val="838073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Пути развития</a:t>
            </a:r>
            <a:endParaRPr lang="ru-RU" dirty="0"/>
          </a:p>
        </p:txBody>
      </p:sp>
      <p:sp>
        <p:nvSpPr>
          <p:cNvPr id="3" name="Объект 2"/>
          <p:cNvSpPr>
            <a:spLocks noGrp="1"/>
          </p:cNvSpPr>
          <p:nvPr>
            <p:ph idx="1"/>
          </p:nvPr>
        </p:nvSpPr>
        <p:spPr/>
        <p:txBody>
          <a:bodyPr>
            <a:normAutofit/>
          </a:bodyPr>
          <a:lstStyle/>
          <a:p>
            <a:pPr>
              <a:buFont typeface="Courier New" pitchFamily="49" charset="0"/>
              <a:buChar char="o"/>
            </a:pPr>
            <a:endParaRPr lang="ru-RU" dirty="0" smtClean="0">
              <a:latin typeface="+mn-lt"/>
            </a:endParaRPr>
          </a:p>
          <a:p>
            <a:pPr>
              <a:buFont typeface="Courier New" pitchFamily="49" charset="0"/>
              <a:buChar char="o"/>
            </a:pPr>
            <a:r>
              <a:rPr lang="ru-RU" dirty="0" smtClean="0">
                <a:latin typeface="+mn-lt"/>
              </a:rPr>
              <a:t>поддержка </a:t>
            </a:r>
            <a:r>
              <a:rPr lang="ru-RU" b="1" dirty="0" smtClean="0">
                <a:latin typeface="+mn-lt"/>
              </a:rPr>
              <a:t>верификация распределённых и параллельных систем</a:t>
            </a:r>
          </a:p>
          <a:p>
            <a:pPr>
              <a:buFont typeface="Courier New" pitchFamily="49" charset="0"/>
              <a:buChar char="o"/>
            </a:pPr>
            <a:endParaRPr lang="ru-RU" b="1" dirty="0" smtClean="0">
              <a:latin typeface="+mn-lt"/>
            </a:endParaRPr>
          </a:p>
          <a:p>
            <a:pPr>
              <a:buFont typeface="Courier New" pitchFamily="49" charset="0"/>
              <a:buChar char="o"/>
            </a:pPr>
            <a:r>
              <a:rPr lang="ru-RU" b="1" dirty="0">
                <a:latin typeface="+mn-lt"/>
              </a:rPr>
              <a:t>г</a:t>
            </a:r>
            <a:r>
              <a:rPr lang="ru-RU" b="1" dirty="0" smtClean="0">
                <a:latin typeface="+mn-lt"/>
              </a:rPr>
              <a:t>енерация других целевых языков </a:t>
            </a:r>
            <a:r>
              <a:rPr lang="ru-RU" dirty="0" smtClean="0">
                <a:latin typeface="+mn-lt"/>
              </a:rPr>
              <a:t>для проверки другими верификаторами</a:t>
            </a:r>
            <a:endParaRPr lang="ru-RU" b="1" dirty="0" smtClean="0">
              <a:latin typeface="+mn-lt"/>
            </a:endParaRPr>
          </a:p>
          <a:p>
            <a:pPr>
              <a:buFont typeface="Courier New" pitchFamily="49" charset="0"/>
              <a:buChar char="o"/>
            </a:pPr>
            <a:endParaRPr lang="ru-RU" dirty="0" smtClean="0">
              <a:latin typeface="+mn-lt"/>
            </a:endParaRPr>
          </a:p>
          <a:p>
            <a:pPr>
              <a:buFont typeface="Courier New" pitchFamily="49" charset="0"/>
              <a:buChar char="o"/>
            </a:pPr>
            <a:r>
              <a:rPr lang="ru-RU" b="1" dirty="0" smtClean="0">
                <a:latin typeface="+mn-lt"/>
              </a:rPr>
              <a:t>совершенствование </a:t>
            </a:r>
            <a:r>
              <a:rPr lang="ru-RU" dirty="0">
                <a:latin typeface="+mn-lt"/>
              </a:rPr>
              <a:t>компонентов и оптимизация алгоритмов базовой </a:t>
            </a:r>
            <a:r>
              <a:rPr lang="ru-RU" dirty="0" smtClean="0">
                <a:latin typeface="+mn-lt"/>
              </a:rPr>
              <a:t>платформы</a:t>
            </a:r>
            <a:endParaRPr lang="en-US" dirty="0" smtClean="0">
              <a:latin typeface="+mn-lt"/>
            </a:endParaRPr>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5" name="Номер слайда 4"/>
          <p:cNvSpPr>
            <a:spLocks noGrp="1"/>
          </p:cNvSpPr>
          <p:nvPr>
            <p:ph type="sldNum" sz="quarter" idx="12"/>
          </p:nvPr>
        </p:nvSpPr>
        <p:spPr/>
        <p:txBody>
          <a:bodyPr/>
          <a:lstStyle/>
          <a:p>
            <a:fld id="{0119AA8D-81DD-40BD-8E0C-7D93F639C7BB}" type="slidenum">
              <a:rPr lang="ru-RU" smtClean="0"/>
              <a:t>17</a:t>
            </a:fld>
            <a:endParaRPr lang="ru-RU"/>
          </a:p>
        </p:txBody>
      </p:sp>
    </p:spTree>
    <p:extLst>
      <p:ext uri="{BB962C8B-B14F-4D97-AF65-F5344CB8AC3E}">
        <p14:creationId xmlns:p14="http://schemas.microsoft.com/office/powerpoint/2010/main" val="604795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Спасибо!</a:t>
            </a:r>
            <a:endParaRPr lang="ru-RU" dirty="0"/>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380" y="4365104"/>
            <a:ext cx="1409700" cy="1409700"/>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716" y="0"/>
            <a:ext cx="1419225" cy="1419225"/>
          </a:xfrm>
          <a:prstGeom prst="rect">
            <a:avLst/>
          </a:prstGeom>
        </p:spPr>
      </p:pic>
      <p:sp>
        <p:nvSpPr>
          <p:cNvPr id="2" name="Номер слайда 1"/>
          <p:cNvSpPr>
            <a:spLocks noGrp="1"/>
          </p:cNvSpPr>
          <p:nvPr>
            <p:ph type="sldNum" sz="quarter" idx="12"/>
          </p:nvPr>
        </p:nvSpPr>
        <p:spPr/>
        <p:txBody>
          <a:bodyPr/>
          <a:lstStyle/>
          <a:p>
            <a:fld id="{0119AA8D-81DD-40BD-8E0C-7D93F639C7BB}" type="slidenum">
              <a:rPr lang="ru-RU" smtClean="0"/>
              <a:t>18</a:t>
            </a:fld>
            <a:endParaRPr lang="ru-RU"/>
          </a:p>
        </p:txBody>
      </p:sp>
    </p:spTree>
    <p:extLst>
      <p:ext uri="{BB962C8B-B14F-4D97-AF65-F5344CB8AC3E}">
        <p14:creationId xmlns:p14="http://schemas.microsoft.com/office/powerpoint/2010/main" val="1323755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9" name="Объект 10"/>
          <p:cNvSpPr>
            <a:spLocks noGrp="1"/>
          </p:cNvSpPr>
          <p:nvPr>
            <p:ph idx="1"/>
          </p:nvPr>
        </p:nvSpPr>
        <p:spPr>
          <a:prstGeom prst="rect">
            <a:avLst/>
          </a:prstGeom>
        </p:spPr>
        <p:txBody>
          <a:bodyPr>
            <a:normAutofit/>
          </a:bodyPr>
          <a:lstStyle/>
          <a:p>
            <a:r>
              <a:rPr lang="ru-RU" sz="4000" dirty="0" smtClean="0"/>
              <a:t>Достоинства</a:t>
            </a:r>
          </a:p>
          <a:p>
            <a:pPr lvl="1"/>
            <a:r>
              <a:rPr lang="ru-RU" sz="2000" dirty="0" smtClean="0"/>
              <a:t>Хорошо автоматизируется</a:t>
            </a:r>
          </a:p>
          <a:p>
            <a:pPr lvl="1"/>
            <a:r>
              <a:rPr lang="ru-RU" sz="2000" dirty="0" smtClean="0"/>
              <a:t>Если модель конечна, корректна и адекватна проверяемому свойству, то да</a:t>
            </a:r>
            <a:r>
              <a:rPr lang="ru-RU" sz="2000" dirty="0"/>
              <a:t>ё</a:t>
            </a:r>
            <a:r>
              <a:rPr lang="ru-RU" sz="2000" dirty="0" smtClean="0"/>
              <a:t>тся точный ответ</a:t>
            </a:r>
          </a:p>
          <a:p>
            <a:pPr lvl="1"/>
            <a:r>
              <a:rPr lang="ru-RU" sz="2000" dirty="0" smtClean="0"/>
              <a:t>Выявляются все ошибки, в том числе редкие</a:t>
            </a:r>
          </a:p>
          <a:p>
            <a:r>
              <a:rPr lang="ru-RU" sz="4000" dirty="0" smtClean="0"/>
              <a:t>Недостатки</a:t>
            </a:r>
          </a:p>
          <a:p>
            <a:pPr lvl="1"/>
            <a:r>
              <a:rPr lang="ru-RU" sz="2000" dirty="0" smtClean="0"/>
              <a:t>Работает только для конечных моделей</a:t>
            </a:r>
            <a:endParaRPr lang="ru-RU" sz="2000" dirty="0"/>
          </a:p>
        </p:txBody>
      </p:sp>
      <p:sp>
        <p:nvSpPr>
          <p:cNvPr id="11" name="Заголовок 1"/>
          <p:cNvSpPr txBox="1">
            <a:spLocks/>
          </p:cNvSpPr>
          <p:nvPr/>
        </p:nvSpPr>
        <p:spPr>
          <a:xfrm>
            <a:off x="457200" y="-603448"/>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a:t>Model Checking</a:t>
            </a:r>
            <a:endParaRPr lang="ru-RU" dirty="0"/>
          </a:p>
        </p:txBody>
      </p:sp>
      <p:sp>
        <p:nvSpPr>
          <p:cNvPr id="2" name="Номер слайда 1"/>
          <p:cNvSpPr>
            <a:spLocks noGrp="1"/>
          </p:cNvSpPr>
          <p:nvPr>
            <p:ph type="sldNum" sz="quarter" idx="12"/>
          </p:nvPr>
        </p:nvSpPr>
        <p:spPr/>
        <p:txBody>
          <a:bodyPr/>
          <a:lstStyle/>
          <a:p>
            <a:fld id="{0119AA8D-81DD-40BD-8E0C-7D93F639C7BB}" type="slidenum">
              <a:rPr lang="ru-RU" smtClean="0"/>
              <a:t>19</a:t>
            </a:fld>
            <a:endParaRPr lang="ru-RU"/>
          </a:p>
        </p:txBody>
      </p:sp>
    </p:spTree>
    <p:extLst>
      <p:ext uri="{BB962C8B-B14F-4D97-AF65-F5344CB8AC3E}">
        <p14:creationId xmlns:p14="http://schemas.microsoft.com/office/powerpoint/2010/main" val="196296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210" y="1068761"/>
            <a:ext cx="8556270" cy="5240560"/>
          </a:xfrm>
        </p:spPr>
      </p:pic>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5" name="Заголовок 1"/>
          <p:cNvSpPr txBox="1">
            <a:spLocks/>
          </p:cNvSpPr>
          <p:nvPr/>
        </p:nvSpPr>
        <p:spPr>
          <a:xfrm>
            <a:off x="457200" y="-53144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dirty="0" smtClean="0"/>
              <a:t>Разработка ПО</a:t>
            </a:r>
            <a:endParaRPr lang="ru-RU" dirty="0"/>
          </a:p>
        </p:txBody>
      </p:sp>
      <p:sp>
        <p:nvSpPr>
          <p:cNvPr id="6" name="Номер слайда 5"/>
          <p:cNvSpPr>
            <a:spLocks noGrp="1"/>
          </p:cNvSpPr>
          <p:nvPr>
            <p:ph type="sldNum" sz="quarter" idx="12"/>
          </p:nvPr>
        </p:nvSpPr>
        <p:spPr/>
        <p:txBody>
          <a:bodyPr/>
          <a:lstStyle/>
          <a:p>
            <a:fld id="{0119AA8D-81DD-40BD-8E0C-7D93F639C7BB}" type="slidenum">
              <a:rPr lang="ru-RU" smtClean="0"/>
              <a:t>2</a:t>
            </a:fld>
            <a:endParaRPr lang="ru-RU"/>
          </a:p>
        </p:txBody>
      </p:sp>
    </p:spTree>
    <p:extLst>
      <p:ext uri="{BB962C8B-B14F-4D97-AF65-F5344CB8AC3E}">
        <p14:creationId xmlns:p14="http://schemas.microsoft.com/office/powerpoint/2010/main" val="244101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35496" y="1639341"/>
                <a:ext cx="4410746" cy="5030019"/>
              </a:xfrm>
            </p:spPr>
            <p:txBody>
              <a:bodyPr>
                <a:noAutofit/>
              </a:bodyPr>
              <a:lstStyle/>
              <a:p>
                <a:pPr marL="0" indent="0" algn="ctr">
                  <a:buNone/>
                </a:pPr>
                <a:r>
                  <a:rPr lang="en-US" sz="2800" b="1" i="1" dirty="0"/>
                  <a:t>M</a:t>
                </a:r>
                <a:r>
                  <a:rPr lang="ru-RU" sz="2800" b="1" i="1" dirty="0"/>
                  <a:t> = (</a:t>
                </a:r>
                <a:r>
                  <a:rPr lang="en-US" sz="2800" b="1" i="1" dirty="0"/>
                  <a:t>S</a:t>
                </a:r>
                <a:r>
                  <a:rPr lang="ru-RU" sz="2800" b="1" i="1" dirty="0"/>
                  <a:t>, </a:t>
                </a:r>
                <a:r>
                  <a:rPr lang="en-US" sz="2800" b="1" i="1" dirty="0"/>
                  <a:t>s</a:t>
                </a:r>
                <a:r>
                  <a:rPr lang="ru-RU" sz="2800" b="1" i="1" baseline="-25000" dirty="0"/>
                  <a:t>0</a:t>
                </a:r>
                <a:r>
                  <a:rPr lang="ru-RU" sz="2800" b="1" i="1" dirty="0"/>
                  <a:t>, </a:t>
                </a:r>
                <a:r>
                  <a:rPr lang="en-US" sz="2800" b="1" i="1" dirty="0"/>
                  <a:t>F, R</a:t>
                </a:r>
                <a:r>
                  <a:rPr lang="ru-RU" sz="2800" b="1" i="1" dirty="0"/>
                  <a:t>, </a:t>
                </a:r>
                <a:r>
                  <a:rPr lang="en-US" sz="2800" b="1" i="1" dirty="0"/>
                  <a:t>U</a:t>
                </a:r>
                <a:r>
                  <a:rPr lang="ru-RU" sz="2800" i="1" dirty="0" smtClean="0"/>
                  <a:t>)</a:t>
                </a:r>
              </a:p>
              <a:p>
                <a:r>
                  <a:rPr lang="en-US" sz="2250" b="1" dirty="0" smtClean="0"/>
                  <a:t>S</a:t>
                </a:r>
                <a:r>
                  <a:rPr lang="ru-RU" sz="2250" dirty="0" smtClean="0"/>
                  <a:t> </a:t>
                </a:r>
                <a:r>
                  <a:rPr lang="ru-RU" sz="2250" dirty="0"/>
                  <a:t>– конечное множество состояний прототипа,</a:t>
                </a:r>
              </a:p>
              <a:p>
                <a:r>
                  <a:rPr lang="en-US" sz="2250" b="1" dirty="0"/>
                  <a:t>s</a:t>
                </a:r>
                <a:r>
                  <a:rPr lang="ru-RU" sz="2250" b="1" baseline="-25000" dirty="0"/>
                  <a:t>0</a:t>
                </a:r>
                <a:r>
                  <a:rPr lang="ru-RU" sz="2250" dirty="0"/>
                  <a:t> – начальное состояние, </a:t>
                </a:r>
                <a:r>
                  <a:rPr lang="en-US" sz="2250" dirty="0"/>
                  <a:t>s</a:t>
                </a:r>
                <a:r>
                  <a:rPr lang="ru-RU" sz="2250" baseline="-25000" dirty="0"/>
                  <a:t>0</a:t>
                </a:r>
                <a:r>
                  <a:rPr lang="ru-RU" sz="2250" dirty="0"/>
                  <a:t> </a:t>
                </a:r>
                <a14:m>
                  <m:oMath xmlns:m="http://schemas.openxmlformats.org/officeDocument/2006/math">
                    <m:r>
                      <a:rPr lang="ru-RU" sz="2250" i="1">
                        <a:latin typeface="Cambria Math"/>
                      </a:rPr>
                      <m:t>∈</m:t>
                    </m:r>
                  </m:oMath>
                </a14:m>
                <a:r>
                  <a:rPr lang="ru-RU" sz="2250" dirty="0"/>
                  <a:t> </a:t>
                </a:r>
                <a:r>
                  <a:rPr lang="en-US" sz="2250" dirty="0"/>
                  <a:t>S</a:t>
                </a:r>
                <a:r>
                  <a:rPr lang="ru-RU" sz="2250" dirty="0"/>
                  <a:t>,</a:t>
                </a:r>
              </a:p>
              <a:p>
                <a:r>
                  <a:rPr lang="en-US" sz="2250" b="1" dirty="0"/>
                  <a:t>F</a:t>
                </a:r>
                <a:r>
                  <a:rPr lang="en-US" sz="2250" dirty="0"/>
                  <a:t> </a:t>
                </a:r>
                <a:r>
                  <a:rPr lang="ru-RU" sz="2250" dirty="0"/>
                  <a:t>– множество конечных состоянии, </a:t>
                </a:r>
                <a:r>
                  <a:rPr lang="en-US" sz="2250" dirty="0"/>
                  <a:t>F </a:t>
                </a:r>
                <a:r>
                  <a:rPr lang="ru-RU" sz="2250" dirty="0"/>
                  <a:t>⊆ </a:t>
                </a:r>
                <a:r>
                  <a:rPr lang="en-US" sz="2250" dirty="0"/>
                  <a:t>S</a:t>
                </a:r>
                <a:r>
                  <a:rPr lang="ru-RU" sz="2250" dirty="0"/>
                  <a:t>,</a:t>
                </a:r>
              </a:p>
              <a:p>
                <a:r>
                  <a:rPr lang="en-US" sz="2250" b="1" dirty="0"/>
                  <a:t>R</a:t>
                </a:r>
                <a:r>
                  <a:rPr lang="ru-RU" sz="2250" dirty="0"/>
                  <a:t> – набор спецификаций требований прототипа,</a:t>
                </a:r>
              </a:p>
              <a:p>
                <a:r>
                  <a:rPr lang="en-US" sz="2250" b="1" dirty="0"/>
                  <a:t>U</a:t>
                </a:r>
                <a:r>
                  <a:rPr lang="ru-RU" sz="2250" dirty="0"/>
                  <a:t> – множество сценариев использования прототипа.</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5496" y="1639341"/>
                <a:ext cx="4410746" cy="5030019"/>
              </a:xfrm>
              <a:blipFill rotWithShape="1">
                <a:blip r:embed="rId3"/>
                <a:stretch>
                  <a:fillRect l="-1660" t="-1212" r="-1798"/>
                </a:stretch>
              </a:blipFill>
            </p:spPr>
            <p:txBody>
              <a:bodyPr/>
              <a:lstStyle/>
              <a:p>
                <a:r>
                  <a:rPr lang="ru-RU">
                    <a:noFill/>
                  </a:rPr>
                  <a:t> </a:t>
                </a:r>
              </a:p>
            </p:txBody>
          </p:sp>
        </mc:Fallback>
      </mc:AlternateContent>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7" name="Заголовок 1"/>
          <p:cNvSpPr txBox="1">
            <a:spLocks/>
          </p:cNvSpPr>
          <p:nvPr/>
        </p:nvSpPr>
        <p:spPr>
          <a:xfrm>
            <a:off x="1" y="-115416"/>
            <a:ext cx="9036496"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dirty="0"/>
              <a:t>Модель </a:t>
            </a:r>
            <a:r>
              <a:rPr lang="ru-RU" dirty="0" smtClean="0"/>
              <a:t>прототипа архитектуры</a:t>
            </a:r>
            <a:endParaRPr lang="ru-RU" dirty="0"/>
          </a:p>
        </p:txBody>
      </p:sp>
      <p:sp>
        <p:nvSpPr>
          <p:cNvPr id="2" name="Номер слайда 1"/>
          <p:cNvSpPr>
            <a:spLocks noGrp="1"/>
          </p:cNvSpPr>
          <p:nvPr>
            <p:ph type="sldNum" sz="quarter" idx="12"/>
          </p:nvPr>
        </p:nvSpPr>
        <p:spPr/>
        <p:txBody>
          <a:bodyPr/>
          <a:lstStyle/>
          <a:p>
            <a:fld id="{0119AA8D-81DD-40BD-8E0C-7D93F639C7BB}" type="slidenum">
              <a:rPr lang="ru-RU" smtClean="0"/>
              <a:t>3</a:t>
            </a:fld>
            <a:endParaRPr lang="ru-RU"/>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872390"/>
            <a:ext cx="4671677" cy="4076890"/>
          </a:xfrm>
          <a:prstGeom prst="rect">
            <a:avLst/>
          </a:prstGeom>
        </p:spPr>
      </p:pic>
    </p:spTree>
    <p:extLst>
      <p:ext uri="{BB962C8B-B14F-4D97-AF65-F5344CB8AC3E}">
        <p14:creationId xmlns:p14="http://schemas.microsoft.com/office/powerpoint/2010/main" val="666946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5" name="Заголовок 1"/>
          <p:cNvSpPr txBox="1">
            <a:spLocks/>
          </p:cNvSpPr>
          <p:nvPr/>
        </p:nvSpPr>
        <p:spPr>
          <a:xfrm>
            <a:off x="457200" y="-603448"/>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dirty="0"/>
              <a:t>Верификация</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784" y="2132856"/>
            <a:ext cx="6423576" cy="4176465"/>
          </a:xfrm>
          <a:prstGeom prst="rect">
            <a:avLst/>
          </a:prstGeom>
        </p:spPr>
      </p:pic>
      <p:sp>
        <p:nvSpPr>
          <p:cNvPr id="9" name="TextBox 8"/>
          <p:cNvSpPr txBox="1"/>
          <p:nvPr/>
        </p:nvSpPr>
        <p:spPr>
          <a:xfrm>
            <a:off x="1619672" y="1340768"/>
            <a:ext cx="184731" cy="369332"/>
          </a:xfrm>
          <a:prstGeom prst="rect">
            <a:avLst/>
          </a:prstGeom>
          <a:noFill/>
        </p:spPr>
        <p:txBody>
          <a:bodyPr wrap="none" rtlCol="0">
            <a:spAutoFit/>
          </a:bodyPr>
          <a:lstStyle/>
          <a:p>
            <a:endParaRPr lang="ru-RU" dirty="0"/>
          </a:p>
        </p:txBody>
      </p:sp>
      <p:sp>
        <p:nvSpPr>
          <p:cNvPr id="11" name="Текст 10"/>
          <p:cNvSpPr>
            <a:spLocks noGrp="1"/>
          </p:cNvSpPr>
          <p:nvPr>
            <p:ph type="body" idx="1"/>
          </p:nvPr>
        </p:nvSpPr>
        <p:spPr>
          <a:xfrm>
            <a:off x="395536" y="891553"/>
            <a:ext cx="8507288" cy="1097287"/>
          </a:xfrm>
        </p:spPr>
        <p:txBody>
          <a:bodyPr/>
          <a:lstStyle/>
          <a:p>
            <a:r>
              <a:rPr lang="ru-RU" dirty="0"/>
              <a:t>Исследование и обоснование того, что программа соответствует своей </a:t>
            </a:r>
            <a:r>
              <a:rPr lang="ru-RU" dirty="0" smtClean="0"/>
              <a:t>спецификации</a:t>
            </a:r>
            <a:endParaRPr lang="ru-RU" dirty="0"/>
          </a:p>
        </p:txBody>
      </p:sp>
      <p:sp>
        <p:nvSpPr>
          <p:cNvPr id="2" name="Номер слайда 1"/>
          <p:cNvSpPr>
            <a:spLocks noGrp="1"/>
          </p:cNvSpPr>
          <p:nvPr>
            <p:ph type="sldNum" sz="quarter" idx="12"/>
          </p:nvPr>
        </p:nvSpPr>
        <p:spPr/>
        <p:txBody>
          <a:bodyPr/>
          <a:lstStyle/>
          <a:p>
            <a:fld id="{0119AA8D-81DD-40BD-8E0C-7D93F639C7BB}" type="slidenum">
              <a:rPr lang="ru-RU" smtClean="0"/>
              <a:t>4</a:t>
            </a:fld>
            <a:endParaRPr lang="ru-RU"/>
          </a:p>
        </p:txBody>
      </p:sp>
    </p:spTree>
    <p:extLst>
      <p:ext uri="{BB962C8B-B14F-4D97-AF65-F5344CB8AC3E}">
        <p14:creationId xmlns:p14="http://schemas.microsoft.com/office/powerpoint/2010/main" val="2259434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1440"/>
            <a:ext cx="8229600" cy="1600200"/>
          </a:xfrm>
        </p:spPr>
        <p:txBody>
          <a:bodyPr/>
          <a:lstStyle/>
          <a:p>
            <a:r>
              <a:rPr lang="ru-RU" dirty="0" smtClean="0"/>
              <a:t>Структура системы</a:t>
            </a:r>
            <a:endParaRPr lang="ru-RU" dirty="0"/>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pic>
        <p:nvPicPr>
          <p:cNvPr id="19" name="Объект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123" y="1124744"/>
            <a:ext cx="5951627" cy="5328592"/>
          </a:xfrm>
        </p:spPr>
      </p:pic>
      <p:sp>
        <p:nvSpPr>
          <p:cNvPr id="3" name="Номер слайда 2"/>
          <p:cNvSpPr>
            <a:spLocks noGrp="1"/>
          </p:cNvSpPr>
          <p:nvPr>
            <p:ph type="sldNum" sz="quarter" idx="12"/>
          </p:nvPr>
        </p:nvSpPr>
        <p:spPr/>
        <p:txBody>
          <a:bodyPr/>
          <a:lstStyle/>
          <a:p>
            <a:fld id="{0119AA8D-81DD-40BD-8E0C-7D93F639C7BB}" type="slidenum">
              <a:rPr lang="ru-RU" smtClean="0"/>
              <a:t>5</a:t>
            </a:fld>
            <a:endParaRPr lang="ru-RU"/>
          </a:p>
        </p:txBody>
      </p:sp>
    </p:spTree>
    <p:extLst>
      <p:ext uri="{BB962C8B-B14F-4D97-AF65-F5344CB8AC3E}">
        <p14:creationId xmlns:p14="http://schemas.microsoft.com/office/powerpoint/2010/main" val="317633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57200" y="-603448"/>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smtClean="0"/>
              <a:t>SPIN</a:t>
            </a:r>
            <a:endParaRPr lang="ru-RU" dirty="0"/>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03" y="836712"/>
            <a:ext cx="5247301" cy="5624117"/>
          </a:xfrm>
          <a:prstGeom prst="rect">
            <a:avLst/>
          </a:prstGeom>
        </p:spPr>
      </p:pic>
      <p:sp>
        <p:nvSpPr>
          <p:cNvPr id="15"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16" name="TextBox 15"/>
          <p:cNvSpPr txBox="1"/>
          <p:nvPr/>
        </p:nvSpPr>
        <p:spPr>
          <a:xfrm>
            <a:off x="1043608" y="3356992"/>
            <a:ext cx="184731" cy="369332"/>
          </a:xfrm>
          <a:prstGeom prst="rect">
            <a:avLst/>
          </a:prstGeom>
          <a:noFill/>
        </p:spPr>
        <p:txBody>
          <a:bodyPr wrap="none" rtlCol="0">
            <a:spAutoFit/>
          </a:bodyPr>
          <a:lstStyle/>
          <a:p>
            <a:endParaRPr lang="ru-RU" dirty="0"/>
          </a:p>
        </p:txBody>
      </p:sp>
      <p:sp>
        <p:nvSpPr>
          <p:cNvPr id="19" name="Объект 18"/>
          <p:cNvSpPr>
            <a:spLocks noGrp="1"/>
          </p:cNvSpPr>
          <p:nvPr>
            <p:ph sz="quarter" idx="13"/>
          </p:nvPr>
        </p:nvSpPr>
        <p:spPr>
          <a:xfrm>
            <a:off x="611560" y="3472408"/>
            <a:ext cx="1944216" cy="892696"/>
          </a:xfrm>
        </p:spPr>
        <p:txBody>
          <a:bodyPr>
            <a:noAutofit/>
          </a:bodyPr>
          <a:lstStyle/>
          <a:p>
            <a:pPr marL="0" indent="0">
              <a:buNone/>
            </a:pPr>
            <a:r>
              <a:rPr lang="ru-RU" b="1" dirty="0" err="1"/>
              <a:t>S</a:t>
            </a:r>
            <a:r>
              <a:rPr lang="ru-RU" dirty="0" err="1"/>
              <a:t>imple</a:t>
            </a:r>
            <a:r>
              <a:rPr lang="ru-RU" dirty="0"/>
              <a:t> </a:t>
            </a:r>
            <a:r>
              <a:rPr lang="ru-RU" b="1" dirty="0" err="1"/>
              <a:t>P</a:t>
            </a:r>
            <a:r>
              <a:rPr lang="ru-RU" dirty="0" err="1"/>
              <a:t>romela</a:t>
            </a:r>
            <a:r>
              <a:rPr lang="ru-RU" dirty="0"/>
              <a:t> </a:t>
            </a:r>
            <a:r>
              <a:rPr lang="ru-RU" b="1" dirty="0" err="1"/>
              <a:t>In</a:t>
            </a:r>
            <a:r>
              <a:rPr lang="ru-RU" dirty="0" err="1"/>
              <a:t>terpreter</a:t>
            </a:r>
            <a:endParaRPr lang="en-US" dirty="0"/>
          </a:p>
          <a:p>
            <a:endParaRPr lang="ru-RU" dirty="0"/>
          </a:p>
        </p:txBody>
      </p:sp>
      <p:sp>
        <p:nvSpPr>
          <p:cNvPr id="20" name="Объект 18"/>
          <p:cNvSpPr>
            <a:spLocks noGrp="1"/>
          </p:cNvSpPr>
          <p:nvPr>
            <p:ph sz="quarter" idx="13"/>
          </p:nvPr>
        </p:nvSpPr>
        <p:spPr>
          <a:xfrm>
            <a:off x="107504" y="3212976"/>
            <a:ext cx="1944216" cy="576064"/>
          </a:xfrm>
        </p:spPr>
        <p:txBody>
          <a:bodyPr>
            <a:noAutofit/>
          </a:bodyPr>
          <a:lstStyle/>
          <a:p>
            <a:pPr marL="0" indent="0">
              <a:buNone/>
            </a:pPr>
            <a:r>
              <a:rPr lang="en-US" sz="8800" b="1" dirty="0"/>
              <a:t>{</a:t>
            </a:r>
            <a:endParaRPr lang="ru-RU" sz="8800" dirty="0"/>
          </a:p>
        </p:txBody>
      </p:sp>
      <p:sp>
        <p:nvSpPr>
          <p:cNvPr id="2" name="Номер слайда 1"/>
          <p:cNvSpPr>
            <a:spLocks noGrp="1"/>
          </p:cNvSpPr>
          <p:nvPr>
            <p:ph type="sldNum" sz="quarter" idx="12"/>
          </p:nvPr>
        </p:nvSpPr>
        <p:spPr/>
        <p:txBody>
          <a:bodyPr/>
          <a:lstStyle/>
          <a:p>
            <a:fld id="{0119AA8D-81DD-40BD-8E0C-7D93F639C7BB}" type="slidenum">
              <a:rPr lang="ru-RU" smtClean="0"/>
              <a:t>6</a:t>
            </a:fld>
            <a:endParaRPr lang="ru-RU"/>
          </a:p>
        </p:txBody>
      </p:sp>
    </p:spTree>
    <p:extLst>
      <p:ext uri="{BB962C8B-B14F-4D97-AF65-F5344CB8AC3E}">
        <p14:creationId xmlns:p14="http://schemas.microsoft.com/office/powerpoint/2010/main" val="59114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600"/>
            <a:ext cx="8229600" cy="1600200"/>
          </a:xfrm>
        </p:spPr>
        <p:txBody>
          <a:bodyPr/>
          <a:lstStyle/>
          <a:p>
            <a:r>
              <a:rPr lang="en-US" dirty="0" err="1" smtClean="0"/>
              <a:t>Promela</a:t>
            </a:r>
            <a:r>
              <a:rPr lang="en-US" dirty="0" smtClean="0"/>
              <a:t> </a:t>
            </a:r>
            <a:br>
              <a:rPr lang="en-US" dirty="0" smtClean="0"/>
            </a:br>
            <a:r>
              <a:rPr lang="en-US" dirty="0" smtClean="0"/>
              <a:t>(</a:t>
            </a:r>
            <a:r>
              <a:rPr lang="ru-RU" u="sng" dirty="0" err="1"/>
              <a:t>Pro</a:t>
            </a:r>
            <a:r>
              <a:rPr lang="ru-RU" dirty="0" err="1"/>
              <a:t>tocol</a:t>
            </a:r>
            <a:r>
              <a:rPr lang="ru-RU" dirty="0"/>
              <a:t> </a:t>
            </a:r>
            <a:r>
              <a:rPr lang="ru-RU" u="sng" dirty="0" err="1"/>
              <a:t>Me</a:t>
            </a:r>
            <a:r>
              <a:rPr lang="ru-RU" dirty="0" err="1"/>
              <a:t>ta</a:t>
            </a:r>
            <a:r>
              <a:rPr lang="ru-RU" dirty="0"/>
              <a:t> </a:t>
            </a:r>
            <a:r>
              <a:rPr lang="ru-RU" u="sng" dirty="0" err="1" smtClean="0"/>
              <a:t>La</a:t>
            </a:r>
            <a:r>
              <a:rPr lang="ru-RU" dirty="0" err="1" smtClean="0"/>
              <a:t>nguage</a:t>
            </a:r>
            <a:r>
              <a:rPr lang="en-US" dirty="0" smtClean="0"/>
              <a:t>)</a:t>
            </a:r>
            <a:endParaRPr lang="ru-RU" dirty="0"/>
          </a:p>
        </p:txBody>
      </p:sp>
      <p:sp>
        <p:nvSpPr>
          <p:cNvPr id="5" name="Объект 4"/>
          <p:cNvSpPr>
            <a:spLocks noGrp="1"/>
          </p:cNvSpPr>
          <p:nvPr>
            <p:ph sz="quarter" idx="13"/>
          </p:nvPr>
        </p:nvSpPr>
        <p:spPr>
          <a:xfrm>
            <a:off x="179512" y="1556792"/>
            <a:ext cx="8784976" cy="4896544"/>
          </a:xfrm>
        </p:spPr>
        <p:txBody>
          <a:bodyPr>
            <a:normAutofit/>
          </a:bodyPr>
          <a:lstStyle/>
          <a:p>
            <a:pPr marL="0" indent="0" algn="ctr">
              <a:buNone/>
            </a:pPr>
            <a:r>
              <a:rPr lang="ru-RU" sz="2800" dirty="0" smtClean="0"/>
              <a:t>Описание поведения</a:t>
            </a:r>
          </a:p>
          <a:p>
            <a:r>
              <a:rPr lang="ru-RU" sz="2800" dirty="0"/>
              <a:t>н</a:t>
            </a:r>
            <a:r>
              <a:rPr lang="ru-RU" sz="2800" dirty="0" smtClean="0"/>
              <a:t>едетерминированный язык с охраняемыми командами</a:t>
            </a:r>
          </a:p>
          <a:p>
            <a:r>
              <a:rPr lang="ru-RU" sz="2800" dirty="0"/>
              <a:t>з</a:t>
            </a:r>
            <a:r>
              <a:rPr lang="ru-RU" sz="2800" dirty="0" smtClean="0"/>
              <a:t>адача языка – </a:t>
            </a:r>
            <a:r>
              <a:rPr lang="ru-RU" sz="2800" b="1" dirty="0" smtClean="0"/>
              <a:t>не</a:t>
            </a:r>
            <a:r>
              <a:rPr lang="ru-RU" sz="2800" dirty="0" smtClean="0"/>
              <a:t> предотвратить описание моделей плохих программ</a:t>
            </a:r>
          </a:p>
          <a:p>
            <a:r>
              <a:rPr lang="ru-RU" sz="2800" dirty="0" smtClean="0"/>
              <a:t>задача языка – разрешить описание моделей, которые могут быть верифицированы</a:t>
            </a:r>
          </a:p>
        </p:txBody>
      </p:sp>
      <p:sp>
        <p:nvSpPr>
          <p:cNvPr id="9"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3" name="Номер слайда 2"/>
          <p:cNvSpPr>
            <a:spLocks noGrp="1"/>
          </p:cNvSpPr>
          <p:nvPr>
            <p:ph type="sldNum" sz="quarter" idx="12"/>
          </p:nvPr>
        </p:nvSpPr>
        <p:spPr/>
        <p:txBody>
          <a:bodyPr/>
          <a:lstStyle/>
          <a:p>
            <a:fld id="{0119AA8D-81DD-40BD-8E0C-7D93F639C7BB}" type="slidenum">
              <a:rPr lang="ru-RU" smtClean="0"/>
              <a:t>7</a:t>
            </a:fld>
            <a:endParaRPr lang="ru-RU"/>
          </a:p>
        </p:txBody>
      </p:sp>
    </p:spTree>
    <p:extLst>
      <p:ext uri="{BB962C8B-B14F-4D97-AF65-F5344CB8AC3E}">
        <p14:creationId xmlns:p14="http://schemas.microsoft.com/office/powerpoint/2010/main" val="1418351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384"/>
            <a:ext cx="9144000" cy="1600200"/>
          </a:xfrm>
        </p:spPr>
        <p:txBody>
          <a:bodyPr/>
          <a:lstStyle/>
          <a:p>
            <a:r>
              <a:rPr lang="en-US" dirty="0" smtClean="0"/>
              <a:t>LTL</a:t>
            </a:r>
            <a:br>
              <a:rPr lang="en-US" dirty="0" smtClean="0"/>
            </a:br>
            <a:r>
              <a:rPr lang="en-US" dirty="0" smtClean="0"/>
              <a:t>(</a:t>
            </a:r>
            <a:r>
              <a:rPr lang="en-US" dirty="0"/>
              <a:t>L</a:t>
            </a:r>
            <a:r>
              <a:rPr lang="ru-RU" dirty="0" err="1" smtClean="0"/>
              <a:t>inear</a:t>
            </a:r>
            <a:r>
              <a:rPr lang="ru-RU" dirty="0" smtClean="0"/>
              <a:t> </a:t>
            </a:r>
            <a:r>
              <a:rPr lang="en-US" dirty="0"/>
              <a:t>T</a:t>
            </a:r>
            <a:r>
              <a:rPr lang="ru-RU" dirty="0" err="1"/>
              <a:t>emporal</a:t>
            </a:r>
            <a:r>
              <a:rPr lang="ru-RU" dirty="0"/>
              <a:t> </a:t>
            </a:r>
            <a:r>
              <a:rPr lang="en-US" dirty="0"/>
              <a:t>L</a:t>
            </a:r>
            <a:r>
              <a:rPr lang="ru-RU" dirty="0" err="1" smtClean="0"/>
              <a:t>ogic</a:t>
            </a:r>
            <a:r>
              <a:rPr lang="en-US" dirty="0" smtClean="0"/>
              <a:t>)</a:t>
            </a:r>
            <a:endParaRPr lang="ru-RU" dirty="0"/>
          </a:p>
        </p:txBody>
      </p:sp>
      <p:sp>
        <p:nvSpPr>
          <p:cNvPr id="5" name="Объект 4"/>
          <p:cNvSpPr>
            <a:spLocks noGrp="1"/>
          </p:cNvSpPr>
          <p:nvPr>
            <p:ph sz="quarter" idx="13"/>
          </p:nvPr>
        </p:nvSpPr>
        <p:spPr>
          <a:xfrm>
            <a:off x="179512" y="1556792"/>
            <a:ext cx="8784976" cy="4824536"/>
          </a:xfrm>
        </p:spPr>
        <p:txBody>
          <a:bodyPr>
            <a:normAutofit fontScale="92500" lnSpcReduction="10000"/>
          </a:bodyPr>
          <a:lstStyle/>
          <a:p>
            <a:pPr marL="0" indent="0" algn="ctr">
              <a:buNone/>
            </a:pPr>
            <a:r>
              <a:rPr lang="ru-RU" sz="3000" dirty="0" smtClean="0"/>
              <a:t>Описание свойств</a:t>
            </a:r>
          </a:p>
          <a:p>
            <a:pPr marL="0" indent="0" algn="ctr">
              <a:buNone/>
            </a:pPr>
            <a:r>
              <a:rPr lang="ru-RU" sz="3000" dirty="0" smtClean="0"/>
              <a:t>Позволяет описать как поведение системы представляется  во </a:t>
            </a:r>
            <a:r>
              <a:rPr lang="ru-RU" sz="3000" dirty="0" smtClean="0"/>
              <a:t>времени</a:t>
            </a:r>
          </a:p>
          <a:p>
            <a:pPr marL="0" indent="0">
              <a:buNone/>
            </a:pPr>
            <a:endParaRPr lang="ru-RU" sz="2800" dirty="0" smtClean="0"/>
          </a:p>
          <a:p>
            <a:pPr marL="0" indent="0">
              <a:buNone/>
            </a:pPr>
            <a:r>
              <a:rPr lang="ru-RU" sz="2800" dirty="0" smtClean="0"/>
              <a:t>Пусть есть набор переменных как-то меняющихся во времени. Темпоральная логика позволяет сформулировать утверждения типа:</a:t>
            </a:r>
          </a:p>
          <a:p>
            <a:r>
              <a:rPr lang="ru-RU" sz="2800" dirty="0" smtClean="0"/>
              <a:t>Значение </a:t>
            </a:r>
            <a:r>
              <a:rPr lang="en-US" sz="2800" i="1" dirty="0" smtClean="0"/>
              <a:t>a</a:t>
            </a:r>
            <a:r>
              <a:rPr lang="en-US" sz="2800" dirty="0" smtClean="0"/>
              <a:t> </a:t>
            </a:r>
            <a:r>
              <a:rPr lang="ru-RU" sz="2800" dirty="0" smtClean="0"/>
              <a:t>всегда будет равно значению </a:t>
            </a:r>
            <a:r>
              <a:rPr lang="en-US" sz="2800" i="1" dirty="0" smtClean="0"/>
              <a:t>b</a:t>
            </a:r>
          </a:p>
          <a:p>
            <a:r>
              <a:rPr lang="ru-RU" sz="2800" dirty="0" smtClean="0"/>
              <a:t>Наступит момент, когда </a:t>
            </a:r>
            <a:r>
              <a:rPr lang="en-US" sz="2800" i="1" dirty="0" smtClean="0"/>
              <a:t>c</a:t>
            </a:r>
            <a:r>
              <a:rPr lang="en-US" sz="2800" dirty="0" smtClean="0"/>
              <a:t> </a:t>
            </a:r>
            <a:r>
              <a:rPr lang="ru-RU" sz="2800" dirty="0" smtClean="0"/>
              <a:t>станет равна 0</a:t>
            </a:r>
          </a:p>
          <a:p>
            <a:r>
              <a:rPr lang="ru-RU" sz="2800" dirty="0" smtClean="0"/>
              <a:t>Значение </a:t>
            </a:r>
            <a:r>
              <a:rPr lang="en-US" sz="2800" i="1" dirty="0" smtClean="0"/>
              <a:t>d</a:t>
            </a:r>
            <a:r>
              <a:rPr lang="en-US" sz="2800" dirty="0" smtClean="0"/>
              <a:t> </a:t>
            </a:r>
            <a:r>
              <a:rPr lang="ru-RU" sz="2800" dirty="0" smtClean="0"/>
              <a:t>будет становиться 1 бесконечное много раз</a:t>
            </a:r>
            <a:endParaRPr lang="ru-RU" sz="2800" dirty="0" smtClean="0"/>
          </a:p>
        </p:txBody>
      </p:sp>
      <p:sp>
        <p:nvSpPr>
          <p:cNvPr id="9"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sp>
        <p:nvSpPr>
          <p:cNvPr id="3" name="Номер слайда 2"/>
          <p:cNvSpPr>
            <a:spLocks noGrp="1"/>
          </p:cNvSpPr>
          <p:nvPr>
            <p:ph type="sldNum" sz="quarter" idx="12"/>
          </p:nvPr>
        </p:nvSpPr>
        <p:spPr/>
        <p:txBody>
          <a:bodyPr/>
          <a:lstStyle/>
          <a:p>
            <a:fld id="{0119AA8D-81DD-40BD-8E0C-7D93F639C7BB}" type="slidenum">
              <a:rPr lang="ru-RU" smtClean="0"/>
              <a:t>8</a:t>
            </a:fld>
            <a:endParaRPr lang="ru-RU"/>
          </a:p>
        </p:txBody>
      </p:sp>
    </p:spTree>
    <p:extLst>
      <p:ext uri="{BB962C8B-B14F-4D97-AF65-F5344CB8AC3E}">
        <p14:creationId xmlns:p14="http://schemas.microsoft.com/office/powerpoint/2010/main" val="186383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03448"/>
            <a:ext cx="8229600" cy="1600200"/>
          </a:xfrm>
        </p:spPr>
        <p:txBody>
          <a:bodyPr/>
          <a:lstStyle/>
          <a:p>
            <a:r>
              <a:rPr lang="ru-RU" dirty="0" smtClean="0"/>
              <a:t>Архитектура системы</a:t>
            </a:r>
            <a:endParaRPr lang="ru-RU" dirty="0"/>
          </a:p>
        </p:txBody>
      </p:sp>
      <p:sp>
        <p:nvSpPr>
          <p:cNvPr id="4" name="Text Box 5"/>
          <p:cNvSpPr txBox="1">
            <a:spLocks noChangeArrowheads="1"/>
          </p:cNvSpPr>
          <p:nvPr/>
        </p:nvSpPr>
        <p:spPr bwMode="auto">
          <a:xfrm>
            <a:off x="773262" y="6453336"/>
            <a:ext cx="5886970" cy="190052"/>
          </a:xfrm>
          <a:prstGeom prst="rect">
            <a:avLst/>
          </a:prstGeom>
          <a:noFill/>
          <a:ln w="9525">
            <a:noFill/>
            <a:miter lim="800000"/>
            <a:headEnd/>
            <a:tailEnd/>
          </a:ln>
        </p:spPr>
        <p:txBody>
          <a:bodyPr wrap="square" lIns="0" tIns="0" rIns="0" bIns="0" anchor="b">
            <a:spAutoFit/>
          </a:bodyPr>
          <a:lstStyle/>
          <a:p>
            <a:pPr>
              <a:lnSpc>
                <a:spcPct val="95000"/>
              </a:lnSpc>
            </a:pPr>
            <a:r>
              <a:rPr lang="ru-RU" sz="1300" dirty="0">
                <a:solidFill>
                  <a:srgbClr val="045C75"/>
                </a:solidFill>
              </a:rPr>
              <a:t>АлтГТУ им. И. И. </a:t>
            </a:r>
            <a:r>
              <a:rPr lang="ru-RU" sz="1300" dirty="0" smtClean="0">
                <a:solidFill>
                  <a:srgbClr val="045C75"/>
                </a:solidFill>
              </a:rPr>
              <a:t>Ползунова / ПОВТ, Юлия Шатилина</a:t>
            </a:r>
            <a:endParaRPr lang="en-US" sz="1300" dirty="0">
              <a:solidFill>
                <a:srgbClr val="045C75"/>
              </a:solidFill>
            </a:endParaRP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981" y="1268759"/>
            <a:ext cx="4824259" cy="5184577"/>
          </a:xfrm>
          <a:prstGeom prst="rect">
            <a:avLst/>
          </a:prstGeom>
        </p:spPr>
      </p:pic>
      <p:sp>
        <p:nvSpPr>
          <p:cNvPr id="3" name="Номер слайда 2"/>
          <p:cNvSpPr>
            <a:spLocks noGrp="1"/>
          </p:cNvSpPr>
          <p:nvPr>
            <p:ph type="sldNum" sz="quarter" idx="12"/>
          </p:nvPr>
        </p:nvSpPr>
        <p:spPr/>
        <p:txBody>
          <a:bodyPr/>
          <a:lstStyle/>
          <a:p>
            <a:fld id="{0119AA8D-81DD-40BD-8E0C-7D93F639C7BB}" type="slidenum">
              <a:rPr lang="ru-RU" smtClean="0"/>
              <a:t>9</a:t>
            </a:fld>
            <a:endParaRPr lang="ru-RU"/>
          </a:p>
        </p:txBody>
      </p:sp>
    </p:spTree>
    <p:extLst>
      <p:ext uri="{BB962C8B-B14F-4D97-AF65-F5344CB8AC3E}">
        <p14:creationId xmlns:p14="http://schemas.microsoft.com/office/powerpoint/2010/main" val="4061569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6572</TotalTime>
  <Words>1896</Words>
  <Application>Microsoft Office PowerPoint</Application>
  <PresentationFormat>Экран (4:3)</PresentationFormat>
  <Paragraphs>199</Paragraphs>
  <Slides>19</Slides>
  <Notes>19</Notes>
  <HiddenSlides>1</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Исполнительная</vt:lpstr>
      <vt:lpstr>Система проектирования и тестирования каркасов программных продуктов</vt:lpstr>
      <vt:lpstr>Презентация PowerPoint</vt:lpstr>
      <vt:lpstr>Презентация PowerPoint</vt:lpstr>
      <vt:lpstr>Презентация PowerPoint</vt:lpstr>
      <vt:lpstr>Структура системы</vt:lpstr>
      <vt:lpstr>Презентация PowerPoint</vt:lpstr>
      <vt:lpstr>Promela  (Protocol Meta Language)</vt:lpstr>
      <vt:lpstr>LTL (Linear Temporal Logic)</vt:lpstr>
      <vt:lpstr>Архитектура системы</vt:lpstr>
      <vt:lpstr>Подсистемы лексического и синтаксического анализа</vt:lpstr>
      <vt:lpstr>Подсистема построения графа потока исполнения</vt:lpstr>
      <vt:lpstr>Подсистема кодогенерации</vt:lpstr>
      <vt:lpstr>Пример системы</vt:lpstr>
      <vt:lpstr>Входные и выходные данные</vt:lpstr>
      <vt:lpstr>Eclipse Plug-in</vt:lpstr>
      <vt:lpstr>Итоги</vt:lpstr>
      <vt:lpstr>Пути развития</vt:lpstr>
      <vt:lpstr>Спасибо!</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Реализация системы проектирования и тестирования каркасов программных продуктов</dc:title>
  <dc:creator>Julia Shatilina</dc:creator>
  <cp:lastModifiedBy>Shatilina</cp:lastModifiedBy>
  <cp:revision>321</cp:revision>
  <dcterms:created xsi:type="dcterms:W3CDTF">2012-05-06T13:50:25Z</dcterms:created>
  <dcterms:modified xsi:type="dcterms:W3CDTF">2012-06-13T09:57:44Z</dcterms:modified>
</cp:coreProperties>
</file>