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5"/>
  </p:notesMasterIdLst>
  <p:sldIdLst>
    <p:sldId id="257" r:id="rId2"/>
    <p:sldId id="264" r:id="rId3"/>
    <p:sldId id="265" r:id="rId4"/>
    <p:sldId id="267" r:id="rId5"/>
    <p:sldId id="266" r:id="rId6"/>
    <p:sldId id="268" r:id="rId7"/>
    <p:sldId id="269" r:id="rId8"/>
    <p:sldId id="270" r:id="rId9"/>
    <p:sldId id="261" r:id="rId10"/>
    <p:sldId id="262" r:id="rId11"/>
    <p:sldId id="260" r:id="rId12"/>
    <p:sldId id="258" r:id="rId13"/>
    <p:sldId id="25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FA82E-57DB-4151-B406-A26D33A7B30A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5C3F3-C17D-45D2-AA34-92C6E86E3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 классов всей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С</a:t>
            </a:r>
            <a:r>
              <a:rPr lang="ru-RU" sz="4800" dirty="0" smtClean="0"/>
              <a:t>истема </a:t>
            </a:r>
            <a:r>
              <a:rPr lang="ru-RU" sz="4800" dirty="0"/>
              <a:t>проектирования и тестирования каркасов программных продуктов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студент Шатилина Ю.Е.,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профессор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к.ф-м.н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Крючкова Е.Н.,</a:t>
            </a:r>
          </a:p>
          <a:p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АлтГТУ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/ </a:t>
            </a:r>
            <a:r>
              <a:rPr lang="ru-R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ПОВТ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403448"/>
            <a:ext cx="8229600" cy="1600200"/>
          </a:xfrm>
        </p:spPr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81" y="1268759"/>
            <a:ext cx="4824259" cy="518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разработана </a:t>
            </a:r>
            <a:r>
              <a:rPr lang="ru-RU" b="1" dirty="0" smtClean="0">
                <a:latin typeface="+mn-lt"/>
              </a:rPr>
              <a:t>модель</a:t>
            </a:r>
            <a:r>
              <a:rPr lang="ru-RU" dirty="0" smtClean="0">
                <a:latin typeface="+mn-lt"/>
              </a:rPr>
              <a:t> системы</a:t>
            </a:r>
          </a:p>
          <a:p>
            <a:pPr lvl="1"/>
            <a:endParaRPr lang="ru-RU" sz="18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спроектирована </a:t>
            </a:r>
            <a:r>
              <a:rPr lang="ru-RU" b="1" dirty="0" smtClean="0">
                <a:latin typeface="+mn-lt"/>
              </a:rPr>
              <a:t>архитектура </a:t>
            </a:r>
            <a:r>
              <a:rPr lang="ru-RU" dirty="0" smtClean="0">
                <a:latin typeface="+mn-lt"/>
              </a:rPr>
              <a:t>системы</a:t>
            </a:r>
          </a:p>
          <a:p>
            <a:pPr lvl="1"/>
            <a:endParaRPr lang="ru-RU" sz="12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реализовано кроссплатформенное </a:t>
            </a:r>
            <a:r>
              <a:rPr lang="ru-RU" b="1" dirty="0" smtClean="0">
                <a:latin typeface="+mn-lt"/>
              </a:rPr>
              <a:t>приложение, </a:t>
            </a:r>
            <a:r>
              <a:rPr lang="ru-RU" dirty="0" smtClean="0">
                <a:latin typeface="+mn-lt"/>
              </a:rPr>
              <a:t>состоящее из: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лексического и синтаксического анализа</a:t>
            </a:r>
            <a:endParaRPr lang="ru-RU" sz="2000" dirty="0">
              <a:latin typeface="+mn-lt"/>
            </a:endParaRP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построения </a:t>
            </a:r>
            <a:r>
              <a:rPr lang="en-US" sz="2000" dirty="0" smtClean="0">
                <a:latin typeface="+mn-lt"/>
              </a:rPr>
              <a:t>AST</a:t>
            </a:r>
            <a:r>
              <a:rPr lang="ru-RU" sz="2000" dirty="0" smtClean="0">
                <a:latin typeface="+mn-lt"/>
              </a:rPr>
              <a:t> и </a:t>
            </a:r>
            <a:r>
              <a:rPr lang="en-US" sz="2000" dirty="0" smtClean="0">
                <a:latin typeface="+mn-lt"/>
              </a:rPr>
              <a:t>CFG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</a:t>
            </a:r>
            <a:r>
              <a:rPr lang="ru-RU" sz="2000" dirty="0" err="1" smtClean="0">
                <a:latin typeface="+mn-lt"/>
              </a:rPr>
              <a:t>кодогенерации</a:t>
            </a:r>
            <a:endParaRPr lang="ru-RU" sz="2000" dirty="0" smtClean="0">
              <a:latin typeface="+mn-lt"/>
            </a:endParaRPr>
          </a:p>
          <a:p>
            <a:pPr marL="914400" lvl="3"/>
            <a:endParaRPr lang="ru-RU" sz="1200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создан </a:t>
            </a:r>
            <a:r>
              <a:rPr lang="en-US" b="1" dirty="0" smtClean="0">
                <a:latin typeface="+mn-lt"/>
              </a:rPr>
              <a:t>plug-in </a:t>
            </a:r>
            <a:r>
              <a:rPr lang="ru-RU" b="1" dirty="0">
                <a:latin typeface="+mn-lt"/>
              </a:rPr>
              <a:t>для </a:t>
            </a:r>
            <a:r>
              <a:rPr lang="en-US" b="1" dirty="0" smtClean="0">
                <a:latin typeface="+mn-lt"/>
              </a:rPr>
              <a:t>Eclipse</a:t>
            </a:r>
            <a:endParaRPr lang="ru-RU" b="1" dirty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поддержка </a:t>
            </a:r>
            <a:r>
              <a:rPr lang="ru-RU" b="1" dirty="0" smtClean="0">
                <a:latin typeface="+mn-lt"/>
              </a:rPr>
              <a:t>верификация распределённых и параллельных систем</a:t>
            </a:r>
          </a:p>
          <a:p>
            <a:pPr>
              <a:buFont typeface="Courier New" pitchFamily="49" charset="0"/>
              <a:buChar char="o"/>
            </a:pP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>
                <a:latin typeface="+mn-lt"/>
              </a:rPr>
              <a:t>г</a:t>
            </a:r>
            <a:r>
              <a:rPr lang="ru-RU" b="1" dirty="0" smtClean="0">
                <a:latin typeface="+mn-lt"/>
              </a:rPr>
              <a:t>енерация других целевых языков </a:t>
            </a:r>
            <a:r>
              <a:rPr lang="ru-RU" dirty="0" smtClean="0">
                <a:latin typeface="+mn-lt"/>
              </a:rPr>
              <a:t>для проверки другими верификаторами</a:t>
            </a: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 smtClean="0">
                <a:latin typeface="+mn-lt"/>
              </a:rPr>
              <a:t>совершенствование </a:t>
            </a:r>
            <a:r>
              <a:rPr lang="ru-RU" dirty="0">
                <a:latin typeface="+mn-lt"/>
              </a:rPr>
              <a:t>компонентов и оптимизация алгоритмов базовой </a:t>
            </a:r>
            <a:r>
              <a:rPr lang="ru-RU" dirty="0" smtClean="0">
                <a:latin typeface="+mn-lt"/>
              </a:rPr>
              <a:t>платформы</a:t>
            </a:r>
            <a:endParaRPr lang="en-US" dirty="0" smtClean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7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br>
              <a:rPr lang="ru-RU" dirty="0" smtClean="0"/>
            </a:br>
            <a:r>
              <a:rPr lang="ru-RU" dirty="0" smtClean="0"/>
              <a:t>Вопросы?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0" y="4365104"/>
            <a:ext cx="1409700" cy="14097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5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Базовая терминология</a:t>
            </a:r>
          </a:p>
        </p:txBody>
      </p:sp>
    </p:spTree>
    <p:extLst>
      <p:ext uri="{BB962C8B-B14F-4D97-AF65-F5344CB8AC3E}">
        <p14:creationId xmlns:p14="http://schemas.microsoft.com/office/powerpoint/2010/main" val="24306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600200"/>
          </a:xfrm>
        </p:spPr>
        <p:txBody>
          <a:bodyPr/>
          <a:lstStyle/>
          <a:p>
            <a:r>
              <a:rPr lang="ru-RU" dirty="0" smtClean="0"/>
              <a:t>Прототип архитектуры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7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16832"/>
            <a:ext cx="4546848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M</a:t>
            </a:r>
            <a:r>
              <a:rPr lang="ru-RU" b="1" i="1" dirty="0"/>
              <a:t> = (</a:t>
            </a:r>
            <a:r>
              <a:rPr lang="en-US" b="1" i="1" dirty="0"/>
              <a:t>P</a:t>
            </a:r>
            <a:r>
              <a:rPr lang="ru-RU" b="1" i="1" dirty="0"/>
              <a:t>, </a:t>
            </a:r>
            <a:r>
              <a:rPr lang="en-US" b="1" i="1" dirty="0"/>
              <a:t>S</a:t>
            </a:r>
            <a:r>
              <a:rPr lang="ru-RU" b="1" i="1" dirty="0"/>
              <a:t>, </a:t>
            </a:r>
            <a:r>
              <a:rPr lang="en-US" b="1" i="1" dirty="0"/>
              <a:t>R</a:t>
            </a:r>
            <a:r>
              <a:rPr lang="ru-RU" b="1" i="1" dirty="0"/>
              <a:t>, </a:t>
            </a:r>
            <a:r>
              <a:rPr lang="en-US" b="1" i="1" dirty="0"/>
              <a:t>U</a:t>
            </a:r>
            <a:r>
              <a:rPr lang="ru-RU" b="1" i="1" dirty="0"/>
              <a:t>)</a:t>
            </a:r>
            <a:r>
              <a:rPr lang="ru-RU" dirty="0"/>
              <a:t>, где</a:t>
            </a:r>
          </a:p>
          <a:p>
            <a:r>
              <a:rPr lang="en-US" dirty="0"/>
              <a:t>P</a:t>
            </a:r>
            <a:r>
              <a:rPr lang="ru-RU" dirty="0"/>
              <a:t> – прототип архитектуры,</a:t>
            </a:r>
          </a:p>
          <a:p>
            <a:r>
              <a:rPr lang="en-US" dirty="0"/>
              <a:t>S</a:t>
            </a:r>
            <a:r>
              <a:rPr lang="ru-RU" dirty="0"/>
              <a:t> – множество состояний прототипа,</a:t>
            </a:r>
          </a:p>
          <a:p>
            <a:r>
              <a:rPr lang="en-US" dirty="0"/>
              <a:t>R</a:t>
            </a:r>
            <a:r>
              <a:rPr lang="ru-RU" dirty="0"/>
              <a:t> – набор спецификаций требований прототипа,</a:t>
            </a:r>
          </a:p>
          <a:p>
            <a:r>
              <a:rPr lang="en-US" dirty="0"/>
              <a:t>U</a:t>
            </a:r>
            <a:r>
              <a:rPr lang="ru-RU" dirty="0"/>
              <a:t> – множество сценариев использования прототипа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200" y="-5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Модель прототипа</a:t>
            </a:r>
          </a:p>
        </p:txBody>
      </p:sp>
    </p:spTree>
    <p:extLst>
      <p:ext uri="{BB962C8B-B14F-4D97-AF65-F5344CB8AC3E}">
        <p14:creationId xmlns:p14="http://schemas.microsoft.com/office/powerpoint/2010/main" val="6669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Верификация</a:t>
            </a:r>
          </a:p>
        </p:txBody>
      </p:sp>
    </p:spTree>
    <p:extLst>
      <p:ext uri="{BB962C8B-B14F-4D97-AF65-F5344CB8AC3E}">
        <p14:creationId xmlns:p14="http://schemas.microsoft.com/office/powerpoint/2010/main" val="22594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9" name="Объект 10"/>
          <p:cNvSpPr>
            <a:spLocks noGrp="1"/>
          </p:cNvSpPr>
          <p:nvPr>
            <p:ph sz="quarter" idx="4294967295"/>
          </p:nvPr>
        </p:nvSpPr>
        <p:spPr>
          <a:xfrm>
            <a:off x="179512" y="1772816"/>
            <a:ext cx="4536504" cy="46085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метод автоматической формальной верификации систем с конечным числом состояний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080120"/>
            <a:ext cx="5244992" cy="5301208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Model Checking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910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SPIN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3"/>
          </p:nvPr>
        </p:nvSpPr>
        <p:spPr>
          <a:xfrm>
            <a:off x="179512" y="1340768"/>
            <a:ext cx="4536504" cy="50405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600" b="1" dirty="0" err="1" smtClean="0"/>
              <a:t>S</a:t>
            </a:r>
            <a:r>
              <a:rPr lang="ru-RU" sz="3600" dirty="0" err="1" smtClean="0"/>
              <a:t>imple</a:t>
            </a:r>
            <a:r>
              <a:rPr lang="ru-RU" sz="3600" dirty="0" smtClean="0"/>
              <a:t> </a:t>
            </a:r>
            <a:r>
              <a:rPr lang="ru-RU" sz="3600" b="1" dirty="0" err="1"/>
              <a:t>P</a:t>
            </a:r>
            <a:r>
              <a:rPr lang="ru-RU" sz="3600" dirty="0" err="1"/>
              <a:t>romela</a:t>
            </a:r>
            <a:r>
              <a:rPr lang="ru-RU" sz="3600" dirty="0"/>
              <a:t> </a:t>
            </a:r>
            <a:r>
              <a:rPr lang="ru-RU" sz="3600" b="1" dirty="0" err="1" smtClean="0"/>
              <a:t>In</a:t>
            </a:r>
            <a:r>
              <a:rPr lang="ru-RU" sz="3600" dirty="0" err="1" smtClean="0"/>
              <a:t>terpreter</a:t>
            </a:r>
            <a:endParaRPr lang="en-US" sz="3600" dirty="0"/>
          </a:p>
          <a:p>
            <a:r>
              <a:rPr lang="ru-RU" sz="3200" dirty="0" smtClean="0"/>
              <a:t>средство </a:t>
            </a:r>
            <a:r>
              <a:rPr lang="ru-RU" sz="3200" dirty="0"/>
              <a:t>верификации протоколов, параллельных программ и широкого класса дискретных систем</a:t>
            </a:r>
            <a:endParaRPr lang="en-US" sz="3200" dirty="0"/>
          </a:p>
          <a:p>
            <a:r>
              <a:rPr lang="ru-RU" sz="3200" dirty="0"/>
              <a:t>язык описания моделей </a:t>
            </a:r>
            <a:r>
              <a:rPr lang="ru-RU" sz="3200" dirty="0" err="1"/>
              <a:t>Promela</a:t>
            </a:r>
            <a:endParaRPr lang="ru-RU" sz="32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03" y="1045243"/>
            <a:ext cx="5247301" cy="5624117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1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603448"/>
            <a:ext cx="8229600" cy="1600200"/>
          </a:xfrm>
        </p:spPr>
        <p:txBody>
          <a:bodyPr/>
          <a:lstStyle/>
          <a:p>
            <a:r>
              <a:rPr lang="en-US" dirty="0" err="1" smtClean="0"/>
              <a:t>Promela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LTL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35496" y="1196752"/>
            <a:ext cx="4041648" cy="5328592"/>
          </a:xfrm>
        </p:spPr>
        <p:txBody>
          <a:bodyPr>
            <a:normAutofit/>
          </a:bodyPr>
          <a:lstStyle/>
          <a:p>
            <a:r>
              <a:rPr lang="ru-RU" sz="2800" dirty="0" err="1" smtClean="0"/>
              <a:t>Promela</a:t>
            </a:r>
            <a:r>
              <a:rPr lang="ru-RU" sz="2800" dirty="0" smtClean="0"/>
              <a:t> </a:t>
            </a:r>
            <a:r>
              <a:rPr lang="ru-RU" sz="2800" dirty="0"/>
              <a:t>(= </a:t>
            </a:r>
            <a:r>
              <a:rPr lang="ru-RU" sz="2800" dirty="0" err="1"/>
              <a:t>Protocol</a:t>
            </a:r>
            <a:r>
              <a:rPr lang="ru-RU" sz="2800" dirty="0"/>
              <a:t> </a:t>
            </a:r>
            <a:r>
              <a:rPr lang="ru-RU" sz="2800" dirty="0" err="1"/>
              <a:t>Meta</a:t>
            </a:r>
            <a:r>
              <a:rPr lang="ru-RU" sz="2800" dirty="0"/>
              <a:t> </a:t>
            </a:r>
            <a:r>
              <a:rPr lang="ru-RU" sz="2800" dirty="0" err="1" smtClean="0"/>
              <a:t>Language</a:t>
            </a:r>
            <a:r>
              <a:rPr lang="ru-RU" sz="2800" dirty="0" smtClean="0"/>
              <a:t>)</a:t>
            </a:r>
            <a:endParaRPr lang="en-US" sz="2800" dirty="0" smtClean="0"/>
          </a:p>
          <a:p>
            <a:pPr lvl="1"/>
            <a:r>
              <a:rPr lang="ru-RU" sz="2000" dirty="0" smtClean="0"/>
              <a:t>язык </a:t>
            </a:r>
            <a:r>
              <a:rPr lang="ru-RU" sz="2000" dirty="0"/>
              <a:t>для создания </a:t>
            </a:r>
            <a:r>
              <a:rPr lang="ru-RU" sz="2000" dirty="0" smtClean="0"/>
              <a:t>моделей</a:t>
            </a:r>
            <a:r>
              <a:rPr lang="en-US" sz="2000" dirty="0" smtClean="0"/>
              <a:t> </a:t>
            </a:r>
            <a:r>
              <a:rPr lang="ru-RU" sz="2000" dirty="0" smtClean="0"/>
              <a:t>взаимодействующих </a:t>
            </a:r>
            <a:r>
              <a:rPr lang="ru-RU" sz="2000" dirty="0"/>
              <a:t>процессов </a:t>
            </a:r>
            <a:endParaRPr lang="en-US" sz="2000" dirty="0" smtClean="0"/>
          </a:p>
          <a:p>
            <a:pPr lvl="1"/>
            <a:r>
              <a:rPr lang="ru-RU" sz="2000" dirty="0" smtClean="0"/>
              <a:t>модели </a:t>
            </a:r>
            <a:r>
              <a:rPr lang="ru-RU" sz="2000" dirty="0"/>
              <a:t>с конечным числом </a:t>
            </a:r>
            <a:r>
              <a:rPr lang="ru-RU" sz="2000" dirty="0" smtClean="0"/>
              <a:t>состояний</a:t>
            </a:r>
            <a:endParaRPr lang="ru-RU" sz="2000" dirty="0"/>
          </a:p>
          <a:p>
            <a:r>
              <a:rPr lang="ru-RU" sz="2800" dirty="0"/>
              <a:t>Редактор </a:t>
            </a:r>
            <a:r>
              <a:rPr lang="ru-RU" sz="2800" dirty="0" smtClean="0"/>
              <a:t>формул </a:t>
            </a:r>
            <a:r>
              <a:rPr lang="ru-RU" sz="2800" dirty="0" err="1" smtClean="0"/>
              <a:t>темпоральной</a:t>
            </a:r>
            <a:r>
              <a:rPr lang="ru-RU" sz="2800" dirty="0" smtClean="0"/>
              <a:t> логики </a:t>
            </a:r>
            <a:r>
              <a:rPr lang="en-US" sz="2800" dirty="0"/>
              <a:t>LTL</a:t>
            </a:r>
            <a:r>
              <a:rPr lang="ru-RU" sz="2800" dirty="0"/>
              <a:t>(</a:t>
            </a:r>
            <a:r>
              <a:rPr lang="en-US" sz="2800" dirty="0"/>
              <a:t>L</a:t>
            </a:r>
            <a:r>
              <a:rPr lang="ru-RU" sz="2800" dirty="0" err="1"/>
              <a:t>inear</a:t>
            </a:r>
            <a:r>
              <a:rPr lang="ru-RU" sz="2800" dirty="0"/>
              <a:t> </a:t>
            </a:r>
            <a:r>
              <a:rPr lang="en-US" sz="2800" dirty="0"/>
              <a:t>T</a:t>
            </a:r>
            <a:r>
              <a:rPr lang="ru-RU" sz="2800" dirty="0" err="1"/>
              <a:t>emporal</a:t>
            </a:r>
            <a:r>
              <a:rPr lang="ru-RU" sz="2800" dirty="0"/>
              <a:t> </a:t>
            </a:r>
            <a:r>
              <a:rPr lang="en-US" sz="2800" dirty="0"/>
              <a:t>L</a:t>
            </a:r>
            <a:r>
              <a:rPr lang="ru-RU" sz="2800" dirty="0" err="1"/>
              <a:t>ogic</a:t>
            </a:r>
            <a:endParaRPr lang="ru-RU" sz="2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03" y="1045243"/>
            <a:ext cx="5247301" cy="5624117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600200"/>
          </a:xfrm>
        </p:spPr>
        <p:txBody>
          <a:bodyPr/>
          <a:lstStyle/>
          <a:p>
            <a:r>
              <a:rPr lang="ru-RU" dirty="0" smtClean="0"/>
              <a:t>Структура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7" name="Объект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24744"/>
            <a:ext cx="5951627" cy="5328592"/>
          </a:xfrm>
        </p:spPr>
      </p:pic>
    </p:spTree>
    <p:extLst>
      <p:ext uri="{BB962C8B-B14F-4D97-AF65-F5344CB8AC3E}">
        <p14:creationId xmlns:p14="http://schemas.microsoft.com/office/powerpoint/2010/main" val="31763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587</TotalTime>
  <Words>331</Words>
  <Application>Microsoft Office PowerPoint</Application>
  <PresentationFormat>Экран (4:3)</PresentationFormat>
  <Paragraphs>59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Исполнительная</vt:lpstr>
      <vt:lpstr>Система проектирования и тестирования каркасов программных продуктов</vt:lpstr>
      <vt:lpstr>Презентация PowerPoint</vt:lpstr>
      <vt:lpstr>Прототип архитектуры</vt:lpstr>
      <vt:lpstr>Презентация PowerPoint</vt:lpstr>
      <vt:lpstr>Презентация PowerPoint</vt:lpstr>
      <vt:lpstr>Презентация PowerPoint</vt:lpstr>
      <vt:lpstr>Презентация PowerPoint</vt:lpstr>
      <vt:lpstr>Promela и LTL</vt:lpstr>
      <vt:lpstr>Структура системы</vt:lpstr>
      <vt:lpstr>Архитектура системы</vt:lpstr>
      <vt:lpstr>Итоги</vt:lpstr>
      <vt:lpstr>Пути развития</vt:lpstr>
      <vt:lpstr>Спасибо! Вопросы?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системы проектирования и тестирования каркасов программных продуктов</dc:title>
  <dc:creator>Shatilina</dc:creator>
  <cp:lastModifiedBy>Shatilina</cp:lastModifiedBy>
  <cp:revision>64</cp:revision>
  <dcterms:created xsi:type="dcterms:W3CDTF">2012-05-06T13:50:25Z</dcterms:created>
  <dcterms:modified xsi:type="dcterms:W3CDTF">2012-05-21T19:26:49Z</dcterms:modified>
</cp:coreProperties>
</file>