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257" r:id="rId2"/>
    <p:sldId id="273" r:id="rId3"/>
    <p:sldId id="267" r:id="rId4"/>
    <p:sldId id="266" r:id="rId5"/>
    <p:sldId id="261" r:id="rId6"/>
    <p:sldId id="269" r:id="rId7"/>
    <p:sldId id="292" r:id="rId8"/>
    <p:sldId id="291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  <p:sldId id="275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6397" autoAdjust="0"/>
    <p:restoredTop sz="79751" autoAdjust="0"/>
  </p:normalViewPr>
  <p:slideViewPr>
    <p:cSldViewPr>
      <p:cViewPr>
        <p:scale>
          <a:sx n="60" d="100"/>
          <a:sy n="60" d="100"/>
        </p:scale>
        <p:origin x="-16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notesViewPr>
    <p:cSldViewPr>
      <p:cViewPr>
        <p:scale>
          <a:sx n="100" d="100"/>
          <a:sy n="100" d="100"/>
        </p:scale>
        <p:origin x="-1908" y="261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16.06.2012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</a:t>
            </a:r>
            <a:r>
              <a:rPr lang="en-US" dirty="0" smtClean="0"/>
              <a:t>PROTO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абстрактного синтаксического дерева, соответствующего исходному прототипу архитектуры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Система преобразует модель в абстрактное синтаксическое дерево, структура которого была выбрана с уч</a:t>
            </a:r>
            <a:r>
              <a:rPr lang="ru-RU" dirty="0"/>
              <a:t>ё</a:t>
            </a:r>
            <a:r>
              <a:rPr lang="ru-RU" dirty="0" smtClean="0"/>
              <a:t>том дальнейших алгоритмов его обработки. Процесс построения лексического и синтаксического анализа был автоматизирован с помощью </a:t>
            </a:r>
            <a:r>
              <a:rPr lang="en-US" dirty="0" smtClean="0"/>
              <a:t>ANTLR. </a:t>
            </a:r>
            <a:r>
              <a:rPr lang="ru-RU" dirty="0" smtClean="0"/>
              <a:t>Для автоматизации сборки системы был использован </a:t>
            </a:r>
            <a:r>
              <a:rPr lang="en-US" dirty="0" smtClean="0"/>
              <a:t>Apache Maven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</a:t>
            </a:r>
            <a:r>
              <a:rPr lang="ru-RU" baseline="0" dirty="0" smtClean="0"/>
              <a:t>дереве. Грамматика языка обеспечивает описание узлов графа и направленных дуг, соответствующих условиям перехода. Эти свойства отражаются в абстрактном синтаксическом дереве,</a:t>
            </a:r>
            <a:r>
              <a:rPr lang="ru-RU" dirty="0" smtClean="0"/>
              <a:t> которое затем преобразуется </a:t>
            </a:r>
            <a:r>
              <a:rPr lang="ru-RU" baseline="0" dirty="0" smtClean="0"/>
              <a:t>в </a:t>
            </a:r>
            <a:r>
              <a:rPr lang="ru-RU" baseline="0" dirty="0" smtClean="0"/>
              <a:t>более удобную с точки зрения автоматных языков форму – граф потока исполнения. </a:t>
            </a:r>
            <a:endParaRPr lang="ru-RU" baseline="0" dirty="0" smtClean="0"/>
          </a:p>
          <a:p>
            <a:r>
              <a:rPr lang="ru-RU" dirty="0" smtClean="0"/>
              <a:t>?</a:t>
            </a:r>
            <a:endParaRPr lang="ru-RU" dirty="0"/>
          </a:p>
          <a:p>
            <a:r>
              <a:rPr lang="ru-RU" baseline="0" dirty="0" smtClean="0"/>
              <a:t>При </a:t>
            </a:r>
            <a:r>
              <a:rPr lang="ru-RU" baseline="0" dirty="0" smtClean="0"/>
              <a:t>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  <a:r>
              <a:rPr lang="ru-RU" dirty="0" smtClean="0"/>
              <a:t>Для</a:t>
            </a:r>
            <a:r>
              <a:rPr lang="ru-RU" baseline="0" dirty="0" smtClean="0"/>
              <a:t> каждого преобразованного требования спецификации модели прототипа, представленного в виде формулы темпоральной логики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Бюхи, записанный на языке промела</a:t>
            </a:r>
            <a:r>
              <a:rPr lang="ru-RU" baseline="0" dirty="0" smtClean="0"/>
              <a:t>.</a:t>
            </a:r>
          </a:p>
          <a:p>
            <a:endParaRPr lang="ru-RU" dirty="0"/>
          </a:p>
          <a:p>
            <a:r>
              <a:rPr lang="en-US" dirty="0" smtClean="0"/>
              <a:t>[ </a:t>
            </a:r>
            <a:r>
              <a:rPr lang="ru-RU" dirty="0" smtClean="0"/>
              <a:t>При вопросах ссылаться на приложение</a:t>
            </a:r>
            <a:r>
              <a:rPr lang="en-US" dirty="0" smtClean="0"/>
              <a:t> 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иллюстрации использования языка рассмотрим описание программы, представляющей из себя имитационную модель некоторого объекта. Поскольку для любой </a:t>
            </a:r>
            <a:r>
              <a:rPr lang="ru-RU" dirty="0" smtClean="0"/>
              <a:t>программной </a:t>
            </a:r>
            <a:r>
              <a:rPr lang="ru-RU" dirty="0"/>
              <a:t>системы может быть построен соответствующий ей конечный автомат, то поведение любой программы может быть описано в терминах перехода конечного автомата из состояния в состояние, а, следовательно, эта </a:t>
            </a:r>
            <a:r>
              <a:rPr lang="ru-RU" dirty="0" smtClean="0"/>
              <a:t>программа </a:t>
            </a:r>
            <a:r>
              <a:rPr lang="ru-RU" dirty="0"/>
              <a:t>может быть описана на предлагаемом языке </a:t>
            </a:r>
            <a:r>
              <a:rPr lang="en-US" dirty="0"/>
              <a:t>Proto</a:t>
            </a:r>
            <a:r>
              <a:rPr lang="ru-RU" dirty="0"/>
              <a:t>.</a:t>
            </a:r>
          </a:p>
          <a:p>
            <a:r>
              <a:rPr lang="ru-RU" dirty="0"/>
              <a:t>В качестве моделируемой программы возьмём прототип, реализующий имитационную модель автоматической коробки </a:t>
            </a:r>
            <a:r>
              <a:rPr lang="ru-RU" dirty="0" smtClean="0"/>
              <a:t>передач</a:t>
            </a:r>
            <a:r>
              <a:rPr lang="en-US" dirty="0" smtClean="0"/>
              <a:t>. </a:t>
            </a:r>
            <a:r>
              <a:rPr lang="ru-RU" dirty="0" smtClean="0"/>
              <a:t>Выбор </a:t>
            </a:r>
            <a:r>
              <a:rPr lang="ru-RU" dirty="0"/>
              <a:t>этого примера объясняется как простотой реализации данной имитационной модели, так и наличием достаточно большого количества состоянии, что позволяет продемонстрировать основные возможности предлагаемого языка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На данном слайде вы можете видеть взаимно однозначное соответствие между моделью и её изображением в виде конечного автомата.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дипломного проектирования были разработаны визуальные средства, </a:t>
            </a:r>
            <a:r>
              <a:rPr lang="ru-RU" dirty="0" smtClean="0"/>
              <a:t>помогающие разработчику создавать описания проектируемых систем. </a:t>
            </a:r>
          </a:p>
          <a:p>
            <a:r>
              <a:rPr lang="ru-RU" dirty="0" smtClean="0"/>
              <a:t>Был </a:t>
            </a:r>
            <a:r>
              <a:rPr lang="ru-RU" dirty="0" smtClean="0"/>
              <a:t>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архитектур, с применением современных подходов и технологий программирования.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Также был реализован редактор для </a:t>
            </a:r>
            <a:r>
              <a:rPr lang="ru-RU" dirty="0" smtClean="0"/>
              <a:t>работы с </a:t>
            </a:r>
            <a:r>
              <a:rPr lang="ru-RU" dirty="0" smtClean="0"/>
              <a:t>языком </a:t>
            </a:r>
            <a:r>
              <a:rPr lang="en-US" dirty="0" smtClean="0"/>
              <a:t>PROTO </a:t>
            </a:r>
            <a:r>
              <a:rPr lang="ru-RU" dirty="0" smtClean="0"/>
              <a:t>в виде плагина для среды разработки </a:t>
            </a:r>
            <a:r>
              <a:rPr lang="en-US" dirty="0" smtClean="0"/>
              <a:t>Eclipse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</a:t>
            </a:r>
            <a:r>
              <a:rPr lang="ru-RU" dirty="0"/>
              <a:t>ё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нных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эффективность её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контрпример с ошибкой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</a:t>
            </a:r>
            <a:r>
              <a:rPr lang="ru-RU" baseline="0" dirty="0" smtClean="0"/>
              <a:t>ПО</a:t>
            </a:r>
            <a:r>
              <a:rPr lang="en-US" dirty="0" smtClean="0"/>
              <a:t>.</a:t>
            </a:r>
          </a:p>
          <a:p>
            <a:r>
              <a:rPr lang="ru-RU" dirty="0"/>
              <a:t>Ошибки могут появится на любом из этапов, но как правило большинство из них возникает вследствие неправильного решения на этапе проектирования. Цена ошибки </a:t>
            </a:r>
            <a:r>
              <a:rPr lang="ru-RU" dirty="0" err="1"/>
              <a:t>растет</a:t>
            </a:r>
            <a:r>
              <a:rPr lang="ru-RU" dirty="0"/>
              <a:t> к концу процесса </a:t>
            </a:r>
            <a:r>
              <a:rPr lang="ru-RU" dirty="0" smtClean="0"/>
              <a:t>разработки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работе предлагается система проектирования и тестирования каркасов программных продуктов, основанная на автоматной модели.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представлена автоматная модель прототипа архитектуры, в которой выделены состояния, спецификации и сценарии. Такая модель была введена для обобщения описания архитектур систем. </a:t>
            </a:r>
            <a:r>
              <a:rPr lang="ru-RU" b="1" dirty="0"/>
              <a:t>Существует большое количество практик, методологии и инструментов, позволяющих тестировать модели заданные подобным </a:t>
            </a:r>
            <a:r>
              <a:rPr lang="ru-RU" b="1" dirty="0" smtClean="0"/>
              <a:t>образом</a:t>
            </a:r>
            <a:endParaRPr lang="en-US" dirty="0"/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её тестирование или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baseline="0" dirty="0" smtClean="0"/>
              <a:t>На основе формальной модели мной была спроектирована структура системы.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</a:t>
            </a:r>
            <a:r>
              <a:rPr lang="ru-RU" dirty="0" smtClean="0"/>
              <a:t>в виде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контрпример</a:t>
            </a:r>
            <a:r>
              <a:rPr lang="ru-RU" dirty="0" smtClean="0"/>
              <a:t>а.</a:t>
            </a:r>
          </a:p>
          <a:p>
            <a:pPr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проектирования циклически повторяется после исправления модели на основе контрпримера.</a:t>
            </a:r>
            <a:r>
              <a:rPr lang="en-US" dirty="0"/>
              <a:t> {</a:t>
            </a:r>
            <a:r>
              <a:rPr lang="ru-RU" dirty="0"/>
              <a:t>Контрпример – </a:t>
            </a:r>
            <a:r>
              <a:rPr lang="ru-RU" dirty="0" err="1"/>
              <a:t>трассса</a:t>
            </a:r>
            <a:r>
              <a:rPr lang="ru-RU" dirty="0"/>
              <a:t>, содержащая ошибку.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</a:t>
            </a:r>
            <a:r>
              <a:rPr lang="ru-RU" sz="1200" baseline="0" dirty="0" smtClean="0"/>
              <a:t>был выбран </a:t>
            </a:r>
            <a:r>
              <a:rPr lang="en-US" sz="1200" baseline="0" dirty="0" smtClean="0"/>
              <a:t>SPIN</a:t>
            </a:r>
            <a:r>
              <a:rPr lang="en-US" sz="1200" baseline="0" dirty="0" smtClean="0"/>
              <a:t>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r>
              <a:rPr lang="ru-RU" sz="1200" dirty="0" smtClean="0"/>
              <a:t>.</a:t>
            </a:r>
          </a:p>
          <a:p>
            <a:pPr>
              <a:defRPr/>
            </a:pPr>
            <a:r>
              <a:rPr lang="ru-RU" dirty="0"/>
              <a:t>Примеры использования: верификация системы управления дамбами в Нидерландах, верификация аэрокосмических </a:t>
            </a:r>
            <a:r>
              <a:rPr lang="ru-RU" dirty="0" smtClean="0"/>
              <a:t>систем </a:t>
            </a:r>
            <a:r>
              <a:rPr lang="en-US" dirty="0" smtClean="0"/>
              <a:t>NASA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</a:t>
            </a:r>
            <a:r>
              <a:rPr lang="ru-RU" sz="1200" dirty="0" smtClean="0"/>
              <a:t>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Верификатор </a:t>
            </a:r>
            <a:r>
              <a:rPr lang="en-US" dirty="0" smtClean="0"/>
              <a:t>SPIN </a:t>
            </a:r>
            <a:r>
              <a:rPr lang="ru-RU" dirty="0" smtClean="0"/>
              <a:t>работает с языком автоматного программирования </a:t>
            </a:r>
            <a:r>
              <a:rPr lang="en-US" dirty="0" smtClean="0"/>
              <a:t>Promela.</a:t>
            </a:r>
          </a:p>
          <a:p>
            <a:r>
              <a:rPr lang="ru-RU" dirty="0"/>
              <a:t>Модель на языке </a:t>
            </a:r>
            <a:r>
              <a:rPr lang="en-US" dirty="0"/>
              <a:t>Promela</a:t>
            </a:r>
            <a:r>
              <a:rPr lang="ru-RU" dirty="0"/>
              <a:t>: абстракция реальной системы, содержащая характеристики, которые значимы для описания взаимодействия </a:t>
            </a:r>
            <a:r>
              <a:rPr lang="ru-RU" dirty="0" smtClean="0"/>
              <a:t>процессов</a:t>
            </a:r>
            <a:r>
              <a:rPr lang="en-US" dirty="0" smtClean="0"/>
              <a:t>. </a:t>
            </a:r>
            <a:r>
              <a:rPr lang="ru-RU" dirty="0" smtClean="0"/>
              <a:t>Такая модель не </a:t>
            </a:r>
            <a:r>
              <a:rPr lang="ru-RU" dirty="0"/>
              <a:t>является программной реализацией </a:t>
            </a:r>
            <a:r>
              <a:rPr lang="ru-RU" dirty="0" smtClean="0"/>
              <a:t>системы, </a:t>
            </a:r>
            <a:r>
              <a:rPr lang="ru-RU" dirty="0"/>
              <a:t>может содержать части, которые важны только для </a:t>
            </a:r>
            <a:r>
              <a:rPr lang="ru-RU" dirty="0" smtClean="0"/>
              <a:t>верификации.</a:t>
            </a:r>
            <a:endParaRPr lang="ru-RU" dirty="0"/>
          </a:p>
          <a:p>
            <a:r>
              <a:rPr lang="ru-RU" dirty="0"/>
              <a:t>Поскольку способ верификации </a:t>
            </a:r>
            <a:r>
              <a:rPr lang="en-US" dirty="0"/>
              <a:t>model checking </a:t>
            </a:r>
            <a:r>
              <a:rPr lang="ru-RU" dirty="0"/>
              <a:t>сказанное означает, что у любой модели описанной с помощью языка </a:t>
            </a:r>
            <a:r>
              <a:rPr lang="en-US" dirty="0"/>
              <a:t>Promela</a:t>
            </a:r>
            <a:r>
              <a:rPr lang="ru-RU" dirty="0"/>
              <a:t> конечное число состояний. </a:t>
            </a:r>
          </a:p>
          <a:p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ru-RU" baseline="0" dirty="0" smtClean="0"/>
              <a:t>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smtClean="0"/>
              <a:t>определ</a:t>
            </a:r>
            <a:r>
              <a:rPr lang="ru-RU" dirty="0"/>
              <a:t>ё</a:t>
            </a:r>
            <a:r>
              <a:rPr lang="ru-RU" baseline="0" dirty="0" smtClean="0"/>
              <a:t>нном </a:t>
            </a:r>
            <a:r>
              <a:rPr lang="ru-RU" baseline="0" dirty="0" smtClean="0"/>
              <a:t>блоке модели присутствует несколько команд, выполнимых одновременно, то может быть выполнена любая из них.</a:t>
            </a:r>
          </a:p>
          <a:p>
            <a:r>
              <a:rPr lang="ru-RU" dirty="0" smtClean="0"/>
              <a:t> </a:t>
            </a:r>
            <a:r>
              <a:rPr lang="ru-RU" dirty="0" smtClean="0"/>
              <a:t>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описани</a:t>
            </a:r>
            <a:r>
              <a:rPr lang="ru-RU" dirty="0" smtClean="0"/>
              <a:t>я требований, предъявляемых к модели прототипа, используются формулы темпоральной логики. Особенность этого типа логики заключается в возможности описания поведения системы во времени.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ПРОБЛЕМА</a:t>
            </a:r>
            <a:r>
              <a:rPr lang="ru-RU" dirty="0" smtClean="0"/>
              <a:t>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структуры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мной 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того, чтобы описать прототип архитектуры в процессе дипломного проектирования был разработан специализированный язык описания моделей прототипов. Назов</a:t>
            </a:r>
            <a:r>
              <a:rPr lang="ru-RU" dirty="0"/>
              <a:t>ё</a:t>
            </a:r>
            <a:r>
              <a:rPr lang="ru-RU" dirty="0" smtClean="0"/>
              <a:t>м этот язык </a:t>
            </a:r>
            <a:r>
              <a:rPr lang="en-US" dirty="0" smtClean="0"/>
              <a:t>PROTO.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Таким образом, в </a:t>
            </a:r>
            <a:r>
              <a:rPr lang="ru-RU" baseline="0" dirty="0" smtClean="0"/>
              <a:t>качестве входных данных система принимает описание прототипа архитектуры с использованием </a:t>
            </a:r>
            <a:r>
              <a:rPr lang="ru-RU" baseline="0" dirty="0" smtClean="0"/>
              <a:t>языка </a:t>
            </a:r>
            <a:r>
              <a:rPr lang="en-US" baseline="0" dirty="0" smtClean="0"/>
              <a:t>PROTO</a:t>
            </a:r>
            <a:r>
              <a:rPr lang="ru-RU" baseline="0" dirty="0" smtClean="0"/>
              <a:t>. </a:t>
            </a:r>
            <a:r>
              <a:rPr lang="ru-RU" baseline="0" dirty="0" smtClean="0"/>
              <a:t>В качестве выходных данных система </a:t>
            </a:r>
            <a:r>
              <a:rPr lang="ru-RU" baseline="0" dirty="0" smtClean="0"/>
              <a:t>отда</a:t>
            </a:r>
            <a:r>
              <a:rPr lang="ru-RU" dirty="0"/>
              <a:t>ё</a:t>
            </a:r>
            <a:r>
              <a:rPr lang="ru-RU" baseline="0" dirty="0" smtClean="0"/>
              <a:t>т </a:t>
            </a:r>
            <a:r>
              <a:rPr lang="ru-RU" baseline="0" dirty="0" smtClean="0"/>
              <a:t>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16.06.2012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16.06.2012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16.06.2012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16.06.2012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16.06.2012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16.06.2012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16.06.2012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7304"/>
            <a:ext cx="8229600" cy="3509604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107505" y="1628800"/>
            <a:ext cx="8928992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  <a:r>
              <a:rPr lang="en-US" dirty="0" smtClean="0"/>
              <a:t> </a:t>
            </a:r>
            <a:r>
              <a:rPr lang="en-US" b="1" dirty="0" smtClean="0"/>
              <a:t>PROTO</a:t>
            </a:r>
            <a:endParaRPr lang="ru-RU" b="1" dirty="0" smtClean="0"/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каждого требования спецификации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4" y="1052736"/>
            <a:ext cx="6032054" cy="5400600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Promela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96752"/>
            <a:ext cx="4041648" cy="538457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Pro</a:t>
            </a:r>
            <a:r>
              <a:rPr lang="en-US" b="1" dirty="0" smtClean="0"/>
              <a:t>tocol </a:t>
            </a:r>
            <a:r>
              <a:rPr lang="en-US" b="1" u="sng" dirty="0" smtClean="0"/>
              <a:t>Me</a:t>
            </a:r>
            <a:r>
              <a:rPr lang="en-US" b="1" dirty="0" smtClean="0"/>
              <a:t>ta </a:t>
            </a:r>
            <a:r>
              <a:rPr lang="en-US" b="1" u="sng" dirty="0" smtClean="0"/>
              <a:t>La</a:t>
            </a:r>
            <a:r>
              <a:rPr lang="en-US" b="1" dirty="0" smtClean="0"/>
              <a:t>nguage</a:t>
            </a:r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поведения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не</a:t>
            </a:r>
            <a:r>
              <a:rPr lang="ru-RU" dirty="0"/>
              <a:t> предотвратить описание моделей плохих программ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разрешить</a:t>
            </a:r>
            <a:r>
              <a:rPr lang="ru-RU" dirty="0"/>
              <a:t> описание моделей, которые могут быть верифицированы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Темпоральная логика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068760"/>
            <a:ext cx="4176464" cy="547960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LTL</a:t>
            </a:r>
            <a:r>
              <a:rPr lang="ru-RU" b="1" dirty="0" smtClean="0"/>
              <a:t> </a:t>
            </a:r>
            <a:r>
              <a:rPr lang="en-US" b="1" dirty="0" smtClean="0"/>
              <a:t>(L</a:t>
            </a:r>
            <a:r>
              <a:rPr lang="ru-RU" b="1" dirty="0" err="1"/>
              <a:t>inear</a:t>
            </a:r>
            <a:r>
              <a:rPr lang="ru-RU" b="1" dirty="0"/>
              <a:t> </a:t>
            </a:r>
            <a:r>
              <a:rPr lang="en-US" b="1" dirty="0"/>
              <a:t>T</a:t>
            </a:r>
            <a:r>
              <a:rPr lang="ru-RU" b="1" dirty="0" err="1"/>
              <a:t>emporal</a:t>
            </a:r>
            <a:r>
              <a:rPr lang="ru-RU" b="1" dirty="0"/>
              <a:t> </a:t>
            </a:r>
            <a:r>
              <a:rPr lang="en-US" b="1" dirty="0"/>
              <a:t>L</a:t>
            </a:r>
            <a:r>
              <a:rPr lang="ru-RU" b="1" dirty="0" err="1"/>
              <a:t>ogic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свойств</a:t>
            </a:r>
          </a:p>
          <a:p>
            <a:pPr marL="0" indent="0" algn="ctr">
              <a:buNone/>
            </a:pPr>
            <a:r>
              <a:rPr lang="ru-RU" dirty="0"/>
              <a:t>Позволяет </a:t>
            </a:r>
            <a:r>
              <a:rPr lang="ru-RU" dirty="0" smtClean="0"/>
              <a:t>описать </a:t>
            </a:r>
            <a:r>
              <a:rPr lang="ru-RU" dirty="0"/>
              <a:t>поведение системы </a:t>
            </a:r>
            <a:r>
              <a:rPr lang="ru-RU" dirty="0" smtClean="0"/>
              <a:t>во времени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ru-RU" dirty="0"/>
              <a:t>есть набор переменных </a:t>
            </a:r>
            <a:r>
              <a:rPr lang="ru-RU" dirty="0" smtClean="0"/>
              <a:t> </a:t>
            </a:r>
            <a:r>
              <a:rPr lang="ru-RU" dirty="0"/>
              <a:t>меняющихся во времени. </a:t>
            </a:r>
            <a:r>
              <a:rPr lang="ru-RU" dirty="0" smtClean="0"/>
              <a:t>Темпоральной логики </a:t>
            </a:r>
            <a:r>
              <a:rPr lang="ru-RU" dirty="0"/>
              <a:t>позволяет сформулировать утверждения типа:</a:t>
            </a:r>
          </a:p>
          <a:p>
            <a:r>
              <a:rPr lang="ru-RU" dirty="0"/>
              <a:t>Значение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всегда будет равно значению </a:t>
            </a:r>
            <a:r>
              <a:rPr lang="en-US" i="1" dirty="0"/>
              <a:t>b</a:t>
            </a:r>
          </a:p>
          <a:p>
            <a:r>
              <a:rPr lang="ru-RU" dirty="0"/>
              <a:t>Наступит момент, когда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ru-RU" dirty="0"/>
              <a:t>станет равна 0</a:t>
            </a:r>
          </a:p>
          <a:p>
            <a:r>
              <a:rPr lang="ru-RU" dirty="0"/>
              <a:t>Значение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будет становиться 1 бесконечное много </a:t>
            </a:r>
            <a:r>
              <a:rPr lang="ru-RU" dirty="0" smtClean="0"/>
              <a:t>раз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705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10129</TotalTime>
  <Words>2157</Words>
  <Application>Microsoft Office PowerPoint</Application>
  <PresentationFormat>Экран (4:3)</PresentationFormat>
  <Paragraphs>214</Paragraphs>
  <Slides>18</Slides>
  <Notes>18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Презентация PowerPoint</vt:lpstr>
      <vt:lpstr>Презентация PowerPoint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403</cp:revision>
  <cp:lastPrinted>2012-06-15T02:58:21Z</cp:lastPrinted>
  <dcterms:created xsi:type="dcterms:W3CDTF">2012-05-06T13:50:25Z</dcterms:created>
  <dcterms:modified xsi:type="dcterms:W3CDTF">2012-06-16T17:55:51Z</dcterms:modified>
</cp:coreProperties>
</file>