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19"/>
  </p:notesMasterIdLst>
  <p:sldIdLst>
    <p:sldId id="257" r:id="rId2"/>
    <p:sldId id="273" r:id="rId3"/>
    <p:sldId id="267" r:id="rId4"/>
    <p:sldId id="266" r:id="rId5"/>
    <p:sldId id="261" r:id="rId6"/>
    <p:sldId id="269" r:id="rId7"/>
    <p:sldId id="292" r:id="rId8"/>
    <p:sldId id="291" r:id="rId9"/>
    <p:sldId id="262" r:id="rId10"/>
    <p:sldId id="280" r:id="rId11"/>
    <p:sldId id="281" r:id="rId12"/>
    <p:sldId id="282" r:id="rId13"/>
    <p:sldId id="285" r:id="rId14"/>
    <p:sldId id="283" r:id="rId15"/>
    <p:sldId id="260" r:id="rId16"/>
    <p:sldId id="258" r:id="rId17"/>
    <p:sldId id="259" r:id="rId18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79751" autoAdjust="0"/>
  </p:normalViewPr>
  <p:slideViewPr>
    <p:cSldViewPr>
      <p:cViewPr>
        <p:scale>
          <a:sx n="60" d="100"/>
          <a:sy n="60" d="100"/>
        </p:scale>
        <p:origin x="-162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688"/>
    </p:cViewPr>
  </p:sorterViewPr>
  <p:notesViewPr>
    <p:cSldViewPr>
      <p:cViewPr>
        <p:scale>
          <a:sx n="100" d="100"/>
          <a:sy n="100" d="100"/>
        </p:scale>
        <p:origin x="-1908" y="2616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FA82E-57DB-4151-B406-A26D33A7B30A}" type="datetimeFigureOut">
              <a:rPr lang="ru-RU" smtClean="0"/>
              <a:t>16.06.2012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5C3F3-C17D-45D2-AA34-92C6E86E3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086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Здравствуйте</a:t>
            </a:r>
            <a:r>
              <a:rPr lang="ru-RU" baseline="0" dirty="0" smtClean="0"/>
              <a:t>, уважаемая аттестационная комиссия! Вашему вниманию представляется диплом на тему «Система проектирования и тестирования каркасов программных продуктов»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421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Основополагающей компонентой разработанной системы является – подсистема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лексического и синтаксического анализа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Данная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подсистема отвечает за разбор исходного файла прототипа архитектуры на языке </a:t>
            </a:r>
            <a:r>
              <a:rPr lang="en-US" dirty="0" smtClean="0"/>
              <a:t>PROTO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построение абстрактного синтаксического дерева, соответствующего исходному прототипу архитектуры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dirty="0" smtClean="0"/>
              <a:t>Система преобразует модель в абстрактное синтаксическое дерево, структура которого была выбрана с уч</a:t>
            </a:r>
            <a:r>
              <a:rPr lang="ru-RU" dirty="0"/>
              <a:t>ё</a:t>
            </a:r>
            <a:r>
              <a:rPr lang="ru-RU" dirty="0" smtClean="0"/>
              <a:t>том дальнейших алгоритмов его обработки. Процесс построения лексического и синтаксического анализа был автоматизирован с помощью </a:t>
            </a:r>
            <a:r>
              <a:rPr lang="en-US" dirty="0" smtClean="0"/>
              <a:t>ANTLR. </a:t>
            </a:r>
            <a:r>
              <a:rPr lang="ru-RU" dirty="0" smtClean="0"/>
              <a:t>Для автоматизации сборки системы был использован </a:t>
            </a:r>
            <a:r>
              <a:rPr lang="en-US" dirty="0" smtClean="0"/>
              <a:t>Apache Maven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Компонентой внутреннего</a:t>
            </a:r>
            <a:r>
              <a:rPr lang="ru-RU" baseline="0" dirty="0" smtClean="0"/>
              <a:t> слоя системы является </a:t>
            </a:r>
            <a:r>
              <a:rPr lang="ru-RU" dirty="0" smtClean="0"/>
              <a:t>подсистема построения графа потока исполнения.</a:t>
            </a:r>
            <a:r>
              <a:rPr lang="ru-RU" baseline="0" dirty="0" smtClean="0"/>
              <a:t> Данная подсистема</a:t>
            </a:r>
            <a:r>
              <a:rPr lang="ru-RU" dirty="0" smtClean="0"/>
              <a:t> ответственна за перевод</a:t>
            </a:r>
            <a:r>
              <a:rPr lang="ru-RU" baseline="0" dirty="0" smtClean="0"/>
              <a:t> информации, содержащейся в абстрактном синтаксическом </a:t>
            </a:r>
            <a:r>
              <a:rPr lang="ru-RU" baseline="0" dirty="0" smtClean="0"/>
              <a:t>дереве. Грамматика языка обеспечивает описание узлов графа и направленных дуг, соответствующих условиям перехода. Эти свойства отражаются в абстрактном синтаксическом дереве,</a:t>
            </a:r>
            <a:r>
              <a:rPr lang="ru-RU" dirty="0" smtClean="0"/>
              <a:t> которое затем преобразуется </a:t>
            </a:r>
            <a:r>
              <a:rPr lang="ru-RU" baseline="0" dirty="0" smtClean="0"/>
              <a:t>в </a:t>
            </a:r>
            <a:r>
              <a:rPr lang="ru-RU" baseline="0" dirty="0" smtClean="0"/>
              <a:t>более удобную с точки зрения автоматных языков форму – граф потока исполнения. </a:t>
            </a:r>
            <a:endParaRPr lang="ru-RU" baseline="0" dirty="0" smtClean="0"/>
          </a:p>
          <a:p>
            <a:r>
              <a:rPr lang="ru-RU" dirty="0" smtClean="0"/>
              <a:t>?</a:t>
            </a:r>
            <a:endParaRPr lang="ru-RU" dirty="0"/>
          </a:p>
          <a:p>
            <a:r>
              <a:rPr lang="ru-RU" baseline="0" dirty="0" smtClean="0"/>
              <a:t>При </a:t>
            </a:r>
            <a:r>
              <a:rPr lang="ru-RU" baseline="0" dirty="0" smtClean="0"/>
              <a:t>построении такого графа для каждому узлу ставится в соответствие состояние в исходной модели, а каждой инструкции перехода между состояниями соответствует ребро между состояниями</a:t>
            </a:r>
            <a:r>
              <a:rPr lang="ru-RU" baseline="0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Основной задачей подсистемы кодогенерации</a:t>
            </a:r>
            <a:r>
              <a:rPr lang="ru-RU" baseline="0" dirty="0" smtClean="0"/>
              <a:t> является генерация кода на целевом языке для исходной модели прототипа архитектуры</a:t>
            </a:r>
          </a:p>
          <a:p>
            <a:r>
              <a:rPr lang="ru-RU" dirty="0" smtClean="0"/>
              <a:t>Требования спецификации к</a:t>
            </a:r>
            <a:r>
              <a:rPr lang="ru-RU" baseline="0" dirty="0" smtClean="0"/>
              <a:t> модели описанные с помощью разработанного языка описания моделей приводятся к специализированному виду, пригодному для использования верификатором </a:t>
            </a:r>
            <a:r>
              <a:rPr lang="en-US" baseline="0" dirty="0" smtClean="0"/>
              <a:t>SPIN. </a:t>
            </a:r>
            <a:r>
              <a:rPr lang="ru-RU" dirty="0" smtClean="0"/>
              <a:t>Для</a:t>
            </a:r>
            <a:r>
              <a:rPr lang="ru-RU" baseline="0" dirty="0" smtClean="0"/>
              <a:t> каждого преобразованного требования спецификации модели прототипа, представленного в виде формулы темпоральной логики верификатором </a:t>
            </a:r>
            <a:r>
              <a:rPr lang="en-US" baseline="0" dirty="0" smtClean="0"/>
              <a:t>SPIN </a:t>
            </a:r>
            <a:r>
              <a:rPr lang="ru-RU" baseline="0" dirty="0" smtClean="0"/>
              <a:t>генерируется специального вида конструкция </a:t>
            </a:r>
            <a:r>
              <a:rPr lang="en-US" baseline="0" dirty="0" smtClean="0"/>
              <a:t>never claim, </a:t>
            </a:r>
            <a:r>
              <a:rPr lang="ru-RU" baseline="0" dirty="0" smtClean="0"/>
              <a:t>которая представляет собой автомат Бюхи, записанный на языке промела</a:t>
            </a:r>
            <a:r>
              <a:rPr lang="ru-RU" baseline="0" dirty="0" smtClean="0"/>
              <a:t>.</a:t>
            </a:r>
          </a:p>
          <a:p>
            <a:endParaRPr lang="ru-RU" dirty="0"/>
          </a:p>
          <a:p>
            <a:r>
              <a:rPr lang="en-US" dirty="0" smtClean="0"/>
              <a:t>[ </a:t>
            </a:r>
            <a:r>
              <a:rPr lang="ru-RU" dirty="0" smtClean="0"/>
              <a:t>При вопросах ссылаться на приложение</a:t>
            </a:r>
            <a:r>
              <a:rPr lang="en-US" dirty="0" smtClean="0"/>
              <a:t> ]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качестве иллюстрации использования языка рассмотрим описание программы, представляющей из себя имитационную модель некоторого объекта. Поскольку для любой </a:t>
            </a:r>
            <a:r>
              <a:rPr lang="ru-RU" dirty="0" smtClean="0"/>
              <a:t>программной </a:t>
            </a:r>
            <a:r>
              <a:rPr lang="ru-RU" dirty="0"/>
              <a:t>системы может быть построен соответствующий ей конечный автомат, то поведение любой программы может быть описано в терминах перехода конечного автомата из состояния в состояние, а, следовательно, эта </a:t>
            </a:r>
            <a:r>
              <a:rPr lang="ru-RU" dirty="0" smtClean="0"/>
              <a:t>программа </a:t>
            </a:r>
            <a:r>
              <a:rPr lang="ru-RU" dirty="0"/>
              <a:t>может быть описана на предлагаемом языке </a:t>
            </a:r>
            <a:r>
              <a:rPr lang="en-US" dirty="0"/>
              <a:t>Proto</a:t>
            </a:r>
            <a:r>
              <a:rPr lang="ru-RU" dirty="0"/>
              <a:t>.</a:t>
            </a:r>
          </a:p>
          <a:p>
            <a:r>
              <a:rPr lang="ru-RU" dirty="0"/>
              <a:t>В качестве моделируемой программы возьмём прототип, реализующий имитационную модель автоматической коробки </a:t>
            </a:r>
            <a:r>
              <a:rPr lang="ru-RU" dirty="0" smtClean="0"/>
              <a:t>передач</a:t>
            </a:r>
            <a:r>
              <a:rPr lang="en-US" dirty="0" smtClean="0"/>
              <a:t>. </a:t>
            </a:r>
            <a:r>
              <a:rPr lang="ru-RU" dirty="0" smtClean="0"/>
              <a:t>Выбор </a:t>
            </a:r>
            <a:r>
              <a:rPr lang="ru-RU" dirty="0"/>
              <a:t>этого примера объясняется как простотой реализации данной имитационной модели, так и наличием достаточно большого количества состоянии, что позволяет продемонстрировать основные возможности предлагаемого языка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На данном слайде вы можете видеть взаимно однозначное соответствие между моделью и её изображением в виде конечного автомата.</a:t>
            </a:r>
            <a:endParaRPr lang="ru-R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 время дипломного проектирования были разработаны визуальные средства, </a:t>
            </a:r>
            <a:r>
              <a:rPr lang="ru-RU" dirty="0" smtClean="0"/>
              <a:t>помогающие разработчику создавать описания проектируемых систем. </a:t>
            </a:r>
          </a:p>
          <a:p>
            <a:r>
              <a:rPr lang="ru-RU" dirty="0" smtClean="0"/>
              <a:t>Был </a:t>
            </a:r>
            <a:r>
              <a:rPr lang="ru-RU" dirty="0" smtClean="0"/>
              <a:t>реализован плагин для среды разработки </a:t>
            </a:r>
            <a:r>
              <a:rPr lang="en-US" dirty="0" smtClean="0"/>
              <a:t>Eclipse, </a:t>
            </a:r>
            <a:r>
              <a:rPr lang="ru-RU" dirty="0" smtClean="0"/>
              <a:t>осуществляющий</a:t>
            </a:r>
            <a:r>
              <a:rPr lang="ru-RU" baseline="0" dirty="0" smtClean="0"/>
              <a:t> полноценную подсветку синтаксиса, автоматическое завершение ввода, а так же проверку ошибок.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результате работы над дипломным проектом, мною была разработана и формализована модель системы проектирования и тестирования каркасов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программных продуктов.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базе модели спроектирована архитектура системы. На основе формализованной модели был спроектирован и реализован каркас системы проектирования и тестирования прототипов архитектур, с применением современных подходов и технологий программирования. 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Также был реализован редактор для </a:t>
            </a:r>
            <a:r>
              <a:rPr lang="ru-RU" dirty="0" smtClean="0"/>
              <a:t>работы с </a:t>
            </a:r>
            <a:r>
              <a:rPr lang="ru-RU" dirty="0" smtClean="0"/>
              <a:t>языком </a:t>
            </a:r>
            <a:r>
              <a:rPr lang="en-US" dirty="0" smtClean="0"/>
              <a:t>PROTO </a:t>
            </a:r>
            <a:r>
              <a:rPr lang="ru-RU" dirty="0" smtClean="0"/>
              <a:t>в виде плагина для среды разработки </a:t>
            </a:r>
            <a:r>
              <a:rPr lang="en-US" dirty="0" smtClean="0"/>
              <a:t>Eclipse</a:t>
            </a:r>
            <a:r>
              <a:rPr lang="en-US" dirty="0"/>
              <a:t>.</a:t>
            </a:r>
            <a:r>
              <a:rPr lang="ru-RU" dirty="0" smtClean="0"/>
              <a:t>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ru-RU" dirty="0" smtClean="0"/>
              <a:t>Модель системы, представляющая из</a:t>
            </a:r>
            <a:r>
              <a:rPr lang="ru-RU" baseline="0" dirty="0" smtClean="0"/>
              <a:t> себя транслятор из разработанного языка </a:t>
            </a:r>
            <a:r>
              <a:rPr lang="en-US" baseline="0" dirty="0" smtClean="0"/>
              <a:t>Proto </a:t>
            </a:r>
            <a:r>
              <a:rPr lang="ru-RU" baseline="0" dirty="0" smtClean="0"/>
              <a:t>в язык автоматного программирования </a:t>
            </a:r>
            <a:r>
              <a:rPr lang="en-US" baseline="0" dirty="0" smtClean="0"/>
              <a:t>Promela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0922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выделить следующие пути развития проекта.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Во-первых,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расширения возможностей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системы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требуется добавить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поддержку верификации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распредел</a:t>
            </a:r>
            <a:r>
              <a:rPr lang="ru-RU" dirty="0"/>
              <a:t>ё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нных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параллельных систем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Во-вторых, генерация других целевых языков позволит расширить список используемых верификаторов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Наконец, совершенствование компонентов и оптимизация алгоритмов базовой платформы системы позволит повысить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эффективность её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использования и сократить накладные расходы в работе полезной части.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2078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этом, у меня все. Спасибо за Ваше внимание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416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Существует</a:t>
            </a:r>
            <a:r>
              <a:rPr lang="ru-RU" baseline="0" dirty="0" smtClean="0"/>
              <a:t> масса подходов к построению и разработке </a:t>
            </a:r>
            <a:r>
              <a:rPr lang="ru-RU" baseline="0" dirty="0" smtClean="0"/>
              <a:t>ПО</a:t>
            </a:r>
            <a:r>
              <a:rPr lang="en-US" dirty="0" smtClean="0"/>
              <a:t>.</a:t>
            </a:r>
          </a:p>
          <a:p>
            <a:r>
              <a:rPr lang="ru-RU" dirty="0"/>
              <a:t>Ошибки могут появится на любом из этапов, но как правило большинство из них возникает вследствие неправильного решения на этапе проектирования. Цена ошибки </a:t>
            </a:r>
            <a:r>
              <a:rPr lang="ru-RU" dirty="0" err="1"/>
              <a:t>растет</a:t>
            </a:r>
            <a:r>
              <a:rPr lang="ru-RU" dirty="0"/>
              <a:t> к концу процесса </a:t>
            </a:r>
            <a:r>
              <a:rPr lang="ru-RU" dirty="0" smtClean="0"/>
              <a:t>разработки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832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данной работе предлагается система проектирования и тестирования каркасов программных продуктов, основанная на автоматной модели. 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слайде представлена автоматная модель прототипа архитектуры, в которой выделены состояния, спецификации и сценарии. Такая модель была введена для обобщения описания архитектур систем. </a:t>
            </a:r>
            <a:r>
              <a:rPr lang="ru-RU" b="1" dirty="0"/>
              <a:t>Существует большое количество практик, методологии и инструментов, позволяющих тестировать модели заданные подобным </a:t>
            </a:r>
            <a:r>
              <a:rPr lang="ru-RU" b="1" dirty="0" smtClean="0"/>
              <a:t>образом</a:t>
            </a:r>
            <a:endParaRPr lang="en-US" dirty="0"/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Модель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прототипа является результатом отображения исходной архитектуры разрабатываемой системы в программную среду и представляет собой сущность, характеризующуюся: конечным множеством состояний, начальным состоянием, множеством конечных состояний, набором спецификаций требований и множеством сценариев использования.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Состояние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определить как момент в работе прототипа архитектуры, который объединяет в неявной форме все входные воздействия прошлого, а также влияет на реакцию в текущий момент времени. Каждое состояние имеет вполне определённый смысл и качественно отличается от всех других состоянии, и кроме того однозначно определяет действия, которые могут совершаться в этом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состоянии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Сценарий прототипа представляет собой множество правил перехода между состояниями, каждое из которых отражает возможность выполнения каждого требования спецификации. Главная задача сценария состоит в том, чтобы подтвердить или опровергнуть выполнение какого-либо свойства из набора спецификации.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670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Описав таким образом</a:t>
            </a:r>
            <a:r>
              <a:rPr lang="ru-RU" baseline="0" dirty="0" smtClean="0"/>
              <a:t> архитектуру приложения можно провести её тестирование или верификацию, то есть проверить соответствие между прототипом и требованиями к нему.</a:t>
            </a:r>
            <a:endParaRPr lang="ru-RU" dirty="0" smtClean="0"/>
          </a:p>
          <a:p>
            <a:r>
              <a:rPr lang="ru-RU" dirty="0" smtClean="0"/>
              <a:t>Таким образом : </a:t>
            </a:r>
            <a:r>
              <a:rPr lang="ru-RU" b="1" dirty="0" smtClean="0"/>
              <a:t>Пересечение</a:t>
            </a:r>
            <a:r>
              <a:rPr lang="ru-RU" b="1" baseline="0" dirty="0" smtClean="0"/>
              <a:t> Возможного поведения программы с неправильным должно быть пусто</a:t>
            </a:r>
          </a:p>
          <a:p>
            <a:endParaRPr lang="ru-RU" baseline="0" dirty="0" smtClean="0"/>
          </a:p>
          <a:p>
            <a:r>
              <a:rPr lang="en-US" baseline="0" dirty="0" smtClean="0"/>
              <a:t>{</a:t>
            </a:r>
            <a:r>
              <a:rPr lang="ru-RU" baseline="0" dirty="0" smtClean="0"/>
              <a:t>Верификация программ в общем случае алгоритмически неразрешима (см. Теорема Райса)</a:t>
            </a:r>
            <a:r>
              <a:rPr lang="en-US" baseline="0" dirty="0" smtClean="0"/>
              <a:t>}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666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i="1" dirty="0" smtClean="0"/>
              <a:t>(для удобства описания</a:t>
            </a:r>
            <a:r>
              <a:rPr lang="ru-RU" i="1" baseline="0" dirty="0" smtClean="0"/>
              <a:t> и верификации разработана такая система</a:t>
            </a:r>
            <a:r>
              <a:rPr lang="ru-RU" i="1" dirty="0" smtClean="0"/>
              <a:t>)</a:t>
            </a:r>
          </a:p>
          <a:p>
            <a:r>
              <a:rPr lang="ru-RU" baseline="0" dirty="0" smtClean="0"/>
              <a:t>На основе формальной модели мной была спроектирована структура системы.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понимая общей структуры системы можно рассмотреть типичный вариант её использования. Пользователь, в терминах предметной области, согласно интерфейсу программирования, разрабатывает требуемый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прототип архитектуры на специализированном языке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описания моделей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Система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транслирует полученный прототип архитектуры на выбранный целевой язык автоматного программирования. Полученная модель на целевом языке является пригодной для верификации. При помощи верификатора можно получить анализатор для модели прототипа и получить результат верификации или ошибку </a:t>
            </a:r>
            <a:r>
              <a:rPr lang="ru-RU" dirty="0" smtClean="0"/>
              <a:t>в виде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контрпример</a:t>
            </a:r>
            <a:r>
              <a:rPr lang="ru-RU" dirty="0" smtClean="0"/>
              <a:t>а.</a:t>
            </a:r>
          </a:p>
          <a:p>
            <a:pPr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Процесс проектирования циклически повторяется после исправления модели на основе контрпримера.</a:t>
            </a:r>
            <a:r>
              <a:rPr lang="en-US" dirty="0"/>
              <a:t> {</a:t>
            </a:r>
            <a:r>
              <a:rPr lang="ru-RU" dirty="0"/>
              <a:t>Контрпример – </a:t>
            </a:r>
            <a:r>
              <a:rPr lang="ru-RU" dirty="0" err="1"/>
              <a:t>трассса</a:t>
            </a:r>
            <a:r>
              <a:rPr lang="ru-RU" dirty="0"/>
              <a:t>, содержащая ошибку.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346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В качестве базового верификатора</a:t>
            </a:r>
            <a:r>
              <a:rPr lang="ru-RU" sz="1200" baseline="0" dirty="0" smtClean="0"/>
              <a:t> </a:t>
            </a:r>
            <a:r>
              <a:rPr lang="ru-RU" sz="1200" baseline="0" dirty="0" smtClean="0"/>
              <a:t>был выбран </a:t>
            </a:r>
            <a:r>
              <a:rPr lang="en-US" sz="1200" baseline="0" dirty="0" smtClean="0"/>
              <a:t>SPIN</a:t>
            </a:r>
            <a:r>
              <a:rPr lang="en-US" sz="1200" baseline="0" dirty="0" smtClean="0"/>
              <a:t>.</a:t>
            </a:r>
            <a:endParaRPr lang="ru-RU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Данный</a:t>
            </a:r>
            <a:r>
              <a:rPr lang="ru-RU" sz="1200" baseline="0" dirty="0" smtClean="0"/>
              <a:t> верификатор представляет собой </a:t>
            </a:r>
            <a:r>
              <a:rPr lang="ru-RU" sz="1200" dirty="0" smtClean="0"/>
              <a:t>средство моделирования и верификации протоколов, параллельных программ и широкого класса дискретных систем</a:t>
            </a:r>
            <a:r>
              <a:rPr lang="ru-RU" sz="1200" dirty="0" smtClean="0"/>
              <a:t>.</a:t>
            </a:r>
          </a:p>
          <a:p>
            <a:pPr>
              <a:defRPr/>
            </a:pPr>
            <a:r>
              <a:rPr lang="ru-RU" dirty="0"/>
              <a:t>Примеры использования: верификация системы управления дамбами в Нидерландах, верификация аэрокосмических </a:t>
            </a:r>
            <a:r>
              <a:rPr lang="ru-RU" dirty="0" smtClean="0"/>
              <a:t>систем </a:t>
            </a:r>
            <a:r>
              <a:rPr lang="en-US" dirty="0" smtClean="0"/>
              <a:t>NASA</a:t>
            </a: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В </a:t>
            </a:r>
            <a:r>
              <a:rPr lang="ru-RU" sz="1200" dirty="0" smtClean="0"/>
              <a:t>основе верификации лежит метод </a:t>
            </a:r>
            <a:r>
              <a:rPr lang="en-US" sz="1200" dirty="0" smtClean="0"/>
              <a:t>Model Checking: </a:t>
            </a:r>
            <a:r>
              <a:rPr lang="ru-RU" sz="1200" dirty="0" smtClean="0"/>
              <a:t>Метод автоматической формальной верификации систем с конечным числом состояний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ru-RU" dirty="0" err="1" smtClean="0"/>
              <a:t>Задаем</a:t>
            </a:r>
            <a:r>
              <a:rPr lang="ru-RU" baseline="0" dirty="0" smtClean="0"/>
              <a:t> как система устроена и как она должна быть устроена</a:t>
            </a:r>
          </a:p>
          <a:p>
            <a:pPr marL="228600" indent="-228600">
              <a:buAutoNum type="arabicPeriod"/>
            </a:pPr>
            <a:r>
              <a:rPr lang="ru-RU" baseline="0" dirty="0" err="1" smtClean="0"/>
              <a:t>Т.о</a:t>
            </a:r>
            <a:r>
              <a:rPr lang="ru-RU" baseline="0" dirty="0" smtClean="0"/>
              <a:t>. Две нотации: описание поведения(устройство системы), описание требований (свойства правильности)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Программа-верификатор проверяет, что устройство системы удовлетворяет свойствам правильности</a:t>
            </a:r>
          </a:p>
          <a:p>
            <a:pPr marL="0" indent="0">
              <a:buNone/>
            </a:pPr>
            <a:r>
              <a:rPr lang="en-US" baseline="0" dirty="0" smtClean="0"/>
              <a:t>{</a:t>
            </a:r>
            <a:r>
              <a:rPr lang="ru-RU" sz="1200" dirty="0" smtClean="0"/>
              <a:t>Проверка свойства на конечной модели программы</a:t>
            </a:r>
            <a:r>
              <a:rPr lang="en-US" sz="1200" dirty="0" smtClean="0"/>
              <a:t>/</a:t>
            </a:r>
            <a:r>
              <a:rPr lang="ru-RU" sz="1200" dirty="0" smtClean="0"/>
              <a:t>Исчерпывающий поиск по пространству состояний</a:t>
            </a:r>
            <a:r>
              <a:rPr lang="en-US" sz="1200" dirty="0" smtClean="0"/>
              <a:t>}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426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Верификатор </a:t>
            </a:r>
            <a:r>
              <a:rPr lang="en-US" dirty="0" smtClean="0"/>
              <a:t>SPIN </a:t>
            </a:r>
            <a:r>
              <a:rPr lang="ru-RU" dirty="0" smtClean="0"/>
              <a:t>работает с языком автоматного программирования </a:t>
            </a:r>
            <a:r>
              <a:rPr lang="en-US" dirty="0" smtClean="0"/>
              <a:t>Promela.</a:t>
            </a:r>
          </a:p>
          <a:p>
            <a:r>
              <a:rPr lang="ru-RU" dirty="0"/>
              <a:t>Модель на языке </a:t>
            </a:r>
            <a:r>
              <a:rPr lang="en-US" dirty="0"/>
              <a:t>Promela</a:t>
            </a:r>
            <a:r>
              <a:rPr lang="ru-RU" dirty="0"/>
              <a:t>: абстракция реальной системы, содержащая характеристики, которые значимы для описания взаимодействия </a:t>
            </a:r>
            <a:r>
              <a:rPr lang="ru-RU" dirty="0" smtClean="0"/>
              <a:t>процессов</a:t>
            </a:r>
            <a:r>
              <a:rPr lang="en-US" dirty="0" smtClean="0"/>
              <a:t>. </a:t>
            </a:r>
            <a:r>
              <a:rPr lang="ru-RU" dirty="0" smtClean="0"/>
              <a:t>Такая модель не </a:t>
            </a:r>
            <a:r>
              <a:rPr lang="ru-RU" dirty="0"/>
              <a:t>является программной реализацией </a:t>
            </a:r>
            <a:r>
              <a:rPr lang="ru-RU" dirty="0" smtClean="0"/>
              <a:t>системы, </a:t>
            </a:r>
            <a:r>
              <a:rPr lang="ru-RU" dirty="0"/>
              <a:t>может содержать части, которые важны только для </a:t>
            </a:r>
            <a:r>
              <a:rPr lang="ru-RU" dirty="0" smtClean="0"/>
              <a:t>верификации.</a:t>
            </a:r>
            <a:endParaRPr lang="ru-RU" dirty="0"/>
          </a:p>
          <a:p>
            <a:r>
              <a:rPr lang="ru-RU" dirty="0"/>
              <a:t>Поскольку способ верификации </a:t>
            </a:r>
            <a:r>
              <a:rPr lang="en-US" dirty="0"/>
              <a:t>model checking </a:t>
            </a:r>
            <a:r>
              <a:rPr lang="ru-RU" dirty="0"/>
              <a:t>сказанное означает, что у любой модели описанной с помощью языка </a:t>
            </a:r>
            <a:r>
              <a:rPr lang="en-US" dirty="0"/>
              <a:t>Promela</a:t>
            </a:r>
            <a:r>
              <a:rPr lang="ru-RU" dirty="0"/>
              <a:t> конечное число состояний. </a:t>
            </a:r>
          </a:p>
          <a:p>
            <a:endParaRPr lang="ru-RU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ru-RU" dirty="0" smtClean="0"/>
              <a:t>На</a:t>
            </a:r>
            <a:r>
              <a:rPr lang="ru-RU" baseline="0" dirty="0" smtClean="0"/>
              <a:t> </a:t>
            </a:r>
            <a:r>
              <a:rPr lang="ru-RU" baseline="0" dirty="0" smtClean="0"/>
              <a:t>языке можем описывать недетерминизм. То есть его удобно использовать для абстракции от несущественных деталей. Охраняемые команды означают реализацию недетерминизма. Это значит что с каждой командой языка связано понятие выполнимости и если в </a:t>
            </a:r>
            <a:r>
              <a:rPr lang="ru-RU" baseline="0" dirty="0" smtClean="0"/>
              <a:t>определ</a:t>
            </a:r>
            <a:r>
              <a:rPr lang="ru-RU" dirty="0"/>
              <a:t>ё</a:t>
            </a:r>
            <a:r>
              <a:rPr lang="ru-RU" baseline="0" dirty="0" smtClean="0"/>
              <a:t>нном </a:t>
            </a:r>
            <a:r>
              <a:rPr lang="ru-RU" baseline="0" dirty="0" smtClean="0"/>
              <a:t>блоке модели присутствует несколько команд, выполнимых одновременно, то может быть выполнена любая из них.</a:t>
            </a:r>
          </a:p>
          <a:p>
            <a:r>
              <a:rPr lang="ru-RU" dirty="0" smtClean="0"/>
              <a:t> </a:t>
            </a:r>
            <a:r>
              <a:rPr lang="ru-RU" dirty="0" smtClean="0"/>
              <a:t>НО! в нем отсутствует ряд средств, которые есть в языках программирования высокого уровня </a:t>
            </a:r>
          </a:p>
          <a:p>
            <a:r>
              <a:rPr lang="ru-RU" dirty="0" smtClean="0"/>
              <a:t> Например, указатели на данные и функции, не включено понятие времени или часов, отсутствуют операции с плавающей точкой и пр.</a:t>
            </a:r>
          </a:p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426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описани</a:t>
            </a:r>
            <a:r>
              <a:rPr lang="ru-RU" dirty="0" smtClean="0"/>
              <a:t>я требований, предъявляемых к модели прототипа, используются формулы темпоральной логики. Особенность этого типа логики заключается в возможности описания поведения системы во времени.</a:t>
            </a:r>
          </a:p>
          <a:p>
            <a:r>
              <a:rPr lang="ru-RU" dirty="0" smtClean="0"/>
              <a:t> </a:t>
            </a:r>
          </a:p>
          <a:p>
            <a:r>
              <a:rPr lang="ru-RU" dirty="0" smtClean="0"/>
              <a:t>ПРОБЛЕМА</a:t>
            </a:r>
            <a:r>
              <a:rPr lang="ru-RU" dirty="0" smtClean="0"/>
              <a:t>: Полнота спецификации – охватывают</a:t>
            </a:r>
            <a:r>
              <a:rPr lang="ru-RU" baseline="0" dirty="0" smtClean="0"/>
              <a:t> ли спецификации всё поведение 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426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основе структуры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системы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мной была спроектирована архитектура системы, состоящая из трёх основных компонентов – подсистемы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лексического и синтаксического анализа, подсистемы построения графа потока исполнения и подсистемы кодогенерации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Для того, чтобы описать прототип архитектуры в процессе дипломного проектирования был разработан специализированный язык описания моделей прототипов. Назов</a:t>
            </a:r>
            <a:r>
              <a:rPr lang="ru-RU" dirty="0"/>
              <a:t>ё</a:t>
            </a:r>
            <a:r>
              <a:rPr lang="ru-RU" dirty="0" smtClean="0"/>
              <a:t>м этот язык </a:t>
            </a:r>
            <a:r>
              <a:rPr lang="en-US" dirty="0" smtClean="0"/>
              <a:t>PROTO. 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baseline="0" dirty="0" smtClean="0"/>
              <a:t>Таким образом, в </a:t>
            </a:r>
            <a:r>
              <a:rPr lang="ru-RU" baseline="0" dirty="0" smtClean="0"/>
              <a:t>качестве входных данных система принимает описание прототипа архитектуры с использованием </a:t>
            </a:r>
            <a:r>
              <a:rPr lang="ru-RU" baseline="0" dirty="0" smtClean="0"/>
              <a:t>языка </a:t>
            </a:r>
            <a:r>
              <a:rPr lang="en-US" baseline="0" dirty="0" smtClean="0"/>
              <a:t>PROTO</a:t>
            </a:r>
            <a:r>
              <a:rPr lang="ru-RU" baseline="0" dirty="0" smtClean="0"/>
              <a:t>. </a:t>
            </a:r>
            <a:r>
              <a:rPr lang="ru-RU" baseline="0" dirty="0" smtClean="0"/>
              <a:t>В качестве выходных данных система </a:t>
            </a:r>
            <a:r>
              <a:rPr lang="ru-RU" baseline="0" dirty="0" smtClean="0"/>
              <a:t>отда</a:t>
            </a:r>
            <a:r>
              <a:rPr lang="ru-RU" dirty="0"/>
              <a:t>ё</a:t>
            </a:r>
            <a:r>
              <a:rPr lang="ru-RU" baseline="0" dirty="0" smtClean="0"/>
              <a:t>т </a:t>
            </a:r>
            <a:r>
              <a:rPr lang="ru-RU" baseline="0" dirty="0" smtClean="0"/>
              <a:t>представление исходного прототипа на целевом языке автоматного программирования.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75F8-BD14-4374-B02F-E97046C6A1D8}" type="datetime1">
              <a:rPr lang="ru-RU" smtClean="0"/>
              <a:t>16.06.2012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5062-1292-4A0A-901B-840835479DE3}" type="datetime1">
              <a:rPr lang="ru-RU" smtClean="0"/>
              <a:t>16.06.2012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030C-CC2F-4B88-9E22-1301D15C6E18}" type="datetime1">
              <a:rPr lang="ru-RU" smtClean="0"/>
              <a:t>16.06.2012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AE21-78CF-42F8-87C9-7DD460720D76}" type="datetime1">
              <a:rPr lang="ru-RU" smtClean="0"/>
              <a:t>16.06.2012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2A8A-6C04-42EC-B5A1-B4AFF8CBAF88}" type="datetime1">
              <a:rPr lang="ru-RU" smtClean="0"/>
              <a:t>16.06.2012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C13F-C6B8-4F7A-A899-3C34CBE9DBBB}" type="datetime1">
              <a:rPr lang="ru-RU" smtClean="0"/>
              <a:t>16.06.2012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881D4-64C9-4E16-B703-8323AC55B24A}" type="datetime1">
              <a:rPr lang="ru-RU" smtClean="0"/>
              <a:t>16.06.2012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0CDAC-3E70-4C31-AE15-3B712A8B5CDB}" type="datetime1">
              <a:rPr lang="ru-RU" smtClean="0"/>
              <a:t>16.06.2012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905C-D82E-41CE-9D44-986AF8D5825C}" type="datetime1">
              <a:rPr lang="ru-RU" smtClean="0"/>
              <a:t>16.06.2012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BD760-218D-4ADE-BF67-3949E0E07828}" type="datetime1">
              <a:rPr lang="ru-RU" smtClean="0"/>
              <a:t>16.06.2012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398F0-CE1C-454F-A887-B107A33F827E}" type="datetime1">
              <a:rPr lang="ru-RU" smtClean="0"/>
              <a:t>16.06.2012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C0B48E2-D838-453B-B855-F590F6E7746E}" type="datetime1">
              <a:rPr lang="ru-RU" smtClean="0"/>
              <a:t>16.06.2012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760040" y="116632"/>
            <a:ext cx="7772400" cy="4267200"/>
          </a:xfrm>
        </p:spPr>
        <p:txBody>
          <a:bodyPr/>
          <a:lstStyle/>
          <a:p>
            <a:r>
              <a:rPr lang="ru-RU" sz="4800" dirty="0"/>
              <a:t>С</a:t>
            </a:r>
            <a:r>
              <a:rPr lang="ru-RU" sz="4800" dirty="0" smtClean="0"/>
              <a:t>истема </a:t>
            </a:r>
            <a:r>
              <a:rPr lang="ru-RU" sz="4800" dirty="0"/>
              <a:t>проектирования и тестирования каркасов программных продуктов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студент Шатилина Ю.Е.,</a:t>
            </a:r>
          </a:p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профессор </a:t>
            </a:r>
            <a:r>
              <a:rPr lang="ru-RU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к.ф-м.н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Крючкова Е.Н.,</a:t>
            </a:r>
          </a:p>
          <a:p>
            <a:r>
              <a:rPr lang="ru-RU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АлтГТУ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/ </a:t>
            </a:r>
            <a:r>
              <a:rPr lang="ru-RU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ПОВТ</a:t>
            </a:r>
            <a:endParaRPr lang="ru-RU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90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00200"/>
          </a:xfrm>
        </p:spPr>
        <p:txBody>
          <a:bodyPr/>
          <a:lstStyle/>
          <a:p>
            <a:r>
              <a:rPr lang="ru-RU" dirty="0" smtClean="0"/>
              <a:t>Подсистемы </a:t>
            </a:r>
            <a:r>
              <a:rPr lang="ru-RU" dirty="0"/>
              <a:t>лексического и синтаксического анализа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10</a:t>
            </a:fld>
            <a:endParaRPr lang="ru-RU"/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917304"/>
            <a:ext cx="8229600" cy="3509604"/>
          </a:xfrm>
        </p:spPr>
      </p:pic>
      <p:sp>
        <p:nvSpPr>
          <p:cNvPr id="12" name="Объект 9"/>
          <p:cNvSpPr txBox="1">
            <a:spLocks/>
          </p:cNvSpPr>
          <p:nvPr/>
        </p:nvSpPr>
        <p:spPr>
          <a:xfrm>
            <a:off x="107505" y="1628800"/>
            <a:ext cx="8928992" cy="21001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ru-RU" dirty="0"/>
              <a:t>г</a:t>
            </a:r>
            <a:r>
              <a:rPr lang="ru-RU" dirty="0" smtClean="0"/>
              <a:t>рамматика языка описания моделей прототипов</a:t>
            </a:r>
            <a:r>
              <a:rPr lang="en-US" dirty="0" smtClean="0"/>
              <a:t> </a:t>
            </a:r>
            <a:r>
              <a:rPr lang="en-US" b="1" dirty="0" smtClean="0"/>
              <a:t>PROTO</a:t>
            </a:r>
            <a:endParaRPr lang="ru-RU" b="1" dirty="0" smtClean="0"/>
          </a:p>
          <a:p>
            <a:r>
              <a:rPr lang="ru-RU" dirty="0"/>
              <a:t>с</a:t>
            </a:r>
            <a:r>
              <a:rPr lang="ru-RU" dirty="0" smtClean="0"/>
              <a:t>труктура абстрактного синтаксического дерева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981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199" y="0"/>
            <a:ext cx="8536769" cy="1600200"/>
          </a:xfrm>
        </p:spPr>
        <p:txBody>
          <a:bodyPr/>
          <a:lstStyle/>
          <a:p>
            <a:r>
              <a:rPr lang="ru-RU" dirty="0" smtClean="0"/>
              <a:t>Подсистема построения графа потока исполнения</a:t>
            </a:r>
            <a:endParaRPr lang="ru-RU" dirty="0"/>
          </a:p>
        </p:txBody>
      </p:sp>
      <p:sp>
        <p:nvSpPr>
          <p:cNvPr id="10" name="Объект 9"/>
          <p:cNvSpPr>
            <a:spLocks noGrp="1"/>
          </p:cNvSpPr>
          <p:nvPr>
            <p:ph sz="half" idx="2"/>
          </p:nvPr>
        </p:nvSpPr>
        <p:spPr>
          <a:xfrm>
            <a:off x="245505" y="1600201"/>
            <a:ext cx="8574967" cy="2100163"/>
          </a:xfrm>
        </p:spPr>
        <p:txBody>
          <a:bodyPr>
            <a:noAutofit/>
          </a:bodyPr>
          <a:lstStyle/>
          <a:p>
            <a:r>
              <a:rPr lang="ru-RU" dirty="0"/>
              <a:t>у</a:t>
            </a:r>
            <a:r>
              <a:rPr lang="ru-RU" dirty="0" smtClean="0"/>
              <a:t>зел графа = состояние</a:t>
            </a:r>
          </a:p>
          <a:p>
            <a:r>
              <a:rPr lang="ru-RU" dirty="0"/>
              <a:t>д</a:t>
            </a:r>
            <a:r>
              <a:rPr lang="ru-RU" dirty="0" smtClean="0"/>
              <a:t>ва специализированных состояния:</a:t>
            </a:r>
          </a:p>
          <a:p>
            <a:pPr lvl="1"/>
            <a:r>
              <a:rPr lang="ru-RU" sz="1800" dirty="0" smtClean="0"/>
              <a:t>Начальное – </a:t>
            </a:r>
            <a:r>
              <a:rPr lang="en-US" sz="1800" dirty="0" smtClean="0"/>
              <a:t>MAIN</a:t>
            </a:r>
          </a:p>
          <a:p>
            <a:pPr lvl="1"/>
            <a:r>
              <a:rPr lang="ru-RU" sz="1800" dirty="0" smtClean="0"/>
              <a:t>Конечное – </a:t>
            </a:r>
            <a:r>
              <a:rPr lang="en-US" sz="1800" dirty="0" smtClean="0"/>
              <a:t>FINALIZE</a:t>
            </a:r>
            <a:endParaRPr lang="ru-RU" sz="1800" dirty="0" smtClean="0"/>
          </a:p>
          <a:p>
            <a:r>
              <a:rPr lang="ru-RU" dirty="0"/>
              <a:t>н</a:t>
            </a:r>
            <a:r>
              <a:rPr lang="ru-RU" dirty="0" smtClean="0"/>
              <a:t>аправленные дуги = инструкции перехода</a:t>
            </a:r>
            <a:endParaRPr 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11</a:t>
            </a:fld>
            <a:endParaRPr lang="ru-RU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05" y="3700364"/>
            <a:ext cx="8748464" cy="275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81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619472"/>
            <a:ext cx="9144000" cy="1600200"/>
          </a:xfrm>
        </p:spPr>
        <p:txBody>
          <a:bodyPr/>
          <a:lstStyle/>
          <a:p>
            <a:r>
              <a:rPr lang="ru-RU" dirty="0" smtClean="0"/>
              <a:t>Подсистема </a:t>
            </a:r>
            <a:r>
              <a:rPr lang="ru-RU" dirty="0" err="1" smtClean="0"/>
              <a:t>кодогенерации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3995936" y="1484784"/>
            <a:ext cx="4968552" cy="5217443"/>
          </a:xfrm>
        </p:spPr>
        <p:txBody>
          <a:bodyPr/>
          <a:lstStyle/>
          <a:p>
            <a:r>
              <a:rPr lang="ru-RU" dirty="0" smtClean="0"/>
              <a:t>Разработан алгоритм построения модели на языке </a:t>
            </a:r>
            <a:r>
              <a:rPr lang="en-US" dirty="0" err="1" smtClean="0"/>
              <a:t>Promela</a:t>
            </a:r>
            <a:endParaRPr lang="ru-RU" dirty="0" smtClean="0"/>
          </a:p>
          <a:p>
            <a:r>
              <a:rPr lang="ru-RU" dirty="0" smtClean="0"/>
              <a:t>Каждое требование спецификации (</a:t>
            </a:r>
            <a:r>
              <a:rPr lang="en-US" dirty="0" smtClean="0"/>
              <a:t>LTL-</a:t>
            </a:r>
            <a:r>
              <a:rPr lang="ru-RU" dirty="0" smtClean="0"/>
              <a:t>формула) преобразуется к виду, понятному </a:t>
            </a:r>
            <a:r>
              <a:rPr lang="en-US" dirty="0" smtClean="0"/>
              <a:t>SPIN</a:t>
            </a:r>
            <a:endParaRPr lang="en-US" dirty="0"/>
          </a:p>
          <a:p>
            <a:r>
              <a:rPr lang="ru-RU" dirty="0" smtClean="0"/>
              <a:t>Для каждого требования спецификации с помощью </a:t>
            </a:r>
            <a:r>
              <a:rPr lang="en-US" dirty="0" smtClean="0"/>
              <a:t>SPIN </a:t>
            </a:r>
            <a:r>
              <a:rPr lang="ru-RU" dirty="0" smtClean="0"/>
              <a:t>генерируется</a:t>
            </a:r>
            <a:r>
              <a:rPr lang="en-US" dirty="0" smtClean="0"/>
              <a:t> </a:t>
            </a:r>
            <a:r>
              <a:rPr lang="ru-RU" dirty="0" smtClean="0"/>
              <a:t>конструкция </a:t>
            </a:r>
            <a:r>
              <a:rPr lang="en-US" dirty="0" smtClean="0"/>
              <a:t>never claim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12</a:t>
            </a:fld>
            <a:endParaRPr lang="ru-RU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966582"/>
            <a:ext cx="3024336" cy="5327640"/>
          </a:xfrm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35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675456"/>
            <a:ext cx="8229600" cy="1600200"/>
          </a:xfrm>
        </p:spPr>
        <p:txBody>
          <a:bodyPr/>
          <a:lstStyle/>
          <a:p>
            <a:r>
              <a:rPr lang="ru-RU" dirty="0" smtClean="0"/>
              <a:t>Пример системы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13</a:t>
            </a:fld>
            <a:endParaRPr lang="ru-RU"/>
          </a:p>
        </p:txBody>
      </p:sp>
      <p:sp>
        <p:nvSpPr>
          <p:cNvPr id="8" name="Объект 9"/>
          <p:cNvSpPr txBox="1">
            <a:spLocks/>
          </p:cNvSpPr>
          <p:nvPr/>
        </p:nvSpPr>
        <p:spPr>
          <a:xfrm>
            <a:off x="827585" y="869405"/>
            <a:ext cx="7632847" cy="12634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 smtClean="0"/>
              <a:t>Имитация автоматической коробки передач</a:t>
            </a:r>
            <a:endParaRPr lang="en-US" b="1" dirty="0" smtClean="0"/>
          </a:p>
        </p:txBody>
      </p:sp>
      <p:pic>
        <p:nvPicPr>
          <p:cNvPr id="11" name="Объект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060848"/>
            <a:ext cx="4019505" cy="3507751"/>
          </a:xfrm>
          <a:prstGeom prst="rect">
            <a:avLst/>
          </a:prstGeom>
        </p:spPr>
      </p:pic>
      <p:sp>
        <p:nvSpPr>
          <p:cNvPr id="12" name="Стрелка вправо с вырезом 11"/>
          <p:cNvSpPr/>
          <p:nvPr/>
        </p:nvSpPr>
        <p:spPr>
          <a:xfrm>
            <a:off x="3716747" y="3477384"/>
            <a:ext cx="1431317" cy="64807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340768"/>
            <a:ext cx="4032448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AutoGear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&lt;&lt; Prototype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state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finalize()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"End of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work"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state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sleep()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neutral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state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neutral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(){</a:t>
            </a:r>
            <a:endParaRPr lang="ru-RU" sz="11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ru-RU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cmd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1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driver.press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(3);</a:t>
            </a:r>
          </a:p>
          <a:p>
            <a:pPr marL="0" indent="0">
              <a:buNone/>
            </a:pP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cmd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== 1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{ 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finalize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 }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else if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cmd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== 2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{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reverse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 } 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else {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gear1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 }</a:t>
            </a:r>
            <a:endParaRPr lang="en-US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state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reverse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(){</a:t>
            </a: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neutral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ru-RU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state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gear1(){</a:t>
            </a:r>
          </a:p>
          <a:p>
            <a:pPr marL="0" indent="0">
              <a:buNone/>
            </a:pP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1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cmd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11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driver.press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(2);</a:t>
            </a:r>
          </a:p>
          <a:p>
            <a:pPr marL="0" indent="0">
              <a:buNone/>
            </a:pP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cmd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== 1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{</a:t>
            </a: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neutral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 } 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else {</a:t>
            </a: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gear2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state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gear5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{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gear4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 }</a:t>
            </a:r>
            <a:endParaRPr lang="en-US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state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main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{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sleep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 }</a:t>
            </a:r>
            <a:endParaRPr lang="en-US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1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prototype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AutoGear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endParaRPr lang="en-US" sz="11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finally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{ </a:t>
            </a:r>
            <a:r>
              <a:rPr lang="en-US" sz="11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AutoGear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finalize }; 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1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75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Plug-in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14</a:t>
            </a:fld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4"/>
          <a:stretch/>
        </p:blipFill>
        <p:spPr bwMode="auto">
          <a:xfrm>
            <a:off x="374445" y="1628800"/>
            <a:ext cx="8518035" cy="4456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480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endParaRPr lang="ru-RU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разработана </a:t>
            </a:r>
            <a:r>
              <a:rPr lang="ru-RU" b="1" dirty="0" smtClean="0">
                <a:latin typeface="+mn-lt"/>
              </a:rPr>
              <a:t>модель</a:t>
            </a:r>
            <a:r>
              <a:rPr lang="ru-RU" dirty="0" smtClean="0">
                <a:latin typeface="+mn-lt"/>
              </a:rPr>
              <a:t> системы</a:t>
            </a:r>
          </a:p>
          <a:p>
            <a:pPr lvl="1"/>
            <a:endParaRPr lang="ru-RU" sz="1800" dirty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спроектирована </a:t>
            </a:r>
            <a:r>
              <a:rPr lang="ru-RU" b="1" dirty="0" smtClean="0">
                <a:latin typeface="+mn-lt"/>
              </a:rPr>
              <a:t>архитектура </a:t>
            </a:r>
            <a:r>
              <a:rPr lang="ru-RU" dirty="0" smtClean="0">
                <a:latin typeface="+mn-lt"/>
              </a:rPr>
              <a:t>системы</a:t>
            </a:r>
          </a:p>
          <a:p>
            <a:pPr lvl="1"/>
            <a:endParaRPr lang="ru-RU" sz="1200" dirty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реализовано кроссплатформенное </a:t>
            </a:r>
            <a:r>
              <a:rPr lang="ru-RU" b="1" dirty="0" smtClean="0">
                <a:latin typeface="+mn-lt"/>
              </a:rPr>
              <a:t>приложение, </a:t>
            </a:r>
            <a:r>
              <a:rPr lang="ru-RU" dirty="0" smtClean="0">
                <a:latin typeface="+mn-lt"/>
              </a:rPr>
              <a:t>состоящее из:</a:t>
            </a:r>
          </a:p>
          <a:p>
            <a:pPr marL="971550" lvl="3" indent="-285750"/>
            <a:r>
              <a:rPr lang="ru-RU" sz="2000" dirty="0" smtClean="0">
                <a:latin typeface="+mn-lt"/>
              </a:rPr>
              <a:t>подсистемы лексического и синтаксического анализа</a:t>
            </a:r>
            <a:endParaRPr lang="ru-RU" sz="2000" dirty="0">
              <a:latin typeface="+mn-lt"/>
            </a:endParaRPr>
          </a:p>
          <a:p>
            <a:pPr marL="971550" lvl="3" indent="-285750"/>
            <a:r>
              <a:rPr lang="ru-RU" sz="2000" dirty="0" smtClean="0">
                <a:latin typeface="+mn-lt"/>
              </a:rPr>
              <a:t>подсистемы построения графа потока исполнения</a:t>
            </a:r>
            <a:endParaRPr lang="en-US" sz="2000" dirty="0" smtClean="0">
              <a:latin typeface="+mn-lt"/>
            </a:endParaRPr>
          </a:p>
          <a:p>
            <a:pPr marL="971550" lvl="3" indent="-285750"/>
            <a:r>
              <a:rPr lang="ru-RU" sz="2000" dirty="0" smtClean="0">
                <a:latin typeface="+mn-lt"/>
              </a:rPr>
              <a:t>подсистемы </a:t>
            </a:r>
            <a:r>
              <a:rPr lang="ru-RU" sz="2000" dirty="0" err="1" smtClean="0">
                <a:latin typeface="+mn-lt"/>
              </a:rPr>
              <a:t>кодогенерации</a:t>
            </a:r>
            <a:endParaRPr lang="ru-RU" sz="2000" dirty="0" smtClean="0">
              <a:latin typeface="+mn-lt"/>
            </a:endParaRPr>
          </a:p>
          <a:p>
            <a:pPr marL="914400" lvl="3"/>
            <a:endParaRPr lang="ru-RU" sz="1200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создан </a:t>
            </a:r>
            <a:r>
              <a:rPr lang="en-US" b="1" dirty="0" smtClean="0">
                <a:latin typeface="+mn-lt"/>
              </a:rPr>
              <a:t>plug-in </a:t>
            </a:r>
            <a:r>
              <a:rPr lang="ru-RU" b="1" dirty="0">
                <a:latin typeface="+mn-lt"/>
              </a:rPr>
              <a:t>для </a:t>
            </a:r>
            <a:r>
              <a:rPr lang="en-US" b="1" dirty="0" smtClean="0">
                <a:latin typeface="+mn-lt"/>
              </a:rPr>
              <a:t>Eclipse</a:t>
            </a:r>
            <a:endParaRPr lang="ru-RU" b="1" dirty="0">
              <a:latin typeface="+mn-lt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2348879"/>
            <a:ext cx="1005055" cy="1080121"/>
          </a:xfrm>
          <a:prstGeom prst="rect">
            <a:avLst/>
          </a:prstGeom>
        </p:spPr>
      </p:pic>
      <p:pic>
        <p:nvPicPr>
          <p:cNvPr id="6" name="Объект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844824"/>
            <a:ext cx="884701" cy="79208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034" y="5013176"/>
            <a:ext cx="1882389" cy="1058327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07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Пути 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endParaRPr lang="ru-RU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поддержка </a:t>
            </a:r>
            <a:r>
              <a:rPr lang="ru-RU" b="1" dirty="0" smtClean="0">
                <a:latin typeface="+mn-lt"/>
              </a:rPr>
              <a:t>верификация распределённых и параллельных систем</a:t>
            </a:r>
          </a:p>
          <a:p>
            <a:pPr>
              <a:buFont typeface="Courier New" pitchFamily="49" charset="0"/>
              <a:buChar char="o"/>
            </a:pPr>
            <a:endParaRPr lang="ru-RU" b="1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b="1" dirty="0">
                <a:latin typeface="+mn-lt"/>
              </a:rPr>
              <a:t>г</a:t>
            </a:r>
            <a:r>
              <a:rPr lang="ru-RU" b="1" dirty="0" smtClean="0">
                <a:latin typeface="+mn-lt"/>
              </a:rPr>
              <a:t>енерация других целевых языков </a:t>
            </a:r>
            <a:r>
              <a:rPr lang="ru-RU" dirty="0" smtClean="0">
                <a:latin typeface="+mn-lt"/>
              </a:rPr>
              <a:t>для проверки другими верификаторами</a:t>
            </a:r>
            <a:endParaRPr lang="ru-RU" b="1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endParaRPr lang="ru-RU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b="1" dirty="0" smtClean="0">
                <a:latin typeface="+mn-lt"/>
              </a:rPr>
              <a:t>совершенствование </a:t>
            </a:r>
            <a:r>
              <a:rPr lang="ru-RU" dirty="0">
                <a:latin typeface="+mn-lt"/>
              </a:rPr>
              <a:t>компонентов и оптимизация алгоритмов базовой </a:t>
            </a:r>
            <a:r>
              <a:rPr lang="ru-RU" dirty="0" smtClean="0">
                <a:latin typeface="+mn-lt"/>
              </a:rPr>
              <a:t>платформы</a:t>
            </a:r>
            <a:endParaRPr lang="en-US" dirty="0" smtClean="0">
              <a:latin typeface="+mn-lt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79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Спасибо!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380" y="4365104"/>
            <a:ext cx="1409700" cy="14097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716" y="0"/>
            <a:ext cx="1419225" cy="1419225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75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10" y="1068761"/>
            <a:ext cx="8556270" cy="5240560"/>
          </a:xfrm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-5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 smtClean="0"/>
              <a:t>Разработка ПО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0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1639341"/>
                <a:ext cx="4410746" cy="5030019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:r>
                  <a:rPr lang="en-US" sz="2800" b="1" i="1" dirty="0"/>
                  <a:t>M</a:t>
                </a:r>
                <a:r>
                  <a:rPr lang="ru-RU" sz="2800" b="1" i="1" dirty="0"/>
                  <a:t> = (</a:t>
                </a:r>
                <a:r>
                  <a:rPr lang="en-US" sz="2800" b="1" i="1" dirty="0"/>
                  <a:t>S</a:t>
                </a:r>
                <a:r>
                  <a:rPr lang="ru-RU" sz="2800" b="1" i="1" dirty="0"/>
                  <a:t>, </a:t>
                </a:r>
                <a:r>
                  <a:rPr lang="en-US" sz="2800" b="1" i="1" dirty="0"/>
                  <a:t>s</a:t>
                </a:r>
                <a:r>
                  <a:rPr lang="ru-RU" sz="2800" b="1" i="1" baseline="-25000" dirty="0"/>
                  <a:t>0</a:t>
                </a:r>
                <a:r>
                  <a:rPr lang="ru-RU" sz="2800" b="1" i="1" dirty="0"/>
                  <a:t>, </a:t>
                </a:r>
                <a:r>
                  <a:rPr lang="en-US" sz="2800" b="1" i="1" dirty="0"/>
                  <a:t>F, R</a:t>
                </a:r>
                <a:r>
                  <a:rPr lang="ru-RU" sz="2800" b="1" i="1" dirty="0"/>
                  <a:t>, </a:t>
                </a:r>
                <a:r>
                  <a:rPr lang="en-US" sz="2800" b="1" i="1" dirty="0"/>
                  <a:t>U</a:t>
                </a:r>
                <a:r>
                  <a:rPr lang="ru-RU" sz="2800" i="1" dirty="0" smtClean="0"/>
                  <a:t>)</a:t>
                </a:r>
              </a:p>
              <a:p>
                <a:r>
                  <a:rPr lang="en-US" sz="2250" b="1" dirty="0" smtClean="0"/>
                  <a:t>S</a:t>
                </a:r>
                <a:r>
                  <a:rPr lang="ru-RU" sz="2250" dirty="0" smtClean="0"/>
                  <a:t> </a:t>
                </a:r>
                <a:r>
                  <a:rPr lang="ru-RU" sz="2250" dirty="0"/>
                  <a:t>– конечное множество состояний прототипа,</a:t>
                </a:r>
              </a:p>
              <a:p>
                <a:r>
                  <a:rPr lang="en-US" sz="2250" b="1" dirty="0"/>
                  <a:t>s</a:t>
                </a:r>
                <a:r>
                  <a:rPr lang="ru-RU" sz="2250" b="1" baseline="-25000" dirty="0"/>
                  <a:t>0</a:t>
                </a:r>
                <a:r>
                  <a:rPr lang="ru-RU" sz="2250" dirty="0"/>
                  <a:t> – начальное состояние, </a:t>
                </a:r>
                <a:r>
                  <a:rPr lang="en-US" sz="2250" dirty="0"/>
                  <a:t>s</a:t>
                </a:r>
                <a:r>
                  <a:rPr lang="ru-RU" sz="2250" baseline="-25000" dirty="0"/>
                  <a:t>0</a:t>
                </a:r>
                <a:r>
                  <a:rPr lang="ru-RU" sz="2250" dirty="0"/>
                  <a:t> </a:t>
                </a:r>
                <a14:m>
                  <m:oMath xmlns:m="http://schemas.openxmlformats.org/officeDocument/2006/math">
                    <m:r>
                      <a:rPr lang="ru-RU" sz="2250" i="1">
                        <a:latin typeface="Cambria Math"/>
                      </a:rPr>
                      <m:t>∈</m:t>
                    </m:r>
                  </m:oMath>
                </a14:m>
                <a:r>
                  <a:rPr lang="ru-RU" sz="2250" dirty="0"/>
                  <a:t> </a:t>
                </a:r>
                <a:r>
                  <a:rPr lang="en-US" sz="2250" dirty="0"/>
                  <a:t>S</a:t>
                </a:r>
                <a:r>
                  <a:rPr lang="ru-RU" sz="2250" dirty="0"/>
                  <a:t>,</a:t>
                </a:r>
              </a:p>
              <a:p>
                <a:r>
                  <a:rPr lang="en-US" sz="2250" b="1" dirty="0"/>
                  <a:t>F</a:t>
                </a:r>
                <a:r>
                  <a:rPr lang="en-US" sz="2250" dirty="0"/>
                  <a:t> </a:t>
                </a:r>
                <a:r>
                  <a:rPr lang="ru-RU" sz="2250" dirty="0"/>
                  <a:t>– множество конечных состоянии, </a:t>
                </a:r>
                <a:r>
                  <a:rPr lang="en-US" sz="2250" dirty="0"/>
                  <a:t>F </a:t>
                </a:r>
                <a:r>
                  <a:rPr lang="ru-RU" sz="2250" dirty="0"/>
                  <a:t>⊆ </a:t>
                </a:r>
                <a:r>
                  <a:rPr lang="en-US" sz="2250" dirty="0"/>
                  <a:t>S</a:t>
                </a:r>
                <a:r>
                  <a:rPr lang="ru-RU" sz="2250" dirty="0"/>
                  <a:t>,</a:t>
                </a:r>
              </a:p>
              <a:p>
                <a:r>
                  <a:rPr lang="en-US" sz="2250" b="1" dirty="0"/>
                  <a:t>R</a:t>
                </a:r>
                <a:r>
                  <a:rPr lang="ru-RU" sz="2250" dirty="0"/>
                  <a:t> – набор спецификаций требований прототипа,</a:t>
                </a:r>
              </a:p>
              <a:p>
                <a:r>
                  <a:rPr lang="en-US" sz="2250" b="1" dirty="0"/>
                  <a:t>U</a:t>
                </a:r>
                <a:r>
                  <a:rPr lang="ru-RU" sz="2250" dirty="0"/>
                  <a:t> – множество сценариев использования прототипа.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1639341"/>
                <a:ext cx="4410746" cy="5030019"/>
              </a:xfrm>
              <a:blipFill rotWithShape="1">
                <a:blip r:embed="rId3"/>
                <a:stretch>
                  <a:fillRect l="-1660" t="-1212" r="-17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" y="-115416"/>
            <a:ext cx="9036496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/>
              <a:t>Модель </a:t>
            </a:r>
            <a:r>
              <a:rPr lang="ru-RU" dirty="0" smtClean="0"/>
              <a:t>прототипа архитектуры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3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872390"/>
            <a:ext cx="4671677" cy="407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94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/>
              <a:t>Верификация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784" y="2132856"/>
            <a:ext cx="6423576" cy="41764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19672" y="1340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idx="1"/>
          </p:nvPr>
        </p:nvSpPr>
        <p:spPr>
          <a:xfrm>
            <a:off x="395536" y="891553"/>
            <a:ext cx="8507288" cy="1097287"/>
          </a:xfrm>
        </p:spPr>
        <p:txBody>
          <a:bodyPr/>
          <a:lstStyle/>
          <a:p>
            <a:r>
              <a:rPr lang="ru-RU" dirty="0"/>
              <a:t>Исследование и обоснование того, что программа соответствует своей </a:t>
            </a:r>
            <a:r>
              <a:rPr lang="ru-RU" dirty="0" smtClean="0"/>
              <a:t>спецификации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43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531440"/>
            <a:ext cx="8229600" cy="1600200"/>
          </a:xfrm>
        </p:spPr>
        <p:txBody>
          <a:bodyPr/>
          <a:lstStyle/>
          <a:p>
            <a:r>
              <a:rPr lang="ru-RU" dirty="0" smtClean="0"/>
              <a:t>Структура системы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5</a:t>
            </a:fld>
            <a:endParaRPr lang="ru-RU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274" y="1052736"/>
            <a:ext cx="6032054" cy="5400600"/>
          </a:xfrm>
        </p:spPr>
      </p:pic>
    </p:spTree>
    <p:extLst>
      <p:ext uri="{BB962C8B-B14F-4D97-AF65-F5344CB8AC3E}">
        <p14:creationId xmlns:p14="http://schemas.microsoft.com/office/powerpoint/2010/main" val="317633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SPIN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003" y="836712"/>
            <a:ext cx="5247301" cy="5624117"/>
          </a:xfrm>
          <a:prstGeom prst="rect">
            <a:avLst/>
          </a:prstGeo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3608" y="33569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9" name="Объект 18"/>
          <p:cNvSpPr>
            <a:spLocks noGrp="1"/>
          </p:cNvSpPr>
          <p:nvPr>
            <p:ph sz="quarter" idx="13"/>
          </p:nvPr>
        </p:nvSpPr>
        <p:spPr>
          <a:xfrm>
            <a:off x="611560" y="3472408"/>
            <a:ext cx="1944216" cy="892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b="1" dirty="0" err="1"/>
              <a:t>S</a:t>
            </a:r>
            <a:r>
              <a:rPr lang="ru-RU" dirty="0" err="1"/>
              <a:t>imple</a:t>
            </a:r>
            <a:r>
              <a:rPr lang="ru-RU" dirty="0"/>
              <a:t> </a:t>
            </a:r>
            <a:r>
              <a:rPr lang="ru-RU" b="1" dirty="0" err="1"/>
              <a:t>P</a:t>
            </a:r>
            <a:r>
              <a:rPr lang="ru-RU" dirty="0" err="1"/>
              <a:t>romela</a:t>
            </a:r>
            <a:r>
              <a:rPr lang="ru-RU" dirty="0"/>
              <a:t> </a:t>
            </a:r>
            <a:r>
              <a:rPr lang="ru-RU" b="1" dirty="0" err="1"/>
              <a:t>In</a:t>
            </a:r>
            <a:r>
              <a:rPr lang="ru-RU" dirty="0" err="1"/>
              <a:t>terpreter</a:t>
            </a:r>
            <a:endParaRPr lang="en-US" dirty="0"/>
          </a:p>
          <a:p>
            <a:endParaRPr lang="ru-RU" dirty="0"/>
          </a:p>
        </p:txBody>
      </p:sp>
      <p:sp>
        <p:nvSpPr>
          <p:cNvPr id="20" name="Объект 18"/>
          <p:cNvSpPr>
            <a:spLocks noGrp="1"/>
          </p:cNvSpPr>
          <p:nvPr>
            <p:ph sz="quarter" idx="13"/>
          </p:nvPr>
        </p:nvSpPr>
        <p:spPr>
          <a:xfrm>
            <a:off x="107504" y="3212976"/>
            <a:ext cx="1944216" cy="5760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800" b="1" dirty="0"/>
              <a:t>{</a:t>
            </a:r>
            <a:endParaRPr lang="ru-RU" sz="88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14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Promela 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203" y="836712"/>
            <a:ext cx="5247301" cy="5624116"/>
          </a:xfrm>
          <a:prstGeom prst="rect">
            <a:avLst/>
          </a:prstGeo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3608" y="33569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7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07504" y="996752"/>
            <a:ext cx="4041648" cy="5384576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 smtClean="0"/>
              <a:t>Pro</a:t>
            </a:r>
            <a:r>
              <a:rPr lang="en-US" b="1" dirty="0" smtClean="0"/>
              <a:t>tocol </a:t>
            </a:r>
            <a:r>
              <a:rPr lang="en-US" b="1" u="sng" dirty="0" smtClean="0"/>
              <a:t>Me</a:t>
            </a:r>
            <a:r>
              <a:rPr lang="en-US" b="1" dirty="0" smtClean="0"/>
              <a:t>ta </a:t>
            </a:r>
            <a:r>
              <a:rPr lang="en-US" b="1" u="sng" dirty="0" smtClean="0"/>
              <a:t>La</a:t>
            </a:r>
            <a:r>
              <a:rPr lang="en-US" b="1" dirty="0" smtClean="0"/>
              <a:t>nguage</a:t>
            </a:r>
          </a:p>
          <a:p>
            <a:pPr marL="0" indent="0" algn="ctr">
              <a:buNone/>
            </a:pPr>
            <a:r>
              <a:rPr lang="ru-RU" dirty="0" smtClean="0"/>
              <a:t>Описание </a:t>
            </a:r>
            <a:r>
              <a:rPr lang="ru-RU" dirty="0"/>
              <a:t>поведения</a:t>
            </a:r>
          </a:p>
          <a:p>
            <a:r>
              <a:rPr lang="ru-RU" dirty="0"/>
              <a:t>задача языка – </a:t>
            </a:r>
            <a:r>
              <a:rPr lang="ru-RU" b="1" dirty="0"/>
              <a:t>не</a:t>
            </a:r>
            <a:r>
              <a:rPr lang="ru-RU" dirty="0"/>
              <a:t> предотвратить описание моделей плохих программ</a:t>
            </a:r>
          </a:p>
          <a:p>
            <a:r>
              <a:rPr lang="ru-RU" dirty="0"/>
              <a:t>задача языка – </a:t>
            </a:r>
            <a:r>
              <a:rPr lang="ru-RU" b="1" dirty="0"/>
              <a:t>разрешить</a:t>
            </a:r>
            <a:r>
              <a:rPr lang="ru-RU" dirty="0"/>
              <a:t> описание моделей, которые могут быть верифицированы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92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 smtClean="0"/>
              <a:t>Темпоральная логика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203" y="836712"/>
            <a:ext cx="5247301" cy="5624116"/>
          </a:xfrm>
          <a:prstGeom prst="rect">
            <a:avLst/>
          </a:prstGeo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3608" y="33569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8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07504" y="1068760"/>
            <a:ext cx="4176464" cy="5479602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b="1" dirty="0" smtClean="0"/>
              <a:t>LTL</a:t>
            </a:r>
            <a:r>
              <a:rPr lang="ru-RU" b="1" dirty="0" smtClean="0"/>
              <a:t> </a:t>
            </a:r>
            <a:r>
              <a:rPr lang="en-US" b="1" dirty="0" smtClean="0"/>
              <a:t>(L</a:t>
            </a:r>
            <a:r>
              <a:rPr lang="ru-RU" b="1" dirty="0" err="1"/>
              <a:t>inear</a:t>
            </a:r>
            <a:r>
              <a:rPr lang="ru-RU" b="1" dirty="0"/>
              <a:t> </a:t>
            </a:r>
            <a:r>
              <a:rPr lang="en-US" b="1" dirty="0"/>
              <a:t>T</a:t>
            </a:r>
            <a:r>
              <a:rPr lang="ru-RU" b="1" dirty="0" err="1"/>
              <a:t>emporal</a:t>
            </a:r>
            <a:r>
              <a:rPr lang="ru-RU" b="1" dirty="0"/>
              <a:t> </a:t>
            </a:r>
            <a:r>
              <a:rPr lang="en-US" b="1" dirty="0"/>
              <a:t>L</a:t>
            </a:r>
            <a:r>
              <a:rPr lang="ru-RU" b="1" dirty="0" err="1"/>
              <a:t>ogic</a:t>
            </a:r>
            <a:r>
              <a:rPr lang="en-US" b="1" dirty="0" smtClean="0"/>
              <a:t>)</a:t>
            </a:r>
            <a:endParaRPr lang="ru-RU" b="1" dirty="0" smtClean="0"/>
          </a:p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ru-RU" dirty="0" smtClean="0"/>
              <a:t>Описание </a:t>
            </a:r>
            <a:r>
              <a:rPr lang="ru-RU" dirty="0"/>
              <a:t>свойств</a:t>
            </a:r>
          </a:p>
          <a:p>
            <a:pPr marL="0" indent="0" algn="ctr">
              <a:buNone/>
            </a:pPr>
            <a:r>
              <a:rPr lang="ru-RU" dirty="0"/>
              <a:t>Позволяет </a:t>
            </a:r>
            <a:r>
              <a:rPr lang="ru-RU" dirty="0" smtClean="0"/>
              <a:t>описать </a:t>
            </a:r>
            <a:r>
              <a:rPr lang="ru-RU" dirty="0"/>
              <a:t>поведение системы </a:t>
            </a:r>
            <a:r>
              <a:rPr lang="ru-RU" dirty="0" smtClean="0"/>
              <a:t>во времени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Пусть </a:t>
            </a:r>
            <a:r>
              <a:rPr lang="ru-RU" dirty="0"/>
              <a:t>есть набор переменных </a:t>
            </a:r>
            <a:r>
              <a:rPr lang="ru-RU" dirty="0" smtClean="0"/>
              <a:t> </a:t>
            </a:r>
            <a:r>
              <a:rPr lang="ru-RU" dirty="0"/>
              <a:t>меняющихся во времени. </a:t>
            </a:r>
            <a:r>
              <a:rPr lang="ru-RU" dirty="0" smtClean="0"/>
              <a:t>Темпоральной логики </a:t>
            </a:r>
            <a:r>
              <a:rPr lang="ru-RU" dirty="0"/>
              <a:t>позволяет сформулировать утверждения типа:</a:t>
            </a:r>
          </a:p>
          <a:p>
            <a:r>
              <a:rPr lang="ru-RU" dirty="0"/>
              <a:t>Значение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ru-RU" dirty="0"/>
              <a:t>всегда будет равно значению </a:t>
            </a:r>
            <a:r>
              <a:rPr lang="en-US" i="1" dirty="0"/>
              <a:t>b</a:t>
            </a:r>
          </a:p>
          <a:p>
            <a:r>
              <a:rPr lang="ru-RU" dirty="0"/>
              <a:t>Наступит момент, когда </a:t>
            </a:r>
            <a:r>
              <a:rPr lang="en-US" i="1" dirty="0"/>
              <a:t>c</a:t>
            </a:r>
            <a:r>
              <a:rPr lang="en-US" dirty="0"/>
              <a:t> </a:t>
            </a:r>
            <a:r>
              <a:rPr lang="ru-RU" dirty="0"/>
              <a:t>станет равна 0</a:t>
            </a:r>
          </a:p>
          <a:p>
            <a:r>
              <a:rPr lang="ru-RU" dirty="0"/>
              <a:t>Значение </a:t>
            </a:r>
            <a:r>
              <a:rPr lang="en-US" i="1" dirty="0"/>
              <a:t>d</a:t>
            </a:r>
            <a:r>
              <a:rPr lang="en-US" dirty="0"/>
              <a:t> </a:t>
            </a:r>
            <a:r>
              <a:rPr lang="ru-RU" dirty="0"/>
              <a:t>будет становиться 1 бесконечное много </a:t>
            </a:r>
            <a:r>
              <a:rPr lang="ru-RU" dirty="0" smtClean="0"/>
              <a:t>раз</a:t>
            </a:r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67054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403448"/>
            <a:ext cx="8229600" cy="1600200"/>
          </a:xfrm>
        </p:spPr>
        <p:txBody>
          <a:bodyPr/>
          <a:lstStyle/>
          <a:p>
            <a:r>
              <a:rPr lang="ru-RU" dirty="0" smtClean="0"/>
              <a:t>Архитектура системы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81" y="1268759"/>
            <a:ext cx="4824259" cy="5184577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156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11018</TotalTime>
  <Words>2057</Words>
  <Application>Microsoft Office PowerPoint</Application>
  <PresentationFormat>Экран (4:3)</PresentationFormat>
  <Paragraphs>201</Paragraphs>
  <Slides>17</Slides>
  <Notes>17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Исполнительная</vt:lpstr>
      <vt:lpstr>Система проектирования и тестирования каркасов программных продуктов</vt:lpstr>
      <vt:lpstr>Презентация PowerPoint</vt:lpstr>
      <vt:lpstr>Презентация PowerPoint</vt:lpstr>
      <vt:lpstr>Презентация PowerPoint</vt:lpstr>
      <vt:lpstr>Структура системы</vt:lpstr>
      <vt:lpstr>Презентация PowerPoint</vt:lpstr>
      <vt:lpstr>Презентация PowerPoint</vt:lpstr>
      <vt:lpstr>Презентация PowerPoint</vt:lpstr>
      <vt:lpstr>Архитектура системы</vt:lpstr>
      <vt:lpstr>Подсистемы лексического и синтаксического анализа</vt:lpstr>
      <vt:lpstr>Подсистема построения графа потока исполнения</vt:lpstr>
      <vt:lpstr>Подсистема кодогенерации</vt:lpstr>
      <vt:lpstr>Пример системы</vt:lpstr>
      <vt:lpstr>Eclipse Plug-in</vt:lpstr>
      <vt:lpstr>Итоги</vt:lpstr>
      <vt:lpstr>Пути развития</vt:lpstr>
      <vt:lpstr>Спасибо!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 системы проектирования и тестирования каркасов программных продуктов</dc:title>
  <dc:creator>Julia Shatilina</dc:creator>
  <cp:lastModifiedBy>Shatilina</cp:lastModifiedBy>
  <cp:revision>406</cp:revision>
  <cp:lastPrinted>2012-06-17T07:33:32Z</cp:lastPrinted>
  <dcterms:created xsi:type="dcterms:W3CDTF">2012-05-06T13:50:25Z</dcterms:created>
  <dcterms:modified xsi:type="dcterms:W3CDTF">2012-06-17T08:44:39Z</dcterms:modified>
</cp:coreProperties>
</file>