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notesMasterIdLst>
    <p:notesMasterId r:id="rId15"/>
  </p:notesMasterIdLst>
  <p:sldIdLst>
    <p:sldId id="257" r:id="rId2"/>
    <p:sldId id="264" r:id="rId3"/>
    <p:sldId id="265" r:id="rId4"/>
    <p:sldId id="267" r:id="rId5"/>
    <p:sldId id="266" r:id="rId6"/>
    <p:sldId id="268" r:id="rId7"/>
    <p:sldId id="269" r:id="rId8"/>
    <p:sldId id="270" r:id="rId9"/>
    <p:sldId id="261" r:id="rId10"/>
    <p:sldId id="262" r:id="rId11"/>
    <p:sldId id="260" r:id="rId12"/>
    <p:sldId id="258" r:id="rId13"/>
    <p:sldId id="259" r:id="rId1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BFA82E-57DB-4151-B406-A26D33A7B30A}" type="datetimeFigureOut">
              <a:rPr lang="ru-RU" smtClean="0"/>
              <a:t>21.05.2012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C5C3F3-C17D-45D2-AA34-92C6E86E38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40860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Диаграмма классов всей системы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C5C3F3-C17D-45D2-AA34-92C6E86E38D2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19516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7C0A0-79D6-46EB-BC7F-CC7D4716C47C}" type="datetimeFigureOut">
              <a:rPr lang="ru-RU" smtClean="0"/>
              <a:t>21.05.2012</a:t>
            </a:fld>
            <a:endParaRPr lang="ru-RU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‹#›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7C0A0-79D6-46EB-BC7F-CC7D4716C47C}" type="datetimeFigureOut">
              <a:rPr lang="ru-RU" smtClean="0"/>
              <a:t>21.05.2012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7C0A0-79D6-46EB-BC7F-CC7D4716C47C}" type="datetimeFigureOut">
              <a:rPr lang="ru-RU" smtClean="0"/>
              <a:t>21.05.2012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7C0A0-79D6-46EB-BC7F-CC7D4716C47C}" type="datetimeFigureOut">
              <a:rPr lang="ru-RU" smtClean="0"/>
              <a:t>21.05.2012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7C0A0-79D6-46EB-BC7F-CC7D4716C47C}" type="datetimeFigureOut">
              <a:rPr lang="ru-RU" smtClean="0"/>
              <a:t>21.05.2012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‹#›</a:t>
            </a:fld>
            <a:endParaRPr lang="ru-RU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7C0A0-79D6-46EB-BC7F-CC7D4716C47C}" type="datetimeFigureOut">
              <a:rPr lang="ru-RU" smtClean="0"/>
              <a:t>21.05.2012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‹#›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7C0A0-79D6-46EB-BC7F-CC7D4716C47C}" type="datetimeFigureOut">
              <a:rPr lang="ru-RU" smtClean="0"/>
              <a:t>21.05.2012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7C0A0-79D6-46EB-BC7F-CC7D4716C47C}" type="datetimeFigureOut">
              <a:rPr lang="ru-RU" smtClean="0"/>
              <a:t>21.05.2012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7C0A0-79D6-46EB-BC7F-CC7D4716C47C}" type="datetimeFigureOut">
              <a:rPr lang="ru-RU" smtClean="0"/>
              <a:t>21.05.2012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7C0A0-79D6-46EB-BC7F-CC7D4716C47C}" type="datetimeFigureOut">
              <a:rPr lang="ru-RU" smtClean="0"/>
              <a:t>21.05.2012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7C0A0-79D6-46EB-BC7F-CC7D4716C47C}" type="datetimeFigureOut">
              <a:rPr lang="ru-RU" smtClean="0"/>
              <a:t>21.05.2012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7107C0A0-79D6-46EB-BC7F-CC7D4716C47C}" type="datetimeFigureOut">
              <a:rPr lang="ru-RU" smtClean="0"/>
              <a:t>21.05.2012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0119AA8D-81DD-40BD-8E0C-7D93F639C7BB}" type="slidenum">
              <a:rPr lang="ru-RU" smtClean="0"/>
              <a:t>‹#›</a:t>
            </a:fld>
            <a:endParaRPr lang="ru-RU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4800" dirty="0"/>
              <a:t>С</a:t>
            </a:r>
            <a:r>
              <a:rPr lang="ru-RU" sz="4800" dirty="0" smtClean="0"/>
              <a:t>истема </a:t>
            </a:r>
            <a:r>
              <a:rPr lang="ru-RU" sz="4800" dirty="0"/>
              <a:t>проектирования и тестирования каркасов программных продуктов</a:t>
            </a:r>
          </a:p>
        </p:txBody>
      </p:sp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студент Шатилина Ю.Е.,</a:t>
            </a:r>
          </a:p>
          <a:p>
            <a:r>
              <a:rPr lang="ru-RU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профессор </a:t>
            </a:r>
            <a:r>
              <a:rPr lang="ru-RU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к.ф-м.н</a:t>
            </a:r>
            <a:r>
              <a:rPr lang="ru-RU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 Крючкова Е.Н.,</a:t>
            </a:r>
          </a:p>
          <a:p>
            <a:r>
              <a:rPr lang="ru-RU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АлтГТУ</a:t>
            </a:r>
            <a:r>
              <a:rPr lang="ru-RU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 / </a:t>
            </a:r>
            <a:r>
              <a:rPr lang="ru-RU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ПОВТ</a:t>
            </a:r>
            <a:endParaRPr lang="ru-RU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pitchFamily="34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5716" y="0"/>
            <a:ext cx="1419225" cy="141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905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Архитектура системы</a:t>
            </a:r>
            <a:endParaRPr lang="ru-RU" dirty="0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773262" y="6453336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</a:rPr>
              <a:t>Ползунова / ПОВТ, Юлия Шатилина</a:t>
            </a:r>
            <a:endParaRPr lang="en-US" sz="1300" dirty="0">
              <a:solidFill>
                <a:srgbClr val="045C75"/>
              </a:solidFill>
            </a:endParaRPr>
          </a:p>
        </p:txBody>
      </p:sp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1419" y="1600200"/>
            <a:ext cx="3542789" cy="4853136"/>
          </a:xfrm>
        </p:spPr>
      </p:pic>
    </p:spTree>
    <p:extLst>
      <p:ext uri="{BB962C8B-B14F-4D97-AF65-F5344CB8AC3E}">
        <p14:creationId xmlns:p14="http://schemas.microsoft.com/office/powerpoint/2010/main" val="4061569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Итоги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latin typeface="+mn-lt"/>
              </a:rPr>
              <a:t>разработана </a:t>
            </a:r>
            <a:r>
              <a:rPr lang="ru-RU" b="1" dirty="0">
                <a:latin typeface="+mn-lt"/>
              </a:rPr>
              <a:t>модель</a:t>
            </a:r>
            <a:endParaRPr lang="ru-RU" dirty="0">
              <a:latin typeface="+mn-lt"/>
            </a:endParaRPr>
          </a:p>
          <a:p>
            <a:pPr lvl="1"/>
            <a:r>
              <a:rPr lang="ru-RU" sz="1800" dirty="0">
                <a:latin typeface="+mn-lt"/>
              </a:rPr>
              <a:t>м</a:t>
            </a:r>
            <a:r>
              <a:rPr lang="ru-RU" sz="1800" dirty="0" smtClean="0">
                <a:latin typeface="+mn-lt"/>
              </a:rPr>
              <a:t>одель системы </a:t>
            </a:r>
            <a:r>
              <a:rPr lang="ru-RU" sz="1800" dirty="0">
                <a:latin typeface="+mn-lt"/>
              </a:rPr>
              <a:t>с динамически расширяемым функционалом </a:t>
            </a:r>
            <a:endParaRPr lang="ru-RU" sz="1800" dirty="0" smtClean="0">
              <a:latin typeface="+mn-lt"/>
            </a:endParaRPr>
          </a:p>
          <a:p>
            <a:pPr lvl="1"/>
            <a:endParaRPr lang="ru-RU" sz="1800" dirty="0">
              <a:latin typeface="+mn-lt"/>
            </a:endParaRPr>
          </a:p>
          <a:p>
            <a:r>
              <a:rPr lang="ru-RU" dirty="0" smtClean="0">
                <a:latin typeface="+mn-lt"/>
              </a:rPr>
              <a:t>спроектирована </a:t>
            </a:r>
            <a:r>
              <a:rPr lang="ru-RU" b="1" dirty="0">
                <a:latin typeface="+mn-lt"/>
              </a:rPr>
              <a:t>архитектура</a:t>
            </a:r>
            <a:endParaRPr lang="ru-RU" dirty="0">
              <a:latin typeface="+mn-lt"/>
            </a:endParaRPr>
          </a:p>
          <a:p>
            <a:pPr lvl="1"/>
            <a:r>
              <a:rPr lang="ru-RU" sz="1800" dirty="0" smtClean="0">
                <a:latin typeface="+mn-lt"/>
              </a:rPr>
              <a:t>архитектура системы для создания и верификации прототипов программных систем</a:t>
            </a:r>
          </a:p>
          <a:p>
            <a:pPr lvl="1"/>
            <a:endParaRPr lang="ru-RU" sz="1200" dirty="0">
              <a:latin typeface="+mn-lt"/>
            </a:endParaRPr>
          </a:p>
          <a:p>
            <a:r>
              <a:rPr lang="ru-RU" dirty="0" smtClean="0">
                <a:latin typeface="+mn-lt"/>
              </a:rPr>
              <a:t>реализовано </a:t>
            </a:r>
            <a:r>
              <a:rPr lang="ru-RU" b="1" dirty="0" smtClean="0">
                <a:latin typeface="+mn-lt"/>
              </a:rPr>
              <a:t>приложение</a:t>
            </a:r>
            <a:endParaRPr lang="ru-RU" dirty="0" smtClean="0">
              <a:latin typeface="+mn-lt"/>
            </a:endParaRPr>
          </a:p>
          <a:p>
            <a:pPr marL="457200" lvl="2"/>
            <a:r>
              <a:rPr lang="ru-RU" sz="1800" dirty="0" smtClean="0">
                <a:latin typeface="+mn-lt"/>
              </a:rPr>
              <a:t>кроссплатформенное приложение состоящее из:</a:t>
            </a:r>
          </a:p>
          <a:p>
            <a:pPr marL="914400" lvl="3">
              <a:buFont typeface="Arial" pitchFamily="34" charset="0"/>
              <a:buChar char="•"/>
            </a:pPr>
            <a:r>
              <a:rPr lang="ru-RU" dirty="0" smtClean="0">
                <a:latin typeface="+mn-lt"/>
              </a:rPr>
              <a:t>подсистема лексического и синтаксического анализа</a:t>
            </a:r>
            <a:endParaRPr lang="ru-RU" dirty="0">
              <a:latin typeface="+mn-lt"/>
            </a:endParaRPr>
          </a:p>
          <a:p>
            <a:pPr marL="914400" lvl="3">
              <a:buFont typeface="Arial" pitchFamily="34" charset="0"/>
              <a:buChar char="•"/>
            </a:pPr>
            <a:r>
              <a:rPr lang="ru-RU" dirty="0" smtClean="0">
                <a:latin typeface="+mn-lt"/>
              </a:rPr>
              <a:t>подсистемы построения </a:t>
            </a:r>
            <a:r>
              <a:rPr lang="en-US" dirty="0" smtClean="0">
                <a:latin typeface="+mn-lt"/>
              </a:rPr>
              <a:t>AST</a:t>
            </a:r>
            <a:r>
              <a:rPr lang="ru-RU" dirty="0" smtClean="0">
                <a:latin typeface="+mn-lt"/>
              </a:rPr>
              <a:t> и </a:t>
            </a:r>
            <a:r>
              <a:rPr lang="en-US" dirty="0" smtClean="0">
                <a:latin typeface="+mn-lt"/>
              </a:rPr>
              <a:t>Call Graph</a:t>
            </a:r>
          </a:p>
          <a:p>
            <a:pPr marL="914400" lvl="3">
              <a:buFont typeface="Arial" pitchFamily="34" charset="0"/>
              <a:buChar char="•"/>
            </a:pPr>
            <a:r>
              <a:rPr lang="ru-RU" dirty="0">
                <a:latin typeface="+mn-lt"/>
              </a:rPr>
              <a:t>п</a:t>
            </a:r>
            <a:r>
              <a:rPr lang="ru-RU" dirty="0" smtClean="0">
                <a:latin typeface="+mn-lt"/>
              </a:rPr>
              <a:t>одсистема </a:t>
            </a:r>
            <a:r>
              <a:rPr lang="ru-RU" dirty="0" err="1" smtClean="0">
                <a:latin typeface="+mn-lt"/>
              </a:rPr>
              <a:t>кодогенератора</a:t>
            </a:r>
            <a:endParaRPr lang="ru-RU" sz="1200" dirty="0">
              <a:latin typeface="+mn-lt"/>
            </a:endParaRP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773262" y="6453336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</a:rPr>
              <a:t>Ползунова / ПОВТ, Юлия Шатилина</a:t>
            </a:r>
            <a:endParaRPr lang="en-US" sz="1300" dirty="0">
              <a:solidFill>
                <a:srgbClr val="045C7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8073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Пути развития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ourier New" pitchFamily="49" charset="0"/>
              <a:buChar char="o"/>
            </a:pPr>
            <a:r>
              <a:rPr lang="ru-RU" dirty="0">
                <a:latin typeface="+mn-lt"/>
              </a:rPr>
              <a:t>п</a:t>
            </a:r>
            <a:r>
              <a:rPr lang="ru-RU" dirty="0" smtClean="0">
                <a:latin typeface="+mn-lt"/>
              </a:rPr>
              <a:t>оддержка </a:t>
            </a:r>
            <a:r>
              <a:rPr lang="ru-RU" b="1" dirty="0" smtClean="0">
                <a:latin typeface="+mn-lt"/>
              </a:rPr>
              <a:t>верификация распределённых и параллельных систем</a:t>
            </a:r>
          </a:p>
          <a:p>
            <a:pPr>
              <a:buFont typeface="Courier New" pitchFamily="49" charset="0"/>
              <a:buChar char="o"/>
            </a:pPr>
            <a:endParaRPr lang="ru-RU" b="1" dirty="0" smtClean="0">
              <a:latin typeface="+mn-lt"/>
            </a:endParaRPr>
          </a:p>
          <a:p>
            <a:pPr>
              <a:buFont typeface="Courier New" pitchFamily="49" charset="0"/>
              <a:buChar char="o"/>
            </a:pPr>
            <a:r>
              <a:rPr lang="ru-RU" b="1" dirty="0">
                <a:latin typeface="+mn-lt"/>
              </a:rPr>
              <a:t>г</a:t>
            </a:r>
            <a:r>
              <a:rPr lang="ru-RU" b="1" dirty="0" smtClean="0">
                <a:latin typeface="+mn-lt"/>
              </a:rPr>
              <a:t>енерация других целевых языков </a:t>
            </a:r>
            <a:r>
              <a:rPr lang="ru-RU" dirty="0" smtClean="0">
                <a:latin typeface="+mn-lt"/>
              </a:rPr>
              <a:t>для проверки другими верификаторами</a:t>
            </a:r>
            <a:endParaRPr lang="ru-RU" b="1" dirty="0" smtClean="0">
              <a:latin typeface="+mn-lt"/>
            </a:endParaRPr>
          </a:p>
          <a:p>
            <a:pPr>
              <a:buFont typeface="Courier New" pitchFamily="49" charset="0"/>
              <a:buChar char="o"/>
            </a:pPr>
            <a:endParaRPr lang="ru-RU" dirty="0" smtClean="0">
              <a:latin typeface="+mn-lt"/>
            </a:endParaRPr>
          </a:p>
          <a:p>
            <a:pPr>
              <a:buFont typeface="Courier New" pitchFamily="49" charset="0"/>
              <a:buChar char="o"/>
            </a:pPr>
            <a:r>
              <a:rPr lang="ru-RU" b="1" dirty="0" smtClean="0">
                <a:latin typeface="+mn-lt"/>
              </a:rPr>
              <a:t>совершенствование </a:t>
            </a:r>
            <a:r>
              <a:rPr lang="ru-RU" dirty="0">
                <a:latin typeface="+mn-lt"/>
              </a:rPr>
              <a:t>компонентов и оптимизация алгоритмов базовой </a:t>
            </a:r>
            <a:r>
              <a:rPr lang="ru-RU" dirty="0" smtClean="0">
                <a:latin typeface="+mn-lt"/>
              </a:rPr>
              <a:t>платформы</a:t>
            </a:r>
            <a:endParaRPr lang="en-US" dirty="0" smtClean="0">
              <a:latin typeface="+mn-lt"/>
            </a:endParaRPr>
          </a:p>
          <a:p>
            <a:pPr>
              <a:buFont typeface="Courier New" pitchFamily="49" charset="0"/>
              <a:buChar char="o"/>
            </a:pPr>
            <a:endParaRPr lang="ru-RU" dirty="0">
              <a:latin typeface="+mn-lt"/>
            </a:endParaRPr>
          </a:p>
          <a:p>
            <a:pPr>
              <a:buFont typeface="Courier New" pitchFamily="49" charset="0"/>
              <a:buChar char="o"/>
            </a:pPr>
            <a:r>
              <a:rPr lang="ru-RU" dirty="0" smtClean="0">
                <a:latin typeface="+mn-lt"/>
              </a:rPr>
              <a:t>создание полноценного </a:t>
            </a:r>
            <a:r>
              <a:rPr lang="en-US" b="1" dirty="0" smtClean="0">
                <a:latin typeface="+mn-lt"/>
              </a:rPr>
              <a:t>plug-in </a:t>
            </a:r>
            <a:r>
              <a:rPr lang="ru-RU" b="1" dirty="0" smtClean="0">
                <a:latin typeface="+mn-lt"/>
              </a:rPr>
              <a:t>для </a:t>
            </a:r>
            <a:r>
              <a:rPr lang="en-US" b="1" dirty="0" smtClean="0">
                <a:latin typeface="+mn-lt"/>
              </a:rPr>
              <a:t>Eclipse</a:t>
            </a:r>
            <a:endParaRPr lang="ru-RU" b="1" dirty="0">
              <a:latin typeface="+mn-lt"/>
            </a:endParaRP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773262" y="6453336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</a:rPr>
              <a:t>Ползунова / ПОВТ, Юлия Шатилина</a:t>
            </a:r>
            <a:endParaRPr lang="en-US" sz="1300" dirty="0">
              <a:solidFill>
                <a:srgbClr val="045C7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4795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Спасибо!</a:t>
            </a:r>
            <a:br>
              <a:rPr lang="ru-RU" dirty="0" smtClean="0"/>
            </a:br>
            <a:r>
              <a:rPr lang="ru-RU" dirty="0" smtClean="0"/>
              <a:t>Вопросы?</a:t>
            </a:r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2380" y="4365104"/>
            <a:ext cx="1409700" cy="1409700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5716" y="0"/>
            <a:ext cx="1419225" cy="141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755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Базовая терминология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773262" y="6453336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</a:rPr>
              <a:t>Ползунова / ПОВТ, Юлия Шатилина</a:t>
            </a:r>
            <a:endParaRPr lang="en-US" sz="1300" dirty="0">
              <a:solidFill>
                <a:srgbClr val="045C7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0698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Прототип архитектуры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773262" y="6453336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</a:rPr>
              <a:t>Ползунова / ПОВТ, Юлия Шатилина</a:t>
            </a:r>
            <a:endParaRPr lang="en-US" sz="1300" dirty="0">
              <a:solidFill>
                <a:srgbClr val="045C7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5724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Модель прототипа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916832"/>
            <a:ext cx="4546848" cy="4525963"/>
          </a:xfrm>
        </p:spPr>
        <p:txBody>
          <a:bodyPr/>
          <a:lstStyle/>
          <a:p>
            <a:pPr marL="0" indent="0">
              <a:buNone/>
            </a:pPr>
            <a:r>
              <a:rPr lang="en-US" b="1" i="1" dirty="0"/>
              <a:t>M</a:t>
            </a:r>
            <a:r>
              <a:rPr lang="ru-RU" b="1" i="1" dirty="0"/>
              <a:t> = (</a:t>
            </a:r>
            <a:r>
              <a:rPr lang="en-US" b="1" i="1" dirty="0"/>
              <a:t>P</a:t>
            </a:r>
            <a:r>
              <a:rPr lang="ru-RU" b="1" i="1" dirty="0"/>
              <a:t>, </a:t>
            </a:r>
            <a:r>
              <a:rPr lang="en-US" b="1" i="1" dirty="0"/>
              <a:t>S</a:t>
            </a:r>
            <a:r>
              <a:rPr lang="ru-RU" b="1" i="1" dirty="0"/>
              <a:t>, </a:t>
            </a:r>
            <a:r>
              <a:rPr lang="en-US" b="1" i="1" dirty="0"/>
              <a:t>R</a:t>
            </a:r>
            <a:r>
              <a:rPr lang="ru-RU" b="1" i="1" dirty="0"/>
              <a:t>, </a:t>
            </a:r>
            <a:r>
              <a:rPr lang="en-US" b="1" i="1" dirty="0"/>
              <a:t>U</a:t>
            </a:r>
            <a:r>
              <a:rPr lang="ru-RU" b="1" i="1" dirty="0"/>
              <a:t>)</a:t>
            </a:r>
            <a:r>
              <a:rPr lang="ru-RU" dirty="0"/>
              <a:t>, где</a:t>
            </a:r>
          </a:p>
          <a:p>
            <a:r>
              <a:rPr lang="en-US" dirty="0"/>
              <a:t>P</a:t>
            </a:r>
            <a:r>
              <a:rPr lang="ru-RU" dirty="0"/>
              <a:t> – прототип архитектуры,</a:t>
            </a:r>
          </a:p>
          <a:p>
            <a:r>
              <a:rPr lang="en-US" dirty="0"/>
              <a:t>S</a:t>
            </a:r>
            <a:r>
              <a:rPr lang="ru-RU" dirty="0"/>
              <a:t> – множество состояний прототипа,</a:t>
            </a:r>
          </a:p>
          <a:p>
            <a:r>
              <a:rPr lang="en-US" dirty="0"/>
              <a:t>R</a:t>
            </a:r>
            <a:r>
              <a:rPr lang="ru-RU" dirty="0"/>
              <a:t> – набор спецификаций требований прототипа,</a:t>
            </a:r>
          </a:p>
          <a:p>
            <a:r>
              <a:rPr lang="en-US" dirty="0"/>
              <a:t>U</a:t>
            </a:r>
            <a:r>
              <a:rPr lang="ru-RU" dirty="0"/>
              <a:t> – множество сценариев использования прототипа</a:t>
            </a: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773262" y="6453336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</a:rPr>
              <a:t>Ползунова / ПОВТ, Юлия Шатилина</a:t>
            </a:r>
            <a:endParaRPr lang="en-US" sz="1300" dirty="0">
              <a:solidFill>
                <a:srgbClr val="045C7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6946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Верификация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773262" y="6453336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</a:rPr>
              <a:t>Ползунова / ПОВТ, Юлия Шатилина</a:t>
            </a:r>
            <a:endParaRPr lang="en-US" sz="1300" dirty="0">
              <a:solidFill>
                <a:srgbClr val="045C7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9434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-531440"/>
            <a:ext cx="8229600" cy="1600200"/>
          </a:xfrm>
        </p:spPr>
        <p:txBody>
          <a:bodyPr/>
          <a:lstStyle/>
          <a:p>
            <a:r>
              <a:rPr lang="en-US" dirty="0" smtClean="0"/>
              <a:t>Model Checking</a:t>
            </a:r>
            <a:endParaRPr lang="ru-RU" dirty="0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773262" y="6453336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</a:rPr>
              <a:t>Ползунова / ПОВТ, Юлия Шатилина</a:t>
            </a:r>
            <a:endParaRPr lang="en-US" sz="1300" dirty="0">
              <a:solidFill>
                <a:srgbClr val="045C75"/>
              </a:solidFill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5775" y="1152675"/>
            <a:ext cx="5196699" cy="5228653"/>
          </a:xfrm>
          <a:prstGeom prst="rect">
            <a:avLst/>
          </a:prstGeom>
        </p:spPr>
      </p:pic>
      <p:sp>
        <p:nvSpPr>
          <p:cNvPr id="9" name="Объект 10"/>
          <p:cNvSpPr>
            <a:spLocks noGrp="1"/>
          </p:cNvSpPr>
          <p:nvPr>
            <p:ph sz="quarter" idx="4294967295"/>
          </p:nvPr>
        </p:nvSpPr>
        <p:spPr>
          <a:xfrm>
            <a:off x="179512" y="1772816"/>
            <a:ext cx="4536504" cy="460851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dirty="0"/>
              <a:t>метод автоматической формальной верификации систем с конечным числом состояний</a:t>
            </a:r>
          </a:p>
        </p:txBody>
      </p:sp>
    </p:spTree>
    <p:extLst>
      <p:ext uri="{BB962C8B-B14F-4D97-AF65-F5344CB8AC3E}">
        <p14:creationId xmlns:p14="http://schemas.microsoft.com/office/powerpoint/2010/main" val="1069108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/>
          <p:cNvSpPr txBox="1">
            <a:spLocks/>
          </p:cNvSpPr>
          <p:nvPr/>
        </p:nvSpPr>
        <p:spPr>
          <a:xfrm>
            <a:off x="457200" y="-603448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SPIN</a:t>
            </a:r>
            <a:endParaRPr lang="ru-RU" dirty="0"/>
          </a:p>
        </p:txBody>
      </p:sp>
      <p:sp>
        <p:nvSpPr>
          <p:cNvPr id="11" name="Объект 10"/>
          <p:cNvSpPr>
            <a:spLocks noGrp="1"/>
          </p:cNvSpPr>
          <p:nvPr>
            <p:ph sz="quarter" idx="13"/>
          </p:nvPr>
        </p:nvSpPr>
        <p:spPr>
          <a:xfrm>
            <a:off x="179512" y="1340768"/>
            <a:ext cx="4536504" cy="504056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sz="3600" b="1" dirty="0" err="1" smtClean="0"/>
              <a:t>S</a:t>
            </a:r>
            <a:r>
              <a:rPr lang="ru-RU" sz="3600" dirty="0" err="1" smtClean="0"/>
              <a:t>imple</a:t>
            </a:r>
            <a:r>
              <a:rPr lang="ru-RU" sz="3600" dirty="0" smtClean="0"/>
              <a:t> </a:t>
            </a:r>
            <a:r>
              <a:rPr lang="ru-RU" sz="3600" b="1" dirty="0" err="1"/>
              <a:t>P</a:t>
            </a:r>
            <a:r>
              <a:rPr lang="ru-RU" sz="3600" dirty="0" err="1"/>
              <a:t>romela</a:t>
            </a:r>
            <a:r>
              <a:rPr lang="ru-RU" sz="3600" dirty="0"/>
              <a:t> </a:t>
            </a:r>
            <a:r>
              <a:rPr lang="ru-RU" sz="3600" b="1" dirty="0" err="1" smtClean="0"/>
              <a:t>In</a:t>
            </a:r>
            <a:r>
              <a:rPr lang="ru-RU" sz="3600" dirty="0" err="1" smtClean="0"/>
              <a:t>terpreter</a:t>
            </a:r>
            <a:endParaRPr lang="en-US" sz="3600" dirty="0"/>
          </a:p>
          <a:p>
            <a:r>
              <a:rPr lang="ru-RU" sz="3200" dirty="0" smtClean="0"/>
              <a:t>средство </a:t>
            </a:r>
            <a:r>
              <a:rPr lang="ru-RU" sz="3200" dirty="0"/>
              <a:t>верификации протоколов, параллельных программ и широкого класса дискретных систем</a:t>
            </a:r>
            <a:endParaRPr lang="en-US" sz="3200" dirty="0"/>
          </a:p>
          <a:p>
            <a:r>
              <a:rPr lang="ru-RU" sz="3200" dirty="0"/>
              <a:t>язык описания моделей </a:t>
            </a:r>
            <a:r>
              <a:rPr lang="ru-RU" sz="3200" dirty="0" err="1"/>
              <a:t>Promela</a:t>
            </a:r>
            <a:endParaRPr lang="ru-RU" sz="3200" dirty="0"/>
          </a:p>
        </p:txBody>
      </p:sp>
      <p:pic>
        <p:nvPicPr>
          <p:cNvPr id="12" name="Объект 3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0" y="1153736"/>
            <a:ext cx="5224750" cy="5443616"/>
          </a:xfrm>
        </p:spPr>
      </p:pic>
    </p:spTree>
    <p:extLst>
      <p:ext uri="{BB962C8B-B14F-4D97-AF65-F5344CB8AC3E}">
        <p14:creationId xmlns:p14="http://schemas.microsoft.com/office/powerpoint/2010/main" val="591149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-603448"/>
            <a:ext cx="8229600" cy="1600200"/>
          </a:xfrm>
        </p:spPr>
        <p:txBody>
          <a:bodyPr/>
          <a:lstStyle/>
          <a:p>
            <a:r>
              <a:rPr lang="en-US" dirty="0" err="1" smtClean="0"/>
              <a:t>Promela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en-US" dirty="0" smtClean="0"/>
              <a:t>LTL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0" y="1153736"/>
            <a:ext cx="5224750" cy="5443616"/>
          </a:xfrm>
        </p:spPr>
      </p:pic>
      <p:sp>
        <p:nvSpPr>
          <p:cNvPr id="5" name="Объект 4"/>
          <p:cNvSpPr>
            <a:spLocks noGrp="1"/>
          </p:cNvSpPr>
          <p:nvPr>
            <p:ph sz="quarter" idx="13"/>
          </p:nvPr>
        </p:nvSpPr>
        <p:spPr>
          <a:xfrm>
            <a:off x="35496" y="1196752"/>
            <a:ext cx="4041648" cy="5328592"/>
          </a:xfrm>
        </p:spPr>
        <p:txBody>
          <a:bodyPr>
            <a:normAutofit/>
          </a:bodyPr>
          <a:lstStyle/>
          <a:p>
            <a:r>
              <a:rPr lang="ru-RU" sz="2800" dirty="0" err="1" smtClean="0"/>
              <a:t>Promela</a:t>
            </a:r>
            <a:r>
              <a:rPr lang="ru-RU" sz="2800" dirty="0" smtClean="0"/>
              <a:t> </a:t>
            </a:r>
            <a:r>
              <a:rPr lang="ru-RU" sz="2800" dirty="0"/>
              <a:t>(= </a:t>
            </a:r>
            <a:r>
              <a:rPr lang="ru-RU" sz="2800" dirty="0" err="1"/>
              <a:t>Protocol</a:t>
            </a:r>
            <a:r>
              <a:rPr lang="ru-RU" sz="2800" dirty="0"/>
              <a:t> </a:t>
            </a:r>
            <a:r>
              <a:rPr lang="ru-RU" sz="2800" dirty="0" err="1"/>
              <a:t>Meta</a:t>
            </a:r>
            <a:r>
              <a:rPr lang="ru-RU" sz="2800" dirty="0"/>
              <a:t> </a:t>
            </a:r>
            <a:r>
              <a:rPr lang="ru-RU" sz="2800" dirty="0" err="1" smtClean="0"/>
              <a:t>Language</a:t>
            </a:r>
            <a:r>
              <a:rPr lang="ru-RU" sz="2800" dirty="0" smtClean="0"/>
              <a:t>)</a:t>
            </a:r>
            <a:endParaRPr lang="en-US" sz="2800" dirty="0" smtClean="0"/>
          </a:p>
          <a:p>
            <a:pPr lvl="1"/>
            <a:r>
              <a:rPr lang="ru-RU" sz="2000" dirty="0" smtClean="0"/>
              <a:t>язык </a:t>
            </a:r>
            <a:r>
              <a:rPr lang="ru-RU" sz="2000" dirty="0"/>
              <a:t>для создания </a:t>
            </a:r>
            <a:r>
              <a:rPr lang="ru-RU" sz="2000" dirty="0" smtClean="0"/>
              <a:t>моделей</a:t>
            </a:r>
            <a:r>
              <a:rPr lang="en-US" sz="2000" dirty="0" smtClean="0"/>
              <a:t> </a:t>
            </a:r>
            <a:r>
              <a:rPr lang="ru-RU" sz="2000" dirty="0" smtClean="0"/>
              <a:t>взаимодействующих </a:t>
            </a:r>
            <a:r>
              <a:rPr lang="ru-RU" sz="2000" dirty="0"/>
              <a:t>процессов </a:t>
            </a:r>
            <a:endParaRPr lang="en-US" sz="2000" dirty="0" smtClean="0"/>
          </a:p>
          <a:p>
            <a:pPr lvl="1"/>
            <a:r>
              <a:rPr lang="ru-RU" sz="2000" dirty="0" smtClean="0"/>
              <a:t>модели </a:t>
            </a:r>
            <a:r>
              <a:rPr lang="ru-RU" sz="2000" dirty="0"/>
              <a:t>с конечным числом </a:t>
            </a:r>
            <a:r>
              <a:rPr lang="ru-RU" sz="2000" dirty="0" smtClean="0"/>
              <a:t>состояний</a:t>
            </a:r>
            <a:endParaRPr lang="ru-RU" sz="2000" dirty="0"/>
          </a:p>
          <a:p>
            <a:r>
              <a:rPr lang="ru-RU" sz="2800" dirty="0"/>
              <a:t>Редактор </a:t>
            </a:r>
            <a:r>
              <a:rPr lang="ru-RU" sz="2800" dirty="0" smtClean="0"/>
              <a:t>формул </a:t>
            </a:r>
            <a:r>
              <a:rPr lang="ru-RU" sz="2800" dirty="0" err="1" smtClean="0"/>
              <a:t>темпоральной</a:t>
            </a:r>
            <a:r>
              <a:rPr lang="ru-RU" sz="2800" dirty="0" smtClean="0"/>
              <a:t> логики </a:t>
            </a:r>
            <a:r>
              <a:rPr lang="en-US" sz="2800" dirty="0"/>
              <a:t>LTL</a:t>
            </a:r>
            <a:r>
              <a:rPr lang="ru-RU" sz="2800" dirty="0"/>
              <a:t>(</a:t>
            </a:r>
            <a:r>
              <a:rPr lang="en-US" sz="2800" dirty="0"/>
              <a:t>L</a:t>
            </a:r>
            <a:r>
              <a:rPr lang="ru-RU" sz="2800" dirty="0" err="1"/>
              <a:t>inear</a:t>
            </a:r>
            <a:r>
              <a:rPr lang="ru-RU" sz="2800" dirty="0"/>
              <a:t> </a:t>
            </a:r>
            <a:r>
              <a:rPr lang="en-US" sz="2800" dirty="0"/>
              <a:t>T</a:t>
            </a:r>
            <a:r>
              <a:rPr lang="ru-RU" sz="2800" dirty="0" err="1"/>
              <a:t>emporal</a:t>
            </a:r>
            <a:r>
              <a:rPr lang="ru-RU" sz="2800" dirty="0"/>
              <a:t> </a:t>
            </a:r>
            <a:r>
              <a:rPr lang="en-US" sz="2800" dirty="0"/>
              <a:t>L</a:t>
            </a:r>
            <a:r>
              <a:rPr lang="ru-RU" sz="2800" dirty="0" err="1"/>
              <a:t>ogic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0331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системы</a:t>
            </a:r>
            <a:endParaRPr lang="ru-RU" dirty="0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773262" y="6453336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</a:rPr>
              <a:t>Ползунова / ПОВТ, Юлия Шатилина</a:t>
            </a:r>
            <a:endParaRPr lang="en-US" sz="1300" dirty="0">
              <a:solidFill>
                <a:srgbClr val="045C75"/>
              </a:solidFill>
            </a:endParaRPr>
          </a:p>
        </p:txBody>
      </p:sp>
      <p:pic>
        <p:nvPicPr>
          <p:cNvPr id="13" name="Объект 1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1658422"/>
            <a:ext cx="5189196" cy="4650898"/>
          </a:xfrm>
        </p:spPr>
      </p:pic>
    </p:spTree>
    <p:extLst>
      <p:ext uri="{BB962C8B-B14F-4D97-AF65-F5344CB8AC3E}">
        <p14:creationId xmlns:p14="http://schemas.microsoft.com/office/powerpoint/2010/main" val="3176338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сполнительная">
  <a:themeElements>
    <a:clrScheme name="Исполнительная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Исполнительная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Исполнитель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352</TotalTime>
  <Words>320</Words>
  <Application>Microsoft Office PowerPoint</Application>
  <PresentationFormat>Экран (4:3)</PresentationFormat>
  <Paragraphs>58</Paragraphs>
  <Slides>13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4" baseType="lpstr">
      <vt:lpstr>Исполнительная</vt:lpstr>
      <vt:lpstr>Система проектирования и тестирования каркасов программных продуктов</vt:lpstr>
      <vt:lpstr>Базовая терминология</vt:lpstr>
      <vt:lpstr>Прототип архитектуры</vt:lpstr>
      <vt:lpstr>Модель прототипа</vt:lpstr>
      <vt:lpstr>Верификация</vt:lpstr>
      <vt:lpstr>Model Checking</vt:lpstr>
      <vt:lpstr>Презентация PowerPoint</vt:lpstr>
      <vt:lpstr>Promela и LTL</vt:lpstr>
      <vt:lpstr>Структура системы</vt:lpstr>
      <vt:lpstr>Архитектура системы</vt:lpstr>
      <vt:lpstr>Итоги</vt:lpstr>
      <vt:lpstr>Пути развития</vt:lpstr>
      <vt:lpstr>Спасибо! Вопросы?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Реализация системы проектирования и тестирования каркасов программных продуктов</dc:title>
  <dc:creator>Shatilina</dc:creator>
  <cp:lastModifiedBy>Shatilina</cp:lastModifiedBy>
  <cp:revision>49</cp:revision>
  <dcterms:created xsi:type="dcterms:W3CDTF">2012-05-06T13:50:25Z</dcterms:created>
  <dcterms:modified xsi:type="dcterms:W3CDTF">2012-05-21T15:31:55Z</dcterms:modified>
</cp:coreProperties>
</file>