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4"/>
  </p:notesMasterIdLst>
  <p:sldIdLst>
    <p:sldId id="257" r:id="rId2"/>
    <p:sldId id="273" r:id="rId3"/>
    <p:sldId id="267" r:id="rId4"/>
    <p:sldId id="266" r:id="rId5"/>
    <p:sldId id="261" r:id="rId6"/>
    <p:sldId id="269" r:id="rId7"/>
    <p:sldId id="286" r:id="rId8"/>
    <p:sldId id="287" r:id="rId9"/>
    <p:sldId id="262" r:id="rId10"/>
    <p:sldId id="280" r:id="rId11"/>
    <p:sldId id="281" r:id="rId12"/>
    <p:sldId id="282" r:id="rId13"/>
    <p:sldId id="285" r:id="rId14"/>
    <p:sldId id="276" r:id="rId15"/>
    <p:sldId id="283" r:id="rId16"/>
    <p:sldId id="260" r:id="rId17"/>
    <p:sldId id="258" r:id="rId18"/>
    <p:sldId id="259" r:id="rId19"/>
    <p:sldId id="275" r:id="rId20"/>
    <p:sldId id="270" r:id="rId21"/>
    <p:sldId id="272" r:id="rId22"/>
    <p:sldId id="271" r:id="rId23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4369" autoAdjust="0"/>
  </p:normalViewPr>
  <p:slideViewPr>
    <p:cSldViewPr>
      <p:cViewPr varScale="1">
        <p:scale>
          <a:sx n="62" d="100"/>
          <a:sy n="62" d="100"/>
        </p:scale>
        <p:origin x="-15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</a:t>
            </a:r>
            <a:r>
              <a:rPr lang="ru-RU" baseline="0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подсистема отвечающая за начальный этап работы всей системы.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ru-RU" baseline="0" dirty="0" smtClean="0"/>
              <a:t>основе подсистемы </a:t>
            </a:r>
            <a:r>
              <a:rPr lang="en-US" baseline="0" dirty="0" smtClean="0"/>
              <a:t>ANTLR </a:t>
            </a:r>
            <a:r>
              <a:rPr lang="ru-RU" baseline="0" dirty="0" smtClean="0"/>
              <a:t>лежит грамматика разработанного язык описания моделей прототипов </a:t>
            </a:r>
            <a:r>
              <a:rPr lang="ru-RU" baseline="0" dirty="0" smtClean="0"/>
              <a:t>архитектуры</a:t>
            </a:r>
          </a:p>
          <a:p>
            <a:r>
              <a:rPr lang="ru-RU" baseline="0" dirty="0" smtClean="0"/>
              <a:t>С помощью средств инструмента </a:t>
            </a:r>
            <a:r>
              <a:rPr lang="en-US" baseline="0" dirty="0" smtClean="0"/>
              <a:t>ANTLR </a:t>
            </a:r>
            <a:r>
              <a:rPr lang="ru-RU" baseline="0" dirty="0" smtClean="0"/>
              <a:t>выполняется построения специального вида абстрактного синтаксического дерева</a:t>
            </a:r>
          </a:p>
          <a:p>
            <a:r>
              <a:rPr lang="ru-RU" baseline="0" dirty="0" smtClean="0"/>
              <a:t>Специфика этого дерева состоит в том, что оно содержит только ту информацию о работе модели прототипа архитектуры, которая раскрывает его специфику поведения во времени. ????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Данная подсистема ответственна за перевод</a:t>
            </a:r>
            <a:r>
              <a:rPr lang="ru-RU" baseline="0" dirty="0" smtClean="0"/>
              <a:t> информации, содержащейся в абстрактном синтаксическом дереве, в более удобную с точки зрения автоматных языков форму – граф потока исполнения.</a:t>
            </a:r>
          </a:p>
          <a:p>
            <a:r>
              <a:rPr lang="ru-RU" baseline="0" dirty="0" smtClean="0"/>
              <a:t>При построении такого графа для каждому узлу ставится в соответствие состояние в исходной модели. Кроме того выделяются два базовых состояния, которые должны присутствовать в любой модели прототипа – начальное и конечное.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задачей подсистемы кодогенерации</a:t>
            </a:r>
            <a:r>
              <a:rPr lang="ru-RU" baseline="0" dirty="0" smtClean="0"/>
              <a:t> является генерация кода на целевом языке для исходной модели прототипа архитектуры</a:t>
            </a:r>
          </a:p>
          <a:p>
            <a:r>
              <a:rPr lang="ru-RU" dirty="0" smtClean="0"/>
              <a:t>Требования спецификации к</a:t>
            </a:r>
            <a:r>
              <a:rPr lang="ru-RU" baseline="0" dirty="0" smtClean="0"/>
              <a:t> модели описанные с помощью разработанного языка описания приводятся к специализированному виду, пригодному для использования верификатором </a:t>
            </a:r>
            <a:r>
              <a:rPr lang="en-US" baseline="0" dirty="0" smtClean="0"/>
              <a:t>SPIN. </a:t>
            </a:r>
          </a:p>
          <a:p>
            <a:r>
              <a:rPr lang="ru-RU" dirty="0" smtClean="0"/>
              <a:t>Для</a:t>
            </a:r>
            <a:r>
              <a:rPr lang="ru-RU" baseline="0" dirty="0" smtClean="0"/>
              <a:t> каждого требования спецификации модели прототипа, представленного в виде </a:t>
            </a:r>
            <a:r>
              <a:rPr lang="en-US" baseline="0" dirty="0" smtClean="0"/>
              <a:t>LTL-</a:t>
            </a:r>
            <a:r>
              <a:rPr lang="ru-RU" baseline="0" dirty="0" smtClean="0"/>
              <a:t>формулы верификатором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генерируется специального вида конструкция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</a:t>
            </a:r>
            <a:r>
              <a:rPr lang="ru-RU" baseline="0" dirty="0" err="1" smtClean="0"/>
              <a:t>Бюхи</a:t>
            </a:r>
            <a:r>
              <a:rPr lang="ru-RU" baseline="0" dirty="0" smtClean="0"/>
              <a:t>, записанный на языке промела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качестве примера рассмотрим модель прототипа, имитирующую автоматическую коробку передач автомобиля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 представлен пример</a:t>
            </a:r>
            <a:r>
              <a:rPr lang="ru-RU" baseline="0" dirty="0" smtClean="0"/>
              <a:t> работы системы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удобства работы с разработанной системой был реализован плагин для среды разработки </a:t>
            </a:r>
            <a:r>
              <a:rPr lang="en-US" dirty="0" smtClean="0"/>
              <a:t>Eclipse, </a:t>
            </a:r>
            <a:r>
              <a:rPr lang="ru-RU" dirty="0" smtClean="0"/>
              <a:t>осуществляющий</a:t>
            </a:r>
            <a:r>
              <a:rPr lang="ru-RU" baseline="0" dirty="0" smtClean="0"/>
              <a:t> полноценную подсветку синтаксиса, автоматическое завершение ввода, а так же проверку ошибок.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Более расширенно по каждому пункту (они спали и только проснулись)</a:t>
            </a:r>
          </a:p>
          <a:p>
            <a:r>
              <a:rPr lang="ru-RU" dirty="0" smtClean="0"/>
              <a:t>Модель системы, представляющая из</a:t>
            </a:r>
            <a:r>
              <a:rPr lang="ru-RU" baseline="0" dirty="0" smtClean="0"/>
              <a:t> себя транслятор из разработанного языка </a:t>
            </a:r>
            <a:r>
              <a:rPr lang="en-US" baseline="0" dirty="0" smtClean="0"/>
              <a:t>Proto </a:t>
            </a:r>
            <a:r>
              <a:rPr lang="ru-RU" baseline="0" dirty="0" smtClean="0"/>
              <a:t>в язык автоматного программирования </a:t>
            </a:r>
            <a:r>
              <a:rPr lang="en-US" baseline="0" dirty="0" smtClean="0"/>
              <a:t>Promela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92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Коротко</a:t>
            </a:r>
            <a:r>
              <a:rPr lang="ru-RU" baseline="0" dirty="0" smtClean="0"/>
              <a:t> по каждому пункту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07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контрпример с </a:t>
            </a:r>
            <a:r>
              <a:rPr lang="ru-RU" baseline="0" dirty="0" smtClean="0"/>
              <a:t>ошибкой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smtClean="0"/>
              <a:t>опишем </a:t>
            </a:r>
            <a:r>
              <a:rPr lang="ru-RU" baseline="0" dirty="0" smtClean="0"/>
              <a:t>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smtClean="0"/>
              <a:t>детализируем её</a:t>
            </a:r>
            <a:endParaRPr lang="ru-RU" baseline="0" dirty="0" smtClean="0"/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</a:t>
            </a:r>
            <a:r>
              <a:rPr lang="ru-RU" baseline="0" dirty="0" smtClean="0"/>
              <a:t>= </a:t>
            </a:r>
            <a:r>
              <a:rPr lang="ru-RU" baseline="0" dirty="0" smtClean="0"/>
              <a:t>компонентное </a:t>
            </a:r>
            <a:r>
              <a:rPr lang="ru-RU" baseline="0" dirty="0" smtClean="0"/>
              <a:t>+ системное</a:t>
            </a:r>
            <a:endParaRPr lang="ru-RU" baseline="0" dirty="0" smtClean="0"/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smtClean="0"/>
              <a:t>Ошибки могут появится на любом из этапов, но как правило большинство из них возникает </a:t>
            </a:r>
            <a:r>
              <a:rPr lang="ru-RU" baseline="0" dirty="0" smtClean="0"/>
              <a:t>вследствие </a:t>
            </a:r>
            <a:r>
              <a:rPr lang="ru-RU" baseline="0" dirty="0" smtClean="0"/>
              <a:t>неправильного решения на этапе проектирования. Цена ошибки </a:t>
            </a:r>
            <a:r>
              <a:rPr lang="ru-RU" baseline="0" dirty="0" err="1" smtClean="0"/>
              <a:t>растет</a:t>
            </a:r>
            <a:r>
              <a:rPr lang="ru-RU" baseline="0" dirty="0" smtClean="0"/>
              <a:t> к концу процесса </a:t>
            </a:r>
            <a:r>
              <a:rPr lang="ru-RU" baseline="0" dirty="0" smtClean="0"/>
              <a:t>разработки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="1" baseline="0" dirty="0" smtClean="0"/>
              <a:t>Рассмотрим что же </a:t>
            </a:r>
            <a:r>
              <a:rPr lang="ru-RU" b="1" baseline="0" dirty="0" err="1" smtClean="0"/>
              <a:t>педставляет</a:t>
            </a:r>
            <a:r>
              <a:rPr lang="ru-RU" b="1" baseline="0" dirty="0" smtClean="0"/>
              <a:t> из себя модель архитектуры, которая разрабатывается на этапе Проектирования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слайде </a:t>
            </a:r>
            <a:r>
              <a:rPr lang="ru-RU" dirty="0" smtClean="0"/>
              <a:t>представлена </a:t>
            </a:r>
            <a:r>
              <a:rPr lang="ru-RU" dirty="0" smtClean="0"/>
              <a:t>модель </a:t>
            </a:r>
            <a:r>
              <a:rPr lang="ru-RU" dirty="0" smtClean="0"/>
              <a:t>прототипа </a:t>
            </a:r>
            <a:r>
              <a:rPr lang="ru-RU" i="1" dirty="0" smtClean="0"/>
              <a:t>(так можно описать любую систему)</a:t>
            </a:r>
          </a:p>
          <a:p>
            <a:endParaRPr lang="ru-RU" dirty="0" smtClean="0"/>
          </a:p>
          <a:p>
            <a:r>
              <a:rPr lang="ru-RU" baseline="0" dirty="0" smtClean="0"/>
              <a:t>Состояние описывает </a:t>
            </a:r>
            <a:r>
              <a:rPr lang="ru-RU" baseline="0" dirty="0" err="1" smtClean="0"/>
              <a:t>тото</a:t>
            </a:r>
            <a:endParaRPr lang="ru-RU" baseline="0" dirty="0" smtClean="0"/>
          </a:p>
          <a:p>
            <a:r>
              <a:rPr lang="ru-RU" baseline="0" dirty="0" smtClean="0"/>
              <a:t>Почему так удобно описывать систему</a:t>
            </a:r>
          </a:p>
          <a:p>
            <a:r>
              <a:rPr lang="ru-RU" baseline="0" dirty="0" smtClean="0"/>
              <a:t>Зачем это надо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(так можно</a:t>
            </a:r>
            <a:r>
              <a:rPr lang="ru-RU" i="1" baseline="0" dirty="0" smtClean="0"/>
              <a:t> </a:t>
            </a:r>
            <a:r>
              <a:rPr lang="ru-RU" i="1" dirty="0" smtClean="0"/>
              <a:t>проводить верификацию описанных ранее систем)</a:t>
            </a:r>
          </a:p>
          <a:p>
            <a:r>
              <a:rPr lang="ru-RU" dirty="0" smtClean="0"/>
              <a:t>Описав таким образом</a:t>
            </a:r>
            <a:r>
              <a:rPr lang="ru-RU" baseline="0" dirty="0" smtClean="0"/>
              <a:t> архитектуру приложения можно провести верификацию, то есть проверить соответствие между прототипом и требованиями к нему.</a:t>
            </a:r>
            <a:endParaRPr lang="ru-RU" dirty="0" smtClean="0"/>
          </a:p>
          <a:p>
            <a:r>
              <a:rPr lang="ru-RU" dirty="0" smtClean="0"/>
              <a:t>Таким образом : </a:t>
            </a:r>
            <a:r>
              <a:rPr lang="ru-RU" b="1" dirty="0" smtClean="0"/>
              <a:t>Пересечение</a:t>
            </a:r>
            <a:r>
              <a:rPr lang="ru-RU" b="1" baseline="0" dirty="0" smtClean="0"/>
              <a:t> </a:t>
            </a:r>
            <a:r>
              <a:rPr lang="ru-RU" b="1" baseline="0" dirty="0" smtClean="0"/>
              <a:t>Возможного поведения программы с неправильным должно быть пусто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(для удобства описания</a:t>
            </a:r>
            <a:r>
              <a:rPr lang="ru-RU" i="1" baseline="0" dirty="0" smtClean="0"/>
              <a:t> и верификации разработана такая система</a:t>
            </a:r>
            <a:r>
              <a:rPr lang="ru-RU" i="1" dirty="0" smtClean="0"/>
              <a:t>)</a:t>
            </a:r>
          </a:p>
          <a:p>
            <a:r>
              <a:rPr lang="ru-RU" dirty="0" smtClean="0"/>
              <a:t>На</a:t>
            </a:r>
            <a:r>
              <a:rPr lang="ru-RU" baseline="0" dirty="0" smtClean="0"/>
              <a:t> данном слайде представлена структура системы</a:t>
            </a:r>
          </a:p>
          <a:p>
            <a:r>
              <a:rPr lang="ru-RU" baseline="0" dirty="0" smtClean="0"/>
              <a:t>Предлагается с помощью системы производить проектирование каркаса приложения и получать его представление на некотором автоматном языке. Представление на автоматном языке должно позволять использование верификатора из набора существующих на данный момент верификаторов.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4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качестве базового верификатора</a:t>
            </a:r>
            <a:r>
              <a:rPr lang="ru-RU" sz="1200" baseline="0" dirty="0" smtClean="0"/>
              <a:t> будем рассматривать верификатор </a:t>
            </a:r>
            <a:r>
              <a:rPr lang="en-US" sz="1200" baseline="0" dirty="0" smtClean="0"/>
              <a:t>SPIN.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Данный</a:t>
            </a:r>
            <a:r>
              <a:rPr lang="ru-RU" sz="1200" baseline="0" dirty="0" smtClean="0"/>
              <a:t> верификатор представляет собой </a:t>
            </a:r>
            <a:r>
              <a:rPr lang="ru-RU" sz="1200" dirty="0" smtClean="0"/>
              <a:t>средство </a:t>
            </a:r>
            <a:r>
              <a:rPr lang="ru-RU" sz="1200" dirty="0" smtClean="0"/>
              <a:t>моделирования и верификации протоколов, параллельных программ и широкого класса дискретных </a:t>
            </a:r>
            <a:r>
              <a:rPr lang="ru-RU" sz="1200" dirty="0" smtClean="0"/>
              <a:t>систем.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{ 	</a:t>
            </a:r>
            <a:r>
              <a:rPr lang="ru-RU" baseline="0" dirty="0" smtClean="0"/>
              <a:t>Контрпример </a:t>
            </a:r>
            <a:r>
              <a:rPr lang="ru-RU" baseline="0" dirty="0" smtClean="0"/>
              <a:t>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ru-RU" dirty="0" smtClean="0"/>
              <a:t>Примеры </a:t>
            </a:r>
            <a:r>
              <a:rPr lang="ru-RU" dirty="0" smtClean="0"/>
              <a:t>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</a:t>
            </a:r>
            <a:r>
              <a:rPr lang="ru-RU" baseline="0" dirty="0" smtClean="0"/>
              <a:t>систем</a:t>
            </a:r>
            <a:endParaRPr lang="en-US" baseline="0" dirty="0" smtClean="0"/>
          </a:p>
          <a:p>
            <a:r>
              <a:rPr lang="en-US" baseline="0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основе верификации лежит метод </a:t>
            </a:r>
            <a:r>
              <a:rPr lang="en-US" sz="1200" dirty="0" smtClean="0"/>
              <a:t>Model Checking: </a:t>
            </a: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качестве базового верификатора</a:t>
            </a:r>
            <a:r>
              <a:rPr lang="ru-RU" sz="1200" baseline="0" dirty="0" smtClean="0"/>
              <a:t> будем рассматривать верификатор </a:t>
            </a:r>
            <a:r>
              <a:rPr lang="en-US" sz="1200" baseline="0" dirty="0" smtClean="0"/>
              <a:t>SPIN.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Данный</a:t>
            </a:r>
            <a:r>
              <a:rPr lang="ru-RU" sz="1200" baseline="0" dirty="0" smtClean="0"/>
              <a:t> верификатор представляет собой </a:t>
            </a:r>
            <a:r>
              <a:rPr lang="ru-RU" sz="1200" dirty="0" smtClean="0"/>
              <a:t>средство </a:t>
            </a:r>
            <a:r>
              <a:rPr lang="ru-RU" sz="1200" dirty="0" smtClean="0"/>
              <a:t>моделирования и верификации протоколов, параллельных программ и широкого класса дискретных </a:t>
            </a:r>
            <a:r>
              <a:rPr lang="ru-RU" sz="1200" dirty="0" smtClean="0"/>
              <a:t>систем.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{ 	</a:t>
            </a:r>
            <a:r>
              <a:rPr lang="ru-RU" baseline="0" dirty="0" smtClean="0"/>
              <a:t>Контрпример </a:t>
            </a:r>
            <a:r>
              <a:rPr lang="ru-RU" baseline="0" dirty="0" smtClean="0"/>
              <a:t>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ru-RU" dirty="0" smtClean="0"/>
              <a:t>Примеры </a:t>
            </a:r>
            <a:r>
              <a:rPr lang="ru-RU" dirty="0" smtClean="0"/>
              <a:t>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</a:t>
            </a:r>
            <a:r>
              <a:rPr lang="ru-RU" baseline="0" dirty="0" smtClean="0"/>
              <a:t>систем</a:t>
            </a:r>
            <a:endParaRPr lang="en-US" baseline="0" dirty="0" smtClean="0"/>
          </a:p>
          <a:p>
            <a:r>
              <a:rPr lang="en-US" baseline="0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основе верификации лежит метод </a:t>
            </a:r>
            <a:r>
              <a:rPr lang="en-US" sz="1200" dirty="0" smtClean="0"/>
              <a:t>Model Checking: </a:t>
            </a: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качестве базового верификатора</a:t>
            </a:r>
            <a:r>
              <a:rPr lang="ru-RU" sz="1200" baseline="0" dirty="0" smtClean="0"/>
              <a:t> будем рассматривать верификатор </a:t>
            </a:r>
            <a:r>
              <a:rPr lang="en-US" sz="1200" baseline="0" dirty="0" smtClean="0"/>
              <a:t>SPIN.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Данный</a:t>
            </a:r>
            <a:r>
              <a:rPr lang="ru-RU" sz="1200" baseline="0" dirty="0" smtClean="0"/>
              <a:t> верификатор представляет собой </a:t>
            </a:r>
            <a:r>
              <a:rPr lang="ru-RU" sz="1200" dirty="0" smtClean="0"/>
              <a:t>средство </a:t>
            </a:r>
            <a:r>
              <a:rPr lang="ru-RU" sz="1200" dirty="0" smtClean="0"/>
              <a:t>моделирования и верификации протоколов, параллельных программ и широкого класса дискретных </a:t>
            </a:r>
            <a:r>
              <a:rPr lang="ru-RU" sz="1200" dirty="0" smtClean="0"/>
              <a:t>систем.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{ 	</a:t>
            </a:r>
            <a:r>
              <a:rPr lang="ru-RU" baseline="0" dirty="0" smtClean="0"/>
              <a:t>Контрпример </a:t>
            </a:r>
            <a:r>
              <a:rPr lang="ru-RU" baseline="0" dirty="0" smtClean="0"/>
              <a:t>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ru-RU" dirty="0" smtClean="0"/>
              <a:t>Примеры </a:t>
            </a:r>
            <a:r>
              <a:rPr lang="ru-RU" dirty="0" smtClean="0"/>
              <a:t>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</a:t>
            </a:r>
            <a:r>
              <a:rPr lang="ru-RU" baseline="0" dirty="0" smtClean="0"/>
              <a:t>систем</a:t>
            </a:r>
            <a:endParaRPr lang="en-US" baseline="0" dirty="0" smtClean="0"/>
          </a:p>
          <a:p>
            <a:r>
              <a:rPr lang="en-US" baseline="0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основе верификации лежит метод </a:t>
            </a:r>
            <a:r>
              <a:rPr lang="en-US" sz="1200" dirty="0" smtClean="0"/>
              <a:t>Model Checking: </a:t>
            </a: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 представлена</a:t>
            </a:r>
            <a:r>
              <a:rPr lang="ru-RU" baseline="0" dirty="0" smtClean="0"/>
              <a:t> архитектура разработанной системы. В качестве входных данных система принимает описание прототипа архитектуры с использованием специализированного языка описания прототипов архитектур. В качестве выходных данных система </a:t>
            </a:r>
            <a:r>
              <a:rPr lang="ru-RU" baseline="0" dirty="0" err="1" smtClean="0"/>
              <a:t>отдает</a:t>
            </a:r>
            <a:r>
              <a:rPr lang="ru-RU" baseline="0" dirty="0" smtClean="0"/>
              <a:t> представление исходного прототипа на целевом языке автоматного программирования. Представление полученное в результате работы системы можно использовать для верификации любым пригодным верификатором.</a:t>
            </a:r>
          </a:p>
          <a:p>
            <a:r>
              <a:rPr lang="ru-RU" baseline="0" dirty="0" smtClean="0"/>
              <a:t>Рассмотрим архитектуру системы подробнее – состоит из след подсистем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12.06.2012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12.06.2012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12.06.2012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12.06.2012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876"/>
            <a:ext cx="8229600" cy="3562460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245505" y="1772816"/>
            <a:ext cx="8574967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536769" cy="1600200"/>
          </a:xfrm>
        </p:spPr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ru-RU" dirty="0" smtClean="0"/>
              <a:t>графа потока исполнения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/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Начальное</a:t>
            </a:r>
            <a:r>
              <a:rPr lang="ru-RU" sz="1800" dirty="0" smtClean="0"/>
              <a:t> </a:t>
            </a:r>
            <a:r>
              <a:rPr lang="ru-RU" sz="1800" dirty="0" smtClean="0"/>
              <a:t>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Конечное </a:t>
            </a:r>
            <a:r>
              <a:rPr lang="ru-RU" sz="1800" dirty="0" smtClean="0"/>
              <a:t>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995936" y="1484784"/>
            <a:ext cx="4968552" cy="5217443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Каждое требование спецификации (</a:t>
            </a:r>
            <a:r>
              <a:rPr lang="en-US" dirty="0" smtClean="0"/>
              <a:t>LTL-</a:t>
            </a:r>
            <a:r>
              <a:rPr lang="ru-RU" dirty="0" smtClean="0"/>
              <a:t>формула) преобразуется </a:t>
            </a:r>
            <a:r>
              <a:rPr lang="ru-RU" dirty="0" smtClean="0"/>
              <a:t>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</a:t>
            </a:r>
            <a:r>
              <a:rPr lang="ru-RU" dirty="0" smtClean="0"/>
              <a:t>каждого требования спецификации с </a:t>
            </a:r>
            <a:r>
              <a:rPr lang="ru-RU" dirty="0" smtClean="0"/>
              <a:t>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91087"/>
            <a:ext cx="3798421" cy="5184576"/>
          </a:xfrm>
        </p:spPr>
      </p:pic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1790400" y="1501130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</a:t>
            </a:r>
            <a:r>
              <a:rPr lang="en-US" sz="2000" b="1" dirty="0" err="1" smtClean="0"/>
              <a:t>Autogear.proto</a:t>
            </a:r>
            <a:r>
              <a:rPr lang="en-US" sz="3200" b="1" dirty="0" smtClean="0"/>
              <a:t>]</a:t>
            </a:r>
            <a:endParaRPr lang="en-US" sz="2000" b="1" dirty="0" smtClean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" y="2124533"/>
            <a:ext cx="4019505" cy="35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115416"/>
            <a:ext cx="8229600" cy="160020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2776"/>
            <a:ext cx="3766331" cy="4968552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4464496" cy="4857312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ru-RU" sz="2000" dirty="0" smtClean="0">
                <a:latin typeface="+mn-lt"/>
              </a:rPr>
              <a:t>графа потока исполнения</a:t>
            </a:r>
            <a:endParaRPr lang="en-US" sz="2000" dirty="0" smtClean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в</a:t>
            </a:r>
            <a:r>
              <a:rPr lang="ru-RU" b="1" dirty="0" smtClean="0">
                <a:latin typeface="+mn-lt"/>
              </a:rPr>
              <a:t>изуализация</a:t>
            </a:r>
            <a:r>
              <a:rPr lang="ru-RU" dirty="0" smtClean="0">
                <a:latin typeface="+mn-lt"/>
              </a:rPr>
              <a:t> внутреннего представления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i="1" dirty="0"/>
                  <a:t>M</a:t>
                </a:r>
                <a:r>
                  <a:rPr lang="ru-RU" sz="2800" b="1" i="1" dirty="0"/>
                  <a:t> = (</a:t>
                </a:r>
                <a:r>
                  <a:rPr lang="en-US" sz="2800" b="1" i="1" dirty="0"/>
                  <a:t>S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s</a:t>
                </a:r>
                <a:r>
                  <a:rPr lang="ru-RU" sz="2800" b="1" i="1" baseline="-25000" dirty="0"/>
                  <a:t>0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F, R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U</a:t>
                </a:r>
                <a:r>
                  <a:rPr lang="ru-RU" sz="2800" i="1" dirty="0" smtClean="0"/>
                  <a:t>)</a:t>
                </a:r>
              </a:p>
              <a:p>
                <a:r>
                  <a:rPr lang="en-US" sz="2250" b="1" dirty="0" smtClean="0"/>
                  <a:t>S</a:t>
                </a:r>
                <a:r>
                  <a:rPr lang="ru-RU" sz="2250" dirty="0" smtClean="0"/>
                  <a:t> </a:t>
                </a:r>
                <a:r>
                  <a:rPr lang="ru-RU" sz="2250" dirty="0"/>
                  <a:t>– конечное множество состояний прототипа,</a:t>
                </a:r>
              </a:p>
              <a:p>
                <a:r>
                  <a:rPr lang="en-US" sz="2250" b="1" dirty="0"/>
                  <a:t>s</a:t>
                </a:r>
                <a:r>
                  <a:rPr lang="ru-RU" sz="2250" b="1" baseline="-25000" dirty="0"/>
                  <a:t>0</a:t>
                </a:r>
                <a:r>
                  <a:rPr lang="ru-RU" sz="2250" dirty="0"/>
                  <a:t> – начальное состояние, </a:t>
                </a:r>
                <a:r>
                  <a:rPr lang="en-US" sz="2250" dirty="0"/>
                  <a:t>s</a:t>
                </a:r>
                <a:r>
                  <a:rPr lang="ru-RU" sz="2250" baseline="-25000" dirty="0"/>
                  <a:t>0</a:t>
                </a:r>
                <a:r>
                  <a:rPr lang="ru-RU" sz="2250" dirty="0"/>
                  <a:t> </a:t>
                </a:r>
                <a14:m>
                  <m:oMath xmlns:m="http://schemas.openxmlformats.org/officeDocument/2006/math">
                    <m:r>
                      <a:rPr lang="ru-RU" sz="2250" i="1">
                        <a:latin typeface="Cambria Math"/>
                      </a:rPr>
                      <m:t>∈</m:t>
                    </m:r>
                  </m:oMath>
                </a14:m>
                <a:r>
                  <a:rPr lang="ru-RU" sz="2250" dirty="0"/>
                  <a:t>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F</a:t>
                </a:r>
                <a:r>
                  <a:rPr lang="en-US" sz="2250" dirty="0"/>
                  <a:t> </a:t>
                </a:r>
                <a:r>
                  <a:rPr lang="ru-RU" sz="2250" dirty="0"/>
                  <a:t>– множество конечных состоянии, </a:t>
                </a:r>
                <a:r>
                  <a:rPr lang="en-US" sz="2250" dirty="0"/>
                  <a:t>F </a:t>
                </a:r>
                <a:r>
                  <a:rPr lang="ru-RU" sz="2250" dirty="0"/>
                  <a:t>⊆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R</a:t>
                </a:r>
                <a:r>
                  <a:rPr lang="ru-RU" sz="2250" dirty="0"/>
                  <a:t> – набор спецификаций требований прототипа,</a:t>
                </a:r>
              </a:p>
              <a:p>
                <a:r>
                  <a:rPr lang="en-US" sz="2250" b="1" dirty="0"/>
                  <a:t>U</a:t>
                </a:r>
                <a:r>
                  <a:rPr lang="ru-RU" sz="2250" dirty="0"/>
                  <a:t> – множество сценариев использования прототипа.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  <a:blipFill rotWithShape="1">
                <a:blip r:embed="rId3"/>
                <a:stretch>
                  <a:fillRect l="-1660" t="-1212" r="-1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" y="-115416"/>
            <a:ext cx="90364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</a:t>
            </a:r>
            <a:r>
              <a:rPr lang="ru-RU" dirty="0" smtClean="0"/>
              <a:t>прототипа архитектуры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72390"/>
            <a:ext cx="4671677" cy="40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Промела+</a:t>
            </a:r>
            <a:r>
              <a:rPr lang="en-US" dirty="0" smtClean="0"/>
              <a:t>LTL</a:t>
            </a:r>
            <a:endParaRPr lang="ru-RU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Как работает спин</a:t>
            </a:r>
            <a:endParaRPr lang="ru-RU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1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5552</TotalTime>
  <Words>1520</Words>
  <Application>Microsoft Office PowerPoint</Application>
  <PresentationFormat>Экран (4:3)</PresentationFormat>
  <Paragraphs>233</Paragraphs>
  <Slides>22</Slides>
  <Notes>21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Презентация PowerPoint</vt:lpstr>
      <vt:lpstr>Презентация PowerPoint</vt:lpstr>
      <vt:lpstr>Архитектура системы</vt:lpstr>
      <vt:lpstr>Подсистемы лексического и синтаксического анализа</vt:lpstr>
      <vt:lpstr>Подсистема построения графа потока исполнения</vt:lpstr>
      <vt:lpstr>Подсистема кодогенерации</vt:lpstr>
      <vt:lpstr>Пример системы</vt:lpstr>
      <vt:lpstr>Входные и выходные данные</vt:lpstr>
      <vt:lpstr>Eclipse Plug-in</vt:lpstr>
      <vt:lpstr>Итоги</vt:lpstr>
      <vt:lpstr>Пути развития</vt:lpstr>
      <vt:lpstr>Спасибо!</vt:lpstr>
      <vt:lpstr>Презентация PowerPoint</vt:lpstr>
      <vt:lpstr>Promela  (Protocol Meta Language)</vt:lpstr>
      <vt:lpstr>Модель на языке Promela</vt:lpstr>
      <vt:lpstr>LTL (Linear Temporal Logic)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Julia Shatilina</dc:creator>
  <cp:lastModifiedBy>Shatilina</cp:lastModifiedBy>
  <cp:revision>275</cp:revision>
  <dcterms:created xsi:type="dcterms:W3CDTF">2012-05-06T13:50:25Z</dcterms:created>
  <dcterms:modified xsi:type="dcterms:W3CDTF">2012-06-12T16:57:50Z</dcterms:modified>
</cp:coreProperties>
</file>