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63" r:id="rId5"/>
    <p:sldId id="259" r:id="rId6"/>
    <p:sldId id="274" r:id="rId7"/>
    <p:sldId id="275" r:id="rId8"/>
    <p:sldId id="270" r:id="rId9"/>
    <p:sldId id="267" r:id="rId10"/>
    <p:sldId id="279" r:id="rId11"/>
    <p:sldId id="287" r:id="rId12"/>
    <p:sldId id="288" r:id="rId13"/>
    <p:sldId id="289" r:id="rId14"/>
    <p:sldId id="290" r:id="rId15"/>
    <p:sldId id="268" r:id="rId16"/>
    <p:sldId id="281" r:id="rId17"/>
    <p:sldId id="276" r:id="rId18"/>
    <p:sldId id="284" r:id="rId19"/>
    <p:sldId id="286" r:id="rId20"/>
    <p:sldId id="291" r:id="rId21"/>
    <p:sldId id="285" r:id="rId22"/>
    <p:sldId id="29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584">
          <p15:clr>
            <a:srgbClr val="A4A3A4"/>
          </p15:clr>
        </p15:guide>
        <p15:guide id="2" pos="2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986E2"/>
    <a:srgbClr val="83D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03" autoAdjust="0"/>
  </p:normalViewPr>
  <p:slideViewPr>
    <p:cSldViewPr snapToGrid="0" snapToObjects="1">
      <p:cViewPr varScale="1">
        <p:scale>
          <a:sx n="96" d="100"/>
          <a:sy n="96" d="100"/>
        </p:scale>
        <p:origin x="-1104" y="-112"/>
      </p:cViewPr>
      <p:guideLst>
        <p:guide orient="horz" pos="3584"/>
        <p:guide pos="28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937634-2079-BD4B-A278-C56327FDE558}" type="datetimeFigureOut">
              <a:rPr lang="en-US" smtClean="0"/>
              <a:pPr/>
              <a:t>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39FBE3-7C1E-604C-A973-421AC64550EC}" type="slidenum">
              <a:rPr lang="en-US" smtClean="0"/>
              <a:pPr/>
              <a:t>‹#›</a:t>
            </a:fld>
            <a:endParaRPr lang="en-US"/>
          </a:p>
        </p:txBody>
      </p:sp>
    </p:spTree>
    <p:extLst>
      <p:ext uri="{BB962C8B-B14F-4D97-AF65-F5344CB8AC3E}">
        <p14:creationId xmlns:p14="http://schemas.microsoft.com/office/powerpoint/2010/main" val="4030395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339FBE3-7C1E-604C-A973-421AC64550EC}" type="slidenum">
              <a:rPr lang="en-US" smtClean="0"/>
              <a:pPr/>
              <a:t>5</a:t>
            </a:fld>
            <a:endParaRPr lang="en-US"/>
          </a:p>
        </p:txBody>
      </p:sp>
    </p:spTree>
    <p:extLst>
      <p:ext uri="{BB962C8B-B14F-4D97-AF65-F5344CB8AC3E}">
        <p14:creationId xmlns:p14="http://schemas.microsoft.com/office/powerpoint/2010/main" val="4014657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6</a:t>
            </a:fld>
            <a:endParaRPr lang="en-US"/>
          </a:p>
        </p:txBody>
      </p:sp>
    </p:spTree>
    <p:extLst>
      <p:ext uri="{BB962C8B-B14F-4D97-AF65-F5344CB8AC3E}">
        <p14:creationId xmlns:p14="http://schemas.microsoft.com/office/powerpoint/2010/main" val="3311465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7</a:t>
            </a:fld>
            <a:endParaRPr lang="en-US"/>
          </a:p>
        </p:txBody>
      </p:sp>
    </p:spTree>
    <p:extLst>
      <p:ext uri="{BB962C8B-B14F-4D97-AF65-F5344CB8AC3E}">
        <p14:creationId xmlns:p14="http://schemas.microsoft.com/office/powerpoint/2010/main" val="3929640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15</a:t>
            </a:fld>
            <a:endParaRPr lang="en-US"/>
          </a:p>
        </p:txBody>
      </p:sp>
    </p:spTree>
    <p:extLst>
      <p:ext uri="{BB962C8B-B14F-4D97-AF65-F5344CB8AC3E}">
        <p14:creationId xmlns:p14="http://schemas.microsoft.com/office/powerpoint/2010/main" val="3820046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16</a:t>
            </a:fld>
            <a:endParaRPr lang="en-US"/>
          </a:p>
        </p:txBody>
      </p:sp>
    </p:spTree>
    <p:extLst>
      <p:ext uri="{BB962C8B-B14F-4D97-AF65-F5344CB8AC3E}">
        <p14:creationId xmlns:p14="http://schemas.microsoft.com/office/powerpoint/2010/main" val="332516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17</a:t>
            </a:fld>
            <a:endParaRPr lang="en-US"/>
          </a:p>
        </p:txBody>
      </p:sp>
    </p:spTree>
    <p:extLst>
      <p:ext uri="{BB962C8B-B14F-4D97-AF65-F5344CB8AC3E}">
        <p14:creationId xmlns:p14="http://schemas.microsoft.com/office/powerpoint/2010/main" val="264723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9FBE3-7C1E-604C-A973-421AC64550EC}" type="slidenum">
              <a:rPr lang="en-US" smtClean="0"/>
              <a:pPr/>
              <a:t>18</a:t>
            </a:fld>
            <a:endParaRPr lang="en-US"/>
          </a:p>
        </p:txBody>
      </p:sp>
    </p:spTree>
    <p:extLst>
      <p:ext uri="{BB962C8B-B14F-4D97-AF65-F5344CB8AC3E}">
        <p14:creationId xmlns:p14="http://schemas.microsoft.com/office/powerpoint/2010/main" val="14165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
            <a:ext cx="9144000" cy="6858000"/>
          </a:xfrm>
          <a:prstGeom prst="rect">
            <a:avLst/>
          </a:prstGeom>
          <a:solidFill>
            <a:srgbClr val="2986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2822223" y="1630036"/>
            <a:ext cx="6321778" cy="5227964"/>
          </a:xfrm>
          <a:prstGeom prst="rect">
            <a:avLst/>
          </a:prstGeom>
        </p:spPr>
      </p:pic>
      <p:sp>
        <p:nvSpPr>
          <p:cNvPr id="2" name="Title 1"/>
          <p:cNvSpPr>
            <a:spLocks noGrp="1"/>
          </p:cNvSpPr>
          <p:nvPr>
            <p:ph type="ctrTitle"/>
          </p:nvPr>
        </p:nvSpPr>
        <p:spPr>
          <a:xfrm>
            <a:off x="427675" y="2223345"/>
            <a:ext cx="7772400" cy="1470025"/>
          </a:xfrm>
        </p:spPr>
        <p:txBody>
          <a:bodyPr>
            <a:normAutofit/>
          </a:bodyPr>
          <a:lstStyle>
            <a:lvl1pPr>
              <a:defRPr sz="40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27675" y="4691832"/>
            <a:ext cx="6400800" cy="1306986"/>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9"/>
          <p:cNvSpPr>
            <a:spLocks noGrp="1"/>
          </p:cNvSpPr>
          <p:nvPr>
            <p:ph type="ftr" sz="quarter" idx="10"/>
          </p:nvPr>
        </p:nvSpPr>
        <p:spPr/>
        <p:txBody>
          <a:bodyPr/>
          <a:lstStyle>
            <a:lvl1pPr>
              <a:defRPr>
                <a:solidFill>
                  <a:srgbClr val="FFFFFF"/>
                </a:solidFill>
              </a:defRPr>
            </a:lvl1pPr>
          </a:lstStyle>
          <a:p>
            <a:r>
              <a:rPr lang="en-US" dirty="0"/>
              <a:t>Date or Reference</a:t>
            </a:r>
          </a:p>
        </p:txBody>
      </p:sp>
      <p:sp>
        <p:nvSpPr>
          <p:cNvPr id="11" name="Slide Number Placeholder 10"/>
          <p:cNvSpPr>
            <a:spLocks noGrp="1"/>
          </p:cNvSpPr>
          <p:nvPr>
            <p:ph type="sldNum" sz="quarter" idx="11"/>
          </p:nvPr>
        </p:nvSpPr>
        <p:spPr/>
        <p:txBody>
          <a:bodyPr/>
          <a:lstStyle>
            <a:lvl1pPr algn="ctr">
              <a:defRPr>
                <a:solidFill>
                  <a:srgbClr val="FFFFFF"/>
                </a:solidFill>
              </a:defRPr>
            </a:lvl1pPr>
          </a:lstStyle>
          <a:p>
            <a:fld id="{D9DADDD7-F6DB-DE43-84D3-BDE65D6DBA61}" type="slidenum">
              <a:rPr lang="en-US" smtClean="0"/>
              <a:pPr/>
              <a:t>‹#›</a:t>
            </a:fld>
            <a:endParaRPr lang="en-US" dirty="0"/>
          </a:p>
        </p:txBody>
      </p:sp>
      <p:pic>
        <p:nvPicPr>
          <p:cNvPr id="4" name="Picture 3" descr="MSK_logo_simp_hor_r_rev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4885" y="244928"/>
            <a:ext cx="3305805" cy="1206498"/>
          </a:xfrm>
          <a:prstGeom prst="rect">
            <a:avLst/>
          </a:prstGeom>
        </p:spPr>
      </p:pic>
    </p:spTree>
    <p:extLst>
      <p:ext uri="{BB962C8B-B14F-4D97-AF65-F5344CB8AC3E}">
        <p14:creationId xmlns:p14="http://schemas.microsoft.com/office/powerpoint/2010/main" val="1643623045"/>
      </p:ext>
    </p:extLst>
  </p:cSld>
  <p:clrMapOvr>
    <a:masterClrMapping/>
  </p:clrMapOvr>
  <p:transition xmlns:p14="http://schemas.microsoft.com/office/powerpoint/2010/mai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53949" y="983048"/>
            <a:ext cx="8545707" cy="5176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53949" y="6356350"/>
            <a:ext cx="2895600" cy="365125"/>
          </a:xfrm>
        </p:spPr>
        <p:txBody>
          <a:bodyPr/>
          <a:lstStyle>
            <a:lvl1pPr>
              <a:defRPr>
                <a:solidFill>
                  <a:srgbClr val="FFFFFF"/>
                </a:solidFill>
              </a:defRPr>
            </a:lvl1pPr>
          </a:lstStyle>
          <a:p>
            <a:r>
              <a:rPr lang="en-US" dirty="0"/>
              <a:t>Footer</a:t>
            </a:r>
          </a:p>
        </p:txBody>
      </p:sp>
      <p:sp>
        <p:nvSpPr>
          <p:cNvPr id="6" name="Slide Number Placeholder 5"/>
          <p:cNvSpPr>
            <a:spLocks noGrp="1"/>
          </p:cNvSpPr>
          <p:nvPr>
            <p:ph type="sldNum" sz="quarter" idx="12"/>
          </p:nvPr>
        </p:nvSpPr>
        <p:spPr>
          <a:xfrm>
            <a:off x="3675063" y="6356350"/>
            <a:ext cx="2133600" cy="365125"/>
          </a:xfrm>
        </p:spPr>
        <p:txBody>
          <a:bodyPr/>
          <a:lstStyle>
            <a:lvl1pPr>
              <a:defRPr>
                <a:solidFill>
                  <a:srgbClr val="FFFFFF"/>
                </a:solidFill>
              </a:defRPr>
            </a:lvl1pPr>
          </a:lstStyle>
          <a:p>
            <a:fld id="{D9DADDD7-F6DB-DE43-84D3-BDE65D6DBA61}" type="slidenum">
              <a:rPr lang="en-US" smtClean="0"/>
              <a:pPr/>
              <a:t>‹#›</a:t>
            </a:fld>
            <a:endParaRPr lang="en-US" dirty="0"/>
          </a:p>
        </p:txBody>
      </p:sp>
    </p:spTree>
    <p:extLst>
      <p:ext uri="{BB962C8B-B14F-4D97-AF65-F5344CB8AC3E}">
        <p14:creationId xmlns:p14="http://schemas.microsoft.com/office/powerpoint/2010/main" val="3170601547"/>
      </p:ext>
    </p:extLst>
  </p:cSld>
  <p:clrMapOvr>
    <a:masterClrMapping/>
  </p:clrMapOvr>
  <p:transition xmlns:p14="http://schemas.microsoft.com/office/powerpoint/2010/mai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457200" y="6356350"/>
            <a:ext cx="2895600" cy="365125"/>
          </a:xfrm>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a:xfrm>
            <a:off x="3679863" y="6356350"/>
            <a:ext cx="2133600" cy="365125"/>
          </a:xfrm>
        </p:spPr>
        <p:txBody>
          <a:bodyPr/>
          <a:lstStyle>
            <a:lvl1pPr algn="ctr">
              <a:defRPr>
                <a:solidFill>
                  <a:srgbClr val="FFFFFF"/>
                </a:solidFill>
              </a:defRPr>
            </a:lvl1pPr>
          </a:lstStyle>
          <a:p>
            <a:fld id="{D9DADDD7-F6DB-DE43-84D3-BDE65D6DBA61}" type="slidenum">
              <a:rPr lang="en-US" smtClean="0"/>
              <a:pPr/>
              <a:t>‹#›</a:t>
            </a:fld>
            <a:endParaRPr lang="en-US" dirty="0"/>
          </a:p>
        </p:txBody>
      </p:sp>
      <p:sp>
        <p:nvSpPr>
          <p:cNvPr id="7" name="Title 1"/>
          <p:cNvSpPr txBox="1">
            <a:spLocks/>
          </p:cNvSpPr>
          <p:nvPr userDrawn="1"/>
        </p:nvSpPr>
        <p:spPr>
          <a:xfrm>
            <a:off x="457200" y="431715"/>
            <a:ext cx="8442456" cy="685234"/>
          </a:xfrm>
          <a:prstGeom prst="rect">
            <a:avLst/>
          </a:prstGeom>
        </p:spPr>
        <p:txBody>
          <a:bodyPr vert="horz" lIns="91440" tIns="45720" rIns="91440" bIns="45720" rtlCol="0" anchor="t" anchorCtr="0">
            <a:normAutofit/>
          </a:bodyPr>
          <a:lstStyle>
            <a:lvl1pPr algn="l" defTabSz="457200" rtl="0" eaLnBrk="1" latinLnBrk="0" hangingPunct="1">
              <a:spcBef>
                <a:spcPct val="0"/>
              </a:spcBef>
              <a:buNone/>
              <a:defRPr sz="3200" b="1" kern="1200">
                <a:solidFill>
                  <a:srgbClr val="FFFFFF"/>
                </a:solidFill>
                <a:latin typeface="Corbel"/>
                <a:ea typeface="+mj-ea"/>
                <a:cs typeface="Corbel"/>
              </a:defRPr>
            </a:lvl1pPr>
          </a:lstStyle>
          <a:p>
            <a:r>
              <a:rPr lang="en-US" dirty="0"/>
              <a:t>Click to edit Master title style</a:t>
            </a:r>
          </a:p>
        </p:txBody>
      </p:sp>
    </p:spTree>
    <p:extLst>
      <p:ext uri="{BB962C8B-B14F-4D97-AF65-F5344CB8AC3E}">
        <p14:creationId xmlns:p14="http://schemas.microsoft.com/office/powerpoint/2010/main" val="4047916180"/>
      </p:ext>
    </p:extLst>
  </p:cSld>
  <p:clrMapOvr>
    <a:masterClrMapping/>
  </p:clrMapOvr>
  <p:transition xmlns:p14="http://schemas.microsoft.com/office/powerpoint/2010/mai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166018"/>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66018"/>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53949" y="6353218"/>
            <a:ext cx="2895600" cy="365125"/>
          </a:xfrm>
        </p:spPr>
        <p:txBody>
          <a:bodyPr/>
          <a:lstStyle>
            <a:lvl1pPr>
              <a:defRPr>
                <a:solidFill>
                  <a:srgbClr val="FFFFFF"/>
                </a:solidFill>
              </a:defRPr>
            </a:lvl1pPr>
          </a:lstStyle>
          <a:p>
            <a:endParaRPr lang="en-US" dirty="0"/>
          </a:p>
        </p:txBody>
      </p:sp>
      <p:sp>
        <p:nvSpPr>
          <p:cNvPr id="7" name="Slide Number Placeholder 6"/>
          <p:cNvSpPr>
            <a:spLocks noGrp="1"/>
          </p:cNvSpPr>
          <p:nvPr>
            <p:ph type="sldNum" sz="quarter" idx="12"/>
          </p:nvPr>
        </p:nvSpPr>
        <p:spPr>
          <a:xfrm>
            <a:off x="3675063" y="6356350"/>
            <a:ext cx="2133600" cy="365125"/>
          </a:xfrm>
        </p:spPr>
        <p:txBody>
          <a:bodyPr/>
          <a:lstStyle>
            <a:lvl1pPr algn="ctr">
              <a:defRPr>
                <a:solidFill>
                  <a:srgbClr val="FFFFFF"/>
                </a:solidFill>
              </a:defRPr>
            </a:lvl1pPr>
          </a:lstStyle>
          <a:p>
            <a:fld id="{D9DADDD7-F6DB-DE43-84D3-BDE65D6DBA61}" type="slidenum">
              <a:rPr lang="en-US" smtClean="0"/>
              <a:pPr/>
              <a:t>‹#›</a:t>
            </a:fld>
            <a:endParaRPr lang="en-US" dirty="0"/>
          </a:p>
        </p:txBody>
      </p:sp>
    </p:spTree>
    <p:extLst>
      <p:ext uri="{BB962C8B-B14F-4D97-AF65-F5344CB8AC3E}">
        <p14:creationId xmlns:p14="http://schemas.microsoft.com/office/powerpoint/2010/main" val="1645820187"/>
      </p:ext>
    </p:extLst>
  </p:cSld>
  <p:clrMapOvr>
    <a:masterClrMapping/>
  </p:clrMapOvr>
  <p:transition xmlns:p14="http://schemas.microsoft.com/office/powerpoint/2010/mai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330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9306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733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1307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353949" y="6356350"/>
            <a:ext cx="2895600" cy="365125"/>
          </a:xfrm>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3675063" y="6356350"/>
            <a:ext cx="2133600" cy="365125"/>
          </a:xfrm>
        </p:spPr>
        <p:txBody>
          <a:bodyPr/>
          <a:lstStyle>
            <a:lvl1pPr algn="ctr">
              <a:defRPr>
                <a:solidFill>
                  <a:srgbClr val="FFFFFF"/>
                </a:solidFill>
              </a:defRPr>
            </a:lvl1pPr>
          </a:lstStyle>
          <a:p>
            <a:fld id="{D9DADDD7-F6DB-DE43-84D3-BDE65D6DBA61}" type="slidenum">
              <a:rPr lang="en-US" smtClean="0"/>
              <a:pPr/>
              <a:t>‹#›</a:t>
            </a:fld>
            <a:endParaRPr lang="en-US" dirty="0"/>
          </a:p>
        </p:txBody>
      </p:sp>
    </p:spTree>
    <p:extLst>
      <p:ext uri="{BB962C8B-B14F-4D97-AF65-F5344CB8AC3E}">
        <p14:creationId xmlns:p14="http://schemas.microsoft.com/office/powerpoint/2010/main" val="2141750703"/>
      </p:ext>
    </p:extLst>
  </p:cSld>
  <p:clrMapOvr>
    <a:masterClrMapping/>
  </p:clrMapOvr>
  <p:transition xmlns:p14="http://schemas.microsoft.com/office/powerpoint/2010/mai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1"/>
            <a:ext cx="9144000" cy="6858000"/>
          </a:xfrm>
          <a:prstGeom prst="rect">
            <a:avLst/>
          </a:prstGeom>
          <a:solidFill>
            <a:srgbClr val="2986E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2822223" y="1630036"/>
            <a:ext cx="6321778" cy="5227964"/>
          </a:xfrm>
          <a:prstGeom prst="rect">
            <a:avLst/>
          </a:prstGeom>
        </p:spPr>
      </p:pic>
      <p:pic>
        <p:nvPicPr>
          <p:cNvPr id="9" name="Picture 8" descr="MSKCC_logo_hor_s_rev_rgb_150.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5775" y="402166"/>
            <a:ext cx="2158312" cy="664760"/>
          </a:xfrm>
          <a:prstGeom prst="rect">
            <a:avLst/>
          </a:prstGeom>
        </p:spPr>
      </p:pic>
      <p:sp>
        <p:nvSpPr>
          <p:cNvPr id="2" name="Title 1"/>
          <p:cNvSpPr>
            <a:spLocks noGrp="1"/>
          </p:cNvSpPr>
          <p:nvPr>
            <p:ph type="ctrTitle"/>
          </p:nvPr>
        </p:nvSpPr>
        <p:spPr>
          <a:xfrm>
            <a:off x="726786" y="2084800"/>
            <a:ext cx="7772400" cy="1470025"/>
          </a:xfrm>
        </p:spPr>
        <p:txBody>
          <a:bodyPr>
            <a:noAutofit/>
          </a:bodyPr>
          <a:lstStyle>
            <a:lvl1pPr>
              <a:defRPr sz="4800">
                <a:solidFill>
                  <a:srgbClr val="FFFFFF"/>
                </a:solidFill>
              </a:defRPr>
            </a:lvl1pPr>
          </a:lstStyle>
          <a:p>
            <a:r>
              <a:rPr lang="en-US" smtClean="0"/>
              <a:t>Click to edit Master title style</a:t>
            </a:r>
            <a:endParaRPr lang="en-US" dirty="0"/>
          </a:p>
        </p:txBody>
      </p:sp>
      <p:sp>
        <p:nvSpPr>
          <p:cNvPr id="11" name="Slide Number Placeholder 10"/>
          <p:cNvSpPr>
            <a:spLocks noGrp="1"/>
          </p:cNvSpPr>
          <p:nvPr>
            <p:ph type="sldNum" sz="quarter" idx="11"/>
          </p:nvPr>
        </p:nvSpPr>
        <p:spPr/>
        <p:txBody>
          <a:bodyPr/>
          <a:lstStyle>
            <a:lvl1pPr algn="ctr">
              <a:defRPr>
                <a:solidFill>
                  <a:srgbClr val="FFFFFF"/>
                </a:solidFill>
              </a:defRPr>
            </a:lvl1pPr>
          </a:lstStyle>
          <a:p>
            <a:fld id="{D9DADDD7-F6DB-DE43-84D3-BDE65D6DBA61}" type="slidenum">
              <a:rPr lang="en-US" smtClean="0"/>
              <a:pPr/>
              <a:t>‹#›</a:t>
            </a:fld>
            <a:endParaRPr lang="en-US" dirty="0"/>
          </a:p>
        </p:txBody>
      </p:sp>
    </p:spTree>
    <p:extLst>
      <p:ext uri="{BB962C8B-B14F-4D97-AF65-F5344CB8AC3E}">
        <p14:creationId xmlns:p14="http://schemas.microsoft.com/office/powerpoint/2010/main" val="3514470028"/>
      </p:ext>
    </p:extLst>
  </p:cSld>
  <p:clrMapOvr>
    <a:masterClrMapping/>
  </p:clrMapOvr>
  <p:transition xmlns:p14="http://schemas.microsoft.com/office/powerpoint/2010/mai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53949" y="6356350"/>
            <a:ext cx="2895600" cy="365125"/>
          </a:xfrm>
        </p:spPr>
        <p:txBody>
          <a:bodyPr/>
          <a:lstStyle>
            <a:lvl1pPr>
              <a:defRPr>
                <a:solidFill>
                  <a:srgbClr val="FFFFFF"/>
                </a:solidFill>
              </a:defRPr>
            </a:lvl1pPr>
          </a:lstStyle>
          <a:p>
            <a:endParaRPr lang="en-US" dirty="0"/>
          </a:p>
        </p:txBody>
      </p:sp>
      <p:sp>
        <p:nvSpPr>
          <p:cNvPr id="4" name="Slide Number Placeholder 3"/>
          <p:cNvSpPr>
            <a:spLocks noGrp="1"/>
          </p:cNvSpPr>
          <p:nvPr>
            <p:ph type="sldNum" sz="quarter" idx="12"/>
          </p:nvPr>
        </p:nvSpPr>
        <p:spPr>
          <a:xfrm>
            <a:off x="3675063" y="6356350"/>
            <a:ext cx="2133600" cy="365125"/>
          </a:xfrm>
        </p:spPr>
        <p:txBody>
          <a:bodyPr/>
          <a:lstStyle>
            <a:lvl1pPr algn="ctr">
              <a:defRPr>
                <a:solidFill>
                  <a:srgbClr val="FFFFFF"/>
                </a:solidFill>
              </a:defRPr>
            </a:lvl1pPr>
          </a:lstStyle>
          <a:p>
            <a:fld id="{D9DADDD7-F6DB-DE43-84D3-BDE65D6DBA61}" type="slidenum">
              <a:rPr lang="en-US" smtClean="0"/>
              <a:pPr/>
              <a:t>‹#›</a:t>
            </a:fld>
            <a:endParaRPr lang="en-US" dirty="0"/>
          </a:p>
        </p:txBody>
      </p:sp>
      <p:sp>
        <p:nvSpPr>
          <p:cNvPr id="5" name="Title 1"/>
          <p:cNvSpPr>
            <a:spLocks noGrp="1"/>
          </p:cNvSpPr>
          <p:nvPr>
            <p:ph type="title"/>
          </p:nvPr>
        </p:nvSpPr>
        <p:spPr>
          <a:xfrm>
            <a:off x="353949" y="89098"/>
            <a:ext cx="8545707" cy="685234"/>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758691335"/>
      </p:ext>
    </p:extLst>
  </p:cSld>
  <p:clrMapOvr>
    <a:masterClrMapping/>
  </p:clrMapOvr>
  <p:transition xmlns:p14="http://schemas.microsoft.com/office/powerpoint/2010/mai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9554" y="1135412"/>
            <a:ext cx="5111750" cy="46331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135412"/>
            <a:ext cx="3008313" cy="49981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57199" y="6354784"/>
            <a:ext cx="2792349" cy="365125"/>
          </a:xfrm>
        </p:spPr>
        <p:txBody>
          <a:bodyPr/>
          <a:lstStyle>
            <a:lvl1pPr>
              <a:defRPr>
                <a:solidFill>
                  <a:srgbClr val="FFFFFF"/>
                </a:solidFill>
              </a:defRPr>
            </a:lvl1pPr>
          </a:lstStyle>
          <a:p>
            <a:endParaRPr lang="en-US" dirty="0"/>
          </a:p>
        </p:txBody>
      </p:sp>
      <p:sp>
        <p:nvSpPr>
          <p:cNvPr id="7" name="Slide Number Placeholder 6"/>
          <p:cNvSpPr>
            <a:spLocks noGrp="1"/>
          </p:cNvSpPr>
          <p:nvPr>
            <p:ph type="sldNum" sz="quarter" idx="12"/>
          </p:nvPr>
        </p:nvSpPr>
        <p:spPr>
          <a:xfrm>
            <a:off x="3675063" y="6356350"/>
            <a:ext cx="2133600" cy="365125"/>
          </a:xfrm>
        </p:spPr>
        <p:txBody>
          <a:bodyPr/>
          <a:lstStyle>
            <a:lvl1pPr algn="ctr">
              <a:defRPr>
                <a:solidFill>
                  <a:srgbClr val="FFFFFF"/>
                </a:solidFill>
              </a:defRPr>
            </a:lvl1pPr>
          </a:lstStyle>
          <a:p>
            <a:fld id="{D9DADDD7-F6DB-DE43-84D3-BDE65D6DBA61}" type="slidenum">
              <a:rPr lang="en-US" smtClean="0"/>
              <a:pPr/>
              <a:t>‹#›</a:t>
            </a:fld>
            <a:endParaRPr lang="en-US" dirty="0"/>
          </a:p>
        </p:txBody>
      </p:sp>
      <p:sp>
        <p:nvSpPr>
          <p:cNvPr id="8" name="Title 1"/>
          <p:cNvSpPr txBox="1">
            <a:spLocks/>
          </p:cNvSpPr>
          <p:nvPr userDrawn="1"/>
        </p:nvSpPr>
        <p:spPr>
          <a:xfrm>
            <a:off x="353949" y="89098"/>
            <a:ext cx="8545707" cy="685234"/>
          </a:xfrm>
          <a:prstGeom prst="rect">
            <a:avLst/>
          </a:prstGeom>
        </p:spPr>
        <p:txBody>
          <a:bodyPr vert="horz" lIns="91440" tIns="45720" rIns="91440" bIns="45720" rtlCol="0" anchor="t" anchorCtr="0">
            <a:normAutofit/>
          </a:bodyPr>
          <a:lstStyle>
            <a:lvl1pPr algn="l" defTabSz="457200" rtl="0" eaLnBrk="1" latinLnBrk="0" hangingPunct="1">
              <a:spcBef>
                <a:spcPct val="0"/>
              </a:spcBef>
              <a:buNone/>
              <a:defRPr sz="3200" b="1" kern="1200">
                <a:solidFill>
                  <a:srgbClr val="FFFFFF"/>
                </a:solidFill>
                <a:latin typeface="Corbel"/>
                <a:ea typeface="+mj-ea"/>
                <a:cs typeface="Corbel"/>
              </a:defRPr>
            </a:lvl1pPr>
          </a:lstStyle>
          <a:p>
            <a:r>
              <a:rPr lang="en-US"/>
              <a:t>Click to edit Master title style</a:t>
            </a:r>
            <a:endParaRPr lang="en-US" dirty="0"/>
          </a:p>
        </p:txBody>
      </p:sp>
    </p:spTree>
    <p:extLst>
      <p:ext uri="{BB962C8B-B14F-4D97-AF65-F5344CB8AC3E}">
        <p14:creationId xmlns:p14="http://schemas.microsoft.com/office/powerpoint/2010/main" val="84666853"/>
      </p:ext>
    </p:extLst>
  </p:cSld>
  <p:clrMapOvr>
    <a:masterClrMapping/>
  </p:clrMapOvr>
  <p:transition xmlns:p14="http://schemas.microsoft.com/office/powerpoint/2010/mai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5085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789213" y="6356350"/>
            <a:ext cx="2460335" cy="365125"/>
          </a:xfrm>
        </p:spPr>
        <p:txBody>
          <a:bodyPr/>
          <a:lstStyle>
            <a:lvl1pPr>
              <a:defRPr>
                <a:solidFill>
                  <a:srgbClr val="FFFFFF"/>
                </a:solidFill>
              </a:defRPr>
            </a:lvl1pPr>
          </a:lstStyle>
          <a:p>
            <a:endParaRPr lang="en-US" dirty="0"/>
          </a:p>
        </p:txBody>
      </p:sp>
      <p:sp>
        <p:nvSpPr>
          <p:cNvPr id="7" name="Slide Number Placeholder 6"/>
          <p:cNvSpPr>
            <a:spLocks noGrp="1"/>
          </p:cNvSpPr>
          <p:nvPr>
            <p:ph type="sldNum" sz="quarter" idx="12"/>
          </p:nvPr>
        </p:nvSpPr>
        <p:spPr>
          <a:xfrm>
            <a:off x="3675063" y="6356350"/>
            <a:ext cx="2133600" cy="365125"/>
          </a:xfrm>
        </p:spPr>
        <p:txBody>
          <a:bodyPr/>
          <a:lstStyle>
            <a:lvl1pPr algn="ctr">
              <a:defRPr>
                <a:solidFill>
                  <a:srgbClr val="FFFFFF"/>
                </a:solidFill>
              </a:defRPr>
            </a:lvl1pPr>
          </a:lstStyle>
          <a:p>
            <a:fld id="{D9DADDD7-F6DB-DE43-84D3-BDE65D6DBA61}" type="slidenum">
              <a:rPr lang="en-US" smtClean="0"/>
              <a:pPr/>
              <a:t>‹#›</a:t>
            </a:fld>
            <a:endParaRPr lang="en-US" dirty="0"/>
          </a:p>
        </p:txBody>
      </p:sp>
      <p:sp>
        <p:nvSpPr>
          <p:cNvPr id="8" name="Title 1"/>
          <p:cNvSpPr txBox="1">
            <a:spLocks/>
          </p:cNvSpPr>
          <p:nvPr userDrawn="1"/>
        </p:nvSpPr>
        <p:spPr>
          <a:xfrm>
            <a:off x="353949" y="89098"/>
            <a:ext cx="8545707" cy="685234"/>
          </a:xfrm>
          <a:prstGeom prst="rect">
            <a:avLst/>
          </a:prstGeom>
        </p:spPr>
        <p:txBody>
          <a:bodyPr vert="horz" lIns="91440" tIns="45720" rIns="91440" bIns="45720" rtlCol="0" anchor="t" anchorCtr="0">
            <a:normAutofit/>
          </a:bodyPr>
          <a:lstStyle>
            <a:lvl1pPr algn="l" defTabSz="457200" rtl="0" eaLnBrk="1" latinLnBrk="0" hangingPunct="1">
              <a:spcBef>
                <a:spcPct val="0"/>
              </a:spcBef>
              <a:buNone/>
              <a:defRPr sz="3200" b="1" kern="1200">
                <a:solidFill>
                  <a:srgbClr val="FFFFFF"/>
                </a:solidFill>
                <a:latin typeface="Corbel"/>
                <a:ea typeface="+mj-ea"/>
                <a:cs typeface="Corbel"/>
              </a:defRPr>
            </a:lvl1pPr>
          </a:lstStyle>
          <a:p>
            <a:r>
              <a:rPr lang="en-US"/>
              <a:t>Click to edit Master title style</a:t>
            </a:r>
            <a:endParaRPr lang="en-US" dirty="0"/>
          </a:p>
        </p:txBody>
      </p:sp>
    </p:spTree>
    <p:extLst>
      <p:ext uri="{BB962C8B-B14F-4D97-AF65-F5344CB8AC3E}">
        <p14:creationId xmlns:p14="http://schemas.microsoft.com/office/powerpoint/2010/main" val="3789666408"/>
      </p:ext>
    </p:extLst>
  </p:cSld>
  <p:clrMapOvr>
    <a:masterClrMapping/>
  </p:clrMapOvr>
  <p:transition xmlns:p14="http://schemas.microsoft.com/office/powerpoint/2010/main">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86E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3949" y="354336"/>
            <a:ext cx="8545707" cy="685234"/>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3949" y="1125250"/>
            <a:ext cx="8545707" cy="50009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53949" y="6356350"/>
            <a:ext cx="2895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dirty="0"/>
              <a:t>Reference</a:t>
            </a:r>
          </a:p>
        </p:txBody>
      </p:sp>
      <p:sp>
        <p:nvSpPr>
          <p:cNvPr id="6" name="Slide Number Placeholder 5"/>
          <p:cNvSpPr>
            <a:spLocks noGrp="1"/>
          </p:cNvSpPr>
          <p:nvPr>
            <p:ph type="sldNum" sz="quarter" idx="4"/>
          </p:nvPr>
        </p:nvSpPr>
        <p:spPr>
          <a:xfrm>
            <a:off x="3675063" y="6356350"/>
            <a:ext cx="2133600" cy="365125"/>
          </a:xfrm>
          <a:prstGeom prst="rect">
            <a:avLst/>
          </a:prstGeom>
        </p:spPr>
        <p:txBody>
          <a:bodyPr vert="horz" lIns="91440" tIns="45720" rIns="91440" bIns="45720" rtlCol="0" anchor="ctr"/>
          <a:lstStyle>
            <a:lvl1pPr algn="ctr">
              <a:defRPr sz="1200">
                <a:solidFill>
                  <a:srgbClr val="FFFFFF"/>
                </a:solidFill>
                <a:latin typeface="Corbel"/>
                <a:cs typeface="Corbel"/>
              </a:defRPr>
            </a:lvl1pPr>
          </a:lstStyle>
          <a:p>
            <a:fld id="{D9DADDD7-F6DB-DE43-84D3-BDE65D6DBA61}" type="slidenum">
              <a:rPr lang="en-US" smtClean="0"/>
              <a:pPr/>
              <a:t>‹#›</a:t>
            </a:fld>
            <a:endParaRPr lang="en-US" dirty="0"/>
          </a:p>
        </p:txBody>
      </p:sp>
      <p:pic>
        <p:nvPicPr>
          <p:cNvPr id="7" name="Picture 6" descr="MSK_logo_simp_hor_s_rev_d.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58000" y="6102379"/>
            <a:ext cx="2240642" cy="836800"/>
          </a:xfrm>
          <a:prstGeom prst="rect">
            <a:avLst/>
          </a:prstGeom>
        </p:spPr>
      </p:pic>
    </p:spTree>
    <p:extLst>
      <p:ext uri="{BB962C8B-B14F-4D97-AF65-F5344CB8AC3E}">
        <p14:creationId xmlns:p14="http://schemas.microsoft.com/office/powerpoint/2010/main" val="2187665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 id="2147483655" r:id="rId7"/>
    <p:sldLayoutId id="2147483656" r:id="rId8"/>
    <p:sldLayoutId id="2147483657" r:id="rId9"/>
  </p:sldLayoutIdLst>
  <p:transition xmlns:p14="http://schemas.microsoft.com/office/powerpoint/2010/main">
    <p:wipe/>
  </p:transition>
  <p:txStyles>
    <p:titleStyle>
      <a:lvl1pPr algn="l" defTabSz="457200" rtl="0" eaLnBrk="1" latinLnBrk="0" hangingPunct="1">
        <a:spcBef>
          <a:spcPct val="0"/>
        </a:spcBef>
        <a:buNone/>
        <a:defRPr sz="3200" b="1" kern="1200">
          <a:solidFill>
            <a:srgbClr val="FFFFFF"/>
          </a:solidFill>
          <a:latin typeface="Corbel"/>
          <a:ea typeface="+mj-ea"/>
          <a:cs typeface="Corbel"/>
        </a:defRPr>
      </a:lvl1pPr>
    </p:titleStyle>
    <p:bodyStyle>
      <a:lvl1pPr marL="342900" indent="-342900" algn="l" defTabSz="457200" rtl="0" eaLnBrk="1" latinLnBrk="0" hangingPunct="1">
        <a:spcBef>
          <a:spcPct val="20000"/>
        </a:spcBef>
        <a:buFont typeface="Arial"/>
        <a:buChar char="•"/>
        <a:defRPr sz="2000" kern="1200">
          <a:solidFill>
            <a:schemeClr val="bg1"/>
          </a:solidFill>
          <a:latin typeface="Corbel"/>
          <a:ea typeface="+mn-ea"/>
          <a:cs typeface="Corbel"/>
        </a:defRPr>
      </a:lvl1pPr>
      <a:lvl2pPr marL="742950" indent="-285750" algn="l" defTabSz="457200" rtl="0" eaLnBrk="1" latinLnBrk="0" hangingPunct="1">
        <a:spcBef>
          <a:spcPct val="20000"/>
        </a:spcBef>
        <a:buFont typeface="Arial"/>
        <a:buChar char="–"/>
        <a:defRPr sz="2000" kern="1200">
          <a:solidFill>
            <a:schemeClr val="bg1"/>
          </a:solidFill>
          <a:latin typeface="Corbel"/>
          <a:ea typeface="+mn-ea"/>
          <a:cs typeface="Corbel"/>
        </a:defRPr>
      </a:lvl2pPr>
      <a:lvl3pPr marL="1143000" indent="-228600" algn="l" defTabSz="457200" rtl="0" eaLnBrk="1" latinLnBrk="0" hangingPunct="1">
        <a:spcBef>
          <a:spcPct val="20000"/>
        </a:spcBef>
        <a:buFont typeface="Arial"/>
        <a:buChar char="•"/>
        <a:defRPr sz="2000" kern="1200">
          <a:solidFill>
            <a:schemeClr val="bg1"/>
          </a:solidFill>
          <a:latin typeface="Corbel"/>
          <a:ea typeface="+mn-ea"/>
          <a:cs typeface="Corbel"/>
        </a:defRPr>
      </a:lvl3pPr>
      <a:lvl4pPr marL="1600200" indent="-228600" algn="l" defTabSz="457200" rtl="0" eaLnBrk="1" latinLnBrk="0" hangingPunct="1">
        <a:spcBef>
          <a:spcPct val="20000"/>
        </a:spcBef>
        <a:buFont typeface="Arial"/>
        <a:buChar char="–"/>
        <a:defRPr sz="2000" kern="1200">
          <a:solidFill>
            <a:schemeClr val="bg1"/>
          </a:solidFill>
          <a:latin typeface="Corbel"/>
          <a:ea typeface="+mn-ea"/>
          <a:cs typeface="Corbel"/>
        </a:defRPr>
      </a:lvl4pPr>
      <a:lvl5pPr marL="2057400" indent="-228600" algn="l" defTabSz="457200" rtl="0" eaLnBrk="1" latinLnBrk="0" hangingPunct="1">
        <a:spcBef>
          <a:spcPct val="20000"/>
        </a:spcBef>
        <a:buFont typeface="Arial"/>
        <a:buChar char="»"/>
        <a:defRPr sz="2000" kern="1200">
          <a:solidFill>
            <a:schemeClr val="bg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Application Portability through Singularity</a:t>
            </a:r>
            <a:endParaRPr lang="en-US" dirty="0"/>
          </a:p>
        </p:txBody>
      </p:sp>
      <p:sp>
        <p:nvSpPr>
          <p:cNvPr id="3" name="Subtitle 2"/>
          <p:cNvSpPr>
            <a:spLocks noGrp="1"/>
          </p:cNvSpPr>
          <p:nvPr>
            <p:ph type="subTitle" idx="1"/>
          </p:nvPr>
        </p:nvSpPr>
        <p:spPr/>
        <p:txBody>
          <a:bodyPr/>
          <a:lstStyle/>
          <a:p>
            <a:r>
              <a:rPr lang="en-US" dirty="0" smtClean="0"/>
              <a:t>Feb 3, 2017 (Fri)</a:t>
            </a:r>
          </a:p>
          <a:p>
            <a:r>
              <a:rPr lang="en-US" dirty="0" err="1" smtClean="0"/>
              <a:t>Jaeyoung</a:t>
            </a:r>
            <a:r>
              <a:rPr lang="en-US" dirty="0" smtClean="0"/>
              <a:t> Chun</a:t>
            </a:r>
            <a:endParaRPr lang="en-US" dirty="0"/>
          </a:p>
          <a:p>
            <a:r>
              <a:rPr lang="en-US" b="1" dirty="0" smtClean="0"/>
              <a:t>Application Portability through Singularity</a:t>
            </a:r>
            <a:r>
              <a:rPr lang="en-US" dirty="0"/>
              <a:t/>
            </a:r>
            <a:br>
              <a:rPr lang="en-US" dirty="0"/>
            </a:br>
            <a:r>
              <a:rPr lang="en-US" dirty="0" err="1" smtClean="0"/>
              <a:t>www.MSKCC.org</a:t>
            </a:r>
            <a:endParaRPr lang="en-US" dirty="0"/>
          </a:p>
        </p:txBody>
      </p:sp>
    </p:spTree>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Creating Image</a:t>
            </a:r>
            <a:endParaRPr lang="en-US" dirty="0"/>
          </a:p>
        </p:txBody>
      </p:sp>
      <p:sp>
        <p:nvSpPr>
          <p:cNvPr id="5" name="Content Placeholder 2"/>
          <p:cNvSpPr>
            <a:spLocks noGrp="1"/>
          </p:cNvSpPr>
          <p:nvPr>
            <p:ph idx="1"/>
          </p:nvPr>
        </p:nvSpPr>
        <p:spPr>
          <a:xfrm>
            <a:off x="457199" y="1298569"/>
            <a:ext cx="8221663" cy="4616549"/>
          </a:xfrm>
        </p:spPr>
        <p:txBody>
          <a:bodyPr>
            <a:normAutofit fontScale="77500" lnSpcReduction="20000"/>
          </a:bodyPr>
          <a:lstStyle/>
          <a:p>
            <a:pPr marL="169863" indent="-169863"/>
            <a:r>
              <a:rPr lang="en-US" b="1" dirty="0" smtClean="0"/>
              <a:t>Build Your Own</a:t>
            </a:r>
          </a:p>
          <a:p>
            <a:pPr marL="169863" indent="-169863"/>
            <a:endParaRPr lang="en-US" b="1" dirty="0" smtClean="0"/>
          </a:p>
          <a:p>
            <a:pPr marL="857250" lvl="1" indent="-457200">
              <a:buFont typeface="+mj-lt"/>
              <a:buAutoNum type="arabicPeriod"/>
            </a:pPr>
            <a:r>
              <a:rPr lang="en-US" b="1" dirty="0" smtClean="0"/>
              <a:t>Make a text document describing how image should be constructed:</a:t>
            </a:r>
          </a:p>
          <a:p>
            <a:pPr marL="969963" lvl="2" indent="-169863"/>
            <a:r>
              <a:rPr lang="en-US" b="1" i="1" dirty="0" err="1" smtClean="0"/>
              <a:t>Dockerfile</a:t>
            </a:r>
            <a:endParaRPr lang="en-US" b="1" i="1" dirty="0" smtClean="0"/>
          </a:p>
          <a:p>
            <a:pPr marL="969963" lvl="2" indent="-169863"/>
            <a:r>
              <a:rPr lang="en-US" b="1" i="1" dirty="0" smtClean="0"/>
              <a:t>Singularity</a:t>
            </a:r>
          </a:p>
          <a:p>
            <a:pPr marL="969963" lvl="2" indent="-169863"/>
            <a:endParaRPr lang="en-US" b="1" i="1" dirty="0" smtClean="0"/>
          </a:p>
          <a:p>
            <a:pPr marL="857250" lvl="1" indent="-457200">
              <a:buFont typeface="+mj-lt"/>
              <a:buAutoNum type="arabicPeriod"/>
            </a:pPr>
            <a:r>
              <a:rPr lang="en-US" b="1" dirty="0" smtClean="0"/>
              <a:t>Start from a base image (</a:t>
            </a:r>
            <a:r>
              <a:rPr lang="en-US" b="1" dirty="0" err="1" smtClean="0"/>
              <a:t>CentOS</a:t>
            </a:r>
            <a:r>
              <a:rPr lang="en-US" b="1" dirty="0" smtClean="0"/>
              <a:t>, Ubuntu, Alpine, </a:t>
            </a:r>
            <a:r>
              <a:rPr lang="is-IS" b="1" dirty="0" smtClean="0"/>
              <a:t>…</a:t>
            </a:r>
            <a:r>
              <a:rPr lang="en-US" b="1" dirty="0" smtClean="0"/>
              <a:t>)</a:t>
            </a:r>
          </a:p>
          <a:p>
            <a:pPr marL="857250" lvl="1" indent="-457200">
              <a:buFont typeface="+mj-lt"/>
              <a:buAutoNum type="arabicPeriod"/>
            </a:pPr>
            <a:endParaRPr lang="en-US" b="1" dirty="0" smtClean="0"/>
          </a:p>
          <a:p>
            <a:pPr marL="857250" lvl="1" indent="-457200">
              <a:buFont typeface="+mj-lt"/>
              <a:buAutoNum type="arabicPeriod"/>
            </a:pPr>
            <a:r>
              <a:rPr lang="en-US" b="1" dirty="0" smtClean="0"/>
              <a:t>Install software into the image</a:t>
            </a:r>
          </a:p>
          <a:p>
            <a:pPr marL="1257300" lvl="2" indent="-457200"/>
            <a:r>
              <a:rPr lang="en-US" b="1" dirty="0" smtClean="0"/>
              <a:t>Compile source code</a:t>
            </a:r>
          </a:p>
          <a:p>
            <a:pPr marL="1257300" lvl="2" indent="-457200"/>
            <a:r>
              <a:rPr lang="en-US" b="1" dirty="0" smtClean="0"/>
              <a:t>Use package manager such as yum, apt-get, or </a:t>
            </a:r>
            <a:r>
              <a:rPr lang="en-US" b="1" dirty="0" err="1" smtClean="0"/>
              <a:t>conda</a:t>
            </a:r>
            <a:endParaRPr lang="en-US" b="1" dirty="0" smtClean="0"/>
          </a:p>
          <a:p>
            <a:pPr marL="1257300" lvl="2" indent="-457200"/>
            <a:endParaRPr lang="en-US" b="1" dirty="0"/>
          </a:p>
          <a:p>
            <a:pPr marL="857250" lvl="1" indent="-457200">
              <a:buFont typeface="+mj-lt"/>
              <a:buAutoNum type="arabicPeriod"/>
            </a:pPr>
            <a:r>
              <a:rPr lang="en-US" b="1" dirty="0"/>
              <a:t>Use “singularity create” command.</a:t>
            </a:r>
          </a:p>
          <a:p>
            <a:pPr marL="857250" lvl="1" indent="-457200">
              <a:buFont typeface="+mj-lt"/>
              <a:buAutoNum type="arabicPeriod"/>
            </a:pPr>
            <a:endParaRPr lang="en-US" b="1" dirty="0"/>
          </a:p>
          <a:p>
            <a:pPr marL="857250" lvl="1" indent="-457200">
              <a:buFont typeface="+mj-lt"/>
              <a:buAutoNum type="arabicPeriod"/>
            </a:pPr>
            <a:r>
              <a:rPr lang="en-US" b="1" dirty="0"/>
              <a:t>User “singularity </a:t>
            </a:r>
            <a:r>
              <a:rPr lang="en-US" b="1" u="sng" dirty="0" smtClean="0"/>
              <a:t>bootstrap</a:t>
            </a:r>
            <a:r>
              <a:rPr lang="en-US" b="1" dirty="0" smtClean="0"/>
              <a:t>” </a:t>
            </a:r>
            <a:r>
              <a:rPr lang="en-US" b="1" dirty="0"/>
              <a:t>command</a:t>
            </a:r>
            <a:r>
              <a:rPr lang="en-US" b="1" dirty="0" smtClean="0"/>
              <a:t>.</a:t>
            </a:r>
            <a:endParaRPr lang="en-US" b="1" dirty="0"/>
          </a:p>
          <a:p>
            <a:pPr marL="457200" indent="-457200"/>
            <a:endParaRPr lang="en-US" b="1" dirty="0" smtClean="0"/>
          </a:p>
          <a:p>
            <a:pPr marL="0" indent="0">
              <a:buNone/>
            </a:pPr>
            <a:r>
              <a:rPr lang="en-US" b="1" dirty="0" smtClean="0"/>
              <a:t>Depending on what base image you use and how to install software into the image, the final image size can vary.</a:t>
            </a:r>
          </a:p>
        </p:txBody>
      </p:sp>
      <p:grpSp>
        <p:nvGrpSpPr>
          <p:cNvPr id="4" name="Group 3"/>
          <p:cNvGrpSpPr/>
          <p:nvPr/>
        </p:nvGrpSpPr>
        <p:grpSpPr>
          <a:xfrm>
            <a:off x="6056429" y="6118964"/>
            <a:ext cx="946105" cy="652663"/>
            <a:chOff x="5633612" y="5985347"/>
            <a:chExt cx="946105" cy="652663"/>
          </a:xfrm>
        </p:grpSpPr>
        <p:pic>
          <p:nvPicPr>
            <p:cNvPr id="6" name="Picture 5"/>
            <p:cNvPicPr>
              <a:picLocks noChangeAspect="1"/>
            </p:cNvPicPr>
            <p:nvPr/>
          </p:nvPicPr>
          <p:blipFill>
            <a:blip r:embed="rId2">
              <a:biLevel thresh="25000"/>
            </a:blip>
            <a:stretch>
              <a:fillRect/>
            </a:stretch>
          </p:blipFill>
          <p:spPr>
            <a:xfrm>
              <a:off x="5819039" y="6200596"/>
              <a:ext cx="568496" cy="437414"/>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5633612" y="5985347"/>
              <a:ext cx="946105" cy="246221"/>
            </a:xfrm>
            <a:prstGeom prst="rect">
              <a:avLst/>
            </a:prstGeom>
            <a:noFill/>
          </p:spPr>
          <p:txBody>
            <a:bodyPr wrap="square" rtlCol="0">
              <a:spAutoFit/>
            </a:bodyPr>
            <a:lstStyle/>
            <a:p>
              <a:pPr algn="ctr"/>
              <a:r>
                <a:rPr lang="en-US" sz="1000" b="1" dirty="0" smtClean="0">
                  <a:solidFill>
                    <a:srgbClr val="FFFFFF"/>
                  </a:solidFill>
                </a:rPr>
                <a:t>LIVE DEMO</a:t>
              </a:r>
              <a:endParaRPr lang="en-US" sz="1000" b="1" dirty="0">
                <a:solidFill>
                  <a:srgbClr val="FFFFFF"/>
                </a:solidFill>
              </a:endParaRPr>
            </a:p>
          </p:txBody>
        </p:sp>
      </p:grpSp>
    </p:spTree>
    <p:extLst>
      <p:ext uri="{BB962C8B-B14F-4D97-AF65-F5344CB8AC3E}">
        <p14:creationId xmlns:p14="http://schemas.microsoft.com/office/powerpoint/2010/main" val="102683550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Running Container</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indent="-169863"/>
            <a:r>
              <a:rPr lang="en-US" b="1" dirty="0" smtClean="0"/>
              <a:t>No user contextual changes</a:t>
            </a:r>
          </a:p>
          <a:p>
            <a:pPr marL="169863" indent="-169863"/>
            <a:endParaRPr lang="en-US" b="1" dirty="0"/>
          </a:p>
          <a:p>
            <a:pPr marL="169863" indent="-169863"/>
            <a:r>
              <a:rPr lang="en-US" b="1" dirty="0" smtClean="0"/>
              <a:t>No change in security paradigm</a:t>
            </a:r>
          </a:p>
          <a:p>
            <a:pPr marL="569913" lvl="1" indent="-169863"/>
            <a:r>
              <a:rPr lang="en-US" b="1" dirty="0" smtClean="0"/>
              <a:t>The same file permission on host </a:t>
            </a:r>
            <a:r>
              <a:rPr lang="en-US" b="1" smtClean="0"/>
              <a:t>is respected </a:t>
            </a:r>
            <a:r>
              <a:rPr lang="en-US" b="1" dirty="0" smtClean="0"/>
              <a:t>inside </a:t>
            </a:r>
            <a:r>
              <a:rPr lang="en-US" b="1" smtClean="0"/>
              <a:t>the container.</a:t>
            </a:r>
            <a:endParaRPr lang="en-US" b="1" dirty="0" smtClean="0"/>
          </a:p>
          <a:p>
            <a:pPr marL="169863" indent="-169863"/>
            <a:endParaRPr lang="en-US" b="1" dirty="0" smtClean="0"/>
          </a:p>
          <a:p>
            <a:pPr marL="169863" indent="-169863"/>
            <a:r>
              <a:rPr lang="en-US" b="1" dirty="0" smtClean="0"/>
              <a:t>Bring Your Own Environment (BYOE)</a:t>
            </a:r>
          </a:p>
          <a:p>
            <a:pPr marL="569913" lvl="1" indent="-169863"/>
            <a:r>
              <a:rPr lang="en-US" b="1" dirty="0" smtClean="0"/>
              <a:t>e.g</a:t>
            </a:r>
            <a:r>
              <a:rPr lang="en-US" b="1" dirty="0"/>
              <a:t>. </a:t>
            </a:r>
            <a:r>
              <a:rPr lang="en-US" b="1" dirty="0" err="1"/>
              <a:t>whoami</a:t>
            </a:r>
            <a:r>
              <a:rPr lang="en-US" b="1" dirty="0"/>
              <a:t>, </a:t>
            </a:r>
            <a:r>
              <a:rPr lang="en-US" b="1" dirty="0" err="1"/>
              <a:t>pwd</a:t>
            </a:r>
            <a:r>
              <a:rPr lang="en-US" b="1" dirty="0"/>
              <a:t>, </a:t>
            </a:r>
            <a:r>
              <a:rPr lang="en-US" b="1" dirty="0" err="1"/>
              <a:t>env</a:t>
            </a:r>
            <a:r>
              <a:rPr lang="en-US" b="1" dirty="0"/>
              <a:t>, home </a:t>
            </a:r>
            <a:r>
              <a:rPr lang="en-US" b="1" dirty="0" smtClean="0"/>
              <a:t>directory</a:t>
            </a:r>
          </a:p>
          <a:p>
            <a:pPr marL="169863" indent="-169863"/>
            <a:endParaRPr lang="en-US" b="1" dirty="0"/>
          </a:p>
          <a:p>
            <a:pPr marL="569913" lvl="1" indent="-169863"/>
            <a:endParaRPr lang="en-US" b="1" dirty="0" smtClean="0"/>
          </a:p>
          <a:p>
            <a:pPr marL="169863" indent="-169863"/>
            <a:endParaRPr lang="en-US" b="1" dirty="0" smtClean="0"/>
          </a:p>
        </p:txBody>
      </p:sp>
      <p:grpSp>
        <p:nvGrpSpPr>
          <p:cNvPr id="4" name="Group 3"/>
          <p:cNvGrpSpPr/>
          <p:nvPr/>
        </p:nvGrpSpPr>
        <p:grpSpPr>
          <a:xfrm>
            <a:off x="6056429" y="6118964"/>
            <a:ext cx="946105" cy="652663"/>
            <a:chOff x="5633612" y="5985347"/>
            <a:chExt cx="946105" cy="652663"/>
          </a:xfrm>
        </p:grpSpPr>
        <p:pic>
          <p:nvPicPr>
            <p:cNvPr id="6" name="Picture 5"/>
            <p:cNvPicPr>
              <a:picLocks noChangeAspect="1"/>
            </p:cNvPicPr>
            <p:nvPr/>
          </p:nvPicPr>
          <p:blipFill>
            <a:blip r:embed="rId2">
              <a:biLevel thresh="25000"/>
            </a:blip>
            <a:stretch>
              <a:fillRect/>
            </a:stretch>
          </p:blipFill>
          <p:spPr>
            <a:xfrm>
              <a:off x="5819039" y="6200596"/>
              <a:ext cx="568496" cy="437414"/>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5633612" y="5985347"/>
              <a:ext cx="946105" cy="246221"/>
            </a:xfrm>
            <a:prstGeom prst="rect">
              <a:avLst/>
            </a:prstGeom>
            <a:noFill/>
          </p:spPr>
          <p:txBody>
            <a:bodyPr wrap="square" rtlCol="0">
              <a:spAutoFit/>
            </a:bodyPr>
            <a:lstStyle/>
            <a:p>
              <a:pPr algn="ctr"/>
              <a:r>
                <a:rPr lang="en-US" sz="1000" b="1" dirty="0" smtClean="0">
                  <a:solidFill>
                    <a:srgbClr val="FFFFFF"/>
                  </a:solidFill>
                </a:rPr>
                <a:t>LIVE DEMO</a:t>
              </a:r>
              <a:endParaRPr lang="en-US" sz="1000" b="1" dirty="0">
                <a:solidFill>
                  <a:srgbClr val="FFFFFF"/>
                </a:solidFill>
              </a:endParaRPr>
            </a:p>
          </p:txBody>
        </p:sp>
      </p:grpSp>
    </p:spTree>
    <p:extLst>
      <p:ext uri="{BB962C8B-B14F-4D97-AF65-F5344CB8AC3E}">
        <p14:creationId xmlns:p14="http://schemas.microsoft.com/office/powerpoint/2010/main" val="372979803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Physical Size of Image File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11350022"/>
              </p:ext>
            </p:extLst>
          </p:nvPr>
        </p:nvGraphicFramePr>
        <p:xfrm>
          <a:off x="457200" y="1775515"/>
          <a:ext cx="8221664" cy="1854200"/>
        </p:xfrm>
        <a:graphic>
          <a:graphicData uri="http://schemas.openxmlformats.org/drawingml/2006/table">
            <a:tbl>
              <a:tblPr firstRow="1" bandRow="1">
                <a:tableStyleId>{00A15C55-8517-42AA-B614-E9B94910E393}</a:tableStyleId>
              </a:tblPr>
              <a:tblGrid>
                <a:gridCol w="1515897"/>
                <a:gridCol w="2594935"/>
                <a:gridCol w="2055416"/>
                <a:gridCol w="2055416"/>
              </a:tblGrid>
              <a:tr h="370840">
                <a:tc>
                  <a:txBody>
                    <a:bodyPr/>
                    <a:lstStyle/>
                    <a:p>
                      <a:pPr algn="ctr"/>
                      <a:r>
                        <a:rPr lang="en-US" dirty="0" smtClean="0"/>
                        <a:t>Container</a:t>
                      </a:r>
                      <a:endParaRPr lang="en-US" dirty="0"/>
                    </a:p>
                  </a:txBody>
                  <a:tcPr anchor="ctr"/>
                </a:tc>
                <a:tc>
                  <a:txBody>
                    <a:bodyPr/>
                    <a:lstStyle/>
                    <a:p>
                      <a:pPr algn="ctr"/>
                      <a:r>
                        <a:rPr lang="en-US" dirty="0" smtClean="0"/>
                        <a:t>Author</a:t>
                      </a:r>
                      <a:endParaRPr lang="en-US" dirty="0"/>
                    </a:p>
                  </a:txBody>
                  <a:tcPr anchor="ctr"/>
                </a:tc>
                <a:tc>
                  <a:txBody>
                    <a:bodyPr/>
                    <a:lstStyle/>
                    <a:p>
                      <a:pPr algn="ctr"/>
                      <a:r>
                        <a:rPr lang="en-US" dirty="0" err="1" smtClean="0"/>
                        <a:t>samtools</a:t>
                      </a:r>
                      <a:endParaRPr lang="en-US" dirty="0"/>
                    </a:p>
                  </a:txBody>
                  <a:tcPr anchor="ctr"/>
                </a:tc>
                <a:tc>
                  <a:txBody>
                    <a:bodyPr/>
                    <a:lstStyle/>
                    <a:p>
                      <a:pPr algn="ctr"/>
                      <a:r>
                        <a:rPr lang="en-US" dirty="0" err="1" smtClean="0"/>
                        <a:t>bwa</a:t>
                      </a:r>
                      <a:endParaRPr lang="en-US" dirty="0"/>
                    </a:p>
                  </a:txBody>
                  <a:tcPr anchor="ctr"/>
                </a:tc>
              </a:tr>
              <a:tr h="370840">
                <a:tc>
                  <a:txBody>
                    <a:bodyPr/>
                    <a:lstStyle/>
                    <a:p>
                      <a:pPr algn="ctr"/>
                      <a:r>
                        <a:rPr lang="en-US" dirty="0" smtClean="0"/>
                        <a:t>Docker</a:t>
                      </a:r>
                      <a:endParaRPr lang="en-US" dirty="0"/>
                    </a:p>
                  </a:txBody>
                  <a:tcPr anchor="ctr"/>
                </a:tc>
                <a:tc>
                  <a:txBody>
                    <a:bodyPr/>
                    <a:lstStyle/>
                    <a:p>
                      <a:pPr algn="ctr"/>
                      <a:r>
                        <a:rPr lang="en-US" dirty="0" err="1" smtClean="0"/>
                        <a:t>BioContainers</a:t>
                      </a:r>
                      <a:endParaRPr lang="en-US" dirty="0"/>
                    </a:p>
                  </a:txBody>
                  <a:tcPr anchor="ctr"/>
                </a:tc>
                <a:tc>
                  <a:txBody>
                    <a:bodyPr/>
                    <a:lstStyle/>
                    <a:p>
                      <a:pPr algn="ctr"/>
                      <a:r>
                        <a:rPr lang="en-US" dirty="0" smtClean="0"/>
                        <a:t>1.24 GB</a:t>
                      </a:r>
                      <a:endParaRPr lang="en-US" dirty="0"/>
                    </a:p>
                  </a:txBody>
                  <a:tcPr anchor="ctr"/>
                </a:tc>
                <a:tc>
                  <a:txBody>
                    <a:bodyPr/>
                    <a:lstStyle/>
                    <a:p>
                      <a:pPr algn="ctr"/>
                      <a:r>
                        <a:rPr lang="en-US" dirty="0" smtClean="0"/>
                        <a:t>1.23 GB</a:t>
                      </a:r>
                      <a:endParaRPr lang="en-US" dirty="0"/>
                    </a:p>
                  </a:txBody>
                  <a:tcPr anchor="ctr"/>
                </a:tc>
              </a:tr>
              <a:tr h="370840">
                <a:tc>
                  <a:txBody>
                    <a:bodyPr/>
                    <a:lstStyle/>
                    <a:p>
                      <a:pPr algn="ctr"/>
                      <a:r>
                        <a:rPr lang="en-US" dirty="0" smtClean="0"/>
                        <a:t>Docker</a:t>
                      </a:r>
                      <a:endParaRPr lang="en-US" dirty="0"/>
                    </a:p>
                  </a:txBody>
                  <a:tcPr anchor="ctr"/>
                </a:tc>
                <a:tc>
                  <a:txBody>
                    <a:bodyPr/>
                    <a:lstStyle/>
                    <a:p>
                      <a:pPr algn="ctr"/>
                      <a:r>
                        <a:rPr lang="en-US" dirty="0" err="1" smtClean="0"/>
                        <a:t>BioShadock</a:t>
                      </a:r>
                      <a:endParaRPr lang="en-US" dirty="0"/>
                    </a:p>
                  </a:txBody>
                  <a:tcPr anchor="ctr"/>
                </a:tc>
                <a:tc>
                  <a:txBody>
                    <a:bodyPr/>
                    <a:lstStyle/>
                    <a:p>
                      <a:pPr algn="ctr"/>
                      <a:r>
                        <a:rPr lang="en-US" dirty="0" smtClean="0"/>
                        <a:t>247 MB</a:t>
                      </a:r>
                      <a:endParaRPr lang="en-US" dirty="0"/>
                    </a:p>
                  </a:txBody>
                  <a:tcPr anchor="ctr"/>
                </a:tc>
                <a:tc>
                  <a:txBody>
                    <a:bodyPr/>
                    <a:lstStyle/>
                    <a:p>
                      <a:pPr algn="ctr"/>
                      <a:r>
                        <a:rPr lang="en-US" dirty="0" smtClean="0"/>
                        <a:t>321 MB</a:t>
                      </a:r>
                      <a:endParaRPr lang="en-US" dirty="0"/>
                    </a:p>
                  </a:txBody>
                  <a:tcPr anchor="ctr"/>
                </a:tc>
              </a:tr>
              <a:tr h="370840">
                <a:tc>
                  <a:txBody>
                    <a:bodyPr/>
                    <a:lstStyle/>
                    <a:p>
                      <a:pPr algn="ctr"/>
                      <a:r>
                        <a:rPr lang="en-US" dirty="0" smtClean="0"/>
                        <a:t>Docker</a:t>
                      </a:r>
                      <a:endParaRPr lang="en-US" dirty="0"/>
                    </a:p>
                  </a:txBody>
                  <a:tcPr anchor="ctr"/>
                </a:tc>
                <a:tc>
                  <a:txBody>
                    <a:bodyPr/>
                    <a:lstStyle/>
                    <a:p>
                      <a:pPr algn="ctr"/>
                      <a:r>
                        <a:rPr lang="en-US" dirty="0" smtClean="0"/>
                        <a:t>Jaeyoung</a:t>
                      </a:r>
                      <a:r>
                        <a:rPr lang="en-US" baseline="0" dirty="0" smtClean="0"/>
                        <a:t> @ MSKCC</a:t>
                      </a:r>
                      <a:endParaRPr lang="en-US" dirty="0"/>
                    </a:p>
                  </a:txBody>
                  <a:tcPr anchor="ctr"/>
                </a:tc>
                <a:tc>
                  <a:txBody>
                    <a:bodyPr/>
                    <a:lstStyle/>
                    <a:p>
                      <a:pPr algn="ctr"/>
                      <a:r>
                        <a:rPr lang="en-US" dirty="0" smtClean="0"/>
                        <a:t>15 MB</a:t>
                      </a:r>
                      <a:endParaRPr lang="en-US" dirty="0"/>
                    </a:p>
                  </a:txBody>
                  <a:tcPr anchor="ctr"/>
                </a:tc>
                <a:tc>
                  <a:txBody>
                    <a:bodyPr/>
                    <a:lstStyle/>
                    <a:p>
                      <a:pPr algn="ctr"/>
                      <a:r>
                        <a:rPr lang="en-US" dirty="0" smtClean="0"/>
                        <a:t>9 MB</a:t>
                      </a:r>
                      <a:endParaRPr lang="en-US" dirty="0"/>
                    </a:p>
                  </a:txBody>
                  <a:tcPr anchor="ctr"/>
                </a:tc>
              </a:tr>
              <a:tr h="370840">
                <a:tc>
                  <a:txBody>
                    <a:bodyPr/>
                    <a:lstStyle/>
                    <a:p>
                      <a:pPr algn="ctr"/>
                      <a:r>
                        <a:rPr lang="en-US" dirty="0" smtClean="0"/>
                        <a:t>Singularity</a:t>
                      </a:r>
                      <a:endParaRPr lang="en-US" dirty="0"/>
                    </a:p>
                  </a:txBody>
                  <a:tcPr anchor="ctr"/>
                </a:tc>
                <a:tc>
                  <a:txBody>
                    <a:bodyPr/>
                    <a:lstStyle/>
                    <a:p>
                      <a:pPr algn="ctr"/>
                      <a:r>
                        <a:rPr lang="en-US" dirty="0" smtClean="0"/>
                        <a:t>Jaeyoung @ MSKCC</a:t>
                      </a:r>
                      <a:endParaRPr lang="en-US" dirty="0"/>
                    </a:p>
                  </a:txBody>
                  <a:tcPr anchor="ctr"/>
                </a:tc>
                <a:tc>
                  <a:txBody>
                    <a:bodyPr/>
                    <a:lstStyle/>
                    <a:p>
                      <a:pPr algn="ctr"/>
                      <a:r>
                        <a:rPr lang="en-US" dirty="0" smtClean="0"/>
                        <a:t>21 MB</a:t>
                      </a:r>
                      <a:endParaRPr lang="en-US" dirty="0"/>
                    </a:p>
                  </a:txBody>
                  <a:tcPr anchor="ctr"/>
                </a:tc>
                <a:tc>
                  <a:txBody>
                    <a:bodyPr/>
                    <a:lstStyle/>
                    <a:p>
                      <a:pPr algn="ctr"/>
                      <a:r>
                        <a:rPr lang="en-US" dirty="0" smtClean="0"/>
                        <a:t>21 MB</a:t>
                      </a:r>
                      <a:endParaRPr lang="en-US" dirty="0"/>
                    </a:p>
                  </a:txBody>
                  <a:tcPr anchor="ctr"/>
                </a:tc>
              </a:tr>
            </a:tbl>
          </a:graphicData>
        </a:graphic>
      </p:graphicFrame>
      <p:sp>
        <p:nvSpPr>
          <p:cNvPr id="7" name="TextBox 6"/>
          <p:cNvSpPr txBox="1"/>
          <p:nvPr/>
        </p:nvSpPr>
        <p:spPr>
          <a:xfrm>
            <a:off x="457200" y="4313484"/>
            <a:ext cx="8221664" cy="1754327"/>
          </a:xfrm>
          <a:prstGeom prst="rect">
            <a:avLst/>
          </a:prstGeom>
          <a:noFill/>
        </p:spPr>
        <p:txBody>
          <a:bodyPr wrap="square" rtlCol="0">
            <a:spAutoFit/>
          </a:bodyPr>
          <a:lstStyle/>
          <a:p>
            <a:pPr marL="285750" indent="-285750">
              <a:buFont typeface="Arial"/>
              <a:buChar char="•"/>
            </a:pPr>
            <a:r>
              <a:rPr lang="en-US" dirty="0" smtClean="0">
                <a:solidFill>
                  <a:schemeClr val="bg1"/>
                </a:solidFill>
              </a:rPr>
              <a:t>Depending on what base image you use and how to install software into the image (e.g. source compile vs. </a:t>
            </a:r>
            <a:r>
              <a:rPr lang="en-US" dirty="0" err="1" smtClean="0">
                <a:solidFill>
                  <a:schemeClr val="bg1"/>
                </a:solidFill>
              </a:rPr>
              <a:t>conda</a:t>
            </a:r>
            <a:r>
              <a:rPr lang="en-US" dirty="0" smtClean="0">
                <a:solidFill>
                  <a:schemeClr val="bg1"/>
                </a:solidFill>
              </a:rPr>
              <a:t>), the final image size can vary even for the same software.</a:t>
            </a:r>
          </a:p>
          <a:p>
            <a:pPr marL="285750" indent="-285750">
              <a:buFont typeface="Arial"/>
              <a:buChar char="•"/>
            </a:pPr>
            <a:r>
              <a:rPr lang="en-US" dirty="0" err="1" smtClean="0">
                <a:solidFill>
                  <a:schemeClr val="bg1"/>
                </a:solidFill>
              </a:rPr>
              <a:t>BioContainers</a:t>
            </a:r>
            <a:r>
              <a:rPr lang="en-US" dirty="0" smtClean="0">
                <a:solidFill>
                  <a:schemeClr val="bg1"/>
                </a:solidFill>
              </a:rPr>
              <a:t> uses </a:t>
            </a:r>
            <a:r>
              <a:rPr lang="en-US" dirty="0" err="1" smtClean="0">
                <a:solidFill>
                  <a:schemeClr val="bg1"/>
                </a:solidFill>
              </a:rPr>
              <a:t>conda</a:t>
            </a:r>
            <a:r>
              <a:rPr lang="en-US" dirty="0" smtClean="0">
                <a:solidFill>
                  <a:schemeClr val="bg1"/>
                </a:solidFill>
              </a:rPr>
              <a:t> to install tools inside a container, which seems to be one of the reason the image is so big (i.e. image must include </a:t>
            </a:r>
            <a:r>
              <a:rPr lang="en-US" dirty="0" err="1" smtClean="0">
                <a:solidFill>
                  <a:schemeClr val="bg1"/>
                </a:solidFill>
              </a:rPr>
              <a:t>conda</a:t>
            </a:r>
            <a:r>
              <a:rPr lang="en-US" dirty="0" smtClean="0">
                <a:solidFill>
                  <a:schemeClr val="bg1"/>
                </a:solidFill>
              </a:rPr>
              <a:t>).</a:t>
            </a:r>
          </a:p>
          <a:p>
            <a:pPr marL="285750" indent="-285750">
              <a:buFont typeface="Arial"/>
              <a:buChar char="•"/>
            </a:pPr>
            <a:r>
              <a:rPr lang="en-US" dirty="0" smtClean="0">
                <a:solidFill>
                  <a:schemeClr val="bg1"/>
                </a:solidFill>
              </a:rPr>
              <a:t>Docker utilizes cache so it doesn’t need to download 1.2GB image every time.</a:t>
            </a:r>
            <a:endParaRPr lang="en-US" dirty="0">
              <a:solidFill>
                <a:schemeClr val="bg1"/>
              </a:solidFill>
            </a:endParaRPr>
          </a:p>
        </p:txBody>
      </p:sp>
    </p:spTree>
    <p:extLst>
      <p:ext uri="{BB962C8B-B14F-4D97-AF65-F5344CB8AC3E}">
        <p14:creationId xmlns:p14="http://schemas.microsoft.com/office/powerpoint/2010/main" val="312136186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Memory Usage at Runtime</a:t>
            </a:r>
            <a:endParaRPr lang="en-US" dirty="0"/>
          </a:p>
        </p:txBody>
      </p:sp>
      <p:sp>
        <p:nvSpPr>
          <p:cNvPr id="3" name="TextBox 2"/>
          <p:cNvSpPr txBox="1"/>
          <p:nvPr/>
        </p:nvSpPr>
        <p:spPr>
          <a:xfrm>
            <a:off x="227148" y="1455744"/>
            <a:ext cx="8672508" cy="203132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de-DE" sz="1400" dirty="0" smtClean="0">
                <a:solidFill>
                  <a:schemeClr val="bg1"/>
                </a:solidFill>
                <a:latin typeface="Lucida Console"/>
                <a:cs typeface="Lucida Console"/>
              </a:rPr>
              <a:t>top </a:t>
            </a:r>
            <a:r>
              <a:rPr lang="de-DE" sz="1400" dirty="0">
                <a:solidFill>
                  <a:schemeClr val="bg1"/>
                </a:solidFill>
                <a:latin typeface="Lucida Console"/>
                <a:cs typeface="Lucida Console"/>
              </a:rPr>
              <a:t>- 11:22:43 </a:t>
            </a:r>
            <a:r>
              <a:rPr lang="de-DE" sz="1400" dirty="0" err="1">
                <a:solidFill>
                  <a:schemeClr val="bg1"/>
                </a:solidFill>
                <a:latin typeface="Lucida Console"/>
                <a:cs typeface="Lucida Console"/>
              </a:rPr>
              <a:t>up</a:t>
            </a:r>
            <a:r>
              <a:rPr lang="de-DE" sz="1400" dirty="0">
                <a:solidFill>
                  <a:schemeClr val="bg1"/>
                </a:solidFill>
                <a:latin typeface="Lucida Console"/>
                <a:cs typeface="Lucida Console"/>
              </a:rPr>
              <a:t>  9:11,  1 </a:t>
            </a:r>
            <a:r>
              <a:rPr lang="de-DE" sz="1400" dirty="0" err="1">
                <a:solidFill>
                  <a:schemeClr val="bg1"/>
                </a:solidFill>
                <a:latin typeface="Lucida Console"/>
                <a:cs typeface="Lucida Console"/>
              </a:rPr>
              <a:t>user</a:t>
            </a:r>
            <a:r>
              <a:rPr lang="de-DE" sz="1400" dirty="0">
                <a:solidFill>
                  <a:schemeClr val="bg1"/>
                </a:solidFill>
                <a:latin typeface="Lucida Console"/>
                <a:cs typeface="Lucida Console"/>
              </a:rPr>
              <a:t>,  </a:t>
            </a:r>
            <a:r>
              <a:rPr lang="de-DE" sz="1400" dirty="0" err="1">
                <a:solidFill>
                  <a:schemeClr val="bg1"/>
                </a:solidFill>
                <a:latin typeface="Lucida Console"/>
                <a:cs typeface="Lucida Console"/>
              </a:rPr>
              <a:t>load</a:t>
            </a:r>
            <a:r>
              <a:rPr lang="de-DE" sz="1400" dirty="0">
                <a:solidFill>
                  <a:schemeClr val="bg1"/>
                </a:solidFill>
                <a:latin typeface="Lucida Console"/>
                <a:cs typeface="Lucida Console"/>
              </a:rPr>
              <a:t> </a:t>
            </a:r>
            <a:r>
              <a:rPr lang="de-DE" sz="1400" dirty="0" err="1">
                <a:solidFill>
                  <a:schemeClr val="bg1"/>
                </a:solidFill>
                <a:latin typeface="Lucida Console"/>
                <a:cs typeface="Lucida Console"/>
              </a:rPr>
              <a:t>average</a:t>
            </a:r>
            <a:r>
              <a:rPr lang="de-DE" sz="1400" dirty="0">
                <a:solidFill>
                  <a:schemeClr val="bg1"/>
                </a:solidFill>
                <a:latin typeface="Lucida Console"/>
                <a:cs typeface="Lucida Console"/>
              </a:rPr>
              <a:t>: 4.70, 2.63, 1.36</a:t>
            </a:r>
          </a:p>
          <a:p>
            <a:r>
              <a:rPr lang="de-DE" sz="1400" dirty="0">
                <a:solidFill>
                  <a:schemeClr val="bg1"/>
                </a:solidFill>
                <a:latin typeface="Lucida Console"/>
                <a:cs typeface="Lucida Console"/>
              </a:rPr>
              <a:t>Tasks: 201 total,   2 </a:t>
            </a:r>
            <a:r>
              <a:rPr lang="de-DE" sz="1400" dirty="0" err="1">
                <a:solidFill>
                  <a:schemeClr val="bg1"/>
                </a:solidFill>
                <a:latin typeface="Lucida Console"/>
                <a:cs typeface="Lucida Console"/>
              </a:rPr>
              <a:t>running</a:t>
            </a:r>
            <a:r>
              <a:rPr lang="de-DE" sz="1400" dirty="0">
                <a:solidFill>
                  <a:schemeClr val="bg1"/>
                </a:solidFill>
                <a:latin typeface="Lucida Console"/>
                <a:cs typeface="Lucida Console"/>
              </a:rPr>
              <a:t>, 199 </a:t>
            </a:r>
            <a:r>
              <a:rPr lang="de-DE" sz="1400" dirty="0" err="1">
                <a:solidFill>
                  <a:schemeClr val="bg1"/>
                </a:solidFill>
                <a:latin typeface="Lucida Console"/>
                <a:cs typeface="Lucida Console"/>
              </a:rPr>
              <a:t>sleeping</a:t>
            </a:r>
            <a:r>
              <a:rPr lang="de-DE" sz="1400" dirty="0">
                <a:solidFill>
                  <a:schemeClr val="bg1"/>
                </a:solidFill>
                <a:latin typeface="Lucida Console"/>
                <a:cs typeface="Lucida Console"/>
              </a:rPr>
              <a:t>,   0 </a:t>
            </a:r>
            <a:r>
              <a:rPr lang="de-DE" sz="1400" dirty="0" err="1">
                <a:solidFill>
                  <a:schemeClr val="bg1"/>
                </a:solidFill>
                <a:latin typeface="Lucida Console"/>
                <a:cs typeface="Lucida Console"/>
              </a:rPr>
              <a:t>stopped</a:t>
            </a:r>
            <a:r>
              <a:rPr lang="de-DE" sz="1400" dirty="0">
                <a:solidFill>
                  <a:schemeClr val="bg1"/>
                </a:solidFill>
                <a:latin typeface="Lucida Console"/>
                <a:cs typeface="Lucida Console"/>
              </a:rPr>
              <a:t>,   0 </a:t>
            </a:r>
            <a:r>
              <a:rPr lang="de-DE" sz="1400" dirty="0" err="1">
                <a:solidFill>
                  <a:schemeClr val="bg1"/>
                </a:solidFill>
                <a:latin typeface="Lucida Console"/>
                <a:cs typeface="Lucida Console"/>
              </a:rPr>
              <a:t>zombie</a:t>
            </a:r>
            <a:endParaRPr lang="de-DE" sz="1400" dirty="0">
              <a:solidFill>
                <a:schemeClr val="bg1"/>
              </a:solidFill>
              <a:latin typeface="Lucida Console"/>
              <a:cs typeface="Lucida Console"/>
            </a:endParaRPr>
          </a:p>
          <a:p>
            <a:r>
              <a:rPr lang="de-DE" sz="1400" dirty="0">
                <a:solidFill>
                  <a:schemeClr val="bg1"/>
                </a:solidFill>
                <a:latin typeface="Lucida Console"/>
                <a:cs typeface="Lucida Console"/>
              </a:rPr>
              <a:t>%</a:t>
            </a:r>
            <a:r>
              <a:rPr lang="de-DE" sz="1400" dirty="0" err="1">
                <a:solidFill>
                  <a:schemeClr val="bg1"/>
                </a:solidFill>
                <a:latin typeface="Lucida Console"/>
                <a:cs typeface="Lucida Console"/>
              </a:rPr>
              <a:t>Cpu</a:t>
            </a:r>
            <a:r>
              <a:rPr lang="de-DE" sz="1400" dirty="0">
                <a:solidFill>
                  <a:schemeClr val="bg1"/>
                </a:solidFill>
                <a:latin typeface="Lucida Console"/>
                <a:cs typeface="Lucida Console"/>
              </a:rPr>
              <a:t>(s): 50.2 </a:t>
            </a:r>
            <a:r>
              <a:rPr lang="de-DE" sz="1400" dirty="0" err="1">
                <a:solidFill>
                  <a:schemeClr val="bg1"/>
                </a:solidFill>
                <a:latin typeface="Lucida Console"/>
                <a:cs typeface="Lucida Console"/>
              </a:rPr>
              <a:t>us</a:t>
            </a:r>
            <a:r>
              <a:rPr lang="de-DE" sz="1400" dirty="0">
                <a:solidFill>
                  <a:schemeClr val="bg1"/>
                </a:solidFill>
                <a:latin typeface="Lucida Console"/>
                <a:cs typeface="Lucida Console"/>
              </a:rPr>
              <a:t>, 43.3 </a:t>
            </a:r>
            <a:r>
              <a:rPr lang="de-DE" sz="1400" dirty="0" err="1">
                <a:solidFill>
                  <a:schemeClr val="bg1"/>
                </a:solidFill>
                <a:latin typeface="Lucida Console"/>
                <a:cs typeface="Lucida Console"/>
              </a:rPr>
              <a:t>sy</a:t>
            </a:r>
            <a:r>
              <a:rPr lang="de-DE" sz="1400" dirty="0">
                <a:solidFill>
                  <a:schemeClr val="bg1"/>
                </a:solidFill>
                <a:latin typeface="Lucida Console"/>
                <a:cs typeface="Lucida Console"/>
              </a:rPr>
              <a:t>,  0.0 </a:t>
            </a:r>
            <a:r>
              <a:rPr lang="de-DE" sz="1400" dirty="0" err="1">
                <a:solidFill>
                  <a:schemeClr val="bg1"/>
                </a:solidFill>
                <a:latin typeface="Lucida Console"/>
                <a:cs typeface="Lucida Console"/>
              </a:rPr>
              <a:t>ni</a:t>
            </a:r>
            <a:r>
              <a:rPr lang="de-DE" sz="1400" dirty="0">
                <a:solidFill>
                  <a:schemeClr val="bg1"/>
                </a:solidFill>
                <a:latin typeface="Lucida Console"/>
                <a:cs typeface="Lucida Console"/>
              </a:rPr>
              <a:t>,  6.1 </a:t>
            </a:r>
            <a:r>
              <a:rPr lang="de-DE" sz="1400" dirty="0" err="1">
                <a:solidFill>
                  <a:schemeClr val="bg1"/>
                </a:solidFill>
                <a:latin typeface="Lucida Console"/>
                <a:cs typeface="Lucida Console"/>
              </a:rPr>
              <a:t>id</a:t>
            </a:r>
            <a:r>
              <a:rPr lang="de-DE" sz="1400" dirty="0">
                <a:solidFill>
                  <a:schemeClr val="bg1"/>
                </a:solidFill>
                <a:latin typeface="Lucida Console"/>
                <a:cs typeface="Lucida Console"/>
              </a:rPr>
              <a:t>,  0.0 </a:t>
            </a:r>
            <a:r>
              <a:rPr lang="de-DE" sz="1400" dirty="0" err="1">
                <a:solidFill>
                  <a:schemeClr val="bg1"/>
                </a:solidFill>
                <a:latin typeface="Lucida Console"/>
                <a:cs typeface="Lucida Console"/>
              </a:rPr>
              <a:t>wa</a:t>
            </a:r>
            <a:r>
              <a:rPr lang="de-DE" sz="1400" dirty="0">
                <a:solidFill>
                  <a:schemeClr val="bg1"/>
                </a:solidFill>
                <a:latin typeface="Lucida Console"/>
                <a:cs typeface="Lucida Console"/>
              </a:rPr>
              <a:t>,  0.0 hi,  0.4 si,  0.0 </a:t>
            </a:r>
            <a:r>
              <a:rPr lang="de-DE" sz="1400" dirty="0" err="1">
                <a:solidFill>
                  <a:schemeClr val="bg1"/>
                </a:solidFill>
                <a:latin typeface="Lucida Console"/>
                <a:cs typeface="Lucida Console"/>
              </a:rPr>
              <a:t>st</a:t>
            </a:r>
            <a:endParaRPr lang="de-DE" sz="1400" dirty="0">
              <a:solidFill>
                <a:schemeClr val="bg1"/>
              </a:solidFill>
              <a:latin typeface="Lucida Console"/>
              <a:cs typeface="Lucida Console"/>
            </a:endParaRPr>
          </a:p>
          <a:p>
            <a:r>
              <a:rPr lang="de-DE" sz="1400" dirty="0" err="1">
                <a:solidFill>
                  <a:schemeClr val="bg1"/>
                </a:solidFill>
                <a:latin typeface="Lucida Console"/>
                <a:cs typeface="Lucida Console"/>
              </a:rPr>
              <a:t>KiB</a:t>
            </a:r>
            <a:r>
              <a:rPr lang="de-DE" sz="1400" dirty="0">
                <a:solidFill>
                  <a:schemeClr val="bg1"/>
                </a:solidFill>
                <a:latin typeface="Lucida Console"/>
                <a:cs typeface="Lucida Console"/>
              </a:rPr>
              <a:t> </a:t>
            </a:r>
            <a:r>
              <a:rPr lang="de-DE" sz="1400" dirty="0" err="1">
                <a:solidFill>
                  <a:schemeClr val="bg1"/>
                </a:solidFill>
                <a:latin typeface="Lucida Console"/>
                <a:cs typeface="Lucida Console"/>
              </a:rPr>
              <a:t>Mem</a:t>
            </a:r>
            <a:r>
              <a:rPr lang="de-DE" sz="1400" dirty="0">
                <a:solidFill>
                  <a:schemeClr val="bg1"/>
                </a:solidFill>
                <a:latin typeface="Lucida Console"/>
                <a:cs typeface="Lucida Console"/>
              </a:rPr>
              <a:t> :  1016272 total,    67364 </a:t>
            </a:r>
            <a:r>
              <a:rPr lang="de-DE" sz="1400" dirty="0" err="1">
                <a:solidFill>
                  <a:schemeClr val="bg1"/>
                </a:solidFill>
                <a:latin typeface="Lucida Console"/>
                <a:cs typeface="Lucida Console"/>
              </a:rPr>
              <a:t>free</a:t>
            </a:r>
            <a:r>
              <a:rPr lang="de-DE" sz="1400" dirty="0">
                <a:solidFill>
                  <a:schemeClr val="bg1"/>
                </a:solidFill>
                <a:latin typeface="Lucida Console"/>
                <a:cs typeface="Lucida Console"/>
              </a:rPr>
              <a:t>,   410520 </a:t>
            </a:r>
            <a:r>
              <a:rPr lang="de-DE" sz="1400" dirty="0" err="1">
                <a:solidFill>
                  <a:schemeClr val="bg1"/>
                </a:solidFill>
                <a:latin typeface="Lucida Console"/>
                <a:cs typeface="Lucida Console"/>
              </a:rPr>
              <a:t>used</a:t>
            </a:r>
            <a:r>
              <a:rPr lang="de-DE" sz="1400" dirty="0">
                <a:solidFill>
                  <a:schemeClr val="bg1"/>
                </a:solidFill>
                <a:latin typeface="Lucida Console"/>
                <a:cs typeface="Lucida Console"/>
              </a:rPr>
              <a:t>,   538388 </a:t>
            </a:r>
            <a:r>
              <a:rPr lang="de-DE" sz="1400" dirty="0" err="1">
                <a:solidFill>
                  <a:schemeClr val="bg1"/>
                </a:solidFill>
                <a:latin typeface="Lucida Console"/>
                <a:cs typeface="Lucida Console"/>
              </a:rPr>
              <a:t>buff</a:t>
            </a:r>
            <a:r>
              <a:rPr lang="de-DE" sz="1400" dirty="0">
                <a:solidFill>
                  <a:schemeClr val="bg1"/>
                </a:solidFill>
                <a:latin typeface="Lucida Console"/>
                <a:cs typeface="Lucida Console"/>
              </a:rPr>
              <a:t>/</a:t>
            </a:r>
            <a:r>
              <a:rPr lang="de-DE" sz="1400" dirty="0" err="1">
                <a:solidFill>
                  <a:schemeClr val="bg1"/>
                </a:solidFill>
                <a:latin typeface="Lucida Console"/>
                <a:cs typeface="Lucida Console"/>
              </a:rPr>
              <a:t>cache</a:t>
            </a:r>
            <a:endParaRPr lang="de-DE" sz="1400" dirty="0">
              <a:solidFill>
                <a:schemeClr val="bg1"/>
              </a:solidFill>
              <a:latin typeface="Lucida Console"/>
              <a:cs typeface="Lucida Console"/>
            </a:endParaRPr>
          </a:p>
          <a:p>
            <a:r>
              <a:rPr lang="de-DE" sz="1400" dirty="0" err="1">
                <a:solidFill>
                  <a:schemeClr val="bg1"/>
                </a:solidFill>
                <a:latin typeface="Lucida Console"/>
                <a:cs typeface="Lucida Console"/>
              </a:rPr>
              <a:t>KiB</a:t>
            </a:r>
            <a:r>
              <a:rPr lang="de-DE" sz="1400" dirty="0">
                <a:solidFill>
                  <a:schemeClr val="bg1"/>
                </a:solidFill>
                <a:latin typeface="Lucida Console"/>
                <a:cs typeface="Lucida Console"/>
              </a:rPr>
              <a:t> Swap:  1045500 total,   702172 </a:t>
            </a:r>
            <a:r>
              <a:rPr lang="de-DE" sz="1400" dirty="0" err="1">
                <a:solidFill>
                  <a:schemeClr val="bg1"/>
                </a:solidFill>
                <a:latin typeface="Lucida Console"/>
                <a:cs typeface="Lucida Console"/>
              </a:rPr>
              <a:t>free</a:t>
            </a:r>
            <a:r>
              <a:rPr lang="de-DE" sz="1400" dirty="0">
                <a:solidFill>
                  <a:schemeClr val="bg1"/>
                </a:solidFill>
                <a:latin typeface="Lucida Console"/>
                <a:cs typeface="Lucida Console"/>
              </a:rPr>
              <a:t>,   343328 </a:t>
            </a:r>
            <a:r>
              <a:rPr lang="de-DE" sz="1400" dirty="0" err="1">
                <a:solidFill>
                  <a:schemeClr val="bg1"/>
                </a:solidFill>
                <a:latin typeface="Lucida Console"/>
                <a:cs typeface="Lucida Console"/>
              </a:rPr>
              <a:t>used</a:t>
            </a:r>
            <a:r>
              <a:rPr lang="de-DE" sz="1400" dirty="0">
                <a:solidFill>
                  <a:schemeClr val="bg1"/>
                </a:solidFill>
                <a:latin typeface="Lucida Console"/>
                <a:cs typeface="Lucida Console"/>
              </a:rPr>
              <a:t>.   431428 </a:t>
            </a:r>
            <a:r>
              <a:rPr lang="de-DE" sz="1400" dirty="0" err="1">
                <a:solidFill>
                  <a:schemeClr val="bg1"/>
                </a:solidFill>
                <a:latin typeface="Lucida Console"/>
                <a:cs typeface="Lucida Console"/>
              </a:rPr>
              <a:t>avail</a:t>
            </a:r>
            <a:r>
              <a:rPr lang="de-DE" sz="1400" dirty="0">
                <a:solidFill>
                  <a:schemeClr val="bg1"/>
                </a:solidFill>
                <a:latin typeface="Lucida Console"/>
                <a:cs typeface="Lucida Console"/>
              </a:rPr>
              <a:t> </a:t>
            </a:r>
            <a:r>
              <a:rPr lang="de-DE" sz="1400" dirty="0" err="1">
                <a:solidFill>
                  <a:schemeClr val="bg1"/>
                </a:solidFill>
                <a:latin typeface="Lucida Console"/>
                <a:cs typeface="Lucida Console"/>
              </a:rPr>
              <a:t>Mem</a:t>
            </a:r>
            <a:r>
              <a:rPr lang="de-DE" sz="1400" dirty="0">
                <a:solidFill>
                  <a:schemeClr val="bg1"/>
                </a:solidFill>
                <a:latin typeface="Lucida Console"/>
                <a:cs typeface="Lucida Console"/>
              </a:rPr>
              <a:t> </a:t>
            </a:r>
          </a:p>
          <a:p>
            <a:endParaRPr lang="de-DE" sz="1400" dirty="0">
              <a:solidFill>
                <a:schemeClr val="bg1"/>
              </a:solidFill>
              <a:latin typeface="Lucida Console"/>
              <a:cs typeface="Lucida Console"/>
            </a:endParaRPr>
          </a:p>
          <a:p>
            <a:r>
              <a:rPr lang="de-DE" sz="1400" dirty="0">
                <a:solidFill>
                  <a:schemeClr val="bg1"/>
                </a:solidFill>
                <a:latin typeface="Lucida Console"/>
                <a:cs typeface="Lucida Console"/>
              </a:rPr>
              <a:t>  PID USER      PR  NI    VIRT    RES    SHR S %CPU %MEM     TIME+ COMMAND      </a:t>
            </a:r>
          </a:p>
          <a:p>
            <a:r>
              <a:rPr lang="de-DE" sz="1400" dirty="0">
                <a:solidFill>
                  <a:schemeClr val="bg1"/>
                </a:solidFill>
                <a:latin typeface="Lucida Console"/>
                <a:cs typeface="Lucida Console"/>
              </a:rPr>
              <a:t> 3433 </a:t>
            </a:r>
            <a:r>
              <a:rPr lang="de-DE" sz="1400" dirty="0" err="1">
                <a:solidFill>
                  <a:schemeClr val="bg1"/>
                </a:solidFill>
                <a:latin typeface="Lucida Console"/>
                <a:cs typeface="Lucida Console"/>
              </a:rPr>
              <a:t>chunj</a:t>
            </a:r>
            <a:r>
              <a:rPr lang="de-DE" sz="1400" dirty="0">
                <a:solidFill>
                  <a:schemeClr val="bg1"/>
                </a:solidFill>
                <a:latin typeface="Lucida Console"/>
                <a:cs typeface="Lucida Console"/>
              </a:rPr>
              <a:t>     20   0  676584  30564  10864 R 33.0  3.0   0:36.23 </a:t>
            </a:r>
            <a:r>
              <a:rPr lang="de-DE" sz="1400" dirty="0" err="1">
                <a:solidFill>
                  <a:schemeClr val="bg1"/>
                </a:solidFill>
                <a:latin typeface="Lucida Console"/>
                <a:cs typeface="Lucida Console"/>
              </a:rPr>
              <a:t>gnome-termi</a:t>
            </a:r>
            <a:r>
              <a:rPr lang="de-DE" sz="1400" dirty="0">
                <a:solidFill>
                  <a:schemeClr val="bg1"/>
                </a:solidFill>
                <a:latin typeface="Lucida Console"/>
                <a:cs typeface="Lucida Console"/>
              </a:rPr>
              <a:t>+ </a:t>
            </a:r>
          </a:p>
          <a:p>
            <a:r>
              <a:rPr lang="de-DE" sz="1400" dirty="0">
                <a:solidFill>
                  <a:schemeClr val="bg1"/>
                </a:solidFill>
                <a:latin typeface="Lucida Console"/>
                <a:cs typeface="Lucida Console"/>
              </a:rPr>
              <a:t> 8719 </a:t>
            </a:r>
            <a:r>
              <a:rPr lang="de-DE" sz="1400" dirty="0" err="1">
                <a:solidFill>
                  <a:schemeClr val="bg1"/>
                </a:solidFill>
                <a:latin typeface="Lucida Console"/>
                <a:cs typeface="Lucida Console"/>
              </a:rPr>
              <a:t>root</a:t>
            </a:r>
            <a:r>
              <a:rPr lang="de-DE" sz="1400" dirty="0">
                <a:solidFill>
                  <a:schemeClr val="bg1"/>
                </a:solidFill>
                <a:latin typeface="Lucida Console"/>
                <a:cs typeface="Lucida Console"/>
              </a:rPr>
              <a:t>      20   0    6348    888    704 S 19.0  0.1   0:18.29 </a:t>
            </a:r>
            <a:r>
              <a:rPr lang="de-DE" sz="1400" dirty="0" err="1">
                <a:solidFill>
                  <a:schemeClr val="bg1"/>
                </a:solidFill>
                <a:latin typeface="Lucida Console"/>
                <a:cs typeface="Lucida Console"/>
              </a:rPr>
              <a:t>samtools</a:t>
            </a:r>
            <a:endParaRPr lang="en-US" sz="1400" dirty="0">
              <a:solidFill>
                <a:schemeClr val="bg1"/>
              </a:solidFill>
              <a:latin typeface="Lucida Console"/>
              <a:cs typeface="Lucida Console"/>
            </a:endParaRPr>
          </a:p>
        </p:txBody>
      </p:sp>
      <p:sp>
        <p:nvSpPr>
          <p:cNvPr id="5" name="TextBox 4"/>
          <p:cNvSpPr txBox="1"/>
          <p:nvPr/>
        </p:nvSpPr>
        <p:spPr>
          <a:xfrm>
            <a:off x="6625776" y="1086412"/>
            <a:ext cx="2273880" cy="369332"/>
          </a:xfrm>
          <a:prstGeom prst="rect">
            <a:avLst/>
          </a:prstGeom>
          <a:noFill/>
        </p:spPr>
        <p:txBody>
          <a:bodyPr wrap="none" rtlCol="0">
            <a:spAutoFit/>
          </a:bodyPr>
          <a:lstStyle/>
          <a:p>
            <a:pPr algn="r"/>
            <a:r>
              <a:rPr lang="en-US" dirty="0" smtClean="0">
                <a:solidFill>
                  <a:srgbClr val="FFFFFF"/>
                </a:solidFill>
              </a:rPr>
              <a:t>Docker on Ubuntu VM</a:t>
            </a:r>
            <a:endParaRPr lang="en-US" dirty="0">
              <a:solidFill>
                <a:srgbClr val="FFFFFF"/>
              </a:solidFill>
            </a:endParaRPr>
          </a:p>
        </p:txBody>
      </p:sp>
      <p:sp>
        <p:nvSpPr>
          <p:cNvPr id="8" name="TextBox 7"/>
          <p:cNvSpPr txBox="1"/>
          <p:nvPr/>
        </p:nvSpPr>
        <p:spPr>
          <a:xfrm>
            <a:off x="227148" y="4008794"/>
            <a:ext cx="8672508" cy="203132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400" dirty="0">
                <a:solidFill>
                  <a:schemeClr val="bg1"/>
                </a:solidFill>
                <a:latin typeface="Lucida Console"/>
                <a:cs typeface="Lucida Console"/>
              </a:rPr>
              <a:t>top - 11:27:44 up  9:38,  3 users,  load average: 0.37, 0.08, 0.03</a:t>
            </a:r>
          </a:p>
          <a:p>
            <a:r>
              <a:rPr lang="en-US" sz="1400" dirty="0">
                <a:solidFill>
                  <a:schemeClr val="bg1"/>
                </a:solidFill>
                <a:latin typeface="Lucida Console"/>
                <a:cs typeface="Lucida Console"/>
              </a:rPr>
              <a:t>Tasks: 157 total,   3 running, 154 sleeping,   0 stopped,   0 zombie</a:t>
            </a:r>
          </a:p>
          <a:p>
            <a:r>
              <a:rPr lang="en-US" sz="1400" dirty="0" err="1">
                <a:solidFill>
                  <a:schemeClr val="bg1"/>
                </a:solidFill>
                <a:latin typeface="Lucida Console"/>
                <a:cs typeface="Lucida Console"/>
              </a:rPr>
              <a:t>Cpu</a:t>
            </a:r>
            <a:r>
              <a:rPr lang="en-US" sz="1400" dirty="0">
                <a:solidFill>
                  <a:schemeClr val="bg1"/>
                </a:solidFill>
                <a:latin typeface="Lucida Console"/>
                <a:cs typeface="Lucida Console"/>
              </a:rPr>
              <a:t>(s): 42.5%us, 56.9%sy,  0.0%ni,  0.6%id,  0.0%wa,  0.0%hi,  0.0%si,  0.0%st</a:t>
            </a:r>
          </a:p>
          <a:p>
            <a:r>
              <a:rPr lang="en-US" sz="1400" dirty="0" err="1">
                <a:solidFill>
                  <a:schemeClr val="bg1"/>
                </a:solidFill>
                <a:latin typeface="Lucida Console"/>
                <a:cs typeface="Lucida Console"/>
              </a:rPr>
              <a:t>Mem</a:t>
            </a:r>
            <a:r>
              <a:rPr lang="en-US" sz="1400" dirty="0">
                <a:solidFill>
                  <a:schemeClr val="bg1"/>
                </a:solidFill>
                <a:latin typeface="Lucida Console"/>
                <a:cs typeface="Lucida Console"/>
              </a:rPr>
              <a:t>:   1020072k total,   908664k used,   111408k free,    54960k buffers</a:t>
            </a:r>
          </a:p>
          <a:p>
            <a:r>
              <a:rPr lang="en-US" sz="1400" dirty="0">
                <a:solidFill>
                  <a:schemeClr val="bg1"/>
                </a:solidFill>
                <a:latin typeface="Lucida Console"/>
                <a:cs typeface="Lucida Console"/>
              </a:rPr>
              <a:t>Swap:  2064380k total,     2800k used,  2061580k free,   330116k cached</a:t>
            </a:r>
          </a:p>
          <a:p>
            <a:endParaRPr lang="en-US" sz="1400" dirty="0">
              <a:solidFill>
                <a:schemeClr val="bg1"/>
              </a:solidFill>
              <a:latin typeface="Lucida Console"/>
              <a:cs typeface="Lucida Console"/>
            </a:endParaRPr>
          </a:p>
          <a:p>
            <a:r>
              <a:rPr lang="en-US" sz="1400" dirty="0">
                <a:solidFill>
                  <a:schemeClr val="bg1"/>
                </a:solidFill>
                <a:latin typeface="Lucida Console"/>
                <a:cs typeface="Lucida Console"/>
              </a:rPr>
              <a:t>  PID USER      PR  NI  VIRT  RES  SHR S %CPU %MEM    TIME+  COMMAND                    </a:t>
            </a:r>
          </a:p>
          <a:p>
            <a:r>
              <a:rPr lang="en-US" sz="1400" dirty="0">
                <a:solidFill>
                  <a:schemeClr val="bg1"/>
                </a:solidFill>
                <a:latin typeface="Lucida Console"/>
                <a:cs typeface="Lucida Console"/>
              </a:rPr>
              <a:t> 2762 </a:t>
            </a:r>
            <a:r>
              <a:rPr lang="en-US" sz="1400" dirty="0" err="1">
                <a:solidFill>
                  <a:schemeClr val="bg1"/>
                </a:solidFill>
                <a:latin typeface="Lucida Console"/>
                <a:cs typeface="Lucida Console"/>
              </a:rPr>
              <a:t>chunj</a:t>
            </a:r>
            <a:r>
              <a:rPr lang="en-US" sz="1400" dirty="0">
                <a:solidFill>
                  <a:schemeClr val="bg1"/>
                </a:solidFill>
                <a:latin typeface="Lucida Console"/>
                <a:cs typeface="Lucida Console"/>
              </a:rPr>
              <a:t>     20   0  462m  18m  10m R 84.8  1.8   1:58.28 gnome-terminal             </a:t>
            </a:r>
          </a:p>
          <a:p>
            <a:r>
              <a:rPr lang="en-US" sz="1400" dirty="0">
                <a:solidFill>
                  <a:schemeClr val="bg1"/>
                </a:solidFill>
                <a:latin typeface="Lucida Console"/>
                <a:cs typeface="Lucida Console"/>
              </a:rPr>
              <a:t>10543 </a:t>
            </a:r>
            <a:r>
              <a:rPr lang="en-US" sz="1400" dirty="0" err="1">
                <a:solidFill>
                  <a:schemeClr val="bg1"/>
                </a:solidFill>
                <a:latin typeface="Lucida Console"/>
                <a:cs typeface="Lucida Console"/>
              </a:rPr>
              <a:t>chunj</a:t>
            </a:r>
            <a:r>
              <a:rPr lang="en-US" sz="1400" dirty="0">
                <a:solidFill>
                  <a:schemeClr val="bg1"/>
                </a:solidFill>
                <a:latin typeface="Lucida Console"/>
                <a:cs typeface="Lucida Console"/>
              </a:rPr>
              <a:t>     20   0  6288  712  524 S  9.0  0.1   0:01.46 </a:t>
            </a:r>
            <a:r>
              <a:rPr lang="en-US" sz="1400" dirty="0" err="1">
                <a:solidFill>
                  <a:schemeClr val="bg1"/>
                </a:solidFill>
                <a:latin typeface="Lucida Console"/>
                <a:cs typeface="Lucida Console"/>
              </a:rPr>
              <a:t>samtools</a:t>
            </a:r>
            <a:r>
              <a:rPr lang="en-US" sz="1400" dirty="0">
                <a:solidFill>
                  <a:schemeClr val="bg1"/>
                </a:solidFill>
                <a:latin typeface="Lucida Console"/>
                <a:cs typeface="Lucida Console"/>
              </a:rPr>
              <a:t> </a:t>
            </a:r>
          </a:p>
        </p:txBody>
      </p:sp>
      <p:sp>
        <p:nvSpPr>
          <p:cNvPr id="9" name="TextBox 8"/>
          <p:cNvSpPr txBox="1"/>
          <p:nvPr/>
        </p:nvSpPr>
        <p:spPr>
          <a:xfrm>
            <a:off x="6244925" y="3662914"/>
            <a:ext cx="2654731" cy="369332"/>
          </a:xfrm>
          <a:prstGeom prst="rect">
            <a:avLst/>
          </a:prstGeom>
          <a:noFill/>
        </p:spPr>
        <p:txBody>
          <a:bodyPr wrap="none" rtlCol="0">
            <a:spAutoFit/>
          </a:bodyPr>
          <a:lstStyle/>
          <a:p>
            <a:pPr algn="r"/>
            <a:r>
              <a:rPr lang="en-US" dirty="0" smtClean="0">
                <a:solidFill>
                  <a:srgbClr val="FFFFFF"/>
                </a:solidFill>
              </a:rPr>
              <a:t>Singularity on </a:t>
            </a:r>
            <a:r>
              <a:rPr lang="en-US" dirty="0" err="1" smtClean="0">
                <a:solidFill>
                  <a:srgbClr val="FFFFFF"/>
                </a:solidFill>
              </a:rPr>
              <a:t>CentOS</a:t>
            </a:r>
            <a:r>
              <a:rPr lang="en-US" dirty="0" smtClean="0">
                <a:solidFill>
                  <a:srgbClr val="FFFFFF"/>
                </a:solidFill>
              </a:rPr>
              <a:t> VM</a:t>
            </a:r>
            <a:endParaRPr lang="en-US" dirty="0">
              <a:solidFill>
                <a:srgbClr val="FFFFFF"/>
              </a:solidFill>
            </a:endParaRPr>
          </a:p>
        </p:txBody>
      </p:sp>
      <p:sp>
        <p:nvSpPr>
          <p:cNvPr id="10" name="Oval 9"/>
          <p:cNvSpPr/>
          <p:nvPr/>
        </p:nvSpPr>
        <p:spPr>
          <a:xfrm>
            <a:off x="2970484" y="3013187"/>
            <a:ext cx="681444" cy="627533"/>
          </a:xfrm>
          <a:prstGeom prst="ellipse">
            <a:avLst/>
          </a:prstGeom>
          <a:solidFill>
            <a:schemeClr val="lt1">
              <a:alpha val="30000"/>
            </a:schemeClr>
          </a:solidFill>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p:cNvSpPr/>
          <p:nvPr/>
        </p:nvSpPr>
        <p:spPr>
          <a:xfrm>
            <a:off x="2766148" y="5563945"/>
            <a:ext cx="681444" cy="627533"/>
          </a:xfrm>
          <a:prstGeom prst="ellipse">
            <a:avLst/>
          </a:prstGeom>
          <a:solidFill>
            <a:schemeClr val="lt1">
              <a:alpha val="30000"/>
            </a:schemeClr>
          </a:solidFill>
          <a:ln>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227148" y="6291800"/>
            <a:ext cx="6545994" cy="338554"/>
          </a:xfrm>
          <a:prstGeom prst="rect">
            <a:avLst/>
          </a:prstGeom>
        </p:spPr>
        <p:txBody>
          <a:bodyPr wrap="square">
            <a:spAutoFit/>
          </a:bodyPr>
          <a:lstStyle/>
          <a:p>
            <a:r>
              <a:rPr lang="en-US" sz="1600" dirty="0" err="1">
                <a:solidFill>
                  <a:schemeClr val="bg1"/>
                </a:solidFill>
                <a:cs typeface="Lucida Console"/>
              </a:rPr>
              <a:t>samtools</a:t>
            </a:r>
            <a:r>
              <a:rPr lang="en-US" sz="1600" dirty="0">
                <a:solidFill>
                  <a:schemeClr val="bg1"/>
                </a:solidFill>
                <a:cs typeface="Lucida Console"/>
              </a:rPr>
              <a:t> view </a:t>
            </a:r>
            <a:r>
              <a:rPr lang="en-US" sz="1600" dirty="0" err="1" smtClean="0">
                <a:solidFill>
                  <a:schemeClr val="bg1"/>
                </a:solidFill>
                <a:cs typeface="Lucida Console"/>
              </a:rPr>
              <a:t>sample.bam</a:t>
            </a:r>
            <a:r>
              <a:rPr lang="en-US" sz="1600" dirty="0" smtClean="0">
                <a:solidFill>
                  <a:schemeClr val="bg1"/>
                </a:solidFill>
                <a:cs typeface="Lucida Console"/>
              </a:rPr>
              <a:t> / 92 MB bam / </a:t>
            </a:r>
            <a:r>
              <a:rPr lang="en-US" sz="1600" dirty="0">
                <a:solidFill>
                  <a:schemeClr val="bg1"/>
                </a:solidFill>
              </a:rPr>
              <a:t>m</a:t>
            </a:r>
            <a:r>
              <a:rPr lang="en-US" sz="1600" dirty="0" smtClean="0">
                <a:solidFill>
                  <a:schemeClr val="bg1"/>
                </a:solidFill>
              </a:rPr>
              <a:t>easured </a:t>
            </a:r>
            <a:r>
              <a:rPr lang="en-US" sz="1600" dirty="0">
                <a:solidFill>
                  <a:schemeClr val="bg1"/>
                </a:solidFill>
              </a:rPr>
              <a:t>with the </a:t>
            </a:r>
            <a:r>
              <a:rPr lang="en-US" sz="1600" dirty="0">
                <a:solidFill>
                  <a:schemeClr val="bg1"/>
                </a:solidFill>
                <a:cs typeface="Lucida Console"/>
              </a:rPr>
              <a:t>top</a:t>
            </a:r>
            <a:r>
              <a:rPr lang="en-US" sz="1600" dirty="0">
                <a:solidFill>
                  <a:schemeClr val="bg1"/>
                </a:solidFill>
              </a:rPr>
              <a:t> program</a:t>
            </a:r>
          </a:p>
        </p:txBody>
      </p:sp>
    </p:spTree>
    <p:extLst>
      <p:ext uri="{BB962C8B-B14F-4D97-AF65-F5344CB8AC3E}">
        <p14:creationId xmlns:p14="http://schemas.microsoft.com/office/powerpoint/2010/main" val="63224860"/>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Data Access Issues</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lvl="0" indent="-169863"/>
            <a:r>
              <a:rPr lang="en-US" b="1" dirty="0" smtClean="0"/>
              <a:t>“How can programs inside container access data files outside container?”</a:t>
            </a:r>
          </a:p>
          <a:p>
            <a:pPr marL="169863" lvl="0" indent="-169863"/>
            <a:endParaRPr lang="en-US" b="1" dirty="0" smtClean="0"/>
          </a:p>
          <a:p>
            <a:pPr marL="169863" lvl="0" indent="-169863"/>
            <a:r>
              <a:rPr lang="en-US" b="1" dirty="0" smtClean="0"/>
              <a:t>We prefer data path </a:t>
            </a:r>
            <a:r>
              <a:rPr lang="en-US" b="1" i="1" dirty="0" smtClean="0"/>
              <a:t>/ifs/</a:t>
            </a:r>
            <a:r>
              <a:rPr lang="mr-IN" b="1" i="1" dirty="0" smtClean="0"/>
              <a:t>…</a:t>
            </a:r>
            <a:r>
              <a:rPr lang="en-US" b="1" dirty="0" smtClean="0"/>
              <a:t> in the host machine to be mapped exactly as </a:t>
            </a:r>
            <a:r>
              <a:rPr lang="en-US" b="1" i="1" dirty="0" smtClean="0"/>
              <a:t>/ifs/</a:t>
            </a:r>
            <a:r>
              <a:rPr lang="mr-IN" b="1" i="1" dirty="0" smtClean="0"/>
              <a:t>…</a:t>
            </a:r>
            <a:r>
              <a:rPr lang="en-US" b="1" dirty="0" smtClean="0"/>
              <a:t> inside the container.</a:t>
            </a:r>
          </a:p>
          <a:p>
            <a:pPr marL="169863" lvl="0" indent="-169863"/>
            <a:endParaRPr lang="en-US" b="1" dirty="0" smtClean="0"/>
          </a:p>
          <a:p>
            <a:pPr marL="169863" lvl="0" indent="-169863"/>
            <a:r>
              <a:rPr lang="en-US" b="1" dirty="0" smtClean="0"/>
              <a:t>This way, we can reuse the existing code base without any further modification.</a:t>
            </a:r>
          </a:p>
          <a:p>
            <a:pPr marL="169863" lvl="0" indent="-169863"/>
            <a:endParaRPr lang="en-US" b="1" dirty="0"/>
          </a:p>
          <a:p>
            <a:pPr marL="169863" lvl="0" indent="-169863"/>
            <a:r>
              <a:rPr lang="en-US" b="1" dirty="0" smtClean="0"/>
              <a:t>However, we’d like to achieve portability outside MSKCC.</a:t>
            </a:r>
          </a:p>
        </p:txBody>
      </p:sp>
    </p:spTree>
    <p:extLst>
      <p:ext uri="{BB962C8B-B14F-4D97-AF65-F5344CB8AC3E}">
        <p14:creationId xmlns:p14="http://schemas.microsoft.com/office/powerpoint/2010/main" val="139179440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Data Access Issues</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lvl="0" indent="-169863"/>
            <a:r>
              <a:rPr lang="en-US" b="1" dirty="0" smtClean="0"/>
              <a:t>Bind Paths / File Sharing via </a:t>
            </a:r>
            <a:r>
              <a:rPr lang="en-US" b="1" i="1" dirty="0" smtClean="0"/>
              <a:t>--bind</a:t>
            </a:r>
          </a:p>
          <a:p>
            <a:pPr marL="169863" indent="-169863"/>
            <a:r>
              <a:rPr lang="en-US" b="1" dirty="0" smtClean="0"/>
              <a:t>Bind point must already exists within the container.</a:t>
            </a:r>
          </a:p>
          <a:p>
            <a:pPr marL="169863" indent="-169863"/>
            <a:r>
              <a:rPr lang="en-US" b="1" dirty="0" smtClean="0"/>
              <a:t>If not, we can enable overlay: </a:t>
            </a:r>
            <a:endParaRPr lang="en-US" b="1" dirty="0"/>
          </a:p>
          <a:p>
            <a:pPr marL="569913" lvl="1" indent="-169863"/>
            <a:r>
              <a:rPr lang="en-US" b="1" i="1" dirty="0" smtClean="0"/>
              <a:t>enable overlay = yes</a:t>
            </a:r>
            <a:r>
              <a:rPr lang="en-US" b="1" dirty="0" smtClean="0"/>
              <a:t> in </a:t>
            </a:r>
            <a:r>
              <a:rPr lang="en-US" b="1" i="1" dirty="0" err="1" smtClean="0"/>
              <a:t>etc</a:t>
            </a:r>
            <a:r>
              <a:rPr lang="en-US" b="1" i="1" dirty="0" smtClean="0"/>
              <a:t>/</a:t>
            </a:r>
            <a:r>
              <a:rPr lang="en-US" b="1" i="1" dirty="0" err="1" smtClean="0"/>
              <a:t>singularity.conf</a:t>
            </a:r>
            <a:endParaRPr lang="en-US" b="1" i="1" dirty="0" smtClean="0"/>
          </a:p>
          <a:p>
            <a:pPr marL="569913" lvl="1" indent="-169863"/>
            <a:r>
              <a:rPr lang="en-US" b="1" dirty="0" smtClean="0"/>
              <a:t>Some limitations still exists. Sometimes RHEL7 kernel crashes.</a:t>
            </a:r>
          </a:p>
          <a:p>
            <a:pPr marL="569913" lvl="1" indent="-169863"/>
            <a:r>
              <a:rPr lang="en-US" b="1" dirty="0"/>
              <a:t>O</a:t>
            </a:r>
            <a:r>
              <a:rPr lang="en-US" b="1" dirty="0" smtClean="0"/>
              <a:t>verlay file system required.</a:t>
            </a:r>
          </a:p>
        </p:txBody>
      </p:sp>
      <p:grpSp>
        <p:nvGrpSpPr>
          <p:cNvPr id="8" name="Group 7"/>
          <p:cNvGrpSpPr/>
          <p:nvPr/>
        </p:nvGrpSpPr>
        <p:grpSpPr>
          <a:xfrm>
            <a:off x="6056429" y="6118964"/>
            <a:ext cx="946105" cy="652663"/>
            <a:chOff x="5633612" y="5985347"/>
            <a:chExt cx="946105" cy="652663"/>
          </a:xfrm>
        </p:grpSpPr>
        <p:pic>
          <p:nvPicPr>
            <p:cNvPr id="9" name="Picture 8"/>
            <p:cNvPicPr>
              <a:picLocks noChangeAspect="1"/>
            </p:cNvPicPr>
            <p:nvPr/>
          </p:nvPicPr>
          <p:blipFill>
            <a:blip r:embed="rId3">
              <a:biLevel thresh="25000"/>
            </a:blip>
            <a:stretch>
              <a:fillRect/>
            </a:stretch>
          </p:blipFill>
          <p:spPr>
            <a:xfrm>
              <a:off x="5819039" y="6200596"/>
              <a:ext cx="568496" cy="437414"/>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5633612" y="5985347"/>
              <a:ext cx="946105" cy="246221"/>
            </a:xfrm>
            <a:prstGeom prst="rect">
              <a:avLst/>
            </a:prstGeom>
            <a:noFill/>
          </p:spPr>
          <p:txBody>
            <a:bodyPr wrap="square" rtlCol="0">
              <a:spAutoFit/>
            </a:bodyPr>
            <a:lstStyle/>
            <a:p>
              <a:pPr algn="ctr"/>
              <a:r>
                <a:rPr lang="en-US" sz="1000" b="1" dirty="0" smtClean="0">
                  <a:solidFill>
                    <a:srgbClr val="FFFFFF"/>
                  </a:solidFill>
                </a:rPr>
                <a:t>LIVE DEMO</a:t>
              </a:r>
              <a:endParaRPr lang="en-US" sz="1000" b="1" dirty="0">
                <a:solidFill>
                  <a:srgbClr val="FFFFFF"/>
                </a:solidFill>
              </a:endParaRPr>
            </a:p>
          </p:txBody>
        </p:sp>
      </p:grpSp>
      <p:grpSp>
        <p:nvGrpSpPr>
          <p:cNvPr id="11" name="Group 10"/>
          <p:cNvGrpSpPr/>
          <p:nvPr/>
        </p:nvGrpSpPr>
        <p:grpSpPr>
          <a:xfrm>
            <a:off x="336500" y="4746683"/>
            <a:ext cx="2914121" cy="1892661"/>
            <a:chOff x="1021878" y="3719988"/>
            <a:chExt cx="4083778" cy="2652330"/>
          </a:xfrm>
        </p:grpSpPr>
        <p:cxnSp>
          <p:nvCxnSpPr>
            <p:cNvPr id="12" name="Straight Connector 11"/>
            <p:cNvCxnSpPr>
              <a:stCxn id="13" idx="2"/>
            </p:cNvCxnSpPr>
            <p:nvPr/>
          </p:nvCxnSpPr>
          <p:spPr>
            <a:xfrm>
              <a:off x="2414094" y="4212376"/>
              <a:ext cx="0" cy="939513"/>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stretch>
              <a:fillRect/>
            </a:stretch>
          </p:blipFill>
          <p:spPr>
            <a:xfrm>
              <a:off x="2160094" y="3755176"/>
              <a:ext cx="508000" cy="457200"/>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4"/>
            <a:stretch>
              <a:fillRect/>
            </a:stretch>
          </p:blipFill>
          <p:spPr>
            <a:xfrm>
              <a:off x="2160094" y="4932437"/>
              <a:ext cx="508000" cy="457200"/>
            </a:xfrm>
            <a:prstGeom prst="rect">
              <a:avLst/>
            </a:prstGeom>
            <a:effectLst>
              <a:outerShdw blurRad="50800" dist="38100" dir="2700000" algn="tl" rotWithShape="0">
                <a:prstClr val="black">
                  <a:alpha val="40000"/>
                </a:prstClr>
              </a:outerShdw>
            </a:effectLst>
          </p:spPr>
        </p:pic>
        <p:sp>
          <p:nvSpPr>
            <p:cNvPr id="15" name="TextBox 14"/>
            <p:cNvSpPr txBox="1"/>
            <p:nvPr/>
          </p:nvSpPr>
          <p:spPr>
            <a:xfrm>
              <a:off x="1248064" y="3719988"/>
              <a:ext cx="692317" cy="369333"/>
            </a:xfrm>
            <a:prstGeom prst="rect">
              <a:avLst/>
            </a:prstGeom>
            <a:noFill/>
          </p:spPr>
          <p:txBody>
            <a:bodyPr wrap="none" rtlCol="0">
              <a:spAutoFit/>
            </a:bodyPr>
            <a:lstStyle/>
            <a:p>
              <a:r>
                <a:rPr lang="en-US" b="1" dirty="0" smtClean="0">
                  <a:solidFill>
                    <a:srgbClr val="FFFFFF"/>
                  </a:solidFill>
                  <a:latin typeface="Consolas"/>
                  <a:cs typeface="Consolas"/>
                </a:rPr>
                <a:t>root</a:t>
              </a:r>
              <a:endParaRPr lang="en-US" b="1" dirty="0">
                <a:solidFill>
                  <a:srgbClr val="FFFFFF"/>
                </a:solidFill>
                <a:latin typeface="Consolas"/>
                <a:cs typeface="Consolas"/>
              </a:endParaRPr>
            </a:p>
          </p:txBody>
        </p:sp>
        <p:cxnSp>
          <p:nvCxnSpPr>
            <p:cNvPr id="16" name="Straight Connector 15"/>
            <p:cNvCxnSpPr>
              <a:endCxn id="18" idx="2"/>
            </p:cNvCxnSpPr>
            <p:nvPr/>
          </p:nvCxnSpPr>
          <p:spPr>
            <a:xfrm flipV="1">
              <a:off x="3512263" y="5389637"/>
              <a:ext cx="0" cy="753396"/>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a:blip r:embed="rId4"/>
            <a:stretch>
              <a:fillRect/>
            </a:stretch>
          </p:blipFill>
          <p:spPr>
            <a:xfrm>
              <a:off x="3258263" y="5915118"/>
              <a:ext cx="508000" cy="457200"/>
            </a:xfrm>
            <a:prstGeom prst="rect">
              <a:avLst/>
            </a:prstGeom>
            <a:effectLst>
              <a:outerShdw blurRad="50800" dist="38100" dir="2700000" algn="tl" rotWithShape="0">
                <a:prstClr val="black">
                  <a:alpha val="40000"/>
                </a:prstClr>
              </a:outerShdw>
            </a:effectLst>
          </p:spPr>
        </p:pic>
        <p:pic>
          <p:nvPicPr>
            <p:cNvPr id="18" name="Picture 17"/>
            <p:cNvPicPr>
              <a:picLocks noChangeAspect="1"/>
            </p:cNvPicPr>
            <p:nvPr/>
          </p:nvPicPr>
          <p:blipFill>
            <a:blip r:embed="rId4"/>
            <a:stretch>
              <a:fillRect/>
            </a:stretch>
          </p:blipFill>
          <p:spPr>
            <a:xfrm>
              <a:off x="3258263" y="4932437"/>
              <a:ext cx="508000" cy="457200"/>
            </a:xfrm>
            <a:prstGeom prst="rect">
              <a:avLst/>
            </a:prstGeom>
            <a:effectLst>
              <a:outerShdw blurRad="50800" dist="38100" dir="2700000" algn="tl" rotWithShape="0">
                <a:prstClr val="black">
                  <a:alpha val="40000"/>
                </a:prstClr>
              </a:outerShdw>
            </a:effectLst>
          </p:spPr>
        </p:pic>
        <p:pic>
          <p:nvPicPr>
            <p:cNvPr id="19" name="Picture 18"/>
            <p:cNvPicPr>
              <a:picLocks noChangeAspect="1"/>
            </p:cNvPicPr>
            <p:nvPr/>
          </p:nvPicPr>
          <p:blipFill>
            <a:blip r:embed="rId4"/>
            <a:stretch>
              <a:fillRect/>
            </a:stretch>
          </p:blipFill>
          <p:spPr>
            <a:xfrm>
              <a:off x="1021878" y="4923289"/>
              <a:ext cx="508000" cy="457200"/>
            </a:xfrm>
            <a:prstGeom prst="rect">
              <a:avLst/>
            </a:prstGeom>
            <a:effectLst>
              <a:outerShdw blurRad="50800" dist="38100" dir="2700000" algn="tl" rotWithShape="0">
                <a:prstClr val="black">
                  <a:alpha val="40000"/>
                </a:prstClr>
              </a:outerShdw>
            </a:effectLst>
          </p:spPr>
        </p:pic>
        <p:cxnSp>
          <p:nvCxnSpPr>
            <p:cNvPr id="20" name="Straight Connector 19"/>
            <p:cNvCxnSpPr>
              <a:stCxn id="13" idx="2"/>
              <a:endCxn id="19" idx="3"/>
            </p:cNvCxnSpPr>
            <p:nvPr/>
          </p:nvCxnSpPr>
          <p:spPr>
            <a:xfrm flipH="1">
              <a:off x="1529878" y="4212376"/>
              <a:ext cx="884216" cy="939513"/>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3" idx="2"/>
              <a:endCxn id="18" idx="1"/>
            </p:cNvCxnSpPr>
            <p:nvPr/>
          </p:nvCxnSpPr>
          <p:spPr>
            <a:xfrm>
              <a:off x="2414094" y="4212376"/>
              <a:ext cx="844169" cy="948661"/>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778775" y="5011157"/>
              <a:ext cx="692317" cy="369332"/>
            </a:xfrm>
            <a:prstGeom prst="rect">
              <a:avLst/>
            </a:prstGeom>
            <a:noFill/>
          </p:spPr>
          <p:txBody>
            <a:bodyPr wrap="none" rtlCol="0">
              <a:spAutoFit/>
            </a:bodyPr>
            <a:lstStyle/>
            <a:p>
              <a:r>
                <a:rPr lang="en-US" b="1" dirty="0" smtClean="0">
                  <a:solidFill>
                    <a:srgbClr val="FFFFFF"/>
                  </a:solidFill>
                  <a:latin typeface="Consolas"/>
                  <a:cs typeface="Consolas"/>
                </a:rPr>
                <a:t>/ifs</a:t>
              </a:r>
              <a:endParaRPr lang="en-US" b="1" dirty="0">
                <a:solidFill>
                  <a:srgbClr val="FFFFFF"/>
                </a:solidFill>
                <a:latin typeface="Consolas"/>
                <a:cs typeface="Consolas"/>
              </a:endParaRPr>
            </a:p>
          </p:txBody>
        </p:sp>
        <p:sp>
          <p:nvSpPr>
            <p:cNvPr id="23" name="TextBox 22"/>
            <p:cNvSpPr txBox="1"/>
            <p:nvPr/>
          </p:nvSpPr>
          <p:spPr>
            <a:xfrm>
              <a:off x="3778775" y="5958367"/>
              <a:ext cx="1326881" cy="369332"/>
            </a:xfrm>
            <a:prstGeom prst="rect">
              <a:avLst/>
            </a:prstGeom>
            <a:noFill/>
          </p:spPr>
          <p:txBody>
            <a:bodyPr wrap="none" rtlCol="0">
              <a:spAutoFit/>
            </a:bodyPr>
            <a:lstStyle/>
            <a:p>
              <a:r>
                <a:rPr lang="en-US" b="1" dirty="0" smtClean="0">
                  <a:solidFill>
                    <a:srgbClr val="FFFFFF"/>
                  </a:solidFill>
                  <a:latin typeface="Consolas"/>
                  <a:cs typeface="Consolas"/>
                </a:rPr>
                <a:t>/ifs/data</a:t>
              </a:r>
              <a:endParaRPr lang="en-US" b="1" dirty="0">
                <a:solidFill>
                  <a:srgbClr val="FFFFFF"/>
                </a:solidFill>
                <a:latin typeface="Consolas"/>
                <a:cs typeface="Consolas"/>
              </a:endParaRPr>
            </a:p>
          </p:txBody>
        </p:sp>
      </p:grpSp>
      <p:cxnSp>
        <p:nvCxnSpPr>
          <p:cNvPr id="24" name="Curved Connector 23"/>
          <p:cNvCxnSpPr>
            <a:endCxn id="39" idx="2"/>
          </p:cNvCxnSpPr>
          <p:nvPr/>
        </p:nvCxnSpPr>
        <p:spPr>
          <a:xfrm flipV="1">
            <a:off x="3603394" y="5671642"/>
            <a:ext cx="1976401" cy="935863"/>
          </a:xfrm>
          <a:prstGeom prst="curvedConnector2">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4074968" y="3609161"/>
            <a:ext cx="4619502" cy="2064941"/>
            <a:chOff x="3672293" y="3392357"/>
            <a:chExt cx="4619502" cy="2064941"/>
          </a:xfrm>
        </p:grpSpPr>
        <p:cxnSp>
          <p:nvCxnSpPr>
            <p:cNvPr id="26" name="Straight Connector 25"/>
            <p:cNvCxnSpPr>
              <a:stCxn id="27" idx="2"/>
            </p:cNvCxnSpPr>
            <p:nvPr/>
          </p:nvCxnSpPr>
          <p:spPr>
            <a:xfrm>
              <a:off x="6068625" y="3753568"/>
              <a:ext cx="0" cy="741074"/>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4"/>
            <a:stretch>
              <a:fillRect/>
            </a:stretch>
          </p:blipFill>
          <p:spPr>
            <a:xfrm>
              <a:off x="5868274" y="3392936"/>
              <a:ext cx="400703" cy="360632"/>
            </a:xfrm>
            <a:prstGeom prst="rect">
              <a:avLst/>
            </a:prstGeom>
            <a:effectLst>
              <a:outerShdw blurRad="50800" dist="38100" dir="2700000" algn="tl" rotWithShape="0">
                <a:prstClr val="black">
                  <a:alpha val="40000"/>
                </a:prstClr>
              </a:outerShdw>
            </a:effectLst>
          </p:spPr>
        </p:pic>
        <p:pic>
          <p:nvPicPr>
            <p:cNvPr id="28" name="Picture 27"/>
            <p:cNvPicPr>
              <a:picLocks noChangeAspect="1"/>
            </p:cNvPicPr>
            <p:nvPr/>
          </p:nvPicPr>
          <p:blipFill>
            <a:blip r:embed="rId4"/>
            <a:stretch>
              <a:fillRect/>
            </a:stretch>
          </p:blipFill>
          <p:spPr>
            <a:xfrm>
              <a:off x="5868274" y="4321542"/>
              <a:ext cx="400703" cy="360632"/>
            </a:xfrm>
            <a:prstGeom prst="rect">
              <a:avLst/>
            </a:prstGeom>
            <a:effectLst>
              <a:outerShdw blurRad="50800" dist="38100" dir="2700000" algn="tl" rotWithShape="0">
                <a:prstClr val="black">
                  <a:alpha val="40000"/>
                </a:prstClr>
              </a:outerShdw>
            </a:effectLst>
          </p:spPr>
        </p:pic>
        <p:sp>
          <p:nvSpPr>
            <p:cNvPr id="29" name="TextBox 28"/>
            <p:cNvSpPr txBox="1"/>
            <p:nvPr/>
          </p:nvSpPr>
          <p:spPr>
            <a:xfrm>
              <a:off x="5229326" y="3392357"/>
              <a:ext cx="546089" cy="291323"/>
            </a:xfrm>
            <a:prstGeom prst="rect">
              <a:avLst/>
            </a:prstGeom>
            <a:noFill/>
          </p:spPr>
          <p:txBody>
            <a:bodyPr wrap="none" rtlCol="0">
              <a:spAutoFit/>
            </a:bodyPr>
            <a:lstStyle/>
            <a:p>
              <a:r>
                <a:rPr lang="en-US" b="1" dirty="0" smtClean="0">
                  <a:solidFill>
                    <a:srgbClr val="FFFFFF"/>
                  </a:solidFill>
                  <a:latin typeface="Consolas"/>
                  <a:cs typeface="Consolas"/>
                </a:rPr>
                <a:t>root</a:t>
              </a:r>
              <a:endParaRPr lang="en-US" b="1" dirty="0">
                <a:solidFill>
                  <a:srgbClr val="FFFFFF"/>
                </a:solidFill>
                <a:latin typeface="Consolas"/>
                <a:cs typeface="Consolas"/>
              </a:endParaRPr>
            </a:p>
          </p:txBody>
        </p:sp>
        <p:cxnSp>
          <p:nvCxnSpPr>
            <p:cNvPr id="30" name="Straight Connector 29"/>
            <p:cNvCxnSpPr>
              <a:endCxn id="32" idx="2"/>
            </p:cNvCxnSpPr>
            <p:nvPr/>
          </p:nvCxnSpPr>
          <p:spPr>
            <a:xfrm flipV="1">
              <a:off x="6934844" y="4682174"/>
              <a:ext cx="0" cy="594267"/>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a:blip r:embed="rId4"/>
            <a:stretch>
              <a:fillRect/>
            </a:stretch>
          </p:blipFill>
          <p:spPr>
            <a:xfrm>
              <a:off x="6734493" y="5096666"/>
              <a:ext cx="400703" cy="360632"/>
            </a:xfrm>
            <a:prstGeom prst="rect">
              <a:avLst/>
            </a:prstGeom>
            <a:effectLst>
              <a:outerShdw blurRad="50800" dist="38100" dir="2700000" algn="tl" rotWithShape="0">
                <a:prstClr val="black">
                  <a:alpha val="40000"/>
                </a:prstClr>
              </a:outerShdw>
            </a:effectLst>
          </p:spPr>
        </p:pic>
        <p:pic>
          <p:nvPicPr>
            <p:cNvPr id="32" name="Picture 31"/>
            <p:cNvPicPr>
              <a:picLocks noChangeAspect="1"/>
            </p:cNvPicPr>
            <p:nvPr/>
          </p:nvPicPr>
          <p:blipFill>
            <a:blip r:embed="rId4"/>
            <a:stretch>
              <a:fillRect/>
            </a:stretch>
          </p:blipFill>
          <p:spPr>
            <a:xfrm>
              <a:off x="6734493" y="4321542"/>
              <a:ext cx="400703" cy="360632"/>
            </a:xfrm>
            <a:prstGeom prst="rect">
              <a:avLst/>
            </a:prstGeom>
            <a:effectLst>
              <a:outerShdw blurRad="50800" dist="38100" dir="2700000" algn="tl" rotWithShape="0">
                <a:prstClr val="black">
                  <a:alpha val="40000"/>
                </a:prstClr>
              </a:outerShdw>
            </a:effectLst>
          </p:spPr>
        </p:pic>
        <p:pic>
          <p:nvPicPr>
            <p:cNvPr id="33" name="Picture 32"/>
            <p:cNvPicPr>
              <a:picLocks noChangeAspect="1"/>
            </p:cNvPicPr>
            <p:nvPr/>
          </p:nvPicPr>
          <p:blipFill>
            <a:blip r:embed="rId4"/>
            <a:stretch>
              <a:fillRect/>
            </a:stretch>
          </p:blipFill>
          <p:spPr>
            <a:xfrm>
              <a:off x="4970466" y="4314326"/>
              <a:ext cx="400703" cy="360632"/>
            </a:xfrm>
            <a:prstGeom prst="rect">
              <a:avLst/>
            </a:prstGeom>
            <a:effectLst>
              <a:outerShdw blurRad="50800" dist="38100" dir="2700000" algn="tl" rotWithShape="0">
                <a:prstClr val="black">
                  <a:alpha val="40000"/>
                </a:prstClr>
              </a:outerShdw>
            </a:effectLst>
          </p:spPr>
        </p:pic>
        <p:cxnSp>
          <p:nvCxnSpPr>
            <p:cNvPr id="34" name="Straight Connector 33"/>
            <p:cNvCxnSpPr>
              <a:stCxn id="27" idx="2"/>
              <a:endCxn id="33" idx="3"/>
            </p:cNvCxnSpPr>
            <p:nvPr/>
          </p:nvCxnSpPr>
          <p:spPr>
            <a:xfrm flipH="1">
              <a:off x="5371169" y="3753568"/>
              <a:ext cx="697456" cy="741074"/>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27" idx="2"/>
              <a:endCxn id="32" idx="1"/>
            </p:cNvCxnSpPr>
            <p:nvPr/>
          </p:nvCxnSpPr>
          <p:spPr>
            <a:xfrm>
              <a:off x="6068625" y="3753568"/>
              <a:ext cx="665868" cy="748289"/>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45065" y="4383635"/>
              <a:ext cx="651431" cy="291323"/>
            </a:xfrm>
            <a:prstGeom prst="rect">
              <a:avLst/>
            </a:prstGeom>
            <a:noFill/>
          </p:spPr>
          <p:txBody>
            <a:bodyPr wrap="none" rtlCol="0">
              <a:spAutoFit/>
            </a:bodyPr>
            <a:lstStyle/>
            <a:p>
              <a:r>
                <a:rPr lang="en-US" b="1" dirty="0" smtClean="0">
                  <a:solidFill>
                    <a:srgbClr val="FFFFFF"/>
                  </a:solidFill>
                  <a:latin typeface="Consolas"/>
                  <a:cs typeface="Consolas"/>
                </a:rPr>
                <a:t>/home</a:t>
              </a:r>
              <a:endParaRPr lang="en-US" b="1" dirty="0">
                <a:solidFill>
                  <a:srgbClr val="FFFFFF"/>
                </a:solidFill>
                <a:latin typeface="Consolas"/>
                <a:cs typeface="Consolas"/>
              </a:endParaRPr>
            </a:p>
          </p:txBody>
        </p:sp>
        <p:sp>
          <p:nvSpPr>
            <p:cNvPr id="37" name="TextBox 36"/>
            <p:cNvSpPr txBox="1"/>
            <p:nvPr/>
          </p:nvSpPr>
          <p:spPr>
            <a:xfrm>
              <a:off x="7145065" y="5130780"/>
              <a:ext cx="1146730" cy="291323"/>
            </a:xfrm>
            <a:prstGeom prst="rect">
              <a:avLst/>
            </a:prstGeom>
            <a:noFill/>
          </p:spPr>
          <p:txBody>
            <a:bodyPr wrap="none" rtlCol="0">
              <a:spAutoFit/>
            </a:bodyPr>
            <a:lstStyle/>
            <a:p>
              <a:r>
                <a:rPr lang="en-US" b="1" dirty="0" smtClean="0">
                  <a:solidFill>
                    <a:srgbClr val="FFFFFF"/>
                  </a:solidFill>
                  <a:latin typeface="Consolas"/>
                  <a:cs typeface="Consolas"/>
                </a:rPr>
                <a:t>/home/john</a:t>
              </a:r>
              <a:endParaRPr lang="en-US" b="1" dirty="0">
                <a:solidFill>
                  <a:srgbClr val="FFFFFF"/>
                </a:solidFill>
                <a:latin typeface="Consolas"/>
                <a:cs typeface="Consolas"/>
              </a:endParaRPr>
            </a:p>
          </p:txBody>
        </p:sp>
        <p:cxnSp>
          <p:nvCxnSpPr>
            <p:cNvPr id="38" name="Straight Connector 37"/>
            <p:cNvCxnSpPr/>
            <p:nvPr/>
          </p:nvCxnSpPr>
          <p:spPr>
            <a:xfrm flipV="1">
              <a:off x="5177119" y="4679714"/>
              <a:ext cx="0" cy="594267"/>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4"/>
            <a:stretch>
              <a:fillRect/>
            </a:stretch>
          </p:blipFill>
          <p:spPr>
            <a:xfrm>
              <a:off x="4976768" y="5094206"/>
              <a:ext cx="400703" cy="360632"/>
            </a:xfrm>
            <a:prstGeom prst="rect">
              <a:avLst/>
            </a:prstGeom>
            <a:effectLst>
              <a:outerShdw blurRad="50800" dist="38100" dir="2700000" algn="tl" rotWithShape="0">
                <a:prstClr val="black">
                  <a:alpha val="40000"/>
                </a:prstClr>
              </a:outerShdw>
            </a:effectLst>
          </p:spPr>
        </p:pic>
        <p:sp>
          <p:nvSpPr>
            <p:cNvPr id="40" name="TextBox 39"/>
            <p:cNvSpPr txBox="1"/>
            <p:nvPr/>
          </p:nvSpPr>
          <p:spPr>
            <a:xfrm>
              <a:off x="3672293" y="5086564"/>
              <a:ext cx="1326881" cy="369332"/>
            </a:xfrm>
            <a:prstGeom prst="rect">
              <a:avLst/>
            </a:prstGeom>
            <a:noFill/>
          </p:spPr>
          <p:txBody>
            <a:bodyPr wrap="none" rtlCol="0">
              <a:spAutoFit/>
            </a:bodyPr>
            <a:lstStyle/>
            <a:p>
              <a:pPr algn="r"/>
              <a:r>
                <a:rPr lang="en-US" b="1" dirty="0" smtClean="0">
                  <a:solidFill>
                    <a:srgbClr val="FFFFFF"/>
                  </a:solidFill>
                  <a:latin typeface="Consolas"/>
                  <a:cs typeface="Consolas"/>
                </a:rPr>
                <a:t>/ifs/data</a:t>
              </a:r>
              <a:endParaRPr lang="en-US" b="1" dirty="0">
                <a:solidFill>
                  <a:srgbClr val="FFFFFF"/>
                </a:solidFill>
                <a:latin typeface="Consolas"/>
                <a:cs typeface="Consolas"/>
              </a:endParaRPr>
            </a:p>
          </p:txBody>
        </p:sp>
        <p:sp>
          <p:nvSpPr>
            <p:cNvPr id="41" name="TextBox 40"/>
            <p:cNvSpPr txBox="1"/>
            <p:nvPr/>
          </p:nvSpPr>
          <p:spPr>
            <a:xfrm>
              <a:off x="4309898" y="4316411"/>
              <a:ext cx="692317" cy="369332"/>
            </a:xfrm>
            <a:prstGeom prst="rect">
              <a:avLst/>
            </a:prstGeom>
            <a:noFill/>
          </p:spPr>
          <p:txBody>
            <a:bodyPr wrap="none" rtlCol="0">
              <a:spAutoFit/>
            </a:bodyPr>
            <a:lstStyle/>
            <a:p>
              <a:pPr algn="r"/>
              <a:r>
                <a:rPr lang="en-US" b="1" dirty="0" smtClean="0">
                  <a:solidFill>
                    <a:srgbClr val="FFFFFF"/>
                  </a:solidFill>
                  <a:latin typeface="Consolas"/>
                  <a:cs typeface="Consolas"/>
                </a:rPr>
                <a:t>/ifs</a:t>
              </a:r>
              <a:endParaRPr lang="en-US" b="1" dirty="0">
                <a:solidFill>
                  <a:srgbClr val="FFFFFF"/>
                </a:solidFill>
                <a:latin typeface="Consolas"/>
                <a:cs typeface="Consolas"/>
              </a:endParaRPr>
            </a:p>
          </p:txBody>
        </p:sp>
      </p:grpSp>
      <p:sp>
        <p:nvSpPr>
          <p:cNvPr id="42" name="TextBox 41"/>
          <p:cNvSpPr txBox="1"/>
          <p:nvPr/>
        </p:nvSpPr>
        <p:spPr>
          <a:xfrm>
            <a:off x="7240518" y="3626380"/>
            <a:ext cx="1435647" cy="369332"/>
          </a:xfrm>
          <a:prstGeom prst="rect">
            <a:avLst/>
          </a:prstGeom>
          <a:noFill/>
          <a:ln w="57150" cmpd="sng">
            <a:solidFill>
              <a:srgbClr val="FFFFFF"/>
            </a:solidFill>
          </a:ln>
        </p:spPr>
        <p:txBody>
          <a:bodyPr wrap="none" rtlCol="0">
            <a:spAutoFit/>
          </a:bodyPr>
          <a:lstStyle/>
          <a:p>
            <a:r>
              <a:rPr lang="en-US" b="1" dirty="0" smtClean="0">
                <a:solidFill>
                  <a:srgbClr val="FFFFFF"/>
                </a:solidFill>
              </a:rPr>
              <a:t>CONTAINER</a:t>
            </a:r>
            <a:endParaRPr lang="en-US" b="1" dirty="0">
              <a:solidFill>
                <a:srgbClr val="FFFFFF"/>
              </a:solidFill>
            </a:endParaRPr>
          </a:p>
        </p:txBody>
      </p:sp>
      <p:sp>
        <p:nvSpPr>
          <p:cNvPr id="43" name="TextBox 42"/>
          <p:cNvSpPr txBox="1"/>
          <p:nvPr/>
        </p:nvSpPr>
        <p:spPr>
          <a:xfrm>
            <a:off x="923132" y="4079576"/>
            <a:ext cx="780232" cy="369332"/>
          </a:xfrm>
          <a:prstGeom prst="rect">
            <a:avLst/>
          </a:prstGeom>
          <a:noFill/>
          <a:ln w="57150" cmpd="sng">
            <a:solidFill>
              <a:srgbClr val="FFFFFF"/>
            </a:solidFill>
          </a:ln>
        </p:spPr>
        <p:txBody>
          <a:bodyPr wrap="none" rtlCol="0">
            <a:spAutoFit/>
          </a:bodyPr>
          <a:lstStyle/>
          <a:p>
            <a:r>
              <a:rPr lang="en-US" b="1" dirty="0" smtClean="0">
                <a:solidFill>
                  <a:srgbClr val="FFFFFF"/>
                </a:solidFill>
              </a:rPr>
              <a:t>HOST</a:t>
            </a:r>
            <a:endParaRPr lang="en-US" b="1" dirty="0">
              <a:solidFill>
                <a:srgbClr val="FFFFFF"/>
              </a:solidFill>
            </a:endParaRPr>
          </a:p>
        </p:txBody>
      </p:sp>
    </p:spTree>
    <p:extLst>
      <p:ext uri="{BB962C8B-B14F-4D97-AF65-F5344CB8AC3E}">
        <p14:creationId xmlns:p14="http://schemas.microsoft.com/office/powerpoint/2010/main" val="110611425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Data Access Issues</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lvl="0" indent="-169863"/>
            <a:r>
              <a:rPr lang="en-US" b="1" dirty="0" smtClean="0"/>
              <a:t>Override User’s Home Directory via </a:t>
            </a:r>
            <a:r>
              <a:rPr lang="en-US" b="1" i="1" dirty="0" smtClean="0"/>
              <a:t>--home</a:t>
            </a:r>
          </a:p>
          <a:p>
            <a:pPr marL="169863" lvl="0" indent="-169863"/>
            <a:r>
              <a:rPr lang="en-US" b="1" dirty="0" smtClean="0"/>
              <a:t>The directory that will be configured to be user’s new home directory must belong to that user.</a:t>
            </a:r>
          </a:p>
        </p:txBody>
      </p:sp>
      <p:grpSp>
        <p:nvGrpSpPr>
          <p:cNvPr id="47" name="Group 46"/>
          <p:cNvGrpSpPr/>
          <p:nvPr/>
        </p:nvGrpSpPr>
        <p:grpSpPr>
          <a:xfrm>
            <a:off x="6056429" y="6118964"/>
            <a:ext cx="946105" cy="652663"/>
            <a:chOff x="5633612" y="5985347"/>
            <a:chExt cx="946105" cy="652663"/>
          </a:xfrm>
        </p:grpSpPr>
        <p:pic>
          <p:nvPicPr>
            <p:cNvPr id="6" name="Picture 5"/>
            <p:cNvPicPr>
              <a:picLocks noChangeAspect="1"/>
            </p:cNvPicPr>
            <p:nvPr/>
          </p:nvPicPr>
          <p:blipFill>
            <a:blip r:embed="rId3">
              <a:biLevel thresh="25000"/>
            </a:blip>
            <a:stretch>
              <a:fillRect/>
            </a:stretch>
          </p:blipFill>
          <p:spPr>
            <a:xfrm>
              <a:off x="5819039" y="6200596"/>
              <a:ext cx="568496" cy="437414"/>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5633612" y="5985347"/>
              <a:ext cx="946105" cy="246221"/>
            </a:xfrm>
            <a:prstGeom prst="rect">
              <a:avLst/>
            </a:prstGeom>
            <a:noFill/>
          </p:spPr>
          <p:txBody>
            <a:bodyPr wrap="square" rtlCol="0">
              <a:spAutoFit/>
            </a:bodyPr>
            <a:lstStyle/>
            <a:p>
              <a:pPr algn="ctr"/>
              <a:r>
                <a:rPr lang="en-US" sz="1000" b="1" dirty="0" smtClean="0">
                  <a:solidFill>
                    <a:srgbClr val="FFFFFF"/>
                  </a:solidFill>
                </a:rPr>
                <a:t>LIVE DEMO</a:t>
              </a:r>
              <a:endParaRPr lang="en-US" sz="1000" b="1" dirty="0">
                <a:solidFill>
                  <a:srgbClr val="FFFFFF"/>
                </a:solidFill>
              </a:endParaRPr>
            </a:p>
          </p:txBody>
        </p:sp>
      </p:grpSp>
      <p:grpSp>
        <p:nvGrpSpPr>
          <p:cNvPr id="8" name="Group 7"/>
          <p:cNvGrpSpPr/>
          <p:nvPr/>
        </p:nvGrpSpPr>
        <p:grpSpPr>
          <a:xfrm>
            <a:off x="433359" y="4064512"/>
            <a:ext cx="2914121" cy="1892661"/>
            <a:chOff x="1021878" y="3719988"/>
            <a:chExt cx="4083778" cy="2652330"/>
          </a:xfrm>
        </p:grpSpPr>
        <p:cxnSp>
          <p:nvCxnSpPr>
            <p:cNvPr id="9" name="Straight Connector 8"/>
            <p:cNvCxnSpPr>
              <a:stCxn id="10" idx="2"/>
            </p:cNvCxnSpPr>
            <p:nvPr/>
          </p:nvCxnSpPr>
          <p:spPr>
            <a:xfrm>
              <a:off x="2414094" y="4212376"/>
              <a:ext cx="0" cy="939513"/>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4"/>
            <a:stretch>
              <a:fillRect/>
            </a:stretch>
          </p:blipFill>
          <p:spPr>
            <a:xfrm>
              <a:off x="2160094" y="3755176"/>
              <a:ext cx="508000" cy="457200"/>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4"/>
            <a:stretch>
              <a:fillRect/>
            </a:stretch>
          </p:blipFill>
          <p:spPr>
            <a:xfrm>
              <a:off x="2160094" y="4932437"/>
              <a:ext cx="508000" cy="457200"/>
            </a:xfrm>
            <a:prstGeom prst="rect">
              <a:avLst/>
            </a:prstGeom>
            <a:effectLst>
              <a:outerShdw blurRad="50800" dist="38100" dir="2700000" algn="tl" rotWithShape="0">
                <a:prstClr val="black">
                  <a:alpha val="40000"/>
                </a:prstClr>
              </a:outerShdw>
            </a:effectLst>
          </p:spPr>
        </p:pic>
        <p:sp>
          <p:nvSpPr>
            <p:cNvPr id="12" name="TextBox 11"/>
            <p:cNvSpPr txBox="1"/>
            <p:nvPr/>
          </p:nvSpPr>
          <p:spPr>
            <a:xfrm>
              <a:off x="1248064" y="3719988"/>
              <a:ext cx="692317" cy="369333"/>
            </a:xfrm>
            <a:prstGeom prst="rect">
              <a:avLst/>
            </a:prstGeom>
            <a:noFill/>
          </p:spPr>
          <p:txBody>
            <a:bodyPr wrap="none" rtlCol="0">
              <a:spAutoFit/>
            </a:bodyPr>
            <a:lstStyle/>
            <a:p>
              <a:r>
                <a:rPr lang="en-US" b="1" dirty="0" smtClean="0">
                  <a:solidFill>
                    <a:srgbClr val="FFFFFF"/>
                  </a:solidFill>
                  <a:latin typeface="Consolas"/>
                  <a:cs typeface="Consolas"/>
                </a:rPr>
                <a:t>root</a:t>
              </a:r>
              <a:endParaRPr lang="en-US" b="1" dirty="0">
                <a:solidFill>
                  <a:srgbClr val="FFFFFF"/>
                </a:solidFill>
                <a:latin typeface="Consolas"/>
                <a:cs typeface="Consolas"/>
              </a:endParaRPr>
            </a:p>
          </p:txBody>
        </p:sp>
        <p:cxnSp>
          <p:nvCxnSpPr>
            <p:cNvPr id="13" name="Straight Connector 12"/>
            <p:cNvCxnSpPr>
              <a:endCxn id="15" idx="2"/>
            </p:cNvCxnSpPr>
            <p:nvPr/>
          </p:nvCxnSpPr>
          <p:spPr>
            <a:xfrm flipV="1">
              <a:off x="3512263" y="5389637"/>
              <a:ext cx="0" cy="753396"/>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stretch>
              <a:fillRect/>
            </a:stretch>
          </p:blipFill>
          <p:spPr>
            <a:xfrm>
              <a:off x="3258263" y="5915118"/>
              <a:ext cx="508000" cy="457200"/>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4"/>
            <a:stretch>
              <a:fillRect/>
            </a:stretch>
          </p:blipFill>
          <p:spPr>
            <a:xfrm>
              <a:off x="3258263" y="4932437"/>
              <a:ext cx="508000" cy="457200"/>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4"/>
            <a:stretch>
              <a:fillRect/>
            </a:stretch>
          </p:blipFill>
          <p:spPr>
            <a:xfrm>
              <a:off x="1021878" y="4923289"/>
              <a:ext cx="508000" cy="457200"/>
            </a:xfrm>
            <a:prstGeom prst="rect">
              <a:avLst/>
            </a:prstGeom>
            <a:effectLst>
              <a:outerShdw blurRad="50800" dist="38100" dir="2700000" algn="tl" rotWithShape="0">
                <a:prstClr val="black">
                  <a:alpha val="40000"/>
                </a:prstClr>
              </a:outerShdw>
            </a:effectLst>
          </p:spPr>
        </p:pic>
        <p:cxnSp>
          <p:nvCxnSpPr>
            <p:cNvPr id="17" name="Straight Connector 16"/>
            <p:cNvCxnSpPr>
              <a:stCxn id="10" idx="2"/>
              <a:endCxn id="16" idx="3"/>
            </p:cNvCxnSpPr>
            <p:nvPr/>
          </p:nvCxnSpPr>
          <p:spPr>
            <a:xfrm flipH="1">
              <a:off x="1529878" y="4212376"/>
              <a:ext cx="884216" cy="939513"/>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0" idx="2"/>
              <a:endCxn id="15" idx="1"/>
            </p:cNvCxnSpPr>
            <p:nvPr/>
          </p:nvCxnSpPr>
          <p:spPr>
            <a:xfrm>
              <a:off x="2414094" y="4212376"/>
              <a:ext cx="844169" cy="948661"/>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78775" y="5011157"/>
              <a:ext cx="692317" cy="369332"/>
            </a:xfrm>
            <a:prstGeom prst="rect">
              <a:avLst/>
            </a:prstGeom>
            <a:noFill/>
          </p:spPr>
          <p:txBody>
            <a:bodyPr wrap="none" rtlCol="0">
              <a:spAutoFit/>
            </a:bodyPr>
            <a:lstStyle/>
            <a:p>
              <a:r>
                <a:rPr lang="en-US" b="1" dirty="0" smtClean="0">
                  <a:solidFill>
                    <a:srgbClr val="FFFFFF"/>
                  </a:solidFill>
                  <a:latin typeface="Consolas"/>
                  <a:cs typeface="Consolas"/>
                </a:rPr>
                <a:t>/ifs</a:t>
              </a:r>
              <a:endParaRPr lang="en-US" b="1" dirty="0">
                <a:solidFill>
                  <a:srgbClr val="FFFFFF"/>
                </a:solidFill>
                <a:latin typeface="Consolas"/>
                <a:cs typeface="Consolas"/>
              </a:endParaRPr>
            </a:p>
          </p:txBody>
        </p:sp>
        <p:sp>
          <p:nvSpPr>
            <p:cNvPr id="20" name="TextBox 19"/>
            <p:cNvSpPr txBox="1"/>
            <p:nvPr/>
          </p:nvSpPr>
          <p:spPr>
            <a:xfrm>
              <a:off x="3778775" y="5958367"/>
              <a:ext cx="1326881" cy="369332"/>
            </a:xfrm>
            <a:prstGeom prst="rect">
              <a:avLst/>
            </a:prstGeom>
            <a:noFill/>
          </p:spPr>
          <p:txBody>
            <a:bodyPr wrap="none" rtlCol="0">
              <a:spAutoFit/>
            </a:bodyPr>
            <a:lstStyle/>
            <a:p>
              <a:r>
                <a:rPr lang="en-US" b="1" dirty="0" smtClean="0">
                  <a:solidFill>
                    <a:srgbClr val="FFFFFF"/>
                  </a:solidFill>
                  <a:latin typeface="Consolas"/>
                  <a:cs typeface="Consolas"/>
                </a:rPr>
                <a:t>/ifs/data</a:t>
              </a:r>
              <a:endParaRPr lang="en-US" b="1" dirty="0">
                <a:solidFill>
                  <a:srgbClr val="FFFFFF"/>
                </a:solidFill>
                <a:latin typeface="Consolas"/>
                <a:cs typeface="Consolas"/>
              </a:endParaRPr>
            </a:p>
          </p:txBody>
        </p:sp>
      </p:grpSp>
      <p:grpSp>
        <p:nvGrpSpPr>
          <p:cNvPr id="3" name="Group 2"/>
          <p:cNvGrpSpPr/>
          <p:nvPr/>
        </p:nvGrpSpPr>
        <p:grpSpPr>
          <a:xfrm>
            <a:off x="4436952" y="2920931"/>
            <a:ext cx="3321329" cy="2064941"/>
            <a:chOff x="4282077" y="2445871"/>
            <a:chExt cx="4210690" cy="2617876"/>
          </a:xfrm>
        </p:grpSpPr>
        <p:cxnSp>
          <p:nvCxnSpPr>
            <p:cNvPr id="22" name="Straight Connector 21"/>
            <p:cNvCxnSpPr>
              <a:stCxn id="23" idx="2"/>
            </p:cNvCxnSpPr>
            <p:nvPr/>
          </p:nvCxnSpPr>
          <p:spPr>
            <a:xfrm>
              <a:off x="5674293" y="2903805"/>
              <a:ext cx="0" cy="939513"/>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a:blip r:embed="rId4"/>
            <a:stretch>
              <a:fillRect/>
            </a:stretch>
          </p:blipFill>
          <p:spPr>
            <a:xfrm>
              <a:off x="5420293" y="2446605"/>
              <a:ext cx="508000" cy="457200"/>
            </a:xfrm>
            <a:prstGeom prst="rect">
              <a:avLst/>
            </a:prstGeom>
            <a:effectLst>
              <a:outerShdw blurRad="50800" dist="38100" dir="2700000" algn="tl" rotWithShape="0">
                <a:prstClr val="black">
                  <a:alpha val="40000"/>
                </a:prstClr>
              </a:outerShdw>
            </a:effectLst>
          </p:spPr>
        </p:pic>
        <p:pic>
          <p:nvPicPr>
            <p:cNvPr id="24" name="Picture 23"/>
            <p:cNvPicPr>
              <a:picLocks noChangeAspect="1"/>
            </p:cNvPicPr>
            <p:nvPr/>
          </p:nvPicPr>
          <p:blipFill>
            <a:blip r:embed="rId4"/>
            <a:stretch>
              <a:fillRect/>
            </a:stretch>
          </p:blipFill>
          <p:spPr>
            <a:xfrm>
              <a:off x="5420293" y="3623866"/>
              <a:ext cx="508000" cy="457200"/>
            </a:xfrm>
            <a:prstGeom prst="rect">
              <a:avLst/>
            </a:prstGeom>
            <a:effectLst>
              <a:outerShdw blurRad="50800" dist="38100" dir="2700000" algn="tl" rotWithShape="0">
                <a:prstClr val="black">
                  <a:alpha val="40000"/>
                </a:prstClr>
              </a:outerShdw>
            </a:effectLst>
          </p:spPr>
        </p:pic>
        <p:sp>
          <p:nvSpPr>
            <p:cNvPr id="25" name="TextBox 24"/>
            <p:cNvSpPr txBox="1"/>
            <p:nvPr/>
          </p:nvSpPr>
          <p:spPr>
            <a:xfrm>
              <a:off x="4610253" y="2445871"/>
              <a:ext cx="692317" cy="369331"/>
            </a:xfrm>
            <a:prstGeom prst="rect">
              <a:avLst/>
            </a:prstGeom>
            <a:noFill/>
          </p:spPr>
          <p:txBody>
            <a:bodyPr wrap="none" rtlCol="0">
              <a:spAutoFit/>
            </a:bodyPr>
            <a:lstStyle/>
            <a:p>
              <a:r>
                <a:rPr lang="en-US" b="1" dirty="0" smtClean="0">
                  <a:solidFill>
                    <a:srgbClr val="FFFFFF"/>
                  </a:solidFill>
                  <a:latin typeface="Consolas"/>
                  <a:cs typeface="Consolas"/>
                </a:rPr>
                <a:t>root</a:t>
              </a:r>
              <a:endParaRPr lang="en-US" b="1" dirty="0">
                <a:solidFill>
                  <a:srgbClr val="FFFFFF"/>
                </a:solidFill>
                <a:latin typeface="Consolas"/>
                <a:cs typeface="Consolas"/>
              </a:endParaRPr>
            </a:p>
          </p:txBody>
        </p:sp>
        <p:cxnSp>
          <p:nvCxnSpPr>
            <p:cNvPr id="26" name="Straight Connector 25"/>
            <p:cNvCxnSpPr>
              <a:endCxn id="28" idx="2"/>
            </p:cNvCxnSpPr>
            <p:nvPr/>
          </p:nvCxnSpPr>
          <p:spPr>
            <a:xfrm flipV="1">
              <a:off x="6772462" y="4081066"/>
              <a:ext cx="0" cy="753396"/>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4"/>
            <a:stretch>
              <a:fillRect/>
            </a:stretch>
          </p:blipFill>
          <p:spPr>
            <a:xfrm>
              <a:off x="6518462" y="4606547"/>
              <a:ext cx="508000" cy="457200"/>
            </a:xfrm>
            <a:prstGeom prst="rect">
              <a:avLst/>
            </a:prstGeom>
            <a:effectLst>
              <a:outerShdw blurRad="50800" dist="38100" dir="2700000" algn="tl" rotWithShape="0">
                <a:prstClr val="black">
                  <a:alpha val="40000"/>
                </a:prstClr>
              </a:outerShdw>
            </a:effectLst>
          </p:spPr>
        </p:pic>
        <p:pic>
          <p:nvPicPr>
            <p:cNvPr id="28" name="Picture 27"/>
            <p:cNvPicPr>
              <a:picLocks noChangeAspect="1"/>
            </p:cNvPicPr>
            <p:nvPr/>
          </p:nvPicPr>
          <p:blipFill>
            <a:blip r:embed="rId4"/>
            <a:stretch>
              <a:fillRect/>
            </a:stretch>
          </p:blipFill>
          <p:spPr>
            <a:xfrm>
              <a:off x="6518462" y="3623866"/>
              <a:ext cx="508000" cy="457200"/>
            </a:xfrm>
            <a:prstGeom prst="rect">
              <a:avLst/>
            </a:prstGeom>
            <a:effectLst>
              <a:outerShdw blurRad="50800" dist="38100" dir="2700000" algn="tl" rotWithShape="0">
                <a:prstClr val="black">
                  <a:alpha val="40000"/>
                </a:prstClr>
              </a:outerShdw>
            </a:effectLst>
          </p:spPr>
        </p:pic>
        <p:pic>
          <p:nvPicPr>
            <p:cNvPr id="29" name="Picture 28"/>
            <p:cNvPicPr>
              <a:picLocks noChangeAspect="1"/>
            </p:cNvPicPr>
            <p:nvPr/>
          </p:nvPicPr>
          <p:blipFill>
            <a:blip r:embed="rId4"/>
            <a:stretch>
              <a:fillRect/>
            </a:stretch>
          </p:blipFill>
          <p:spPr>
            <a:xfrm>
              <a:off x="4282077" y="3614718"/>
              <a:ext cx="508000" cy="457200"/>
            </a:xfrm>
            <a:prstGeom prst="rect">
              <a:avLst/>
            </a:prstGeom>
            <a:effectLst>
              <a:outerShdw blurRad="50800" dist="38100" dir="2700000" algn="tl" rotWithShape="0">
                <a:prstClr val="black">
                  <a:alpha val="40000"/>
                </a:prstClr>
              </a:outerShdw>
            </a:effectLst>
          </p:spPr>
        </p:pic>
        <p:cxnSp>
          <p:nvCxnSpPr>
            <p:cNvPr id="30" name="Straight Connector 29"/>
            <p:cNvCxnSpPr>
              <a:stCxn id="23" idx="2"/>
              <a:endCxn id="29" idx="3"/>
            </p:cNvCxnSpPr>
            <p:nvPr/>
          </p:nvCxnSpPr>
          <p:spPr>
            <a:xfrm flipH="1">
              <a:off x="4790077" y="2903805"/>
              <a:ext cx="884216" cy="939513"/>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3" idx="2"/>
              <a:endCxn id="28" idx="1"/>
            </p:cNvCxnSpPr>
            <p:nvPr/>
          </p:nvCxnSpPr>
          <p:spPr>
            <a:xfrm>
              <a:off x="5674293" y="2903805"/>
              <a:ext cx="844169" cy="948661"/>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038974" y="3702586"/>
              <a:ext cx="825867" cy="369332"/>
            </a:xfrm>
            <a:prstGeom prst="rect">
              <a:avLst/>
            </a:prstGeom>
            <a:noFill/>
          </p:spPr>
          <p:txBody>
            <a:bodyPr wrap="none" rtlCol="0">
              <a:spAutoFit/>
            </a:bodyPr>
            <a:lstStyle/>
            <a:p>
              <a:r>
                <a:rPr lang="en-US" b="1" dirty="0" smtClean="0">
                  <a:solidFill>
                    <a:srgbClr val="FFFFFF"/>
                  </a:solidFill>
                  <a:latin typeface="Consolas"/>
                  <a:cs typeface="Consolas"/>
                </a:rPr>
                <a:t>/home</a:t>
              </a:r>
              <a:endParaRPr lang="en-US" b="1" dirty="0">
                <a:solidFill>
                  <a:srgbClr val="FFFFFF"/>
                </a:solidFill>
                <a:latin typeface="Consolas"/>
                <a:cs typeface="Consolas"/>
              </a:endParaRPr>
            </a:p>
          </p:txBody>
        </p:sp>
        <p:sp>
          <p:nvSpPr>
            <p:cNvPr id="33" name="TextBox 32"/>
            <p:cNvSpPr txBox="1"/>
            <p:nvPr/>
          </p:nvSpPr>
          <p:spPr>
            <a:xfrm>
              <a:off x="7038974" y="4649796"/>
              <a:ext cx="1453793" cy="369332"/>
            </a:xfrm>
            <a:prstGeom prst="rect">
              <a:avLst/>
            </a:prstGeom>
            <a:noFill/>
          </p:spPr>
          <p:txBody>
            <a:bodyPr wrap="none" rtlCol="0">
              <a:spAutoFit/>
            </a:bodyPr>
            <a:lstStyle/>
            <a:p>
              <a:r>
                <a:rPr lang="en-US" b="1" dirty="0" smtClean="0">
                  <a:solidFill>
                    <a:srgbClr val="FFFFFF"/>
                  </a:solidFill>
                  <a:latin typeface="Consolas"/>
                  <a:cs typeface="Consolas"/>
                </a:rPr>
                <a:t>/home/john</a:t>
              </a:r>
              <a:endParaRPr lang="en-US" b="1" dirty="0">
                <a:solidFill>
                  <a:srgbClr val="FFFFFF"/>
                </a:solidFill>
                <a:latin typeface="Consolas"/>
                <a:cs typeface="Consolas"/>
              </a:endParaRPr>
            </a:p>
          </p:txBody>
        </p:sp>
      </p:grpSp>
      <p:cxnSp>
        <p:nvCxnSpPr>
          <p:cNvPr id="39" name="Curved Connector 38"/>
          <p:cNvCxnSpPr/>
          <p:nvPr/>
        </p:nvCxnSpPr>
        <p:spPr>
          <a:xfrm flipV="1">
            <a:off x="3685995" y="4805015"/>
            <a:ext cx="2416029" cy="1120320"/>
          </a:xfrm>
          <a:prstGeom prst="curvedConnector3">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734593" y="3027588"/>
            <a:ext cx="1435647" cy="369332"/>
          </a:xfrm>
          <a:prstGeom prst="rect">
            <a:avLst/>
          </a:prstGeom>
          <a:noFill/>
          <a:ln w="57150" cmpd="sng">
            <a:solidFill>
              <a:srgbClr val="FFFFFF"/>
            </a:solidFill>
          </a:ln>
        </p:spPr>
        <p:txBody>
          <a:bodyPr wrap="none" rtlCol="0">
            <a:spAutoFit/>
          </a:bodyPr>
          <a:lstStyle/>
          <a:p>
            <a:r>
              <a:rPr lang="en-US" b="1" dirty="0" smtClean="0">
                <a:solidFill>
                  <a:srgbClr val="FFFFFF"/>
                </a:solidFill>
              </a:rPr>
              <a:t>CONTAINER</a:t>
            </a:r>
            <a:endParaRPr lang="en-US" b="1" dirty="0">
              <a:solidFill>
                <a:srgbClr val="FFFFFF"/>
              </a:solidFill>
            </a:endParaRPr>
          </a:p>
        </p:txBody>
      </p:sp>
      <p:sp>
        <p:nvSpPr>
          <p:cNvPr id="46" name="TextBox 45"/>
          <p:cNvSpPr txBox="1"/>
          <p:nvPr/>
        </p:nvSpPr>
        <p:spPr>
          <a:xfrm>
            <a:off x="1036707" y="3480784"/>
            <a:ext cx="780232" cy="369332"/>
          </a:xfrm>
          <a:prstGeom prst="rect">
            <a:avLst/>
          </a:prstGeom>
          <a:noFill/>
          <a:ln w="57150" cmpd="sng">
            <a:solidFill>
              <a:srgbClr val="FFFFFF"/>
            </a:solidFill>
          </a:ln>
        </p:spPr>
        <p:txBody>
          <a:bodyPr wrap="none" rtlCol="0">
            <a:spAutoFit/>
          </a:bodyPr>
          <a:lstStyle/>
          <a:p>
            <a:r>
              <a:rPr lang="en-US" b="1" dirty="0" smtClean="0">
                <a:solidFill>
                  <a:srgbClr val="FFFFFF"/>
                </a:solidFill>
              </a:rPr>
              <a:t>HOST</a:t>
            </a:r>
            <a:endParaRPr lang="en-US" b="1" dirty="0">
              <a:solidFill>
                <a:srgbClr val="FFFFFF"/>
              </a:solidFill>
            </a:endParaRPr>
          </a:p>
        </p:txBody>
      </p:sp>
    </p:spTree>
    <p:extLst>
      <p:ext uri="{BB962C8B-B14F-4D97-AF65-F5344CB8AC3E}">
        <p14:creationId xmlns:p14="http://schemas.microsoft.com/office/powerpoint/2010/main" val="242683782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Data Access Issues</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lvl="0" indent="-169863"/>
            <a:r>
              <a:rPr lang="en-US" b="1" dirty="0" smtClean="0"/>
              <a:t>Store Data Files in User’s Home Directory</a:t>
            </a:r>
          </a:p>
          <a:p>
            <a:pPr marL="569913" lvl="1" indent="-169863"/>
            <a:r>
              <a:rPr lang="en-US" b="1" dirty="0" smtClean="0"/>
              <a:t>Everything user has in his/her directory will be fully accessible within the container.</a:t>
            </a:r>
          </a:p>
        </p:txBody>
      </p:sp>
      <p:grpSp>
        <p:nvGrpSpPr>
          <p:cNvPr id="47" name="Group 46"/>
          <p:cNvGrpSpPr/>
          <p:nvPr/>
        </p:nvGrpSpPr>
        <p:grpSpPr>
          <a:xfrm>
            <a:off x="6056429" y="6118964"/>
            <a:ext cx="946105" cy="652663"/>
            <a:chOff x="5633612" y="5985347"/>
            <a:chExt cx="946105" cy="652663"/>
          </a:xfrm>
        </p:grpSpPr>
        <p:pic>
          <p:nvPicPr>
            <p:cNvPr id="6" name="Picture 5"/>
            <p:cNvPicPr>
              <a:picLocks noChangeAspect="1"/>
            </p:cNvPicPr>
            <p:nvPr/>
          </p:nvPicPr>
          <p:blipFill>
            <a:blip r:embed="rId3">
              <a:biLevel thresh="25000"/>
            </a:blip>
            <a:stretch>
              <a:fillRect/>
            </a:stretch>
          </p:blipFill>
          <p:spPr>
            <a:xfrm>
              <a:off x="5819039" y="6200596"/>
              <a:ext cx="568496" cy="437414"/>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5633612" y="5985347"/>
              <a:ext cx="946105" cy="246221"/>
            </a:xfrm>
            <a:prstGeom prst="rect">
              <a:avLst/>
            </a:prstGeom>
            <a:noFill/>
          </p:spPr>
          <p:txBody>
            <a:bodyPr wrap="square" rtlCol="0">
              <a:spAutoFit/>
            </a:bodyPr>
            <a:lstStyle/>
            <a:p>
              <a:pPr algn="ctr"/>
              <a:r>
                <a:rPr lang="en-US" sz="1000" b="1" dirty="0" smtClean="0">
                  <a:solidFill>
                    <a:srgbClr val="FFFFFF"/>
                  </a:solidFill>
                </a:rPr>
                <a:t>LIVE DEMO</a:t>
              </a:r>
              <a:endParaRPr lang="en-US" sz="1000" b="1" dirty="0">
                <a:solidFill>
                  <a:srgbClr val="FFFFFF"/>
                </a:solidFill>
              </a:endParaRPr>
            </a:p>
          </p:txBody>
        </p:sp>
      </p:grpSp>
      <p:grpSp>
        <p:nvGrpSpPr>
          <p:cNvPr id="8" name="Group 7"/>
          <p:cNvGrpSpPr/>
          <p:nvPr/>
        </p:nvGrpSpPr>
        <p:grpSpPr>
          <a:xfrm>
            <a:off x="433359" y="4064512"/>
            <a:ext cx="3421072" cy="1966604"/>
            <a:chOff x="1021878" y="3719988"/>
            <a:chExt cx="4794207" cy="2755952"/>
          </a:xfrm>
        </p:grpSpPr>
        <p:cxnSp>
          <p:nvCxnSpPr>
            <p:cNvPr id="9" name="Straight Connector 8"/>
            <p:cNvCxnSpPr>
              <a:stCxn id="10" idx="2"/>
            </p:cNvCxnSpPr>
            <p:nvPr/>
          </p:nvCxnSpPr>
          <p:spPr>
            <a:xfrm>
              <a:off x="2414094" y="4212376"/>
              <a:ext cx="0" cy="939513"/>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4"/>
            <a:stretch>
              <a:fillRect/>
            </a:stretch>
          </p:blipFill>
          <p:spPr>
            <a:xfrm>
              <a:off x="2160094" y="3755176"/>
              <a:ext cx="508000" cy="457200"/>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4"/>
            <a:stretch>
              <a:fillRect/>
            </a:stretch>
          </p:blipFill>
          <p:spPr>
            <a:xfrm>
              <a:off x="2160094" y="4932437"/>
              <a:ext cx="508000" cy="457200"/>
            </a:xfrm>
            <a:prstGeom prst="rect">
              <a:avLst/>
            </a:prstGeom>
            <a:effectLst>
              <a:outerShdw blurRad="50800" dist="38100" dir="2700000" algn="tl" rotWithShape="0">
                <a:prstClr val="black">
                  <a:alpha val="40000"/>
                </a:prstClr>
              </a:outerShdw>
            </a:effectLst>
          </p:spPr>
        </p:pic>
        <p:sp>
          <p:nvSpPr>
            <p:cNvPr id="12" name="TextBox 11"/>
            <p:cNvSpPr txBox="1"/>
            <p:nvPr/>
          </p:nvSpPr>
          <p:spPr>
            <a:xfrm>
              <a:off x="1248064" y="3719988"/>
              <a:ext cx="692317" cy="369333"/>
            </a:xfrm>
            <a:prstGeom prst="rect">
              <a:avLst/>
            </a:prstGeom>
            <a:noFill/>
          </p:spPr>
          <p:txBody>
            <a:bodyPr wrap="none" rtlCol="0">
              <a:spAutoFit/>
            </a:bodyPr>
            <a:lstStyle/>
            <a:p>
              <a:r>
                <a:rPr lang="en-US" b="1" dirty="0" smtClean="0">
                  <a:solidFill>
                    <a:srgbClr val="FFFFFF"/>
                  </a:solidFill>
                  <a:latin typeface="Consolas"/>
                  <a:cs typeface="Consolas"/>
                </a:rPr>
                <a:t>root</a:t>
              </a:r>
              <a:endParaRPr lang="en-US" b="1" dirty="0">
                <a:solidFill>
                  <a:srgbClr val="FFFFFF"/>
                </a:solidFill>
                <a:latin typeface="Consolas"/>
                <a:cs typeface="Consolas"/>
              </a:endParaRPr>
            </a:p>
          </p:txBody>
        </p:sp>
        <p:cxnSp>
          <p:nvCxnSpPr>
            <p:cNvPr id="13" name="Straight Connector 12"/>
            <p:cNvCxnSpPr>
              <a:endCxn id="15" idx="2"/>
            </p:cNvCxnSpPr>
            <p:nvPr/>
          </p:nvCxnSpPr>
          <p:spPr>
            <a:xfrm flipV="1">
              <a:off x="3512263" y="5389637"/>
              <a:ext cx="0" cy="753396"/>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stretch>
              <a:fillRect/>
            </a:stretch>
          </p:blipFill>
          <p:spPr>
            <a:xfrm>
              <a:off x="3258263" y="5915118"/>
              <a:ext cx="508000" cy="457200"/>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4"/>
            <a:stretch>
              <a:fillRect/>
            </a:stretch>
          </p:blipFill>
          <p:spPr>
            <a:xfrm>
              <a:off x="3258263" y="4932437"/>
              <a:ext cx="508000" cy="457200"/>
            </a:xfrm>
            <a:prstGeom prst="rect">
              <a:avLst/>
            </a:prstGeom>
            <a:effectLst>
              <a:outerShdw blurRad="50800" dist="38100" dir="2700000" algn="tl" rotWithShape="0">
                <a:prstClr val="black">
                  <a:alpha val="40000"/>
                </a:prstClr>
              </a:outerShdw>
            </a:effectLst>
          </p:spPr>
        </p:pic>
        <p:pic>
          <p:nvPicPr>
            <p:cNvPr id="16" name="Picture 15"/>
            <p:cNvPicPr>
              <a:picLocks noChangeAspect="1"/>
            </p:cNvPicPr>
            <p:nvPr/>
          </p:nvPicPr>
          <p:blipFill>
            <a:blip r:embed="rId4"/>
            <a:stretch>
              <a:fillRect/>
            </a:stretch>
          </p:blipFill>
          <p:spPr>
            <a:xfrm>
              <a:off x="1021878" y="4923289"/>
              <a:ext cx="508000" cy="457200"/>
            </a:xfrm>
            <a:prstGeom prst="rect">
              <a:avLst/>
            </a:prstGeom>
            <a:effectLst>
              <a:outerShdw blurRad="50800" dist="38100" dir="2700000" algn="tl" rotWithShape="0">
                <a:prstClr val="black">
                  <a:alpha val="40000"/>
                </a:prstClr>
              </a:outerShdw>
            </a:effectLst>
          </p:spPr>
        </p:pic>
        <p:cxnSp>
          <p:nvCxnSpPr>
            <p:cNvPr id="17" name="Straight Connector 16"/>
            <p:cNvCxnSpPr>
              <a:stCxn id="10" idx="2"/>
              <a:endCxn id="16" idx="3"/>
            </p:cNvCxnSpPr>
            <p:nvPr/>
          </p:nvCxnSpPr>
          <p:spPr>
            <a:xfrm flipH="1">
              <a:off x="1529878" y="4212376"/>
              <a:ext cx="884216" cy="939513"/>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0" idx="2"/>
              <a:endCxn id="15" idx="1"/>
            </p:cNvCxnSpPr>
            <p:nvPr/>
          </p:nvCxnSpPr>
          <p:spPr>
            <a:xfrm>
              <a:off x="2414094" y="4212376"/>
              <a:ext cx="844169" cy="948661"/>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78775" y="5011157"/>
              <a:ext cx="1157350" cy="517573"/>
            </a:xfrm>
            <a:prstGeom prst="rect">
              <a:avLst/>
            </a:prstGeom>
            <a:noFill/>
          </p:spPr>
          <p:txBody>
            <a:bodyPr wrap="none" rtlCol="0">
              <a:spAutoFit/>
            </a:bodyPr>
            <a:lstStyle/>
            <a:p>
              <a:r>
                <a:rPr lang="en-US" b="1" dirty="0" smtClean="0">
                  <a:solidFill>
                    <a:srgbClr val="FFFFFF"/>
                  </a:solidFill>
                  <a:latin typeface="Consolas"/>
                  <a:cs typeface="Consolas"/>
                </a:rPr>
                <a:t>/home</a:t>
              </a:r>
              <a:endParaRPr lang="en-US" b="1" dirty="0">
                <a:solidFill>
                  <a:srgbClr val="FFFFFF"/>
                </a:solidFill>
                <a:latin typeface="Consolas"/>
                <a:cs typeface="Consolas"/>
              </a:endParaRPr>
            </a:p>
          </p:txBody>
        </p:sp>
        <p:sp>
          <p:nvSpPr>
            <p:cNvPr id="20" name="TextBox 19"/>
            <p:cNvSpPr txBox="1"/>
            <p:nvPr/>
          </p:nvSpPr>
          <p:spPr>
            <a:xfrm>
              <a:off x="3778775" y="5958367"/>
              <a:ext cx="2037310" cy="517573"/>
            </a:xfrm>
            <a:prstGeom prst="rect">
              <a:avLst/>
            </a:prstGeom>
            <a:noFill/>
          </p:spPr>
          <p:txBody>
            <a:bodyPr wrap="none" rtlCol="0">
              <a:spAutoFit/>
            </a:bodyPr>
            <a:lstStyle/>
            <a:p>
              <a:r>
                <a:rPr lang="en-US" b="1" dirty="0" smtClean="0">
                  <a:solidFill>
                    <a:srgbClr val="FFFFFF"/>
                  </a:solidFill>
                  <a:latin typeface="Consolas"/>
                  <a:cs typeface="Consolas"/>
                </a:rPr>
                <a:t>/home/john</a:t>
              </a:r>
              <a:endParaRPr lang="en-US" b="1" dirty="0">
                <a:solidFill>
                  <a:srgbClr val="FFFFFF"/>
                </a:solidFill>
                <a:latin typeface="Consolas"/>
                <a:cs typeface="Consolas"/>
              </a:endParaRPr>
            </a:p>
          </p:txBody>
        </p:sp>
      </p:grpSp>
      <p:grpSp>
        <p:nvGrpSpPr>
          <p:cNvPr id="3" name="Group 2"/>
          <p:cNvGrpSpPr/>
          <p:nvPr/>
        </p:nvGrpSpPr>
        <p:grpSpPr>
          <a:xfrm>
            <a:off x="4436952" y="2920931"/>
            <a:ext cx="3321329" cy="2064941"/>
            <a:chOff x="4282077" y="2445871"/>
            <a:chExt cx="4210690" cy="2617876"/>
          </a:xfrm>
        </p:grpSpPr>
        <p:cxnSp>
          <p:nvCxnSpPr>
            <p:cNvPr id="22" name="Straight Connector 21"/>
            <p:cNvCxnSpPr>
              <a:stCxn id="23" idx="2"/>
            </p:cNvCxnSpPr>
            <p:nvPr/>
          </p:nvCxnSpPr>
          <p:spPr>
            <a:xfrm>
              <a:off x="5674293" y="2903805"/>
              <a:ext cx="0" cy="939513"/>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a:blip r:embed="rId4"/>
            <a:stretch>
              <a:fillRect/>
            </a:stretch>
          </p:blipFill>
          <p:spPr>
            <a:xfrm>
              <a:off x="5420293" y="2446605"/>
              <a:ext cx="508000" cy="457200"/>
            </a:xfrm>
            <a:prstGeom prst="rect">
              <a:avLst/>
            </a:prstGeom>
            <a:effectLst>
              <a:outerShdw blurRad="50800" dist="38100" dir="2700000" algn="tl" rotWithShape="0">
                <a:prstClr val="black">
                  <a:alpha val="40000"/>
                </a:prstClr>
              </a:outerShdw>
            </a:effectLst>
          </p:spPr>
        </p:pic>
        <p:pic>
          <p:nvPicPr>
            <p:cNvPr id="24" name="Picture 23"/>
            <p:cNvPicPr>
              <a:picLocks noChangeAspect="1"/>
            </p:cNvPicPr>
            <p:nvPr/>
          </p:nvPicPr>
          <p:blipFill>
            <a:blip r:embed="rId4"/>
            <a:stretch>
              <a:fillRect/>
            </a:stretch>
          </p:blipFill>
          <p:spPr>
            <a:xfrm>
              <a:off x="5420293" y="3623866"/>
              <a:ext cx="508000" cy="457200"/>
            </a:xfrm>
            <a:prstGeom prst="rect">
              <a:avLst/>
            </a:prstGeom>
            <a:effectLst>
              <a:outerShdw blurRad="50800" dist="38100" dir="2700000" algn="tl" rotWithShape="0">
                <a:prstClr val="black">
                  <a:alpha val="40000"/>
                </a:prstClr>
              </a:outerShdw>
            </a:effectLst>
          </p:spPr>
        </p:pic>
        <p:sp>
          <p:nvSpPr>
            <p:cNvPr id="25" name="TextBox 24"/>
            <p:cNvSpPr txBox="1"/>
            <p:nvPr/>
          </p:nvSpPr>
          <p:spPr>
            <a:xfrm>
              <a:off x="4610253" y="2445871"/>
              <a:ext cx="692317" cy="369331"/>
            </a:xfrm>
            <a:prstGeom prst="rect">
              <a:avLst/>
            </a:prstGeom>
            <a:noFill/>
          </p:spPr>
          <p:txBody>
            <a:bodyPr wrap="none" rtlCol="0">
              <a:spAutoFit/>
            </a:bodyPr>
            <a:lstStyle/>
            <a:p>
              <a:r>
                <a:rPr lang="en-US" b="1" dirty="0" smtClean="0">
                  <a:solidFill>
                    <a:srgbClr val="FFFFFF"/>
                  </a:solidFill>
                  <a:latin typeface="Consolas"/>
                  <a:cs typeface="Consolas"/>
                </a:rPr>
                <a:t>root</a:t>
              </a:r>
              <a:endParaRPr lang="en-US" b="1" dirty="0">
                <a:solidFill>
                  <a:srgbClr val="FFFFFF"/>
                </a:solidFill>
                <a:latin typeface="Consolas"/>
                <a:cs typeface="Consolas"/>
              </a:endParaRPr>
            </a:p>
          </p:txBody>
        </p:sp>
        <p:cxnSp>
          <p:nvCxnSpPr>
            <p:cNvPr id="26" name="Straight Connector 25"/>
            <p:cNvCxnSpPr>
              <a:endCxn id="28" idx="2"/>
            </p:cNvCxnSpPr>
            <p:nvPr/>
          </p:nvCxnSpPr>
          <p:spPr>
            <a:xfrm flipV="1">
              <a:off x="6772462" y="4081066"/>
              <a:ext cx="0" cy="753396"/>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p:nvPicPr>
          <p:blipFill>
            <a:blip r:embed="rId4"/>
            <a:stretch>
              <a:fillRect/>
            </a:stretch>
          </p:blipFill>
          <p:spPr>
            <a:xfrm>
              <a:off x="6518462" y="4606547"/>
              <a:ext cx="508000" cy="457200"/>
            </a:xfrm>
            <a:prstGeom prst="rect">
              <a:avLst/>
            </a:prstGeom>
            <a:effectLst>
              <a:outerShdw blurRad="50800" dist="38100" dir="2700000" algn="tl" rotWithShape="0">
                <a:prstClr val="black">
                  <a:alpha val="40000"/>
                </a:prstClr>
              </a:outerShdw>
            </a:effectLst>
          </p:spPr>
        </p:pic>
        <p:pic>
          <p:nvPicPr>
            <p:cNvPr id="28" name="Picture 27"/>
            <p:cNvPicPr>
              <a:picLocks noChangeAspect="1"/>
            </p:cNvPicPr>
            <p:nvPr/>
          </p:nvPicPr>
          <p:blipFill>
            <a:blip r:embed="rId4"/>
            <a:stretch>
              <a:fillRect/>
            </a:stretch>
          </p:blipFill>
          <p:spPr>
            <a:xfrm>
              <a:off x="6518462" y="3623866"/>
              <a:ext cx="508000" cy="457200"/>
            </a:xfrm>
            <a:prstGeom prst="rect">
              <a:avLst/>
            </a:prstGeom>
            <a:effectLst>
              <a:outerShdw blurRad="50800" dist="38100" dir="2700000" algn="tl" rotWithShape="0">
                <a:prstClr val="black">
                  <a:alpha val="40000"/>
                </a:prstClr>
              </a:outerShdw>
            </a:effectLst>
          </p:spPr>
        </p:pic>
        <p:pic>
          <p:nvPicPr>
            <p:cNvPr id="29" name="Picture 28"/>
            <p:cNvPicPr>
              <a:picLocks noChangeAspect="1"/>
            </p:cNvPicPr>
            <p:nvPr/>
          </p:nvPicPr>
          <p:blipFill>
            <a:blip r:embed="rId4"/>
            <a:stretch>
              <a:fillRect/>
            </a:stretch>
          </p:blipFill>
          <p:spPr>
            <a:xfrm>
              <a:off x="4282077" y="3614718"/>
              <a:ext cx="508000" cy="457200"/>
            </a:xfrm>
            <a:prstGeom prst="rect">
              <a:avLst/>
            </a:prstGeom>
            <a:effectLst>
              <a:outerShdw blurRad="50800" dist="38100" dir="2700000" algn="tl" rotWithShape="0">
                <a:prstClr val="black">
                  <a:alpha val="40000"/>
                </a:prstClr>
              </a:outerShdw>
            </a:effectLst>
          </p:spPr>
        </p:pic>
        <p:cxnSp>
          <p:nvCxnSpPr>
            <p:cNvPr id="30" name="Straight Connector 29"/>
            <p:cNvCxnSpPr>
              <a:stCxn id="23" idx="2"/>
              <a:endCxn id="29" idx="3"/>
            </p:cNvCxnSpPr>
            <p:nvPr/>
          </p:nvCxnSpPr>
          <p:spPr>
            <a:xfrm flipH="1">
              <a:off x="4790077" y="2903805"/>
              <a:ext cx="884216" cy="939513"/>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3" idx="2"/>
              <a:endCxn id="28" idx="1"/>
            </p:cNvCxnSpPr>
            <p:nvPr/>
          </p:nvCxnSpPr>
          <p:spPr>
            <a:xfrm>
              <a:off x="5674293" y="2903805"/>
              <a:ext cx="844169" cy="948661"/>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038974" y="3702586"/>
              <a:ext cx="825867" cy="369332"/>
            </a:xfrm>
            <a:prstGeom prst="rect">
              <a:avLst/>
            </a:prstGeom>
            <a:noFill/>
          </p:spPr>
          <p:txBody>
            <a:bodyPr wrap="none" rtlCol="0">
              <a:spAutoFit/>
            </a:bodyPr>
            <a:lstStyle/>
            <a:p>
              <a:r>
                <a:rPr lang="en-US" b="1" dirty="0" smtClean="0">
                  <a:solidFill>
                    <a:srgbClr val="FFFFFF"/>
                  </a:solidFill>
                  <a:latin typeface="Consolas"/>
                  <a:cs typeface="Consolas"/>
                </a:rPr>
                <a:t>/home</a:t>
              </a:r>
              <a:endParaRPr lang="en-US" b="1" dirty="0">
                <a:solidFill>
                  <a:srgbClr val="FFFFFF"/>
                </a:solidFill>
                <a:latin typeface="Consolas"/>
                <a:cs typeface="Consolas"/>
              </a:endParaRPr>
            </a:p>
          </p:txBody>
        </p:sp>
        <p:sp>
          <p:nvSpPr>
            <p:cNvPr id="33" name="TextBox 32"/>
            <p:cNvSpPr txBox="1"/>
            <p:nvPr/>
          </p:nvSpPr>
          <p:spPr>
            <a:xfrm>
              <a:off x="7038974" y="4649796"/>
              <a:ext cx="1453793" cy="369332"/>
            </a:xfrm>
            <a:prstGeom prst="rect">
              <a:avLst/>
            </a:prstGeom>
            <a:noFill/>
          </p:spPr>
          <p:txBody>
            <a:bodyPr wrap="none" rtlCol="0">
              <a:spAutoFit/>
            </a:bodyPr>
            <a:lstStyle/>
            <a:p>
              <a:r>
                <a:rPr lang="en-US" b="1" dirty="0" smtClean="0">
                  <a:solidFill>
                    <a:srgbClr val="FFFFFF"/>
                  </a:solidFill>
                  <a:latin typeface="Consolas"/>
                  <a:cs typeface="Consolas"/>
                </a:rPr>
                <a:t>/home/john</a:t>
              </a:r>
              <a:endParaRPr lang="en-US" b="1" dirty="0">
                <a:solidFill>
                  <a:srgbClr val="FFFFFF"/>
                </a:solidFill>
                <a:latin typeface="Consolas"/>
                <a:cs typeface="Consolas"/>
              </a:endParaRPr>
            </a:p>
          </p:txBody>
        </p:sp>
      </p:grpSp>
      <p:cxnSp>
        <p:nvCxnSpPr>
          <p:cNvPr id="39" name="Curved Connector 38"/>
          <p:cNvCxnSpPr/>
          <p:nvPr/>
        </p:nvCxnSpPr>
        <p:spPr>
          <a:xfrm flipV="1">
            <a:off x="3854431" y="4805015"/>
            <a:ext cx="2247593" cy="1120320"/>
          </a:xfrm>
          <a:prstGeom prst="curvedConnector3">
            <a:avLst/>
          </a:prstGeom>
          <a:ln>
            <a:solidFill>
              <a:srgbClr val="FFFFFF"/>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734593" y="3027588"/>
            <a:ext cx="1435647" cy="369332"/>
          </a:xfrm>
          <a:prstGeom prst="rect">
            <a:avLst/>
          </a:prstGeom>
          <a:noFill/>
          <a:ln w="57150" cmpd="sng">
            <a:solidFill>
              <a:srgbClr val="FFFFFF"/>
            </a:solidFill>
          </a:ln>
        </p:spPr>
        <p:txBody>
          <a:bodyPr wrap="none" rtlCol="0">
            <a:spAutoFit/>
          </a:bodyPr>
          <a:lstStyle/>
          <a:p>
            <a:r>
              <a:rPr lang="en-US" b="1" dirty="0" smtClean="0">
                <a:solidFill>
                  <a:srgbClr val="FFFFFF"/>
                </a:solidFill>
              </a:rPr>
              <a:t>CONTAINER</a:t>
            </a:r>
            <a:endParaRPr lang="en-US" b="1" dirty="0">
              <a:solidFill>
                <a:srgbClr val="FFFFFF"/>
              </a:solidFill>
            </a:endParaRPr>
          </a:p>
        </p:txBody>
      </p:sp>
      <p:sp>
        <p:nvSpPr>
          <p:cNvPr id="46" name="TextBox 45"/>
          <p:cNvSpPr txBox="1"/>
          <p:nvPr/>
        </p:nvSpPr>
        <p:spPr>
          <a:xfrm>
            <a:off x="1036707" y="3480784"/>
            <a:ext cx="780232" cy="369332"/>
          </a:xfrm>
          <a:prstGeom prst="rect">
            <a:avLst/>
          </a:prstGeom>
          <a:noFill/>
          <a:ln w="57150" cmpd="sng">
            <a:solidFill>
              <a:srgbClr val="FFFFFF"/>
            </a:solidFill>
          </a:ln>
        </p:spPr>
        <p:txBody>
          <a:bodyPr wrap="none" rtlCol="0">
            <a:spAutoFit/>
          </a:bodyPr>
          <a:lstStyle/>
          <a:p>
            <a:r>
              <a:rPr lang="en-US" b="1" dirty="0" smtClean="0">
                <a:solidFill>
                  <a:srgbClr val="FFFFFF"/>
                </a:solidFill>
              </a:rPr>
              <a:t>HOST</a:t>
            </a:r>
            <a:endParaRPr lang="en-US" b="1" dirty="0">
              <a:solidFill>
                <a:srgbClr val="FFFFFF"/>
              </a:solidFill>
            </a:endParaRPr>
          </a:p>
        </p:txBody>
      </p:sp>
    </p:spTree>
    <p:extLst>
      <p:ext uri="{BB962C8B-B14F-4D97-AF65-F5344CB8AC3E}">
        <p14:creationId xmlns:p14="http://schemas.microsoft.com/office/powerpoint/2010/main" val="203804501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Other </a:t>
            </a:r>
            <a:r>
              <a:rPr lang="en-US" dirty="0" smtClean="0"/>
              <a:t>Notes for Singularity</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lvl="0" indent="-169863"/>
            <a:r>
              <a:rPr lang="en-US" b="1" dirty="0" smtClean="0"/>
              <a:t>Portable when binary compatibility is met.</a:t>
            </a:r>
          </a:p>
          <a:p>
            <a:pPr marL="169863" lvl="0" indent="-169863"/>
            <a:r>
              <a:rPr lang="en-US" b="1" dirty="0" smtClean="0"/>
              <a:t>Singularity must be installed and accessible on the system (not daemon).</a:t>
            </a:r>
          </a:p>
          <a:p>
            <a:pPr marL="169863" lvl="0" indent="-169863"/>
            <a:r>
              <a:rPr lang="en-US" b="1" dirty="0" smtClean="0"/>
              <a:t>Dramatic changes even from </a:t>
            </a:r>
            <a:r>
              <a:rPr lang="en-US" b="1" dirty="0"/>
              <a:t>v</a:t>
            </a:r>
            <a:r>
              <a:rPr lang="en-US" b="1" dirty="0" smtClean="0"/>
              <a:t>2.0 to v2.2 such as image definition file format.</a:t>
            </a:r>
          </a:p>
          <a:p>
            <a:pPr marL="169863" lvl="0" indent="-169863"/>
            <a:r>
              <a:rPr lang="en-US" b="1" dirty="0" smtClean="0"/>
              <a:t>Image creation requires </a:t>
            </a:r>
            <a:r>
              <a:rPr lang="en-US" b="1" dirty="0" err="1" smtClean="0"/>
              <a:t>sudo</a:t>
            </a:r>
            <a:r>
              <a:rPr lang="en-US" b="1" dirty="0" smtClean="0"/>
              <a:t>, but running does not.</a:t>
            </a:r>
          </a:p>
          <a:p>
            <a:pPr marL="169863" lvl="0" indent="-169863"/>
            <a:r>
              <a:rPr lang="en-US" b="1" dirty="0" smtClean="0"/>
              <a:t>You have to create an empty image with some size.</a:t>
            </a:r>
          </a:p>
        </p:txBody>
      </p:sp>
    </p:spTree>
    <p:extLst>
      <p:ext uri="{BB962C8B-B14F-4D97-AF65-F5344CB8AC3E}">
        <p14:creationId xmlns:p14="http://schemas.microsoft.com/office/powerpoint/2010/main" val="4075906339"/>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7675" y="2777624"/>
            <a:ext cx="7772400" cy="915746"/>
          </a:xfrm>
        </p:spPr>
        <p:txBody>
          <a:bodyPr>
            <a:normAutofit/>
          </a:bodyPr>
          <a:lstStyle/>
          <a:p>
            <a:r>
              <a:rPr lang="en-US" dirty="0" smtClean="0"/>
              <a:t>QUESTIONS</a:t>
            </a:r>
            <a:endParaRPr lang="en-US" dirty="0"/>
          </a:p>
        </p:txBody>
      </p:sp>
    </p:spTree>
    <p:extLst>
      <p:ext uri="{BB962C8B-B14F-4D97-AF65-F5344CB8AC3E}">
        <p14:creationId xmlns:p14="http://schemas.microsoft.com/office/powerpoint/2010/main" val="289682181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Agenda</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lvl="0" indent="-169863"/>
            <a:r>
              <a:rPr lang="en-US" b="1" dirty="0" smtClean="0"/>
              <a:t>Goals</a:t>
            </a:r>
          </a:p>
          <a:p>
            <a:pPr marL="169863" lvl="0" indent="-169863"/>
            <a:r>
              <a:rPr lang="en-US" b="1" dirty="0" smtClean="0"/>
              <a:t>Virtualization</a:t>
            </a:r>
          </a:p>
          <a:p>
            <a:pPr marL="169863" lvl="0" indent="-169863"/>
            <a:r>
              <a:rPr lang="en-US" b="1" dirty="0" smtClean="0"/>
              <a:t>Docker vs. Singularity at 10,000 ft.</a:t>
            </a:r>
          </a:p>
          <a:p>
            <a:pPr marL="169863" indent="-169863"/>
            <a:r>
              <a:rPr lang="en-US" b="1" dirty="0" smtClean="0"/>
              <a:t>Creating Image</a:t>
            </a:r>
          </a:p>
          <a:p>
            <a:pPr marL="169863" indent="-169863"/>
            <a:r>
              <a:rPr lang="en-US" b="1" dirty="0" smtClean="0"/>
              <a:t>Running Container</a:t>
            </a:r>
          </a:p>
          <a:p>
            <a:pPr marL="169863" indent="-169863"/>
            <a:r>
              <a:rPr lang="en-US" b="1" dirty="0" smtClean="0"/>
              <a:t>Physical Size of Image File</a:t>
            </a:r>
          </a:p>
          <a:p>
            <a:pPr marL="169863" indent="-169863"/>
            <a:r>
              <a:rPr lang="en-US" b="1" dirty="0" smtClean="0"/>
              <a:t>Memory Usage at Runtime</a:t>
            </a:r>
          </a:p>
          <a:p>
            <a:pPr marL="169863" indent="-169863"/>
            <a:r>
              <a:rPr lang="en-US" b="1" dirty="0" smtClean="0"/>
              <a:t>Data Access </a:t>
            </a:r>
            <a:r>
              <a:rPr lang="en-US" b="1" dirty="0" smtClean="0"/>
              <a:t>Issues</a:t>
            </a:r>
            <a:endParaRPr lang="en-US" b="1" dirty="0" smtClean="0"/>
          </a:p>
          <a:p>
            <a:pPr marL="169863" indent="-169863"/>
            <a:endParaRPr lang="en-US" b="1" dirty="0"/>
          </a:p>
          <a:p>
            <a:pPr marL="0" indent="0">
              <a:buNone/>
            </a:pPr>
            <a:r>
              <a:rPr lang="en-US" b="1" dirty="0"/>
              <a:t>w</a:t>
            </a:r>
            <a:r>
              <a:rPr lang="en-US" b="1" dirty="0" smtClean="0"/>
              <a:t>ith some live demo</a:t>
            </a:r>
          </a:p>
          <a:p>
            <a:pPr marL="569913" lvl="1" indent="-169863"/>
            <a:endParaRPr lang="en-US" b="1" dirty="0" smtClean="0"/>
          </a:p>
        </p:txBody>
      </p:sp>
    </p:spTree>
    <p:extLst>
      <p:ext uri="{BB962C8B-B14F-4D97-AF65-F5344CB8AC3E}">
        <p14:creationId xmlns:p14="http://schemas.microsoft.com/office/powerpoint/2010/main" val="770778425"/>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Goals</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lvl="0" indent="-169863"/>
            <a:r>
              <a:rPr lang="en-US" altLang="ko-KR" b="1" dirty="0" smtClean="0"/>
              <a:t>“Workflow/</a:t>
            </a:r>
            <a:r>
              <a:rPr lang="en-US" b="1" dirty="0" smtClean="0"/>
              <a:t>Pipeline Portability”</a:t>
            </a:r>
          </a:p>
          <a:p>
            <a:pPr marL="0" lvl="0" indent="0">
              <a:buNone/>
            </a:pPr>
            <a:endParaRPr lang="en-US" b="1" dirty="0" smtClean="0"/>
          </a:p>
          <a:p>
            <a:pPr marL="857250" lvl="1" indent="-457200">
              <a:buFont typeface="+mj-lt"/>
              <a:buAutoNum type="arabicPeriod"/>
            </a:pPr>
            <a:r>
              <a:rPr lang="en-US" b="1" dirty="0" smtClean="0"/>
              <a:t>Being able to run pipeline in various computing environments (Luna Cluster, NYGC, Amazon Cloud, Google Compute Cloud, </a:t>
            </a:r>
            <a:r>
              <a:rPr lang="mr-IN" b="1" dirty="0" smtClean="0"/>
              <a:t>…</a:t>
            </a:r>
            <a:r>
              <a:rPr lang="en-US" b="1" dirty="0" smtClean="0"/>
              <a:t>)</a:t>
            </a:r>
          </a:p>
          <a:p>
            <a:pPr marL="857250" lvl="1" indent="-457200">
              <a:buFont typeface="+mj-lt"/>
              <a:buAutoNum type="arabicPeriod"/>
            </a:pPr>
            <a:endParaRPr lang="en-US" b="1" dirty="0" smtClean="0"/>
          </a:p>
          <a:p>
            <a:pPr marL="857250" lvl="1" indent="-457200">
              <a:buFont typeface="+mj-lt"/>
              <a:buAutoNum type="arabicPeriod"/>
            </a:pPr>
            <a:r>
              <a:rPr lang="en-US" b="1" dirty="0" smtClean="0"/>
              <a:t>Being able to easily manage and support different versions of software (</a:t>
            </a:r>
            <a:r>
              <a:rPr lang="en-US" b="1" dirty="0" err="1" smtClean="0"/>
              <a:t>bwa</a:t>
            </a:r>
            <a:r>
              <a:rPr lang="en-US" b="1" dirty="0" smtClean="0"/>
              <a:t>, </a:t>
            </a:r>
            <a:r>
              <a:rPr lang="en-US" b="1" dirty="0" err="1" smtClean="0"/>
              <a:t>gatk</a:t>
            </a:r>
            <a:r>
              <a:rPr lang="en-US" b="1" dirty="0" smtClean="0"/>
              <a:t>, R, python, Java, </a:t>
            </a:r>
            <a:r>
              <a:rPr lang="mr-IN" b="1" dirty="0" smtClean="0"/>
              <a:t>…</a:t>
            </a:r>
            <a:r>
              <a:rPr lang="en-US" b="1" dirty="0" smtClean="0"/>
              <a:t>) and avoid dependency conflicts.</a:t>
            </a:r>
            <a:endParaRPr lang="en-US" b="1" dirty="0" smtClean="0"/>
          </a:p>
          <a:p>
            <a:pPr marL="857250" lvl="1" indent="-457200">
              <a:buFont typeface="+mj-lt"/>
              <a:buAutoNum type="arabicPeriod"/>
            </a:pPr>
            <a:endParaRPr lang="en-US" b="1" dirty="0" smtClean="0"/>
          </a:p>
          <a:p>
            <a:pPr marL="857250" lvl="1" indent="-457200">
              <a:buFont typeface="+mj-lt"/>
              <a:buAutoNum type="arabicPeriod"/>
            </a:pPr>
            <a:r>
              <a:rPr lang="en-US" b="1" dirty="0" smtClean="0"/>
              <a:t>Being able to cite the pipeline used in research, allowing others to run the exact same pipeline from their own computing environments which are most times different from the original one.</a:t>
            </a:r>
          </a:p>
        </p:txBody>
      </p:sp>
    </p:spTree>
    <p:extLst>
      <p:ext uri="{BB962C8B-B14F-4D97-AF65-F5344CB8AC3E}">
        <p14:creationId xmlns:p14="http://schemas.microsoft.com/office/powerpoint/2010/main" val="207475077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Virtualization</a:t>
            </a:r>
            <a:endParaRPr lang="en-US" dirty="0"/>
          </a:p>
        </p:txBody>
      </p:sp>
      <p:pic>
        <p:nvPicPr>
          <p:cNvPr id="3" name="Content Placeholder 2" descr="vm-vs-container.png"/>
          <p:cNvPicPr>
            <a:picLocks noGrp="1" noChangeAspect="1"/>
          </p:cNvPicPr>
          <p:nvPr>
            <p:ph idx="1"/>
          </p:nvPr>
        </p:nvPicPr>
        <p:blipFill>
          <a:blip r:embed="rId2">
            <a:extLst>
              <a:ext uri="{28A0092B-C50C-407E-A947-70E740481C1C}">
                <a14:useLocalDpi xmlns:a14="http://schemas.microsoft.com/office/drawing/2010/main" val="0"/>
              </a:ext>
            </a:extLst>
          </a:blip>
          <a:srcRect l="-4616" r="-4616"/>
          <a:stretch>
            <a:fillRect/>
          </a:stretch>
        </p:blipFill>
        <p:spPr>
          <a:xfrm>
            <a:off x="457200" y="1298575"/>
            <a:ext cx="8221663" cy="4616450"/>
          </a:xfrm>
        </p:spPr>
      </p:pic>
    </p:spTree>
    <p:extLst>
      <p:ext uri="{BB962C8B-B14F-4D97-AF65-F5344CB8AC3E}">
        <p14:creationId xmlns:p14="http://schemas.microsoft.com/office/powerpoint/2010/main" val="62714523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Virtualization</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indent="-169863"/>
            <a:r>
              <a:rPr lang="en-US" b="1" dirty="0" smtClean="0"/>
              <a:t>Virtual Machine</a:t>
            </a:r>
          </a:p>
          <a:p>
            <a:pPr marL="569913" lvl="1" indent="-169863"/>
            <a:r>
              <a:rPr lang="en-US" b="1" dirty="0" err="1" smtClean="0"/>
              <a:t>VirtualBox</a:t>
            </a:r>
            <a:r>
              <a:rPr lang="en-US" b="1" dirty="0" smtClean="0"/>
              <a:t> </a:t>
            </a:r>
            <a:r>
              <a:rPr lang="en-US" b="1" dirty="0" smtClean="0"/>
              <a:t>(</a:t>
            </a:r>
            <a:r>
              <a:rPr lang="en-US" b="1" dirty="0" err="1" smtClean="0"/>
              <a:t>samtools</a:t>
            </a:r>
            <a:r>
              <a:rPr lang="en-US" b="1" dirty="0" smtClean="0"/>
              <a:t> in </a:t>
            </a:r>
            <a:r>
              <a:rPr lang="en-US" b="1" dirty="0" err="1" smtClean="0"/>
              <a:t>BioLinux</a:t>
            </a:r>
            <a:r>
              <a:rPr lang="en-US" b="1" dirty="0" smtClean="0"/>
              <a:t>)</a:t>
            </a:r>
            <a:endParaRPr lang="en-US" b="1" dirty="0" smtClean="0"/>
          </a:p>
          <a:p>
            <a:pPr marL="169863" indent="-169863"/>
            <a:r>
              <a:rPr lang="en-US" b="1" dirty="0" smtClean="0"/>
              <a:t>Container</a:t>
            </a:r>
          </a:p>
          <a:p>
            <a:pPr marL="569913" lvl="1" indent="-169863"/>
            <a:r>
              <a:rPr lang="en-US" b="1" dirty="0" smtClean="0"/>
              <a:t>Docker (</a:t>
            </a:r>
            <a:r>
              <a:rPr lang="en-US" b="1" dirty="0" err="1" smtClean="0"/>
              <a:t>samtools</a:t>
            </a:r>
            <a:r>
              <a:rPr lang="en-US" b="1" dirty="0" smtClean="0"/>
              <a:t>)</a:t>
            </a:r>
          </a:p>
          <a:p>
            <a:pPr marL="569913" lvl="1" indent="-169863"/>
            <a:r>
              <a:rPr lang="en-US" b="1" dirty="0" smtClean="0"/>
              <a:t>Singularity (</a:t>
            </a:r>
            <a:r>
              <a:rPr lang="en-US" b="1" dirty="0" err="1" smtClean="0"/>
              <a:t>samtools</a:t>
            </a:r>
            <a:r>
              <a:rPr lang="en-US" b="1" dirty="0" smtClean="0"/>
              <a:t>)</a:t>
            </a:r>
          </a:p>
        </p:txBody>
      </p:sp>
      <p:pic>
        <p:nvPicPr>
          <p:cNvPr id="4" name="Picture 3"/>
          <p:cNvPicPr>
            <a:picLocks noChangeAspect="1"/>
          </p:cNvPicPr>
          <p:nvPr/>
        </p:nvPicPr>
        <p:blipFill>
          <a:blip r:embed="rId3"/>
          <a:stretch>
            <a:fillRect/>
          </a:stretch>
        </p:blipFill>
        <p:spPr>
          <a:xfrm>
            <a:off x="5257081" y="3621963"/>
            <a:ext cx="1253976" cy="1281445"/>
          </a:xfrm>
          <a:prstGeom prst="rect">
            <a:avLst/>
          </a:prstGeom>
        </p:spPr>
      </p:pic>
      <p:pic>
        <p:nvPicPr>
          <p:cNvPr id="6" name="Picture 5"/>
          <p:cNvPicPr>
            <a:picLocks noChangeAspect="1"/>
          </p:cNvPicPr>
          <p:nvPr/>
        </p:nvPicPr>
        <p:blipFill>
          <a:blip r:embed="rId4"/>
          <a:stretch>
            <a:fillRect/>
          </a:stretch>
        </p:blipFill>
        <p:spPr>
          <a:xfrm>
            <a:off x="488174" y="3508399"/>
            <a:ext cx="1660256" cy="1660256"/>
          </a:xfrm>
          <a:prstGeom prst="rect">
            <a:avLst/>
          </a:prstGeom>
        </p:spPr>
      </p:pic>
      <p:pic>
        <p:nvPicPr>
          <p:cNvPr id="7" name="Picture 6"/>
          <p:cNvPicPr>
            <a:picLocks noChangeAspect="1"/>
          </p:cNvPicPr>
          <p:nvPr/>
        </p:nvPicPr>
        <p:blipFill>
          <a:blip r:embed="rId5"/>
          <a:stretch>
            <a:fillRect/>
          </a:stretch>
        </p:blipFill>
        <p:spPr>
          <a:xfrm>
            <a:off x="2546408" y="3343041"/>
            <a:ext cx="2173549" cy="1939178"/>
          </a:xfrm>
          <a:prstGeom prst="rect">
            <a:avLst/>
          </a:prstGeom>
        </p:spPr>
      </p:pic>
      <p:grpSp>
        <p:nvGrpSpPr>
          <p:cNvPr id="15" name="Group 14"/>
          <p:cNvGrpSpPr/>
          <p:nvPr/>
        </p:nvGrpSpPr>
        <p:grpSpPr>
          <a:xfrm>
            <a:off x="6056429" y="6118964"/>
            <a:ext cx="946105" cy="652663"/>
            <a:chOff x="5633612" y="5985347"/>
            <a:chExt cx="946105" cy="652663"/>
          </a:xfrm>
        </p:grpSpPr>
        <p:pic>
          <p:nvPicPr>
            <p:cNvPr id="16" name="Picture 15"/>
            <p:cNvPicPr>
              <a:picLocks noChangeAspect="1"/>
            </p:cNvPicPr>
            <p:nvPr/>
          </p:nvPicPr>
          <p:blipFill>
            <a:blip r:embed="rId6">
              <a:biLevel thresh="25000"/>
            </a:blip>
            <a:stretch>
              <a:fillRect/>
            </a:stretch>
          </p:blipFill>
          <p:spPr>
            <a:xfrm>
              <a:off x="5819039" y="6200596"/>
              <a:ext cx="568496" cy="437414"/>
            </a:xfrm>
            <a:prstGeom prst="rect">
              <a:avLst/>
            </a:prstGeom>
            <a:effectLst>
              <a:outerShdw blurRad="50800" dist="38100" dir="2700000" algn="tl" rotWithShape="0">
                <a:prstClr val="black">
                  <a:alpha val="40000"/>
                </a:prstClr>
              </a:outerShdw>
            </a:effectLst>
          </p:spPr>
        </p:pic>
        <p:sp>
          <p:nvSpPr>
            <p:cNvPr id="17" name="TextBox 16"/>
            <p:cNvSpPr txBox="1"/>
            <p:nvPr/>
          </p:nvSpPr>
          <p:spPr>
            <a:xfrm>
              <a:off x="5633612" y="5985347"/>
              <a:ext cx="946105" cy="246221"/>
            </a:xfrm>
            <a:prstGeom prst="rect">
              <a:avLst/>
            </a:prstGeom>
            <a:noFill/>
          </p:spPr>
          <p:txBody>
            <a:bodyPr wrap="square" rtlCol="0">
              <a:spAutoFit/>
            </a:bodyPr>
            <a:lstStyle/>
            <a:p>
              <a:pPr algn="ctr"/>
              <a:r>
                <a:rPr lang="en-US" sz="1000" b="1" dirty="0" smtClean="0">
                  <a:solidFill>
                    <a:srgbClr val="FFFFFF"/>
                  </a:solidFill>
                </a:rPr>
                <a:t>LIVE DEMO</a:t>
              </a:r>
              <a:endParaRPr lang="en-US" sz="1000" b="1" dirty="0">
                <a:solidFill>
                  <a:srgbClr val="FFFFFF"/>
                </a:solidFill>
              </a:endParaRPr>
            </a:p>
          </p:txBody>
        </p:sp>
      </p:grpSp>
    </p:spTree>
    <p:extLst>
      <p:ext uri="{BB962C8B-B14F-4D97-AF65-F5344CB8AC3E}">
        <p14:creationId xmlns:p14="http://schemas.microsoft.com/office/powerpoint/2010/main" val="2158179229"/>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Docker vs. Singularity at 10,000 ft.</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99637469"/>
              </p:ext>
            </p:extLst>
          </p:nvPr>
        </p:nvGraphicFramePr>
        <p:xfrm>
          <a:off x="457200" y="1298575"/>
          <a:ext cx="8221665" cy="4709993"/>
        </p:xfrm>
        <a:graphic>
          <a:graphicData uri="http://schemas.openxmlformats.org/drawingml/2006/table">
            <a:tbl>
              <a:tblPr firstRow="1" bandRow="1">
                <a:tableStyleId>{00A15C55-8517-42AA-B614-E9B94910E393}</a:tableStyleId>
              </a:tblPr>
              <a:tblGrid>
                <a:gridCol w="2740555"/>
                <a:gridCol w="2740555"/>
                <a:gridCol w="2740555"/>
              </a:tblGrid>
              <a:tr h="464118">
                <a:tc>
                  <a:txBody>
                    <a:bodyPr/>
                    <a:lstStyle/>
                    <a:p>
                      <a:endParaRPr lang="en-US" b="1" dirty="0"/>
                    </a:p>
                  </a:txBody>
                  <a:tcPr/>
                </a:tc>
                <a:tc>
                  <a:txBody>
                    <a:bodyPr/>
                    <a:lstStyle/>
                    <a:p>
                      <a:pPr algn="ctr"/>
                      <a:r>
                        <a:rPr lang="en-US" dirty="0" smtClean="0"/>
                        <a:t>Docker</a:t>
                      </a:r>
                      <a:endParaRPr lang="en-US" dirty="0"/>
                    </a:p>
                  </a:txBody>
                  <a:tcPr anchor="ctr"/>
                </a:tc>
                <a:tc>
                  <a:txBody>
                    <a:bodyPr/>
                    <a:lstStyle/>
                    <a:p>
                      <a:pPr algn="ctr"/>
                      <a:r>
                        <a:rPr lang="en-US" dirty="0" smtClean="0"/>
                        <a:t>Singularity</a:t>
                      </a:r>
                      <a:endParaRPr lang="en-US" dirty="0"/>
                    </a:p>
                  </a:txBody>
                  <a:tcPr anchor="ctr"/>
                </a:tc>
              </a:tr>
              <a:tr h="464118">
                <a:tc>
                  <a:txBody>
                    <a:bodyPr/>
                    <a:lstStyle/>
                    <a:p>
                      <a:r>
                        <a:rPr lang="en-US" b="1" dirty="0" smtClean="0"/>
                        <a:t>Goal</a:t>
                      </a:r>
                      <a:endParaRPr lang="en-US" b="1" dirty="0"/>
                    </a:p>
                  </a:txBody>
                  <a:tcPr anchor="ctr"/>
                </a:tc>
                <a:tc>
                  <a:txBody>
                    <a:bodyPr/>
                    <a:lstStyle/>
                    <a:p>
                      <a:pPr algn="ctr"/>
                      <a:r>
                        <a:rPr lang="en-US" dirty="0" err="1" smtClean="0"/>
                        <a:t>DevOps</a:t>
                      </a:r>
                      <a:r>
                        <a:rPr lang="en-US" dirty="0" smtClean="0"/>
                        <a:t>, </a:t>
                      </a:r>
                      <a:r>
                        <a:rPr lang="en-US" dirty="0" err="1" smtClean="0"/>
                        <a:t>Microservices</a:t>
                      </a:r>
                      <a:endParaRPr lang="en-US" dirty="0"/>
                    </a:p>
                  </a:txBody>
                  <a:tcPr anchor="ctr"/>
                </a:tc>
                <a:tc>
                  <a:txBody>
                    <a:bodyPr/>
                    <a:lstStyle/>
                    <a:p>
                      <a:pPr algn="ctr"/>
                      <a:r>
                        <a:rPr lang="en-US" dirty="0" smtClean="0"/>
                        <a:t>Application Portability</a:t>
                      </a:r>
                      <a:endParaRPr lang="en-US" dirty="0"/>
                    </a:p>
                  </a:txBody>
                  <a:tcPr anchor="ctr"/>
                </a:tc>
              </a:tr>
              <a:tr h="801080">
                <a:tc>
                  <a:txBody>
                    <a:bodyPr/>
                    <a:lstStyle/>
                    <a:p>
                      <a:r>
                        <a:rPr lang="en-US" b="1" dirty="0" smtClean="0"/>
                        <a:t>Application Level</a:t>
                      </a:r>
                      <a:r>
                        <a:rPr lang="en-US" b="1" baseline="0" dirty="0" smtClean="0"/>
                        <a:t> Virtualization</a:t>
                      </a:r>
                      <a:endParaRPr lang="en-US" b="1" dirty="0"/>
                    </a:p>
                  </a:txBody>
                  <a:tcPr anchor="ctr"/>
                </a:tc>
                <a:tc>
                  <a:txBody>
                    <a:bodyPr/>
                    <a:lstStyle/>
                    <a:p>
                      <a:pPr algn="ctr"/>
                      <a:r>
                        <a:rPr lang="en-US" dirty="0" smtClean="0"/>
                        <a:t>Good</a:t>
                      </a:r>
                      <a:endParaRPr lang="en-US" dirty="0"/>
                    </a:p>
                  </a:txBody>
                  <a:tcPr anchor="ctr"/>
                </a:tc>
                <a:tc>
                  <a:txBody>
                    <a:bodyPr/>
                    <a:lstStyle/>
                    <a:p>
                      <a:pPr algn="ctr"/>
                      <a:r>
                        <a:rPr lang="en-US" dirty="0" smtClean="0"/>
                        <a:t>Good</a:t>
                      </a:r>
                      <a:endParaRPr lang="en-US" dirty="0"/>
                    </a:p>
                  </a:txBody>
                  <a:tcPr anchor="ctr"/>
                </a:tc>
              </a:tr>
              <a:tr h="464118">
                <a:tc>
                  <a:txBody>
                    <a:bodyPr/>
                    <a:lstStyle/>
                    <a:p>
                      <a:r>
                        <a:rPr lang="en-US" b="1" dirty="0" smtClean="0"/>
                        <a:t>HPC Friendly</a:t>
                      </a:r>
                      <a:endParaRPr lang="en-US" b="1" dirty="0"/>
                    </a:p>
                  </a:txBody>
                  <a:tcPr anchor="ctr"/>
                </a:tc>
                <a:tc>
                  <a:txBody>
                    <a:bodyPr/>
                    <a:lstStyle/>
                    <a:p>
                      <a:pPr algn="ctr"/>
                      <a:r>
                        <a:rPr lang="en-US" dirty="0" smtClean="0"/>
                        <a:t>Not Really</a:t>
                      </a:r>
                      <a:endParaRPr lang="en-US" dirty="0"/>
                    </a:p>
                  </a:txBody>
                  <a:tcPr anchor="ctr"/>
                </a:tc>
                <a:tc>
                  <a:txBody>
                    <a:bodyPr/>
                    <a:lstStyle/>
                    <a:p>
                      <a:pPr algn="ctr"/>
                      <a:r>
                        <a:rPr lang="en-US" dirty="0" smtClean="0"/>
                        <a:t>Yes</a:t>
                      </a:r>
                      <a:endParaRPr lang="en-US" dirty="0"/>
                    </a:p>
                  </a:txBody>
                  <a:tcPr anchor="ctr"/>
                </a:tc>
              </a:tr>
              <a:tr h="801080">
                <a:tc>
                  <a:txBody>
                    <a:bodyPr/>
                    <a:lstStyle/>
                    <a:p>
                      <a:r>
                        <a:rPr lang="en-US" b="1" dirty="0" smtClean="0"/>
                        <a:t>Security</a:t>
                      </a:r>
                      <a:endParaRPr lang="en-US" b="1" dirty="0"/>
                    </a:p>
                  </a:txBody>
                  <a:tcPr anchor="ctr"/>
                </a:tc>
                <a:tc>
                  <a:txBody>
                    <a:bodyPr/>
                    <a:lstStyle/>
                    <a:p>
                      <a:pPr algn="ctr"/>
                      <a:r>
                        <a:rPr lang="en-US" dirty="0" smtClean="0"/>
                        <a:t>Root Privilege Required for Running Containers</a:t>
                      </a:r>
                      <a:endParaRPr lang="en-US" dirty="0"/>
                    </a:p>
                  </a:txBody>
                  <a:tcPr anchor="ctr"/>
                </a:tc>
                <a:tc>
                  <a:txBody>
                    <a:bodyPr/>
                    <a:lstStyle/>
                    <a:p>
                      <a:pPr algn="ctr"/>
                      <a:r>
                        <a:rPr lang="en-US" dirty="0" smtClean="0"/>
                        <a:t>No Change</a:t>
                      </a:r>
                      <a:r>
                        <a:rPr lang="en-US" baseline="0" dirty="0" smtClean="0"/>
                        <a:t> in Security Paradigm</a:t>
                      </a:r>
                      <a:endParaRPr lang="en-US" dirty="0"/>
                    </a:p>
                  </a:txBody>
                  <a:tcPr anchor="ctr"/>
                </a:tc>
              </a:tr>
              <a:tr h="801080">
                <a:tc>
                  <a:txBody>
                    <a:bodyPr/>
                    <a:lstStyle/>
                    <a:p>
                      <a:r>
                        <a:rPr lang="en-US" b="1" dirty="0" smtClean="0"/>
                        <a:t>Adopters</a:t>
                      </a:r>
                      <a:endParaRPr lang="en-US" b="1" dirty="0"/>
                    </a:p>
                  </a:txBody>
                  <a:tcPr anchor="ctr"/>
                </a:tc>
                <a:tc>
                  <a:txBody>
                    <a:bodyPr/>
                    <a:lstStyle/>
                    <a:p>
                      <a:pPr algn="ctr"/>
                      <a:r>
                        <a:rPr lang="en-US" dirty="0" smtClean="0"/>
                        <a:t>Many</a:t>
                      </a:r>
                      <a:r>
                        <a:rPr lang="en-US" baseline="0" dirty="0" smtClean="0"/>
                        <a:t> Internet Companies</a:t>
                      </a:r>
                      <a:endParaRPr lang="en-US" dirty="0"/>
                    </a:p>
                  </a:txBody>
                  <a:tcPr anchor="ctr"/>
                </a:tc>
                <a:tc>
                  <a:txBody>
                    <a:bodyPr/>
                    <a:lstStyle/>
                    <a:p>
                      <a:pPr algn="ctr"/>
                      <a:r>
                        <a:rPr lang="en-US" dirty="0" smtClean="0"/>
                        <a:t>UC Berkeley,</a:t>
                      </a:r>
                      <a:r>
                        <a:rPr lang="en-US" baseline="0" dirty="0" smtClean="0"/>
                        <a:t> Stanford, NIH, </a:t>
                      </a:r>
                      <a:r>
                        <a:rPr lang="mr-IN" baseline="0" dirty="0" smtClean="0"/>
                        <a:t>…</a:t>
                      </a:r>
                      <a:endParaRPr lang="en-US" dirty="0"/>
                    </a:p>
                  </a:txBody>
                  <a:tcPr anchor="ctr"/>
                </a:tc>
              </a:tr>
              <a:tr h="801080">
                <a:tc>
                  <a:txBody>
                    <a:bodyPr/>
                    <a:lstStyle/>
                    <a:p>
                      <a:r>
                        <a:rPr lang="en-US" b="1" dirty="0" smtClean="0"/>
                        <a:t>Image</a:t>
                      </a:r>
                      <a:r>
                        <a:rPr lang="en-US" b="1" baseline="0" dirty="0" smtClean="0"/>
                        <a:t> Repository</a:t>
                      </a:r>
                      <a:endParaRPr lang="en-US" b="1" dirty="0"/>
                    </a:p>
                  </a:txBody>
                  <a:tcPr anchor="ctr"/>
                </a:tc>
                <a:tc>
                  <a:txBody>
                    <a:bodyPr/>
                    <a:lstStyle/>
                    <a:p>
                      <a:pPr algn="ctr"/>
                      <a:r>
                        <a:rPr lang="en-US" dirty="0" smtClean="0"/>
                        <a:t>Good</a:t>
                      </a:r>
                    </a:p>
                    <a:p>
                      <a:pPr algn="ctr"/>
                      <a:r>
                        <a:rPr lang="en-US" dirty="0" smtClean="0"/>
                        <a:t>Docker Hub</a:t>
                      </a:r>
                      <a:endParaRPr lang="en-US" dirty="0"/>
                    </a:p>
                  </a:txBody>
                  <a:tcPr anchor="ctr"/>
                </a:tc>
                <a:tc>
                  <a:txBody>
                    <a:bodyPr/>
                    <a:lstStyle/>
                    <a:p>
                      <a:pPr algn="ctr"/>
                      <a:r>
                        <a:rPr lang="en-US" dirty="0" smtClean="0"/>
                        <a:t>Premature</a:t>
                      </a:r>
                    </a:p>
                    <a:p>
                      <a:pPr algn="ctr"/>
                      <a:r>
                        <a:rPr lang="en-US" dirty="0" smtClean="0"/>
                        <a:t>Singularity Hub</a:t>
                      </a:r>
                    </a:p>
                    <a:p>
                      <a:pPr algn="ctr"/>
                      <a:r>
                        <a:rPr lang="en-US" dirty="0" smtClean="0"/>
                        <a:t>(can use </a:t>
                      </a:r>
                      <a:r>
                        <a:rPr lang="en-US" dirty="0" err="1" smtClean="0"/>
                        <a:t>Docker</a:t>
                      </a:r>
                      <a:r>
                        <a:rPr lang="en-US" baseline="0" dirty="0" smtClean="0"/>
                        <a:t> Hub)</a:t>
                      </a:r>
                      <a:endParaRPr lang="en-US" dirty="0"/>
                    </a:p>
                  </a:txBody>
                  <a:tcPr anchor="ctr"/>
                </a:tc>
              </a:tr>
            </a:tbl>
          </a:graphicData>
        </a:graphic>
      </p:graphicFrame>
      <p:pic>
        <p:nvPicPr>
          <p:cNvPr id="7" name="Picture 6"/>
          <p:cNvPicPr>
            <a:picLocks noChangeAspect="1"/>
          </p:cNvPicPr>
          <p:nvPr/>
        </p:nvPicPr>
        <p:blipFill>
          <a:blip r:embed="rId3">
            <a:biLevel thresh="75000"/>
          </a:blip>
          <a:stretch>
            <a:fillRect/>
          </a:stretch>
        </p:blipFill>
        <p:spPr>
          <a:xfrm>
            <a:off x="2527866" y="5436282"/>
            <a:ext cx="447734" cy="344497"/>
          </a:xfrm>
          <a:prstGeom prst="rect">
            <a:avLst/>
          </a:prstGeom>
          <a:noFill/>
          <a:ln>
            <a:noFill/>
          </a:ln>
        </p:spPr>
      </p:pic>
      <p:pic>
        <p:nvPicPr>
          <p:cNvPr id="8" name="Picture 7"/>
          <p:cNvPicPr>
            <a:picLocks noChangeAspect="1"/>
          </p:cNvPicPr>
          <p:nvPr/>
        </p:nvPicPr>
        <p:blipFill>
          <a:blip r:embed="rId3">
            <a:biLevel thresh="75000"/>
          </a:blip>
          <a:stretch>
            <a:fillRect/>
          </a:stretch>
        </p:blipFill>
        <p:spPr>
          <a:xfrm>
            <a:off x="2527866" y="3760674"/>
            <a:ext cx="447734" cy="344497"/>
          </a:xfrm>
          <a:prstGeom prst="rect">
            <a:avLst/>
          </a:prstGeom>
          <a:noFill/>
          <a:ln>
            <a:noFill/>
          </a:ln>
        </p:spPr>
      </p:pic>
    </p:spTree>
    <p:extLst>
      <p:ext uri="{BB962C8B-B14F-4D97-AF65-F5344CB8AC3E}">
        <p14:creationId xmlns:p14="http://schemas.microsoft.com/office/powerpoint/2010/main" val="169831279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Docker vs. Singularity at 10,000 ft.</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709984795"/>
              </p:ext>
            </p:extLst>
          </p:nvPr>
        </p:nvGraphicFramePr>
        <p:xfrm>
          <a:off x="457200" y="1298575"/>
          <a:ext cx="8221665" cy="4054446"/>
        </p:xfrm>
        <a:graphic>
          <a:graphicData uri="http://schemas.openxmlformats.org/drawingml/2006/table">
            <a:tbl>
              <a:tblPr firstRow="1" bandRow="1">
                <a:tableStyleId>{00A15C55-8517-42AA-B614-E9B94910E393}</a:tableStyleId>
              </a:tblPr>
              <a:tblGrid>
                <a:gridCol w="2740555"/>
                <a:gridCol w="2740555"/>
                <a:gridCol w="2740555"/>
              </a:tblGrid>
              <a:tr h="675741">
                <a:tc>
                  <a:txBody>
                    <a:bodyPr/>
                    <a:lstStyle/>
                    <a:p>
                      <a:endParaRPr lang="en-US" b="1" dirty="0"/>
                    </a:p>
                  </a:txBody>
                  <a:tcPr/>
                </a:tc>
                <a:tc>
                  <a:txBody>
                    <a:bodyPr/>
                    <a:lstStyle/>
                    <a:p>
                      <a:pPr algn="ctr"/>
                      <a:r>
                        <a:rPr lang="en-US" dirty="0" smtClean="0"/>
                        <a:t>Docker</a:t>
                      </a:r>
                      <a:endParaRPr lang="en-US" dirty="0"/>
                    </a:p>
                  </a:txBody>
                  <a:tcPr anchor="ctr"/>
                </a:tc>
                <a:tc>
                  <a:txBody>
                    <a:bodyPr/>
                    <a:lstStyle/>
                    <a:p>
                      <a:pPr algn="ctr"/>
                      <a:r>
                        <a:rPr lang="en-US" dirty="0" smtClean="0"/>
                        <a:t>Singularity</a:t>
                      </a:r>
                      <a:endParaRPr lang="en-US" dirty="0"/>
                    </a:p>
                  </a:txBody>
                  <a:tcPr anchor="ctr"/>
                </a:tc>
              </a:tr>
              <a:tr h="675741">
                <a:tc>
                  <a:txBody>
                    <a:bodyPr/>
                    <a:lstStyle/>
                    <a:p>
                      <a:r>
                        <a:rPr lang="en-US" b="1" dirty="0" smtClean="0"/>
                        <a:t>GPU</a:t>
                      </a:r>
                      <a:endParaRPr lang="en-US" b="1" dirty="0"/>
                    </a:p>
                  </a:txBody>
                  <a:tcPr anchor="ctr"/>
                </a:tc>
                <a:tc>
                  <a:txBody>
                    <a:bodyPr/>
                    <a:lstStyle/>
                    <a:p>
                      <a:pPr algn="ctr"/>
                      <a:r>
                        <a:rPr lang="en-US" dirty="0" smtClean="0"/>
                        <a:t>Via 3</a:t>
                      </a:r>
                      <a:r>
                        <a:rPr lang="en-US" baseline="30000" dirty="0" smtClean="0"/>
                        <a:t>rd</a:t>
                      </a:r>
                      <a:r>
                        <a:rPr lang="en-US" baseline="0" dirty="0" smtClean="0"/>
                        <a:t> Party</a:t>
                      </a:r>
                      <a:endParaRPr lang="en-US" dirty="0"/>
                    </a:p>
                  </a:txBody>
                  <a:tcPr anchor="ctr"/>
                </a:tc>
                <a:tc>
                  <a:txBody>
                    <a:bodyPr/>
                    <a:lstStyle/>
                    <a:p>
                      <a:pPr algn="ctr"/>
                      <a:r>
                        <a:rPr lang="en-US" dirty="0" smtClean="0"/>
                        <a:t>Native Access</a:t>
                      </a:r>
                    </a:p>
                    <a:p>
                      <a:pPr algn="ctr"/>
                      <a:r>
                        <a:rPr lang="en-US" dirty="0" smtClean="0"/>
                        <a:t>Native</a:t>
                      </a:r>
                      <a:r>
                        <a:rPr lang="en-US" baseline="0" dirty="0" smtClean="0"/>
                        <a:t> Support</a:t>
                      </a:r>
                      <a:endParaRPr lang="en-US" dirty="0"/>
                    </a:p>
                  </a:txBody>
                  <a:tcPr anchor="ctr"/>
                </a:tc>
              </a:tr>
              <a:tr h="675741">
                <a:tc>
                  <a:txBody>
                    <a:bodyPr/>
                    <a:lstStyle/>
                    <a:p>
                      <a:r>
                        <a:rPr lang="en-US" b="1" dirty="0" smtClean="0"/>
                        <a:t>MPI</a:t>
                      </a:r>
                      <a:endParaRPr lang="en-US" b="1" dirty="0"/>
                    </a:p>
                  </a:txBody>
                  <a:tcPr anchor="ctr"/>
                </a:tc>
                <a:tc>
                  <a:txBody>
                    <a:bodyPr/>
                    <a:lstStyle/>
                    <a:p>
                      <a:pPr algn="ctr"/>
                      <a:r>
                        <a:rPr lang="en-US" dirty="0" smtClean="0"/>
                        <a:t>No</a:t>
                      </a:r>
                      <a:endParaRPr lang="en-US" dirty="0"/>
                    </a:p>
                  </a:txBody>
                  <a:tcPr anchor="ctr"/>
                </a:tc>
                <a:tc>
                  <a:txBody>
                    <a:bodyPr/>
                    <a:lstStyle/>
                    <a:p>
                      <a:pPr algn="ctr"/>
                      <a:r>
                        <a:rPr lang="en-US" dirty="0" smtClean="0"/>
                        <a:t>Yes (built-in support)</a:t>
                      </a:r>
                      <a:endParaRPr lang="en-US" dirty="0"/>
                    </a:p>
                  </a:txBody>
                  <a:tcPr anchor="ctr"/>
                </a:tc>
              </a:tr>
              <a:tr h="675741">
                <a:tc>
                  <a:txBody>
                    <a:bodyPr/>
                    <a:lstStyle/>
                    <a:p>
                      <a:r>
                        <a:rPr lang="en-US" b="1" dirty="0" smtClean="0"/>
                        <a:t>Daemon</a:t>
                      </a:r>
                      <a:endParaRPr lang="en-US" b="1" dirty="0"/>
                    </a:p>
                  </a:txBody>
                  <a:tcPr anchor="ctr"/>
                </a:tc>
                <a:tc>
                  <a:txBody>
                    <a:bodyPr/>
                    <a:lstStyle/>
                    <a:p>
                      <a:pPr algn="ctr"/>
                      <a:r>
                        <a:rPr lang="en-US" dirty="0" smtClean="0"/>
                        <a:t>Required</a:t>
                      </a:r>
                      <a:endParaRPr lang="en-US" dirty="0"/>
                    </a:p>
                  </a:txBody>
                  <a:tcPr anchor="ctr"/>
                </a:tc>
                <a:tc>
                  <a:txBody>
                    <a:bodyPr/>
                    <a:lstStyle/>
                    <a:p>
                      <a:pPr algn="ctr"/>
                      <a:r>
                        <a:rPr lang="en-US" dirty="0" smtClean="0"/>
                        <a:t>Not Required</a:t>
                      </a:r>
                      <a:endParaRPr lang="en-US" dirty="0"/>
                    </a:p>
                  </a:txBody>
                  <a:tcPr anchor="ctr"/>
                </a:tc>
              </a:tr>
              <a:tr h="675741">
                <a:tc>
                  <a:txBody>
                    <a:bodyPr/>
                    <a:lstStyle/>
                    <a:p>
                      <a:r>
                        <a:rPr lang="en-US" b="1" dirty="0" smtClean="0"/>
                        <a:t>Unix Pipes</a:t>
                      </a:r>
                      <a:endParaRPr lang="en-US" b="1" dirty="0"/>
                    </a:p>
                  </a:txBody>
                  <a:tcPr anchor="ctr"/>
                </a:tc>
                <a:tc>
                  <a:txBody>
                    <a:bodyPr/>
                    <a:lstStyle/>
                    <a:p>
                      <a:pPr algn="ctr"/>
                      <a:r>
                        <a:rPr lang="en-US" dirty="0" smtClean="0"/>
                        <a:t>Not Quite As Expected</a:t>
                      </a:r>
                      <a:endParaRPr lang="en-US" dirty="0"/>
                    </a:p>
                  </a:txBody>
                  <a:tcPr anchor="ctr"/>
                </a:tc>
                <a:tc>
                  <a:txBody>
                    <a:bodyPr/>
                    <a:lstStyle/>
                    <a:p>
                      <a:pPr algn="ctr"/>
                      <a:r>
                        <a:rPr lang="en-US" dirty="0" smtClean="0"/>
                        <a:t>No</a:t>
                      </a:r>
                      <a:r>
                        <a:rPr lang="en-US" baseline="0" dirty="0" smtClean="0"/>
                        <a:t> Surprise</a:t>
                      </a:r>
                      <a:endParaRPr lang="en-US" dirty="0"/>
                    </a:p>
                  </a:txBody>
                  <a:tcPr anchor="ctr"/>
                </a:tc>
              </a:tr>
              <a:tr h="675741">
                <a:tc>
                  <a:txBody>
                    <a:bodyPr/>
                    <a:lstStyle/>
                    <a:p>
                      <a:r>
                        <a:rPr lang="en-US" b="1" dirty="0" smtClean="0"/>
                        <a:t>Version</a:t>
                      </a:r>
                      <a:endParaRPr lang="en-US" b="1" dirty="0"/>
                    </a:p>
                  </a:txBody>
                  <a:tcPr anchor="ctr"/>
                </a:tc>
                <a:tc>
                  <a:txBody>
                    <a:bodyPr/>
                    <a:lstStyle/>
                    <a:p>
                      <a:pPr algn="ctr"/>
                      <a:r>
                        <a:rPr lang="en-US" dirty="0" smtClean="0"/>
                        <a:t>1.13</a:t>
                      </a:r>
                      <a:endParaRPr lang="en-US" dirty="0"/>
                    </a:p>
                  </a:txBody>
                  <a:tcPr anchor="ctr"/>
                </a:tc>
                <a:tc>
                  <a:txBody>
                    <a:bodyPr/>
                    <a:lstStyle/>
                    <a:p>
                      <a:pPr algn="ctr"/>
                      <a:r>
                        <a:rPr lang="en-US" dirty="0" smtClean="0"/>
                        <a:t>2.2</a:t>
                      </a:r>
                      <a:endParaRPr lang="en-US" dirty="0"/>
                    </a:p>
                  </a:txBody>
                  <a:tcPr anchor="ctr"/>
                </a:tc>
              </a:tr>
            </a:tbl>
          </a:graphicData>
        </a:graphic>
      </p:graphicFrame>
      <p:pic>
        <p:nvPicPr>
          <p:cNvPr id="4" name="Picture 3"/>
          <p:cNvPicPr>
            <a:picLocks noChangeAspect="1"/>
          </p:cNvPicPr>
          <p:nvPr/>
        </p:nvPicPr>
        <p:blipFill>
          <a:blip r:embed="rId3">
            <a:biLevel thresh="75000"/>
          </a:blip>
          <a:stretch>
            <a:fillRect/>
          </a:stretch>
        </p:blipFill>
        <p:spPr>
          <a:xfrm>
            <a:off x="2527866" y="4201782"/>
            <a:ext cx="447734" cy="344497"/>
          </a:xfrm>
          <a:prstGeom prst="rect">
            <a:avLst/>
          </a:prstGeom>
          <a:noFill/>
          <a:ln>
            <a:noFill/>
          </a:ln>
        </p:spPr>
      </p:pic>
    </p:spTree>
    <p:extLst>
      <p:ext uri="{BB962C8B-B14F-4D97-AF65-F5344CB8AC3E}">
        <p14:creationId xmlns:p14="http://schemas.microsoft.com/office/powerpoint/2010/main" val="436402429"/>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Creating Image</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indent="-169863"/>
            <a:r>
              <a:rPr lang="en-US" b="1" dirty="0" smtClean="0"/>
              <a:t>Many Options, but Here Are Some:</a:t>
            </a:r>
          </a:p>
          <a:p>
            <a:pPr marL="169863" indent="-169863"/>
            <a:endParaRPr lang="en-US" b="1" dirty="0" smtClean="0"/>
          </a:p>
          <a:p>
            <a:pPr marL="857250" lvl="1" indent="-457200">
              <a:buFont typeface="+mj-lt"/>
              <a:buAutoNum type="arabicPeriod"/>
            </a:pPr>
            <a:r>
              <a:rPr lang="en-US" b="1" dirty="0" smtClean="0"/>
              <a:t>Import from Repository and Use As Is</a:t>
            </a:r>
          </a:p>
          <a:p>
            <a:pPr marL="1257300" lvl="2" indent="-457200"/>
            <a:r>
              <a:rPr lang="en-US" b="1" dirty="0" smtClean="0"/>
              <a:t>Singularity Hub</a:t>
            </a:r>
          </a:p>
          <a:p>
            <a:pPr marL="1257300" lvl="2" indent="-457200"/>
            <a:r>
              <a:rPr lang="en-US" b="1" dirty="0" err="1" smtClean="0"/>
              <a:t>Docker</a:t>
            </a:r>
            <a:r>
              <a:rPr lang="en-US" b="1" dirty="0" smtClean="0"/>
              <a:t> Hub</a:t>
            </a:r>
          </a:p>
          <a:p>
            <a:pPr marL="1257300" lvl="2" indent="-457200"/>
            <a:r>
              <a:rPr lang="en-US" b="1" dirty="0" smtClean="0"/>
              <a:t>Other </a:t>
            </a:r>
            <a:r>
              <a:rPr lang="en-US" b="1" dirty="0" err="1" smtClean="0"/>
              <a:t>Docker</a:t>
            </a:r>
            <a:r>
              <a:rPr lang="en-US" b="1" dirty="0" smtClean="0"/>
              <a:t> private </a:t>
            </a:r>
            <a:r>
              <a:rPr lang="en-US" b="1" dirty="0" smtClean="0"/>
              <a:t>registries (e.g. </a:t>
            </a:r>
            <a:r>
              <a:rPr lang="en-US" b="1" dirty="0" err="1" smtClean="0"/>
              <a:t>BioShadock</a:t>
            </a:r>
            <a:r>
              <a:rPr lang="en-US" b="1" dirty="0" smtClean="0"/>
              <a:t>)</a:t>
            </a:r>
            <a:endParaRPr lang="en-US" b="1" dirty="0" smtClean="0"/>
          </a:p>
          <a:p>
            <a:pPr marL="857250" lvl="1" indent="-457200">
              <a:buFont typeface="+mj-lt"/>
              <a:buAutoNum type="arabicPeriod"/>
            </a:pPr>
            <a:endParaRPr lang="en-US" b="1" dirty="0" smtClean="0"/>
          </a:p>
          <a:p>
            <a:pPr marL="857250" lvl="1" indent="-457200">
              <a:buFont typeface="+mj-lt"/>
              <a:buAutoNum type="arabicPeriod"/>
            </a:pPr>
            <a:r>
              <a:rPr lang="en-US" b="1" dirty="0" smtClean="0"/>
              <a:t>Build Your Own</a:t>
            </a:r>
          </a:p>
          <a:p>
            <a:pPr marL="1257300" lvl="2" indent="-457200">
              <a:buFont typeface="+mj-lt"/>
              <a:buAutoNum type="alphaLcPeriod"/>
            </a:pPr>
            <a:r>
              <a:rPr lang="en-US" b="1" dirty="0" smtClean="0"/>
              <a:t>Start from Docker image first</a:t>
            </a:r>
            <a:br>
              <a:rPr lang="en-US" b="1" dirty="0" smtClean="0"/>
            </a:br>
            <a:r>
              <a:rPr lang="en-US" b="1" dirty="0" smtClean="0"/>
              <a:t>and then convert to Singularity image.</a:t>
            </a:r>
          </a:p>
          <a:p>
            <a:pPr marL="1257300" lvl="2" indent="-457200">
              <a:buFont typeface="+mj-lt"/>
              <a:buAutoNum type="alphaLcPeriod"/>
            </a:pPr>
            <a:r>
              <a:rPr lang="en-US" b="1" dirty="0" smtClean="0"/>
              <a:t>Create Singularity image from scratch.</a:t>
            </a:r>
          </a:p>
        </p:txBody>
      </p:sp>
    </p:spTree>
    <p:extLst>
      <p:ext uri="{BB962C8B-B14F-4D97-AF65-F5344CB8AC3E}">
        <p14:creationId xmlns:p14="http://schemas.microsoft.com/office/powerpoint/2010/main" val="116442076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49" y="431715"/>
            <a:ext cx="8545707" cy="618454"/>
          </a:xfrm>
        </p:spPr>
        <p:txBody>
          <a:bodyPr/>
          <a:lstStyle/>
          <a:p>
            <a:r>
              <a:rPr lang="en-US" dirty="0" smtClean="0"/>
              <a:t>Creating Image</a:t>
            </a:r>
            <a:endParaRPr lang="en-US" dirty="0"/>
          </a:p>
        </p:txBody>
      </p:sp>
      <p:sp>
        <p:nvSpPr>
          <p:cNvPr id="5" name="Content Placeholder 2"/>
          <p:cNvSpPr>
            <a:spLocks noGrp="1"/>
          </p:cNvSpPr>
          <p:nvPr>
            <p:ph idx="1"/>
          </p:nvPr>
        </p:nvSpPr>
        <p:spPr>
          <a:xfrm>
            <a:off x="457199" y="1298569"/>
            <a:ext cx="8221663" cy="4616549"/>
          </a:xfrm>
        </p:spPr>
        <p:txBody>
          <a:bodyPr>
            <a:normAutofit/>
          </a:bodyPr>
          <a:lstStyle/>
          <a:p>
            <a:pPr marL="169863" indent="-169863"/>
            <a:r>
              <a:rPr lang="en-US" b="1" dirty="0" smtClean="0"/>
              <a:t>Import from Repository and Use As Is</a:t>
            </a:r>
          </a:p>
          <a:p>
            <a:pPr marL="169863" indent="-169863"/>
            <a:endParaRPr lang="en-US" b="1" dirty="0" smtClean="0"/>
          </a:p>
          <a:p>
            <a:pPr marL="857250" lvl="1" indent="-457200">
              <a:buFont typeface="+mj-lt"/>
              <a:buAutoNum type="arabicPeriod"/>
            </a:pPr>
            <a:r>
              <a:rPr lang="en-US" b="1" dirty="0" smtClean="0"/>
              <a:t>Go to </a:t>
            </a:r>
            <a:r>
              <a:rPr lang="en-US" b="1" dirty="0" err="1" smtClean="0"/>
              <a:t>Docker</a:t>
            </a:r>
            <a:r>
              <a:rPr lang="en-US" b="1" dirty="0" smtClean="0"/>
              <a:t> or Singularity Hub or other image repository.</a:t>
            </a:r>
          </a:p>
          <a:p>
            <a:pPr marL="857250" lvl="1" indent="-457200">
              <a:buFont typeface="+mj-lt"/>
              <a:buAutoNum type="arabicPeriod"/>
            </a:pPr>
            <a:endParaRPr lang="en-US" b="1" dirty="0" smtClean="0"/>
          </a:p>
          <a:p>
            <a:pPr marL="857250" lvl="1" indent="-457200">
              <a:buFont typeface="+mj-lt"/>
              <a:buAutoNum type="arabicPeriod"/>
            </a:pPr>
            <a:r>
              <a:rPr lang="en-US" b="1" dirty="0" smtClean="0"/>
              <a:t>Search and get image name.</a:t>
            </a:r>
          </a:p>
          <a:p>
            <a:pPr marL="857250" lvl="1" indent="-457200">
              <a:buFont typeface="+mj-lt"/>
              <a:buAutoNum type="arabicPeriod"/>
            </a:pPr>
            <a:endParaRPr lang="en-US" b="1" dirty="0" smtClean="0"/>
          </a:p>
          <a:p>
            <a:pPr marL="857250" lvl="1" indent="-457200">
              <a:buFont typeface="+mj-lt"/>
              <a:buAutoNum type="arabicPeriod"/>
            </a:pPr>
            <a:r>
              <a:rPr lang="en-US" b="1" dirty="0" smtClean="0"/>
              <a:t>Use “singularity create” command.</a:t>
            </a:r>
          </a:p>
          <a:p>
            <a:pPr marL="857250" lvl="1" indent="-457200">
              <a:buFont typeface="+mj-lt"/>
              <a:buAutoNum type="arabicPeriod"/>
            </a:pPr>
            <a:endParaRPr lang="en-US" b="1" dirty="0" smtClean="0"/>
          </a:p>
          <a:p>
            <a:pPr marL="857250" lvl="1" indent="-457200">
              <a:buFont typeface="+mj-lt"/>
              <a:buAutoNum type="arabicPeriod"/>
            </a:pPr>
            <a:r>
              <a:rPr lang="en-US" b="1" dirty="0" smtClean="0"/>
              <a:t>User “singularity </a:t>
            </a:r>
            <a:r>
              <a:rPr lang="en-US" b="1" u="sng" dirty="0" smtClean="0"/>
              <a:t>import</a:t>
            </a:r>
            <a:r>
              <a:rPr lang="en-US" b="1" dirty="0" smtClean="0"/>
              <a:t>” command.</a:t>
            </a:r>
          </a:p>
        </p:txBody>
      </p:sp>
      <p:grpSp>
        <p:nvGrpSpPr>
          <p:cNvPr id="4" name="Group 3"/>
          <p:cNvGrpSpPr/>
          <p:nvPr/>
        </p:nvGrpSpPr>
        <p:grpSpPr>
          <a:xfrm>
            <a:off x="6056429" y="6118964"/>
            <a:ext cx="946105" cy="652663"/>
            <a:chOff x="5633612" y="5985347"/>
            <a:chExt cx="946105" cy="652663"/>
          </a:xfrm>
        </p:grpSpPr>
        <p:pic>
          <p:nvPicPr>
            <p:cNvPr id="6" name="Picture 5"/>
            <p:cNvPicPr>
              <a:picLocks noChangeAspect="1"/>
            </p:cNvPicPr>
            <p:nvPr/>
          </p:nvPicPr>
          <p:blipFill>
            <a:blip r:embed="rId2">
              <a:biLevel thresh="25000"/>
            </a:blip>
            <a:stretch>
              <a:fillRect/>
            </a:stretch>
          </p:blipFill>
          <p:spPr>
            <a:xfrm>
              <a:off x="5819039" y="6200596"/>
              <a:ext cx="568496" cy="437414"/>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5633612" y="5985347"/>
              <a:ext cx="946105" cy="246221"/>
            </a:xfrm>
            <a:prstGeom prst="rect">
              <a:avLst/>
            </a:prstGeom>
            <a:noFill/>
          </p:spPr>
          <p:txBody>
            <a:bodyPr wrap="square" rtlCol="0">
              <a:spAutoFit/>
            </a:bodyPr>
            <a:lstStyle/>
            <a:p>
              <a:pPr algn="ctr"/>
              <a:r>
                <a:rPr lang="en-US" sz="1000" b="1" dirty="0" smtClean="0">
                  <a:solidFill>
                    <a:srgbClr val="FFFFFF"/>
                  </a:solidFill>
                </a:rPr>
                <a:t>LIVE DEMO</a:t>
              </a:r>
              <a:endParaRPr lang="en-US" sz="1000" b="1" dirty="0">
                <a:solidFill>
                  <a:srgbClr val="FFFFFF"/>
                </a:solidFill>
              </a:endParaRPr>
            </a:p>
          </p:txBody>
        </p:sp>
      </p:grpSp>
    </p:spTree>
    <p:extLst>
      <p:ext uri="{BB962C8B-B14F-4D97-AF65-F5344CB8AC3E}">
        <p14:creationId xmlns:p14="http://schemas.microsoft.com/office/powerpoint/2010/main" val="185646214"/>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lide_blue">
  <a:themeElements>
    <a:clrScheme name="MSK Color Palet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msk_blue.potx" id="{37560807-BDB1-46B4-B3F4-6D5EFE6795FA}" vid="{B84CCAF0-8822-469A-8E59-7B9842D689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E1EF3D4BFF234D82A88D78C1E63944" ma:contentTypeVersion="1" ma:contentTypeDescription="Create a new document." ma:contentTypeScope="" ma:versionID="189e4f04539f19d9d0a2dfbb64a7ece5">
  <xsd:schema xmlns:xsd="http://www.w3.org/2001/XMLSchema" xmlns:xs="http://www.w3.org/2001/XMLSchema" xmlns:p="http://schemas.microsoft.com/office/2006/metadata/properties" xmlns:ns1="http://schemas.microsoft.com/sharepoint/v3" targetNamespace="http://schemas.microsoft.com/office/2006/metadata/properties" ma:root="true" ma:fieldsID="d036889db86e0c9c632bd66a248c8a81"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70F4C3-88CD-4430-8305-E594CED2DB28}">
  <ds:schemaRefs>
    <ds:schemaRef ds:uri="http://schemas.microsoft.com/sharepoint/v3/contenttype/forms"/>
  </ds:schemaRefs>
</ds:datastoreItem>
</file>

<file path=customXml/itemProps2.xml><?xml version="1.0" encoding="utf-8"?>
<ds:datastoreItem xmlns:ds="http://schemas.openxmlformats.org/officeDocument/2006/customXml" ds:itemID="{AD3132C2-E85E-40AC-B130-CBE2F5FACED0}">
  <ds:schemaRefs>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3.xml><?xml version="1.0" encoding="utf-8"?>
<ds:datastoreItem xmlns:ds="http://schemas.openxmlformats.org/officeDocument/2006/customXml" ds:itemID="{57BC2B5D-9012-4F8A-A192-417665CB7C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slide_blue.potx</Template>
  <TotalTime>3283</TotalTime>
  <Words>1224</Words>
  <Application>Microsoft Macintosh PowerPoint</Application>
  <PresentationFormat>On-screen Show (4:3)</PresentationFormat>
  <Paragraphs>235</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slide_blue</vt:lpstr>
      <vt:lpstr>Application Portability through Singularity</vt:lpstr>
      <vt:lpstr>Agenda</vt:lpstr>
      <vt:lpstr>Goals</vt:lpstr>
      <vt:lpstr>Virtualization</vt:lpstr>
      <vt:lpstr>Virtualization</vt:lpstr>
      <vt:lpstr>Docker vs. Singularity at 10,000 ft.</vt:lpstr>
      <vt:lpstr>Docker vs. Singularity at 10,000 ft.</vt:lpstr>
      <vt:lpstr>Creating Image</vt:lpstr>
      <vt:lpstr>Creating Image</vt:lpstr>
      <vt:lpstr>Creating Image</vt:lpstr>
      <vt:lpstr>Running Container</vt:lpstr>
      <vt:lpstr>Physical Size of Image File</vt:lpstr>
      <vt:lpstr>Memory Usage at Runtime</vt:lpstr>
      <vt:lpstr>Data Access Issues</vt:lpstr>
      <vt:lpstr>Data Access Issues</vt:lpstr>
      <vt:lpstr>Data Access Issues</vt:lpstr>
      <vt:lpstr>Data Access Issues</vt:lpstr>
      <vt:lpstr>Other Notes for Singularity</vt:lpstr>
      <vt:lpstr>QUESTIONS</vt:lpstr>
    </vt:vector>
  </TitlesOfParts>
  <Company>MSKCC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Agency Finalist Presentations Background and Evaluation Guide</dc:title>
  <dc:creator>DePaolis, Donna/Information Systems</dc:creator>
  <cp:lastModifiedBy>Jaeyoung Chun</cp:lastModifiedBy>
  <cp:revision>169</cp:revision>
  <dcterms:created xsi:type="dcterms:W3CDTF">2014-01-29T03:37:39Z</dcterms:created>
  <dcterms:modified xsi:type="dcterms:W3CDTF">2017-02-03T18:59:00Z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0x010100E3E1EF3D4BFF234D82A88D78C1E63944</vt:lpwstr>
  </property>
</Properties>
</file>