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5" r:id="rId2"/>
    <p:sldId id="368" r:id="rId3"/>
    <p:sldId id="411" r:id="rId4"/>
    <p:sldId id="402" r:id="rId5"/>
    <p:sldId id="410" r:id="rId6"/>
    <p:sldId id="412" r:id="rId7"/>
    <p:sldId id="415" r:id="rId8"/>
    <p:sldId id="414" r:id="rId9"/>
    <p:sldId id="413" r:id="rId10"/>
    <p:sldId id="416" r:id="rId11"/>
    <p:sldId id="417" r:id="rId12"/>
    <p:sldId id="418" r:id="rId13"/>
    <p:sldId id="419" r:id="rId14"/>
    <p:sldId id="420" r:id="rId15"/>
    <p:sldId id="40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7" autoAdjust="0"/>
    <p:restoredTop sz="92727" autoAdjust="0"/>
  </p:normalViewPr>
  <p:slideViewPr>
    <p:cSldViewPr>
      <p:cViewPr>
        <p:scale>
          <a:sx n="150" d="100"/>
          <a:sy n="150" d="100"/>
        </p:scale>
        <p:origin x="-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AD20-21E3-4489-9A2E-68C110AD5D79}" type="datetimeFigureOut">
              <a:rPr lang="en-GB" smtClean="0"/>
              <a:t>11/3/18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251A-FA94-4C1F-9D52-C2567CBAA5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F609-DF0A-431B-B7BF-4A3DF144245D}" type="datetimeFigureOut">
              <a:rPr lang="de-DE" smtClean="0"/>
              <a:t>11/3/18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5" y="620688"/>
            <a:ext cx="8904287" cy="792088"/>
          </a:xfrm>
        </p:spPr>
        <p:txBody>
          <a:bodyPr/>
          <a:lstStyle/>
          <a:p>
            <a:pPr algn="ctr"/>
            <a:r>
              <a:rPr lang="en-GB" sz="4800" dirty="0"/>
              <a:t>Approvals, </a:t>
            </a:r>
            <a:r>
              <a:rPr lang="en-GB" sz="4800" dirty="0" smtClean="0"/>
              <a:t>etc.</a:t>
            </a:r>
            <a:endParaRPr lang="x-none" altLang="en-GB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5085184"/>
            <a:ext cx="8064896" cy="648072"/>
          </a:xfrm>
        </p:spPr>
        <p:txBody>
          <a:bodyPr>
            <a:normAutofit fontScale="92500"/>
          </a:bodyPr>
          <a:lstStyle/>
          <a:p>
            <a:pPr algn="ctr"/>
            <a:r>
              <a:rPr lang="de-DE" sz="3200" i="1" dirty="0" smtClean="0">
                <a:solidFill>
                  <a:schemeClr val="tx1"/>
                </a:solidFill>
              </a:rPr>
              <a:t>Jim </a:t>
            </a:r>
            <a:r>
              <a:rPr lang="de-DE" sz="3200" i="1" dirty="0">
                <a:solidFill>
                  <a:schemeClr val="tx1"/>
                </a:solidFill>
              </a:rPr>
              <a:t>Grace   </a:t>
            </a:r>
            <a:r>
              <a:rPr lang="de-DE" sz="3200" i="1" dirty="0" smtClean="0">
                <a:solidFill>
                  <a:schemeClr val="tx1"/>
                </a:solidFill>
              </a:rPr>
              <a:t>     dhis2        Nov. </a:t>
            </a:r>
            <a:r>
              <a:rPr lang="de-DE" sz="3200" i="1" dirty="0" smtClean="0">
                <a:solidFill>
                  <a:schemeClr val="tx1"/>
                </a:solidFill>
              </a:rPr>
              <a:t>5, </a:t>
            </a:r>
            <a:r>
              <a:rPr lang="de-DE" sz="3200" i="1" dirty="0" smtClean="0">
                <a:solidFill>
                  <a:schemeClr val="tx1"/>
                </a:solidFill>
              </a:rPr>
              <a:t>2018, Oslo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73" y="5550807"/>
            <a:ext cx="2056427" cy="88521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92113" y="1916832"/>
            <a:ext cx="8904287" cy="2016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800" dirty="0" smtClean="0"/>
              <a:t>or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altLang="en-GB" sz="2800" dirty="0"/>
              <a:t>Approvals, approval acceptances, approval workflows and levels, how they interact with Attribute Option Combos and Category Option Group Sets</a:t>
            </a:r>
            <a:endParaRPr lang="x-none" alt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58154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7368" y="1988840"/>
            <a:ext cx="9649072" cy="3888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i="1" dirty="0" smtClean="0">
                <a:solidFill>
                  <a:schemeClr val="tx1"/>
                </a:solidFill>
              </a:rPr>
              <a:t>Data for each attribute option combo is always approved independently.</a:t>
            </a:r>
          </a:p>
          <a:p>
            <a:endParaRPr lang="en-US" altLang="en-US" sz="2400" i="1" dirty="0">
              <a:solidFill>
                <a:schemeClr val="tx1"/>
              </a:solidFill>
            </a:endParaRPr>
          </a:p>
          <a:p>
            <a:r>
              <a:rPr lang="en-US" altLang="en-US" sz="2400" i="1" dirty="0" smtClean="0">
                <a:solidFill>
                  <a:schemeClr val="tx1"/>
                </a:solidFill>
              </a:rPr>
              <a:t>Approval levels can be defined in one of three ways:</a:t>
            </a: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i="1" dirty="0" smtClean="0">
                <a:solidFill>
                  <a:schemeClr val="tx1"/>
                </a:solidFill>
              </a:rPr>
              <a:t>(at most) one approval level for an organisation unit level</a:t>
            </a: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i="1" dirty="0" smtClean="0">
                <a:solidFill>
                  <a:schemeClr val="tx1"/>
                </a:solidFill>
              </a:rPr>
              <a:t>Two approval levels for an organisation unit level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i="1" dirty="0" smtClean="0">
                <a:solidFill>
                  <a:schemeClr val="tx1"/>
                </a:solidFill>
              </a:rPr>
              <a:t>More than two approval levels for an organisation unit level</a:t>
            </a:r>
            <a:endParaRPr lang="en-US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921698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/>
              <a:t>How do data approvals apply</a:t>
            </a:r>
            <a:br>
              <a:rPr lang="en-US" altLang="en-US" sz="2800" dirty="0" smtClean="0"/>
            </a:br>
            <a:r>
              <a:rPr lang="en-US" altLang="en-US" sz="2800" dirty="0" smtClean="0"/>
              <a:t>to data with attribute option combos?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312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7368" y="1628800"/>
            <a:ext cx="9649072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i="1" dirty="0" smtClean="0">
                <a:solidFill>
                  <a:schemeClr val="tx1"/>
                </a:solidFill>
              </a:rPr>
              <a:t>For approvals at different organisation unit levels,</a:t>
            </a:r>
          </a:p>
          <a:p>
            <a:r>
              <a:rPr lang="en-US" altLang="en-US" sz="2400" i="1" dirty="0" smtClean="0">
                <a:solidFill>
                  <a:schemeClr val="tx1"/>
                </a:solidFill>
              </a:rPr>
              <a:t>leave the category option group set blank:</a:t>
            </a:r>
            <a:endParaRPr lang="en-US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921698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i="1" dirty="0" smtClean="0">
                <a:solidFill>
                  <a:schemeClr val="tx1"/>
                </a:solidFill>
              </a:rPr>
              <a:t>1. </a:t>
            </a:r>
            <a:r>
              <a:rPr lang="en-US" altLang="en-US" sz="2800" i="1" dirty="0">
                <a:solidFill>
                  <a:schemeClr val="tx1"/>
                </a:solidFill>
              </a:rPr>
              <a:t>(at most) one approval level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for</a:t>
            </a:r>
            <a:br>
              <a:rPr lang="en-US" altLang="en-US" sz="2800" i="1" dirty="0" smtClean="0">
                <a:solidFill>
                  <a:schemeClr val="tx1"/>
                </a:solidFill>
              </a:rPr>
            </a:br>
            <a:r>
              <a:rPr lang="en-US" altLang="en-US" sz="2800" i="1" dirty="0" smtClean="0">
                <a:solidFill>
                  <a:schemeClr val="tx1"/>
                </a:solidFill>
              </a:rPr>
              <a:t>an </a:t>
            </a:r>
            <a:r>
              <a:rPr lang="en-US" altLang="en-US" sz="2800" i="1" dirty="0">
                <a:solidFill>
                  <a:schemeClr val="tx1"/>
                </a:solidFill>
              </a:rPr>
              <a:t>organisation unit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level</a:t>
            </a:r>
            <a:endParaRPr lang="x-none" alt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68958"/>
              </p:ext>
            </p:extLst>
          </p:nvPr>
        </p:nvGraphicFramePr>
        <p:xfrm>
          <a:off x="551384" y="278092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664296"/>
                <a:gridCol w="3303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Organisation unit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option group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</a:t>
                      </a:r>
                      <a:r>
                        <a:rPr lang="en-US" baseline="0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9376" y="1628800"/>
            <a:ext cx="9145016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i="1" dirty="0" smtClean="0">
                <a:solidFill>
                  <a:schemeClr val="tx1"/>
                </a:solidFill>
              </a:rPr>
              <a:t>Choose a category option group set for the second approval level using the same organisation unit level</a:t>
            </a:r>
          </a:p>
          <a:p>
            <a:endParaRPr lang="en-US" altLang="en-US" sz="2400" i="1" dirty="0">
              <a:solidFill>
                <a:schemeClr val="tx1"/>
              </a:solidFill>
            </a:endParaRP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endParaRPr lang="en-US" altLang="en-US" sz="2400" i="1" dirty="0">
              <a:solidFill>
                <a:schemeClr val="tx1"/>
              </a:solidFill>
            </a:endParaRP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endParaRPr lang="en-US" altLang="en-US" sz="2400" i="1" dirty="0">
              <a:solidFill>
                <a:schemeClr val="tx1"/>
              </a:solidFill>
            </a:endParaRP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endParaRPr lang="en-US" altLang="en-US" sz="2400" i="1" dirty="0">
              <a:solidFill>
                <a:schemeClr val="tx1"/>
              </a:solidFill>
            </a:endParaRPr>
          </a:p>
          <a:p>
            <a:r>
              <a:rPr lang="en-US" altLang="en-US" sz="2400" i="1" dirty="0" smtClean="0">
                <a:solidFill>
                  <a:schemeClr val="tx1"/>
                </a:solidFill>
              </a:rPr>
              <a:t>Approval level 3 is for partners who are limited to only some category option combos (grouped by partner).</a:t>
            </a: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r>
              <a:rPr lang="en-US" altLang="en-US" sz="2400" i="1" dirty="0" smtClean="0">
                <a:solidFill>
                  <a:schemeClr val="tx1"/>
                </a:solidFill>
              </a:rPr>
              <a:t>Approval level 2 is for users with no such restrictions.</a:t>
            </a:r>
            <a:endParaRPr lang="en-US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76672"/>
            <a:ext cx="8314266" cy="921698"/>
          </a:xfrm>
        </p:spPr>
        <p:txBody>
          <a:bodyPr>
            <a:noAutofit/>
          </a:bodyPr>
          <a:lstStyle/>
          <a:p>
            <a:pPr marL="457200" indent="-457200" algn="ctr"/>
            <a:r>
              <a:rPr lang="en-US" altLang="en-US" sz="2800" i="1" dirty="0" smtClean="0">
                <a:solidFill>
                  <a:schemeClr val="tx1"/>
                </a:solidFill>
              </a:rPr>
              <a:t>2. </a:t>
            </a:r>
            <a:r>
              <a:rPr lang="en-US" altLang="en-US" sz="2800" i="1" dirty="0">
                <a:solidFill>
                  <a:schemeClr val="tx1"/>
                </a:solidFill>
              </a:rPr>
              <a:t>Two approval levels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for</a:t>
            </a:r>
            <a:br>
              <a:rPr lang="en-US" altLang="en-US" sz="2800" i="1" dirty="0" smtClean="0">
                <a:solidFill>
                  <a:schemeClr val="tx1"/>
                </a:solidFill>
              </a:rPr>
            </a:br>
            <a:r>
              <a:rPr lang="en-US" altLang="en-US" sz="2800" i="1" dirty="0" smtClean="0">
                <a:solidFill>
                  <a:schemeClr val="tx1"/>
                </a:solidFill>
              </a:rPr>
              <a:t>an </a:t>
            </a:r>
            <a:r>
              <a:rPr lang="en-US" altLang="en-US" sz="2800" i="1" dirty="0">
                <a:solidFill>
                  <a:schemeClr val="tx1"/>
                </a:solidFill>
              </a:rPr>
              <a:t>organisation unit level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30023"/>
              </p:ext>
            </p:extLst>
          </p:nvPr>
        </p:nvGraphicFramePr>
        <p:xfrm>
          <a:off x="551384" y="278092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664296"/>
                <a:gridCol w="3303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Organisation unit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option group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District-All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District-Partner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Partners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</a:t>
                      </a:r>
                      <a:r>
                        <a:rPr lang="en-US" baseline="0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52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76672"/>
            <a:ext cx="8314266" cy="921698"/>
          </a:xfrm>
        </p:spPr>
        <p:txBody>
          <a:bodyPr>
            <a:noAutofit/>
          </a:bodyPr>
          <a:lstStyle/>
          <a:p>
            <a:pPr marL="457200" indent="-457200" algn="ctr"/>
            <a:r>
              <a:rPr lang="en-US" altLang="en-US" sz="2800" i="1" dirty="0">
                <a:solidFill>
                  <a:schemeClr val="tx1"/>
                </a:solidFill>
              </a:rPr>
              <a:t>3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. </a:t>
            </a:r>
            <a:r>
              <a:rPr lang="en-US" altLang="en-US" sz="2800" i="1" dirty="0">
                <a:solidFill>
                  <a:schemeClr val="tx1"/>
                </a:solidFill>
              </a:rPr>
              <a:t>More than two approval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levels for</a:t>
            </a:r>
            <a:br>
              <a:rPr lang="en-US" altLang="en-US" sz="2800" i="1" dirty="0" smtClean="0">
                <a:solidFill>
                  <a:schemeClr val="tx1"/>
                </a:solidFill>
              </a:rPr>
            </a:br>
            <a:r>
              <a:rPr lang="en-US" altLang="en-US" sz="2800" i="1" dirty="0" smtClean="0">
                <a:solidFill>
                  <a:schemeClr val="tx1"/>
                </a:solidFill>
              </a:rPr>
              <a:t>an </a:t>
            </a:r>
            <a:r>
              <a:rPr lang="en-US" altLang="en-US" sz="2800" i="1" dirty="0">
                <a:solidFill>
                  <a:schemeClr val="tx1"/>
                </a:solidFill>
              </a:rPr>
              <a:t>organisation unit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level</a:t>
            </a:r>
            <a:r>
              <a:rPr lang="en-US" altLang="en-US" sz="1800" i="1" dirty="0" smtClean="0">
                <a:solidFill>
                  <a:schemeClr val="tx1"/>
                </a:solidFill>
              </a:rPr>
              <a:t> (slide 1 of 2)</a:t>
            </a:r>
            <a:endParaRPr lang="en-US" altLang="en-US" sz="18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6197242"/>
            <a:ext cx="748883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Attribut</a:t>
            </a:r>
            <a:r>
              <a:rPr lang="en-US" sz="2000" dirty="0" smtClean="0"/>
              <a:t>e option combo = attribute option = </a:t>
            </a:r>
            <a:r>
              <a:rPr lang="en-US" sz="2000" dirty="0" smtClean="0"/>
              <a:t>mechanism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943872" y="5184194"/>
            <a:ext cx="4608512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country partner user</a:t>
            </a:r>
          </a:p>
          <a:p>
            <a:pPr algn="ctr"/>
            <a:r>
              <a:rPr lang="en-US" sz="2000" dirty="0" smtClean="0"/>
              <a:t>(approval level 1)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15480" y="1537628"/>
            <a:ext cx="64087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PEPFAR Requirement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67808" y="4941168"/>
            <a:ext cx="792088" cy="12961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43872" y="56612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7728" y="4171146"/>
            <a:ext cx="4608512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country agency user</a:t>
            </a:r>
          </a:p>
          <a:p>
            <a:pPr algn="ctr"/>
            <a:r>
              <a:rPr lang="en-US" sz="2000" dirty="0" smtClean="0"/>
              <a:t>(approval level 2)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63552" y="3158098"/>
            <a:ext cx="547260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country inter-agency user </a:t>
            </a:r>
            <a:r>
              <a:rPr lang="mr-IN" sz="2000" dirty="0" smtClean="0"/>
              <a:t>–</a:t>
            </a:r>
            <a:r>
              <a:rPr lang="en-US" sz="2000" dirty="0" smtClean="0"/>
              <a:t> all mechanisms</a:t>
            </a:r>
          </a:p>
          <a:p>
            <a:pPr algn="ctr"/>
            <a:r>
              <a:rPr lang="en-US" sz="2000" dirty="0" smtClean="0"/>
              <a:t>(approval level 3)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063552" y="2145050"/>
            <a:ext cx="547260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</a:t>
            </a:r>
            <a:r>
              <a:rPr lang="en-US" sz="2000" dirty="0" smtClean="0"/>
              <a:t>inter-agency user </a:t>
            </a:r>
            <a:r>
              <a:rPr lang="mr-IN" sz="2000" dirty="0" smtClean="0"/>
              <a:t>–</a:t>
            </a:r>
            <a:r>
              <a:rPr lang="en-US" sz="2000" dirty="0" smtClean="0"/>
              <a:t> all mechanisms</a:t>
            </a:r>
          </a:p>
          <a:p>
            <a:pPr algn="ctr"/>
            <a:r>
              <a:rPr lang="en-US" sz="2000" dirty="0" smtClean="0"/>
              <a:t>(approval level 4)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56040" y="4869160"/>
            <a:ext cx="288032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735960" y="3861048"/>
            <a:ext cx="288032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943872" y="2852936"/>
            <a:ext cx="288032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27648" y="2060848"/>
            <a:ext cx="3384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6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9376" y="1628800"/>
            <a:ext cx="9145016" cy="4968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i="1" dirty="0" smtClean="0">
                <a:solidFill>
                  <a:schemeClr val="tx1"/>
                </a:solidFill>
              </a:rPr>
              <a:t>Choose a different category option group set for each additional approval level using the same organisation unit level.</a:t>
            </a:r>
          </a:p>
          <a:p>
            <a:endParaRPr lang="en-US" altLang="en-US" sz="2400" i="1" dirty="0">
              <a:solidFill>
                <a:schemeClr val="tx1"/>
              </a:solidFill>
            </a:endParaRP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endParaRPr lang="en-US" altLang="en-US" sz="2400" i="1" dirty="0">
              <a:solidFill>
                <a:schemeClr val="tx1"/>
              </a:solidFill>
            </a:endParaRP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endParaRPr lang="en-US" altLang="en-US" sz="2400" i="1" dirty="0">
              <a:solidFill>
                <a:schemeClr val="tx1"/>
              </a:solidFill>
            </a:endParaRP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endParaRPr lang="en-US" altLang="en-US" sz="2400" i="1" dirty="0">
              <a:solidFill>
                <a:schemeClr val="tx1"/>
              </a:solidFill>
            </a:endParaRP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r>
              <a:rPr lang="en-US" altLang="en-US" sz="2400" i="1" dirty="0" smtClean="0">
                <a:solidFill>
                  <a:schemeClr val="tx1"/>
                </a:solidFill>
              </a:rPr>
              <a:t>Users can approve depending on their dimension restrictions</a:t>
            </a:r>
            <a:br>
              <a:rPr lang="en-US" altLang="en-US" sz="2400" i="1" dirty="0" smtClean="0">
                <a:solidFill>
                  <a:schemeClr val="tx1"/>
                </a:solidFill>
              </a:rPr>
            </a:br>
            <a:r>
              <a:rPr lang="en-US" altLang="en-US" sz="2400" i="1" dirty="0" smtClean="0">
                <a:solidFill>
                  <a:schemeClr val="tx1"/>
                </a:solidFill>
              </a:rPr>
              <a:t>(if any) and sharing, and the level of their assigned</a:t>
            </a:r>
            <a:br>
              <a:rPr lang="en-US" altLang="en-US" sz="2400" i="1" dirty="0" smtClean="0">
                <a:solidFill>
                  <a:schemeClr val="tx1"/>
                </a:solidFill>
              </a:rPr>
            </a:br>
            <a:r>
              <a:rPr lang="en-US" altLang="en-US" sz="2400" i="1" dirty="0" smtClean="0">
                <a:solidFill>
                  <a:schemeClr val="tx1"/>
                </a:solidFill>
              </a:rPr>
              <a:t>organisation unit.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76672"/>
            <a:ext cx="8314266" cy="921698"/>
          </a:xfrm>
        </p:spPr>
        <p:txBody>
          <a:bodyPr>
            <a:noAutofit/>
          </a:bodyPr>
          <a:lstStyle/>
          <a:p>
            <a:pPr marL="457200" indent="-457200" algn="ctr"/>
            <a:r>
              <a:rPr lang="en-US" altLang="en-US" sz="2800" i="1" dirty="0">
                <a:solidFill>
                  <a:schemeClr val="tx1"/>
                </a:solidFill>
              </a:rPr>
              <a:t>3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. </a:t>
            </a:r>
            <a:r>
              <a:rPr lang="en-US" altLang="en-US" sz="2800" i="1" dirty="0">
                <a:solidFill>
                  <a:schemeClr val="tx1"/>
                </a:solidFill>
              </a:rPr>
              <a:t>More than two approval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levels for</a:t>
            </a:r>
            <a:br>
              <a:rPr lang="en-US" altLang="en-US" sz="2800" i="1" dirty="0" smtClean="0">
                <a:solidFill>
                  <a:schemeClr val="tx1"/>
                </a:solidFill>
              </a:rPr>
            </a:br>
            <a:r>
              <a:rPr lang="en-US" altLang="en-US" sz="2800" i="1" dirty="0" smtClean="0">
                <a:solidFill>
                  <a:schemeClr val="tx1"/>
                </a:solidFill>
              </a:rPr>
              <a:t>an </a:t>
            </a:r>
            <a:r>
              <a:rPr lang="en-US" altLang="en-US" sz="2800" i="1" dirty="0">
                <a:solidFill>
                  <a:schemeClr val="tx1"/>
                </a:solidFill>
              </a:rPr>
              <a:t>organisation unit </a:t>
            </a:r>
            <a:r>
              <a:rPr lang="en-US" altLang="en-US" sz="2800" i="1" dirty="0" smtClean="0">
                <a:solidFill>
                  <a:schemeClr val="tx1"/>
                </a:solidFill>
              </a:rPr>
              <a:t>level</a:t>
            </a:r>
            <a:r>
              <a:rPr lang="en-US" altLang="en-US" sz="1800" i="1" dirty="0" smtClean="0">
                <a:solidFill>
                  <a:schemeClr val="tx1"/>
                </a:solidFill>
              </a:rPr>
              <a:t> (slide 2 of 2)</a:t>
            </a:r>
            <a:endParaRPr lang="en-US" altLang="en-US" sz="1800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48271"/>
              </p:ext>
            </p:extLst>
          </p:nvPr>
        </p:nvGraphicFramePr>
        <p:xfrm>
          <a:off x="551384" y="2780928"/>
          <a:ext cx="8856983" cy="2092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184"/>
                <a:gridCol w="2700456"/>
                <a:gridCol w="3096343"/>
              </a:tblGrid>
              <a:tr h="629467"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Organisation unit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option group set</a:t>
                      </a:r>
                      <a:endParaRPr lang="en-US" dirty="0"/>
                    </a:p>
                  </a:txBody>
                  <a:tcPr/>
                </a:tc>
              </a:tr>
              <a:tr h="364691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6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Inter-Agency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691">
                <a:tc>
                  <a:txBody>
                    <a:bodyPr/>
                    <a:lstStyle/>
                    <a:p>
                      <a:r>
                        <a:rPr lang="en-US" dirty="0" smtClean="0"/>
                        <a:t>Funding Agency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Funding Agency</a:t>
                      </a:r>
                      <a:endParaRPr lang="en-US" dirty="0"/>
                    </a:p>
                  </a:txBody>
                  <a:tcPr/>
                </a:tc>
              </a:tr>
              <a:tr h="364691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Partner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Partner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5" y="620688"/>
            <a:ext cx="8904287" cy="792088"/>
          </a:xfrm>
        </p:spPr>
        <p:txBody>
          <a:bodyPr/>
          <a:lstStyle/>
          <a:p>
            <a:pPr algn="ctr"/>
            <a:r>
              <a:rPr lang="en-GB" sz="4800" dirty="0"/>
              <a:t>Approvals, etc.</a:t>
            </a:r>
            <a:endParaRPr lang="x-none" altLang="en-GB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5085184"/>
            <a:ext cx="8064896" cy="648072"/>
          </a:xfrm>
        </p:spPr>
        <p:txBody>
          <a:bodyPr>
            <a:normAutofit/>
          </a:bodyPr>
          <a:lstStyle/>
          <a:p>
            <a:pPr algn="ctr"/>
            <a:r>
              <a:rPr lang="de-DE" sz="3200" i="1" dirty="0" smtClean="0">
                <a:solidFill>
                  <a:schemeClr val="tx1"/>
                </a:solidFill>
              </a:rPr>
              <a:t>The end!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73" y="5550807"/>
            <a:ext cx="2056427" cy="88521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92113" y="1916832"/>
            <a:ext cx="8904287" cy="2016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800" dirty="0" smtClean="0"/>
              <a:t>or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altLang="en-GB" sz="2800" dirty="0"/>
              <a:t>Approvals, approval acceptances, approval workflows and levels, how they interact with Attribute Option Combos and Category Option Group Sets</a:t>
            </a:r>
            <a:endParaRPr lang="x-none" alt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84337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/>
              <a:t> </a:t>
            </a:r>
            <a:r>
              <a:rPr lang="en-US" altLang="en-US" sz="2800" dirty="0" smtClean="0"/>
              <a:t>Data a</a:t>
            </a:r>
            <a:r>
              <a:rPr lang="en-US" altLang="en-US" sz="2800" dirty="0" smtClean="0"/>
              <a:t>pproval hierarchy</a:t>
            </a:r>
            <a:endParaRPr lang="x-none" altLang="en-US" sz="2800" dirty="0" smtClean="0"/>
          </a:p>
        </p:txBody>
      </p:sp>
      <p:pic>
        <p:nvPicPr>
          <p:cNvPr id="2" name="Picture 1" descr="approval_hierarc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31" y="1988840"/>
            <a:ext cx="5917769" cy="285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/>
              <a:t>Approving and accepting</a:t>
            </a:r>
            <a:endParaRPr lang="x-none" altLang="en-US" sz="2800" dirty="0" smtClean="0"/>
          </a:p>
        </p:txBody>
      </p:sp>
      <p:pic>
        <p:nvPicPr>
          <p:cNvPr id="3" name="Picture 2" descr="approval_level_st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2" y="2204864"/>
            <a:ext cx="8525592" cy="3600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9376" y="1412776"/>
            <a:ext cx="9649072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i="1" dirty="0" smtClean="0">
                <a:solidFill>
                  <a:schemeClr val="tx1"/>
                </a:solidFill>
              </a:rPr>
              <a:t>Two implementation options (system setting):</a:t>
            </a:r>
          </a:p>
        </p:txBody>
      </p:sp>
    </p:spTree>
    <p:extLst>
      <p:ext uri="{BB962C8B-B14F-4D97-AF65-F5344CB8AC3E}">
        <p14:creationId xmlns:p14="http://schemas.microsoft.com/office/powerpoint/2010/main" val="409286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3352" y="1556792"/>
            <a:ext cx="9649072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altLang="en-US" sz="2400" i="1" dirty="0" smtClean="0">
                <a:solidFill>
                  <a:schemeClr val="tx1"/>
                </a:solidFill>
              </a:rPr>
              <a:t>A data approval level specifies an organisation </a:t>
            </a:r>
            <a:r>
              <a:rPr lang="en-US" altLang="en-US" sz="2400" i="1" dirty="0">
                <a:solidFill>
                  <a:schemeClr val="tx1"/>
                </a:solidFill>
              </a:rPr>
              <a:t>u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nit </a:t>
            </a:r>
            <a:r>
              <a:rPr lang="en-US" altLang="en-US" sz="2400" i="1" dirty="0">
                <a:solidFill>
                  <a:schemeClr val="tx1"/>
                </a:solidFill>
              </a:rPr>
              <a:t>l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evel.</a:t>
            </a:r>
            <a:br>
              <a:rPr lang="en-US" altLang="en-US" sz="2400" i="1" dirty="0" smtClean="0">
                <a:solidFill>
                  <a:schemeClr val="tx1"/>
                </a:solidFill>
              </a:rPr>
            </a:br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en-US" sz="2400" i="1" dirty="0" smtClean="0">
                <a:solidFill>
                  <a:schemeClr val="tx1"/>
                </a:solidFill>
              </a:rPr>
              <a:t>An organisation unit level does not need a corresponding data approval level. For example: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/>
              <a:t> </a:t>
            </a:r>
            <a:r>
              <a:rPr lang="en-US" altLang="en-US" sz="2800" dirty="0" smtClean="0"/>
              <a:t>Data approval levels</a:t>
            </a:r>
            <a:endParaRPr lang="x-none" altLang="en-US" sz="28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07768" y="3437384"/>
            <a:ext cx="1800200" cy="1935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b="1" i="1" dirty="0" smtClean="0"/>
              <a:t>Country</a:t>
            </a:r>
          </a:p>
          <a:p>
            <a:r>
              <a:rPr lang="en-US" altLang="en-US" sz="2400" b="1" i="1" dirty="0" smtClean="0"/>
              <a:t>Province</a:t>
            </a:r>
          </a:p>
          <a:p>
            <a:r>
              <a:rPr lang="en-US" altLang="en-US" sz="2400" b="1" i="1" dirty="0" smtClean="0"/>
              <a:t>District</a:t>
            </a:r>
          </a:p>
          <a:p>
            <a:r>
              <a:rPr lang="en-US" altLang="en-US" sz="2400" b="1" i="1" dirty="0" smtClean="0"/>
              <a:t>Subdistrict</a:t>
            </a:r>
          </a:p>
          <a:p>
            <a:r>
              <a:rPr lang="en-US" altLang="en-US" sz="2400" b="1" i="1" dirty="0" smtClean="0"/>
              <a:t>Facility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9416" y="3437384"/>
            <a:ext cx="3240360" cy="1935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en-US" sz="2400" i="1" dirty="0" smtClean="0">
                <a:solidFill>
                  <a:schemeClr val="tx1"/>
                </a:solidFill>
              </a:rPr>
              <a:t>org unit level 1 -</a:t>
            </a:r>
          </a:p>
          <a:p>
            <a:pPr algn="r"/>
            <a:r>
              <a:rPr lang="en-US" altLang="en-US" sz="2400" i="1" dirty="0" smtClean="0">
                <a:solidFill>
                  <a:schemeClr val="tx1"/>
                </a:solidFill>
              </a:rPr>
              <a:t>org unit level 2 -</a:t>
            </a:r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r"/>
            <a:r>
              <a:rPr lang="en-US" altLang="en-US" sz="2400" i="1" dirty="0" smtClean="0">
                <a:solidFill>
                  <a:schemeClr val="tx1"/>
                </a:solidFill>
              </a:rPr>
              <a:t>org unit level 3 -</a:t>
            </a:r>
          </a:p>
          <a:p>
            <a:pPr algn="r"/>
            <a:r>
              <a:rPr lang="en-US" altLang="en-US" sz="2400" i="1" dirty="0" smtClean="0">
                <a:solidFill>
                  <a:schemeClr val="tx1"/>
                </a:solidFill>
              </a:rPr>
              <a:t>org unit level 4 -</a:t>
            </a:r>
          </a:p>
          <a:p>
            <a:pPr algn="r"/>
            <a:r>
              <a:rPr lang="en-US" altLang="en-US" sz="2400" i="1" dirty="0" smtClean="0">
                <a:solidFill>
                  <a:schemeClr val="tx1"/>
                </a:solidFill>
              </a:rPr>
              <a:t>org unit level 5 -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63952" y="3437384"/>
            <a:ext cx="3240360" cy="1935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r>
              <a:rPr lang="en-US" altLang="en-US" sz="2400" i="1" dirty="0" smtClean="0">
                <a:solidFill>
                  <a:schemeClr val="tx1"/>
                </a:solidFill>
              </a:rPr>
              <a:t>- approval level 1</a:t>
            </a: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r>
              <a:rPr lang="en-US" altLang="en-US" sz="2400" i="1" dirty="0" smtClean="0">
                <a:solidFill>
                  <a:schemeClr val="tx1"/>
                </a:solidFill>
              </a:rPr>
              <a:t>- approval level 2</a:t>
            </a:r>
          </a:p>
        </p:txBody>
      </p:sp>
    </p:spTree>
    <p:extLst>
      <p:ext uri="{BB962C8B-B14F-4D97-AF65-F5344CB8AC3E}">
        <p14:creationId xmlns:p14="http://schemas.microsoft.com/office/powerpoint/2010/main" val="90996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3352" y="1268760"/>
            <a:ext cx="9649072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altLang="en-US" sz="2400" i="1" dirty="0" smtClean="0">
                <a:solidFill>
                  <a:schemeClr val="tx1"/>
                </a:solidFill>
              </a:rPr>
              <a:t>A data approval workflow specifies a period type and one or more data approval levels.</a:t>
            </a: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en-US" sz="2400" i="1" dirty="0" smtClean="0">
                <a:solidFill>
                  <a:schemeClr val="tx1"/>
                </a:solidFill>
              </a:rPr>
              <a:t>A data set (optionally) specifies one data approval workflow. Examples: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/>
              <a:t> </a:t>
            </a:r>
            <a:r>
              <a:rPr lang="en-US" altLang="en-US" sz="2800" dirty="0" smtClean="0"/>
              <a:t>Data approval workflows</a:t>
            </a:r>
            <a:endParaRPr lang="x-none" altLang="en-US" sz="2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04971"/>
              </p:ext>
            </p:extLst>
          </p:nvPr>
        </p:nvGraphicFramePr>
        <p:xfrm>
          <a:off x="911424" y="3571889"/>
          <a:ext cx="8424936" cy="2521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872208"/>
                <a:gridCol w="1584176"/>
                <a:gridCol w="3672408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</a:t>
                      </a:r>
                    </a:p>
                    <a:p>
                      <a:r>
                        <a:rPr lang="en-US" dirty="0" smtClean="0"/>
                        <a:t>Period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sets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 Care Monthly,</a:t>
                      </a:r>
                    </a:p>
                    <a:p>
                      <a:r>
                        <a:rPr lang="en-US" dirty="0" smtClean="0"/>
                        <a:t>HIV Pediatric monthly summary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EPI Stock</a:t>
                      </a:r>
                      <a:endParaRPr lang="en-US" dirty="0"/>
                    </a:p>
                  </a:txBody>
                  <a:tcPr/>
                </a:tc>
              </a:tr>
              <a:tr h="729199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Expenditures,</a:t>
                      </a:r>
                    </a:p>
                    <a:p>
                      <a:r>
                        <a:rPr lang="en-US" dirty="0" smtClean="0"/>
                        <a:t>Staffing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3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/>
              <a:t>Workflo</a:t>
            </a:r>
            <a:r>
              <a:rPr lang="en-US" altLang="en-US" sz="2800" dirty="0" smtClean="0"/>
              <a:t>w period type vs. data set period type</a:t>
            </a:r>
            <a:endParaRPr lang="x-none" altLang="en-US" sz="2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63352" y="1844824"/>
            <a:ext cx="9505056" cy="3980765"/>
            <a:chOff x="263352" y="1844824"/>
            <a:chExt cx="9505056" cy="3980765"/>
          </a:xfrm>
        </p:grpSpPr>
        <p:sp>
          <p:nvSpPr>
            <p:cNvPr id="5" name="TextBox 4"/>
            <p:cNvSpPr txBox="1"/>
            <p:nvPr/>
          </p:nvSpPr>
          <p:spPr>
            <a:xfrm>
              <a:off x="623392" y="4418528"/>
              <a:ext cx="604867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2018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72064" y="4427820"/>
              <a:ext cx="2736304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yearly data</a:t>
              </a:r>
              <a:r>
                <a:rPr lang="en-US" dirty="0"/>
                <a:t> </a:t>
              </a:r>
              <a:r>
                <a:rPr lang="en-US" dirty="0" smtClean="0"/>
                <a:t>sets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464" y="1844824"/>
              <a:ext cx="54006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2018 Q3 (Oct</a:t>
              </a:r>
              <a:r>
                <a:rPr lang="mr-IN" dirty="0" smtClean="0"/>
                <a:t>–</a:t>
              </a:r>
              <a:r>
                <a:rPr lang="en-US" dirty="0" smtClean="0"/>
                <a:t> Dec)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71464" y="2996952"/>
              <a:ext cx="18002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2018-10 (Oct)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71664" y="2996952"/>
              <a:ext cx="18002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2018-11 (Nov)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1864" y="2996952"/>
              <a:ext cx="18002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2018-12 (Dec)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72064" y="1844824"/>
              <a:ext cx="3096344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quarterly workflow approval</a:t>
              </a:r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1166110" y="2420888"/>
              <a:ext cx="8314266" cy="71965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en-US" sz="2400" dirty="0" smtClean="0"/>
                <a:t>approves:</a:t>
              </a:r>
              <a:endParaRPr lang="x-none" altLang="en-US" sz="24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3352" y="4346520"/>
              <a:ext cx="576064" cy="46166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...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1464" y="3707740"/>
              <a:ext cx="54006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2018 Q3 (</a:t>
              </a:r>
              <a:r>
                <a:rPr lang="en-US" dirty="0"/>
                <a:t>Oct</a:t>
              </a:r>
              <a:r>
                <a:rPr lang="mr-IN" dirty="0" smtClean="0"/>
                <a:t>–</a:t>
              </a:r>
              <a:r>
                <a:rPr lang="en-US" dirty="0" smtClean="0"/>
                <a:t> Dec)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72064" y="3707740"/>
              <a:ext cx="3096344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quarterly data sets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72064" y="2996952"/>
              <a:ext cx="3096344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monthly data sets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392" y="5363924"/>
              <a:ext cx="8496944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In short,</a:t>
              </a:r>
              <a:r>
                <a:rPr lang="en-US" sz="2400" dirty="0" smtClean="0">
                  <a:solidFill>
                    <a:schemeClr val="accent1"/>
                  </a:solidFill>
                </a:rPr>
                <a:t> any data set that ends during the approved period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3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9376" y="2204864"/>
            <a:ext cx="9721080" cy="2232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altLang="en-US" sz="2400" i="1" dirty="0" smtClean="0">
                <a:solidFill>
                  <a:schemeClr val="tx1"/>
                </a:solidFill>
              </a:rPr>
              <a:t>Currently approvals apply only to aggregate data (data sets)</a:t>
            </a: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en-US" sz="2400" i="1" dirty="0" smtClean="0">
                <a:solidFill>
                  <a:schemeClr val="tx1"/>
                </a:solidFill>
              </a:rPr>
              <a:t>In the future, they could be extended to event data by (optionally) specifying a workflow for a program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/>
              <a:t> </a:t>
            </a:r>
            <a:r>
              <a:rPr lang="en-US" altLang="en-US" sz="2800" dirty="0" smtClean="0"/>
              <a:t>Aggregate vs. Event approvals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035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9376" y="2204864"/>
            <a:ext cx="972108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altLang="en-US" sz="2400" i="1" dirty="0" smtClean="0">
                <a:solidFill>
                  <a:schemeClr val="tx1"/>
                </a:solidFill>
              </a:rPr>
              <a:t>Locks data from being entered or changed for a given organisation unit (and organisation units under it), for a given period, for data elements belonging to any data set in the workflow.</a:t>
            </a: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en-US" sz="2400" i="1" dirty="0">
                <a:solidFill>
                  <a:schemeClr val="tx1"/>
                </a:solidFill>
              </a:rPr>
              <a:t>H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ides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unapproved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data from higher-</a:t>
            </a:r>
            <a:r>
              <a:rPr lang="en-US" altLang="en-US" sz="2400" i="1" dirty="0">
                <a:solidFill>
                  <a:schemeClr val="tx1"/>
                </a:solidFill>
              </a:rPr>
              <a:t>level users</a:t>
            </a:r>
            <a:br>
              <a:rPr lang="en-US" altLang="en-US" sz="2400" i="1" dirty="0">
                <a:solidFill>
                  <a:schemeClr val="tx1"/>
                </a:solidFill>
              </a:rPr>
            </a:br>
            <a:r>
              <a:rPr lang="en-US" altLang="en-US" sz="2400" i="1" dirty="0">
                <a:solidFill>
                  <a:schemeClr val="tx1"/>
                </a:solidFill>
              </a:rPr>
              <a:t>(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optionally, </a:t>
            </a:r>
            <a:r>
              <a:rPr lang="en-US" altLang="en-US" sz="2400" i="1" dirty="0">
                <a:solidFill>
                  <a:schemeClr val="tx1"/>
                </a:solidFill>
              </a:rPr>
              <a:t>through a system setting) </a:t>
            </a:r>
            <a:endParaRPr lang="en-US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/>
              <a:t>What does data approval actually do?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1527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1424" y="1340768"/>
            <a:ext cx="9433048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i="1" dirty="0" smtClean="0">
                <a:solidFill>
                  <a:schemeClr val="tx1"/>
                </a:solidFill>
              </a:rPr>
              <a:t>A system setting optionally hides unapproved data</a:t>
            </a:r>
          </a:p>
          <a:p>
            <a:r>
              <a:rPr lang="en-US" altLang="en-US" sz="2400" i="1" dirty="0" smtClean="0">
                <a:solidFill>
                  <a:schemeClr val="tx1"/>
                </a:solidFill>
              </a:rPr>
              <a:t>from higher-level users: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/>
              <a:t>Data hiding</a:t>
            </a:r>
            <a:endParaRPr lang="x-none" altLang="en-US" sz="28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352281" y="3203684"/>
            <a:ext cx="1152128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21695" y="3911018"/>
            <a:ext cx="423664" cy="8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80273" y="3131676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67077" y="460570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53566" y="5346945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0" y="2987660"/>
            <a:ext cx="137556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country (1)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984129" y="3731743"/>
            <a:ext cx="151958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province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351584" y="4475826"/>
            <a:ext cx="151958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district (3)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783632" y="5219908"/>
            <a:ext cx="151958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facility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496297" y="2987660"/>
            <a:ext cx="20162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Approval level 1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60393" y="4475826"/>
            <a:ext cx="195163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Approval level 2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6417" y="5219908"/>
            <a:ext cx="2311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Approval level 3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2561" y="2987660"/>
            <a:ext cx="137556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</a:rPr>
              <a:t>User A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0593" y="3731743"/>
            <a:ext cx="151958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</a:rPr>
              <a:t>User B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64649" y="4475826"/>
            <a:ext cx="151958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</a:rPr>
              <a:t>User C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6697" y="5219908"/>
            <a:ext cx="151958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</a:rPr>
              <a:t>User D</a:t>
            </a:r>
            <a:endParaRPr lang="en-US" dirty="0" smtClean="0">
              <a:solidFill>
                <a:srgbClr val="008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800553" y="3203684"/>
            <a:ext cx="50405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592641" y="4643844"/>
            <a:ext cx="50405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096697" y="5435932"/>
            <a:ext cx="50405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448625" y="3995772"/>
            <a:ext cx="360040" cy="4320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1384" y="2564904"/>
            <a:ext cx="259228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u="sng" dirty="0" smtClean="0"/>
              <a:t>organisation unit level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5406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18667</TotalTime>
  <Words>778</Words>
  <Application>Microsoft Macintosh PowerPoint</Application>
  <PresentationFormat>Custom</PresentationFormat>
  <Paragraphs>173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Approvals, etc.</vt:lpstr>
      <vt:lpstr> Data approval hierarchy</vt:lpstr>
      <vt:lpstr>Approving and accepting</vt:lpstr>
      <vt:lpstr> Data approval levels</vt:lpstr>
      <vt:lpstr> Data approval workflows</vt:lpstr>
      <vt:lpstr>Workflow period type vs. data set period type</vt:lpstr>
      <vt:lpstr> Aggregate vs. Event approvals</vt:lpstr>
      <vt:lpstr>What does data approval actually do?</vt:lpstr>
      <vt:lpstr>Data hiding</vt:lpstr>
      <vt:lpstr>How do data approvals apply to data with attribute option combos?</vt:lpstr>
      <vt:lpstr>1. (at most) one approval level for an organisation unit level</vt:lpstr>
      <vt:lpstr>2. Two approval levels for an organisation unit level</vt:lpstr>
      <vt:lpstr>3. More than two approval levels for an organisation unit level (slide 1 of 2)</vt:lpstr>
      <vt:lpstr>3. More than two approval levels for an organisation unit level (slide 2 of 2)</vt:lpstr>
      <vt:lpstr>Approvals, etc.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Patrick Ernst</dc:creator>
  <cp:keywords/>
  <dc:description/>
  <cp:lastModifiedBy>Jim Grace</cp:lastModifiedBy>
  <cp:revision>227</cp:revision>
  <dcterms:created xsi:type="dcterms:W3CDTF">2017-08-13T08:07:41Z</dcterms:created>
  <dcterms:modified xsi:type="dcterms:W3CDTF">2018-11-05T13:35:03Z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6153-10.1.0.5707</vt:lpwstr>
  </property>
</Properties>
</file>