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5" r:id="rId2"/>
    <p:sldId id="368" r:id="rId3"/>
    <p:sldId id="402" r:id="rId4"/>
    <p:sldId id="352" r:id="rId5"/>
    <p:sldId id="365" r:id="rId6"/>
    <p:sldId id="366" r:id="rId7"/>
    <p:sldId id="394" r:id="rId8"/>
    <p:sldId id="381" r:id="rId9"/>
    <p:sldId id="403" r:id="rId10"/>
    <p:sldId id="369" r:id="rId11"/>
    <p:sldId id="367" r:id="rId12"/>
    <p:sldId id="380" r:id="rId13"/>
    <p:sldId id="406" r:id="rId14"/>
    <p:sldId id="404" r:id="rId15"/>
    <p:sldId id="382" r:id="rId16"/>
    <p:sldId id="408" r:id="rId17"/>
    <p:sldId id="385" r:id="rId18"/>
    <p:sldId id="409" r:id="rId19"/>
    <p:sldId id="376" r:id="rId20"/>
    <p:sldId id="373" r:id="rId21"/>
    <p:sldId id="372" r:id="rId22"/>
    <p:sldId id="40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2727" autoAdjust="0"/>
  </p:normalViewPr>
  <p:slideViewPr>
    <p:cSldViewPr>
      <p:cViewPr>
        <p:scale>
          <a:sx n="150" d="100"/>
          <a:sy n="150" d="100"/>
        </p:scale>
        <p:origin x="-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AD20-21E3-4489-9A2E-68C110AD5D79}" type="datetimeFigureOut">
              <a:rPr lang="en-GB" smtClean="0"/>
              <a:t>11/3/18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251A-FA94-4C1F-9D52-C2567CBAA5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5" y="620688"/>
            <a:ext cx="8904287" cy="792088"/>
          </a:xfrm>
        </p:spPr>
        <p:txBody>
          <a:bodyPr/>
          <a:lstStyle/>
          <a:p>
            <a:pPr algn="ctr"/>
            <a:r>
              <a:rPr lang="en-GB" sz="4800" dirty="0" smtClean="0"/>
              <a:t>Attribute Option Combos, etc.</a:t>
            </a:r>
            <a:endParaRPr lang="x-none" altLang="en-GB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085184"/>
            <a:ext cx="8064896" cy="648072"/>
          </a:xfrm>
        </p:spPr>
        <p:txBody>
          <a:bodyPr>
            <a:normAutofit fontScale="92500"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Jim </a:t>
            </a:r>
            <a:r>
              <a:rPr lang="de-DE" sz="3200" i="1" dirty="0">
                <a:solidFill>
                  <a:schemeClr val="tx1"/>
                </a:solidFill>
              </a:rPr>
              <a:t>Grace   </a:t>
            </a:r>
            <a:r>
              <a:rPr lang="de-DE" sz="3200" i="1" dirty="0" smtClean="0">
                <a:solidFill>
                  <a:schemeClr val="tx1"/>
                </a:solidFill>
              </a:rPr>
              <a:t>     dhis2        Nov. 1, 2018, Oslo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73" y="5550807"/>
            <a:ext cx="2056427" cy="8852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2113" y="1916832"/>
            <a:ext cx="8904287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dirty="0" smtClean="0"/>
              <a:t>or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altLang="en-GB" sz="2800" dirty="0"/>
              <a:t>Category Option Combos, Attribute Option Combos, Category Option Combo Groups and Group Sets, how to model additional dimensions (both simple and hierarchical) using these in </a:t>
            </a:r>
            <a:r>
              <a:rPr lang="en-GB" altLang="en-GB" sz="2800" dirty="0" smtClean="0"/>
              <a:t>dhis2</a:t>
            </a:r>
            <a:endParaRPr lang="x-none" alt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8154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Child Health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Attribute Options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747967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dimension: Target / Result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7163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vs Result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vs Result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Emergency Response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0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76672"/>
            <a:ext cx="8675959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dimensions: partner, project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UNICEF, clean 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00056" y="3933056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lean water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00056" y="2780928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3596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92144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and Project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 Monthly Summary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721080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data set dimensions: Attribute </a:t>
            </a:r>
            <a:r>
              <a:rPr lang="en-US" altLang="en-US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endParaRPr lang="en-US" altLang="en-US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i="1" dirty="0" smtClean="0">
                <a:solidFill>
                  <a:schemeClr val="tx1"/>
                </a:solidFill>
              </a:rPr>
              <a:t>can organize into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analytics dimensions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using:</a:t>
            </a:r>
          </a:p>
          <a:p>
            <a:pPr algn="ctr"/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category option groups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category option group sets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4695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</a:t>
            </a:r>
            <a:r>
              <a:rPr lang="en-US" altLang="en-US" sz="2800" dirty="0" smtClean="0"/>
              <a:t>Example: Modeling </a:t>
            </a:r>
            <a:r>
              <a:rPr lang="en-US" altLang="en-US" sz="2800" dirty="0"/>
              <a:t>PEPFAR </a:t>
            </a:r>
            <a:r>
              <a:rPr lang="en-US" altLang="en-US" sz="2800" dirty="0" smtClean="0"/>
              <a:t>agencies and partners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83632" y="507647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1904" y="3388640"/>
            <a:ext cx="2880320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3592" y="1700808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367808" y="2420888"/>
            <a:ext cx="1944216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863752" y="2420888"/>
            <a:ext cx="648072" cy="26642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63952" y="4005064"/>
            <a:ext cx="792088" cy="1080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0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agencies and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88032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category option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groups </a:t>
            </a:r>
            <a:r>
              <a:rPr lang="en-US" altLang="en-US" sz="2400" i="1" dirty="0">
                <a:solidFill>
                  <a:schemeClr val="tx1"/>
                </a:solidFill>
              </a:rPr>
              <a:t>and group sets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07768" y="3284984"/>
            <a:ext cx="194421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7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603951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subpartners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(possible future)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1664" y="543651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840" y="2780928"/>
            <a:ext cx="302433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rime </a:t>
            </a:r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1484784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95800" y="2132856"/>
            <a:ext cx="1152128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647728" y="2132856"/>
            <a:ext cx="576064" cy="33123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9976" y="4581128"/>
            <a:ext cx="1008112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3952" y="392434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ubpartner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1" idx="0"/>
          </p:cNvCxnSpPr>
          <p:nvPr/>
        </p:nvCxnSpPr>
        <p:spPr>
          <a:xfrm flipV="1">
            <a:off x="5015880" y="3356992"/>
            <a:ext cx="648072" cy="207952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6672064" y="3348280"/>
            <a:ext cx="36004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603951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different ways to model: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600744" y="1484784"/>
            <a:ext cx="6120680" cy="4536504"/>
            <a:chOff x="2279576" y="1484784"/>
            <a:chExt cx="6120680" cy="4536504"/>
          </a:xfrm>
        </p:grpSpPr>
        <p:sp>
          <p:nvSpPr>
            <p:cNvPr id="31" name="TextBox 30"/>
            <p:cNvSpPr txBox="1"/>
            <p:nvPr/>
          </p:nvSpPr>
          <p:spPr>
            <a:xfrm>
              <a:off x="3071664" y="5436512"/>
              <a:ext cx="3888432" cy="584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</a:t>
              </a:r>
              <a:r>
                <a:rPr lang="en-US" sz="3200" dirty="0" smtClean="0"/>
                <a:t>echanism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55840" y="2780928"/>
              <a:ext cx="3024336" cy="584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</a:t>
              </a:r>
              <a:r>
                <a:rPr lang="en-US" sz="3200" dirty="0" smtClean="0"/>
                <a:t>rime </a:t>
              </a:r>
              <a:r>
                <a:rPr lang="en-US" sz="3200" dirty="0"/>
                <a:t>p</a:t>
              </a:r>
              <a:r>
                <a:rPr lang="en-US" sz="3200" dirty="0" smtClean="0"/>
                <a:t>artner</a:t>
              </a:r>
              <a:endParaRPr lang="en-US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1484784"/>
              <a:ext cx="3312368" cy="584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</a:t>
              </a:r>
              <a:r>
                <a:rPr lang="en-US" sz="3200" dirty="0" smtClean="0"/>
                <a:t>gency</a:t>
              </a:r>
              <a:endParaRPr lang="en-US" sz="3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4295800" y="2132856"/>
              <a:ext cx="1152128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647728" y="2132856"/>
              <a:ext cx="576064" cy="331236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879976" y="4581128"/>
              <a:ext cx="1008112" cy="8640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63952" y="3924344"/>
              <a:ext cx="2736304" cy="584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</a:t>
              </a:r>
              <a:r>
                <a:rPr lang="en-US" sz="3200" dirty="0" smtClean="0"/>
                <a:t>ubpartner</a:t>
              </a:r>
              <a:endParaRPr lang="en-US" sz="3200" dirty="0"/>
            </a:p>
          </p:txBody>
        </p:sp>
        <p:cxnSp>
          <p:nvCxnSpPr>
            <p:cNvPr id="18" name="Straight Arrow Connector 17"/>
            <p:cNvCxnSpPr>
              <a:stCxn id="31" idx="0"/>
            </p:cNvCxnSpPr>
            <p:nvPr/>
          </p:nvCxnSpPr>
          <p:spPr>
            <a:xfrm flipV="1">
              <a:off x="5015880" y="3356992"/>
              <a:ext cx="648072" cy="207952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</p:cNvCxnSpPr>
            <p:nvPr/>
          </p:nvCxnSpPr>
          <p:spPr>
            <a:xfrm flipH="1" flipV="1">
              <a:off x="6672064" y="3348280"/>
              <a:ext cx="360040" cy="5760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/>
        </p:nvSpPr>
        <p:spPr>
          <a:xfrm>
            <a:off x="5015880" y="2348880"/>
            <a:ext cx="4824536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en-US" sz="2800" dirty="0" smtClean="0"/>
              <a:t>as 2 data set dimensions</a:t>
            </a:r>
          </a:p>
          <a:p>
            <a:endParaRPr lang="en-US" altLang="en-US" sz="2800" dirty="0"/>
          </a:p>
          <a:p>
            <a:pPr marL="457200" indent="-457200">
              <a:buFontTx/>
              <a:buChar char="-"/>
            </a:pPr>
            <a:r>
              <a:rPr lang="en-US" altLang="en-US" sz="2800" dirty="0"/>
              <a:t>a</a:t>
            </a:r>
            <a:r>
              <a:rPr lang="en-US" altLang="en-US" sz="2800" dirty="0" smtClean="0"/>
              <a:t>s 1 data set dimension</a:t>
            </a:r>
          </a:p>
        </p:txBody>
      </p:sp>
    </p:spTree>
    <p:extLst>
      <p:ext uri="{BB962C8B-B14F-4D97-AF65-F5344CB8AC3E}">
        <p14:creationId xmlns:p14="http://schemas.microsoft.com/office/powerpoint/2010/main" val="180221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</a:t>
            </a:r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1222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2961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Possible future model for PEPFAR Subpartners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2064" y="3933056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7888" y="4283804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72064" y="4275337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subpartner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23992" y="3284984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007768" y="3284984"/>
            <a:ext cx="144016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subpartners (2 dimensions)</a:t>
            </a:r>
            <a:endParaRPr lang="x-none" alt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5360" y="1988840"/>
            <a:ext cx="9289032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e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3200" i="1" dirty="0">
                <a:solidFill>
                  <a:schemeClr val="tx1"/>
                </a:solidFill>
              </a:rPr>
              <a:t>dimensions: Category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(disaggregations: age, sex, test result,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743" y="3789464"/>
            <a:ext cx="8314266" cy="129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s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3200" i="1" dirty="0">
                <a:solidFill>
                  <a:schemeClr val="tx1"/>
                </a:solidFill>
              </a:rPr>
              <a:t>Attribute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37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</a:t>
            </a:r>
            <a:r>
              <a:rPr lang="en-US" altLang="en-US" sz="2800" dirty="0"/>
              <a:t>subpartners (</a:t>
            </a:r>
            <a:r>
              <a:rPr lang="en-US" altLang="en-US" sz="2800" dirty="0" smtClean="0"/>
              <a:t>1 dimension)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9616" y="2780928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880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Possible future model for PEPFAR Subpartners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9616" y="1556792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17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384" y="2780928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384" y="1556792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Funding 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874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87488" y="3284984"/>
            <a:ext cx="403244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1824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1824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Subpartner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319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31704" y="3284984"/>
            <a:ext cx="266429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8008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68008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880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231904" y="3284984"/>
            <a:ext cx="136815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59896" y="4283804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46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Category option: optional constraints</a:t>
            </a:r>
            <a:endParaRPr lang="x-none" altLang="en-US" sz="2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015880" y="2780928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5600" y="2780928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95600" y="3131676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87688" y="3789040"/>
            <a:ext cx="3672408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has (optionally):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/>
              <a:t>start date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/>
              <a:t>end date</a:t>
            </a:r>
          </a:p>
          <a:p>
            <a:pPr marL="285750" indent="-285750">
              <a:buFontTx/>
              <a:buChar char="•"/>
            </a:pPr>
            <a:r>
              <a:rPr lang="en-US" sz="2000" dirty="0" smtClean="0"/>
              <a:t>organisation unit(s)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46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5" y="620688"/>
            <a:ext cx="8904287" cy="792088"/>
          </a:xfrm>
        </p:spPr>
        <p:txBody>
          <a:bodyPr/>
          <a:lstStyle/>
          <a:p>
            <a:pPr algn="ctr"/>
            <a:r>
              <a:rPr lang="en-GB" sz="4800" dirty="0" smtClean="0"/>
              <a:t>Attribute Option Combos, etc.</a:t>
            </a:r>
            <a:endParaRPr lang="x-none" altLang="en-GB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085184"/>
            <a:ext cx="8064896" cy="648072"/>
          </a:xfrm>
        </p:spPr>
        <p:txBody>
          <a:bodyPr>
            <a:normAutofit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The end!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73" y="5550807"/>
            <a:ext cx="2056427" cy="8852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2113" y="1916832"/>
            <a:ext cx="8904287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dirty="0" smtClean="0"/>
              <a:t>or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altLang="en-GB" sz="2800" dirty="0"/>
              <a:t>Category Option Combos, Attribute Option Combos, Category Option Combo Groups and Group Sets, how to model additional dimensions (both simple and hierarchical) using these in </a:t>
            </a:r>
            <a:r>
              <a:rPr lang="en-GB" altLang="en-GB" sz="2800" dirty="0" smtClean="0"/>
              <a:t>dhis2</a:t>
            </a:r>
            <a:endParaRPr lang="x-none" alt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4337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289032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 smtClean="0">
                <a:solidFill>
                  <a:schemeClr val="tx1"/>
                </a:solidFill>
              </a:rPr>
              <a:t>data </a:t>
            </a:r>
            <a:r>
              <a:rPr lang="en-US" altLang="en-US" sz="3200" i="1" dirty="0">
                <a:solidFill>
                  <a:schemeClr val="tx1"/>
                </a:solidFill>
              </a:rPr>
              <a:t>e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3200" i="1" dirty="0">
                <a:solidFill>
                  <a:schemeClr val="tx1"/>
                </a:solidFill>
              </a:rPr>
              <a:t>dimensions: Category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endParaRPr lang="en-US" altLang="en-US" sz="32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 (disaggregations: age, sex, test result, etc.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Following examples: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2 dimensions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1 dimension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0 dimensions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996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e</a:t>
            </a:r>
            <a:r>
              <a:rPr lang="en-US" altLang="en-US" sz="2800" dirty="0" smtClean="0"/>
              <a:t>lement dimensions: age, gender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&lt;15y, Female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3247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HIV age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63247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399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39311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6" y="2636912"/>
            <a:ext cx="151216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HIV </a:t>
            </a:r>
            <a:r>
              <a:rPr lang="en-US" dirty="0" err="1"/>
              <a:t>age+gender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 enrollment stage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element dimension: age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&lt;15y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HIV age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HIV age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HIV: currently on care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element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Facility has access to running water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289032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data set dimensions: Attribute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3200" i="1" dirty="0" smtClean="0">
                <a:solidFill>
                  <a:schemeClr val="tx1"/>
                </a:solidFill>
              </a:rPr>
              <a:t>are based on</a:t>
            </a: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e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3200" i="1" dirty="0">
                <a:solidFill>
                  <a:schemeClr val="tx1"/>
                </a:solidFill>
              </a:rPr>
              <a:t>dimensions: Category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 (disaggregations: age, sex, test result, etc.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" y="469659"/>
            <a:ext cx="9110134" cy="18792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3683" y="3139602"/>
            <a:ext cx="8288865" cy="2737670"/>
            <a:chOff x="186269" y="1803413"/>
            <a:chExt cx="9491130" cy="31347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69" y="1803413"/>
              <a:ext cx="9448800" cy="3134757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87866" y="3886200"/>
              <a:ext cx="9389533" cy="104988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7408" y="22768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385" y="491078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Data Entry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8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721080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data set dimensions: Attribute </a:t>
            </a:r>
            <a:r>
              <a:rPr lang="en-US" altLang="en-US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endParaRPr lang="en-US" altLang="en-US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i="1" dirty="0">
                <a:solidFill>
                  <a:schemeClr val="tx1"/>
                </a:solidFill>
              </a:rPr>
              <a:t> (extra dimensions: projects, partners, accounts, etc.)</a:t>
            </a:r>
            <a:endParaRPr lang="x-none" altLang="en-US" sz="2800" i="1" dirty="0">
              <a:solidFill>
                <a:schemeClr val="tx1"/>
              </a:solidFill>
            </a:endParaRPr>
          </a:p>
          <a:p>
            <a:pPr algn="ctr"/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Following examples: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0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dimensions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1 dimension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2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dimensions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616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17787</TotalTime>
  <Words>774</Words>
  <Application>Microsoft Macintosh PowerPoint</Application>
  <PresentationFormat>Custom</PresentationFormat>
  <Paragraphs>299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Attribute Option Combos, etc.</vt:lpstr>
      <vt:lpstr> </vt:lpstr>
      <vt:lpstr> </vt:lpstr>
      <vt:lpstr>Two data element dimensions: age, gender</vt:lpstr>
      <vt:lpstr>One data element dimension: age</vt:lpstr>
      <vt:lpstr>Zero data element dimensions</vt:lpstr>
      <vt:lpstr> </vt:lpstr>
      <vt:lpstr> </vt:lpstr>
      <vt:lpstr> </vt:lpstr>
      <vt:lpstr>Zero data set dimensions</vt:lpstr>
      <vt:lpstr>One data set dimension: Target / Result</vt:lpstr>
      <vt:lpstr>Two data set dimensions: partner, project</vt:lpstr>
      <vt:lpstr> </vt:lpstr>
      <vt:lpstr> Example: Modeling PEPFAR agencies and partners</vt:lpstr>
      <vt:lpstr>PEPFAR partners</vt:lpstr>
      <vt:lpstr>PEPFAR agencies and partners</vt:lpstr>
      <vt:lpstr>Modelling PEPFAR subpartners (possible future)</vt:lpstr>
      <vt:lpstr>Two different ways to model:</vt:lpstr>
      <vt:lpstr>Possible PEPFAR subpartners (2 dimensions)</vt:lpstr>
      <vt:lpstr>Possible PEPFAR subpartners (1 dimension)</vt:lpstr>
      <vt:lpstr>Category option: optional constraints</vt:lpstr>
      <vt:lpstr>Attribute Option Combos, etc.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Patrick Ernst</dc:creator>
  <cp:keywords/>
  <dc:description/>
  <cp:lastModifiedBy>Jim Grace</cp:lastModifiedBy>
  <cp:revision>200</cp:revision>
  <dcterms:created xsi:type="dcterms:W3CDTF">2017-08-13T08:07:41Z</dcterms:created>
  <dcterms:modified xsi:type="dcterms:W3CDTF">2018-11-04T22:56:12Z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6153-10.1.0.5707</vt:lpwstr>
  </property>
</Properties>
</file>