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383" r:id="rId3"/>
    <p:sldId id="384" r:id="rId4"/>
    <p:sldId id="393" r:id="rId5"/>
    <p:sldId id="396" r:id="rId6"/>
    <p:sldId id="395" r:id="rId7"/>
    <p:sldId id="392" r:id="rId8"/>
    <p:sldId id="368" r:id="rId9"/>
    <p:sldId id="381" r:id="rId10"/>
    <p:sldId id="394" r:id="rId11"/>
    <p:sldId id="352" r:id="rId12"/>
    <p:sldId id="365" r:id="rId13"/>
    <p:sldId id="366" r:id="rId14"/>
    <p:sldId id="369" r:id="rId15"/>
    <p:sldId id="367" r:id="rId16"/>
    <p:sldId id="380" r:id="rId17"/>
    <p:sldId id="398" r:id="rId18"/>
    <p:sldId id="370" r:id="rId19"/>
    <p:sldId id="382" r:id="rId20"/>
    <p:sldId id="372" r:id="rId21"/>
    <p:sldId id="385" r:id="rId22"/>
    <p:sldId id="376" r:id="rId23"/>
    <p:sldId id="373" r:id="rId24"/>
    <p:sldId id="397" r:id="rId25"/>
    <p:sldId id="387" r:id="rId26"/>
    <p:sldId id="386" r:id="rId27"/>
    <p:sldId id="388" r:id="rId28"/>
    <p:sldId id="389" r:id="rId29"/>
    <p:sldId id="390" r:id="rId30"/>
    <p:sldId id="391" r:id="rId31"/>
    <p:sldId id="399" r:id="rId32"/>
    <p:sldId id="40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2727" autoAdjust="0"/>
  </p:normalViewPr>
  <p:slideViewPr>
    <p:cSldViewPr>
      <p:cViewPr>
        <p:scale>
          <a:sx n="150" d="100"/>
          <a:sy n="150" d="100"/>
        </p:scale>
        <p:origin x="-80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AD20-21E3-4489-9A2E-68C110AD5D79}" type="datetimeFigureOut">
              <a:rPr lang="en-GB" smtClean="0"/>
              <a:t>6/19/18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251A-FA94-4C1F-9D52-C2567CBAA5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2251A-FA94-4C1F-9D52-C2567CBAA53F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50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F609-DF0A-431B-B7BF-4A3DF144245D}" type="datetimeFigureOut">
              <a:rPr lang="de-DE" smtClean="0"/>
              <a:t>6/19/18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84C41-B1AB-4525-B922-09CAA4230131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1556792"/>
            <a:ext cx="8904287" cy="1808305"/>
          </a:xfrm>
        </p:spPr>
        <p:txBody>
          <a:bodyPr/>
          <a:lstStyle/>
          <a:p>
            <a:pPr algn="ctr"/>
            <a:r>
              <a:rPr lang="en-GB" dirty="0" smtClean="0"/>
              <a:t> PEPFAR use case:</a:t>
            </a:r>
            <a:br>
              <a:rPr lang="en-GB" dirty="0" smtClean="0"/>
            </a:br>
            <a:r>
              <a:rPr lang="en-GB" dirty="0" smtClean="0"/>
              <a:t>Complex data modelling</a:t>
            </a:r>
            <a:endParaRPr lang="x-none" altLang="en-GB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544" y="4581128"/>
            <a:ext cx="6191255" cy="115212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DHIS 2 Experts Academy</a:t>
            </a:r>
          </a:p>
          <a:p>
            <a:pPr algn="ctr"/>
            <a:r>
              <a:rPr lang="de-DE" sz="3200" i="1" dirty="0" smtClean="0">
                <a:solidFill>
                  <a:schemeClr val="tx1"/>
                </a:solidFill>
              </a:rPr>
              <a:t>June 18, 2018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73" y="5550807"/>
            <a:ext cx="2056427" cy="88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3352" y="1556792"/>
            <a:ext cx="9289032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data set dimensions: Attribute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3200" i="1" dirty="0" smtClean="0">
                <a:solidFill>
                  <a:schemeClr val="tx1"/>
                </a:solidFill>
              </a:rPr>
              <a:t>are based on</a:t>
            </a:r>
          </a:p>
          <a:p>
            <a:pPr algn="ctr"/>
            <a:endParaRPr lang="en-US" altLang="en-US" sz="3200" i="1" dirty="0">
              <a:solidFill>
                <a:schemeClr val="tx1"/>
              </a:solidFill>
            </a:endParaRPr>
          </a:p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e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3200" i="1" dirty="0">
                <a:solidFill>
                  <a:schemeClr val="tx1"/>
                </a:solidFill>
              </a:rPr>
              <a:t>dimensions: Category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 (disaggregations: age, sex, test result, etc.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1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e</a:t>
            </a:r>
            <a:r>
              <a:rPr lang="en-US" altLang="en-US" sz="2800" dirty="0" smtClean="0"/>
              <a:t>lement dimensions: age, sex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&lt;15, Female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3247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7281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63247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Sex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2399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39311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6" y="2636912"/>
            <a:ext cx="1512169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 smtClean="0"/>
              <a:t>combination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(&lt;15,15+) and Sex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Age/Sex):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1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element dimension: age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(&lt;15,15+)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(&lt;15,15</a:t>
            </a:r>
            <a:r>
              <a:rPr lang="en-US" dirty="0" smtClean="0"/>
              <a:t>+</a:t>
            </a:r>
            <a:r>
              <a:rPr lang="en-US" dirty="0"/>
              <a:t>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C2.1.D (N, DSD, </a:t>
            </a:r>
            <a:r>
              <a:rPr lang="en-US" dirty="0" smtClean="0"/>
              <a:t>Age)</a:t>
            </a:r>
            <a:r>
              <a:rPr lang="en-US" dirty="0"/>
              <a:t>: PLHIV Min One Service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element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287688" y="4437112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C2.1.D (N, DSD): PLHIV Min One Service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Zero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Country Results: Narratives (USG)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Attribute Options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9896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747967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One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dimension: PEPFAR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echanism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5218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2184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7163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5604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377" y="2636912"/>
            <a:ext cx="15121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 Results: Facility Based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(PEPFAR DATIM)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0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76672"/>
            <a:ext cx="8675959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Two data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et dimensions: partner, project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UNICEF, clean 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56240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75" y="2780928"/>
            <a:ext cx="13370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UNICEF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00056" y="3933056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lean water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00056" y="2780928"/>
            <a:ext cx="161531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35960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392144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369" y="2636912"/>
            <a:ext cx="158417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1544" y="2780928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and Project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27848" y="2996952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2876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91544" y="1556792"/>
            <a:ext cx="5400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 Monthly Summary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4009" y="1412776"/>
            <a:ext cx="1087535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</a:t>
            </a:r>
          </a:p>
          <a:p>
            <a:pPr algn="r"/>
            <a:r>
              <a:rPr lang="en-US" dirty="0" smtClean="0"/>
              <a:t>set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287688" y="2060848"/>
            <a:ext cx="108012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943872" y="1917256"/>
            <a:ext cx="4824536" cy="503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000" i="1" dirty="0" smtClean="0">
                <a:solidFill>
                  <a:schemeClr val="tx1"/>
                </a:solidFill>
              </a:rPr>
              <a:t>(Sierra Leone demo)</a:t>
            </a:r>
            <a:endParaRPr lang="x-none" alt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altLang="en-US" sz="2400" i="1" dirty="0">
                <a:solidFill>
                  <a:schemeClr val="accent2"/>
                </a:solidFill>
              </a:rPr>
              <a:t>data set dimensions: Attribute Options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category 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306896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Modeling PEPFAR </a:t>
            </a:r>
            <a:r>
              <a:rPr lang="en-US" altLang="en-US" sz="2800" dirty="0" smtClean="0"/>
              <a:t>agencies and partners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83632" y="507647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1904" y="3388640"/>
            <a:ext cx="2880320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3592" y="1700808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367808" y="2420888"/>
            <a:ext cx="1944216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863752" y="2420888"/>
            <a:ext cx="648072" cy="26642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63952" y="4005064"/>
            <a:ext cx="792088" cy="10801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5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9523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ategory </a:t>
            </a:r>
            <a:r>
              <a:rPr lang="en-US" altLang="en-US" sz="2400" i="1" dirty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ption groups and group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ets</a:t>
            </a:r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"/>
          <p:cNvSpPr txBox="1">
            <a:spLocks/>
          </p:cNvSpPr>
          <p:nvPr/>
        </p:nvSpPr>
        <p:spPr>
          <a:xfrm>
            <a:off x="2639616" y="3501008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Jim Grace</a:t>
            </a:r>
            <a:endParaRPr lang="en-US" sz="6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127"/>
          <p:cNvSpPr txBox="1">
            <a:spLocks/>
          </p:cNvSpPr>
          <p:nvPr/>
        </p:nvSpPr>
        <p:spPr>
          <a:xfrm>
            <a:off x="2699460" y="4614252"/>
            <a:ext cx="4692416" cy="686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2"/>
              </a:buClr>
              <a:buFont typeface="Karla"/>
              <a:buNone/>
            </a:pPr>
            <a:r>
              <a:rPr lang="en-US" sz="3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DHIS 2 Core Developer</a:t>
            </a:r>
            <a:endParaRPr lang="en-US" sz="3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jim_no_backgroun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54069"/>
            <a:ext cx="1944216" cy="3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7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agencies and partners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3575720" y="4437112"/>
            <a:ext cx="288032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category option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groups </a:t>
            </a:r>
            <a:r>
              <a:rPr lang="en-US" altLang="en-US" sz="2400" i="1" dirty="0">
                <a:solidFill>
                  <a:schemeClr val="tx1"/>
                </a:solidFill>
              </a:rPr>
              <a:t>and group sets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07768" y="3284984"/>
            <a:ext cx="194421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9896" y="4283804"/>
            <a:ext cx="25202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346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4" y="491078"/>
            <a:ext cx="8603951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subpartners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(possible future)</a:t>
            </a:r>
            <a:endParaRPr lang="x-none" alt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1664" y="5436512"/>
            <a:ext cx="3888432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</a:t>
            </a:r>
            <a:r>
              <a:rPr lang="en-US" sz="3200" dirty="0" smtClean="0"/>
              <a:t>echanism</a:t>
            </a:r>
            <a:endParaRPr lang="en-US" sz="32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5840" y="2780928"/>
            <a:ext cx="302433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rime </a:t>
            </a:r>
            <a:r>
              <a:rPr lang="en-US" sz="3200" dirty="0"/>
              <a:t>p</a:t>
            </a:r>
            <a:r>
              <a:rPr lang="en-US" sz="3200" dirty="0" smtClean="0"/>
              <a:t>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1484784"/>
            <a:ext cx="3312368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gency</a:t>
            </a:r>
            <a:endParaRPr lang="en-US" sz="3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95800" y="2132856"/>
            <a:ext cx="1152128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647728" y="2132856"/>
            <a:ext cx="576064" cy="33123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9976" y="4581128"/>
            <a:ext cx="1008112" cy="864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3952" y="392434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ubpartner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31" idx="0"/>
          </p:cNvCxnSpPr>
          <p:nvPr/>
        </p:nvCxnSpPr>
        <p:spPr>
          <a:xfrm flipV="1">
            <a:off x="5015880" y="3356992"/>
            <a:ext cx="648072" cy="207952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6672064" y="3348280"/>
            <a:ext cx="360040" cy="5760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</a:t>
            </a:r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12224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12961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Possible future model for PEPFAR Subpartners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2064" y="3933056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7888" y="4283804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mechanism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72064" y="4275337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subpartner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023992" y="3284984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5640" y="2780928"/>
            <a:ext cx="20162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7648" y="1556792"/>
            <a:ext cx="19442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86375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007768" y="3284984"/>
            <a:ext cx="144016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516385" y="476672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subpartners (2 dimensions)</a:t>
            </a:r>
            <a:endParaRPr lang="x-none" alt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8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Possible PEPFAR </a:t>
            </a:r>
            <a:r>
              <a:rPr lang="en-US" altLang="en-US" sz="2800" dirty="0"/>
              <a:t>subpartners (</a:t>
            </a:r>
            <a:r>
              <a:rPr lang="en-US" altLang="en-US" sz="2800" dirty="0" smtClean="0"/>
              <a:t>1 dimension)</a:t>
            </a:r>
            <a:endParaRPr lang="x-none" altLang="en-US" sz="28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39816" y="4437112"/>
            <a:ext cx="115212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1584" y="5085184"/>
            <a:ext cx="264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categoryoptioncomboid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04446" y="5085183"/>
            <a:ext cx="34713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3159" y="5085183"/>
            <a:ext cx="34715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9993" y="4941168"/>
            <a:ext cx="123155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atavalue</a:t>
            </a:r>
            <a:endParaRPr lang="en-US" dirty="0"/>
          </a:p>
          <a:p>
            <a:pPr algn="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1344" y="3790781"/>
            <a:ext cx="18002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category option</a:t>
            </a:r>
          </a:p>
          <a:p>
            <a:pPr algn="r"/>
            <a:r>
              <a:rPr lang="en-US" dirty="0"/>
              <a:t>combination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91544" y="3933056"/>
            <a:ext cx="2592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59896" y="3933056"/>
            <a:ext cx="2520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1234-ITECH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39616" y="2780928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27848" y="4149080"/>
            <a:ext cx="2880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88088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9347" y="5085184"/>
            <a:ext cx="26416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attributeoptioncomboid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Possible future model for PEPFAR Subpartners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9616" y="1556792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Prime Partner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317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384" y="2780928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384" y="1556792"/>
            <a:ext cx="18722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Funding Agency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874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87488" y="3284984"/>
            <a:ext cx="4032448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1824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1824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Subpartner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31904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31704" y="3284984"/>
            <a:ext cx="2664296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8008" y="2780928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68008" y="1556792"/>
            <a:ext cx="1440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888088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231904" y="3284984"/>
            <a:ext cx="136815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59896" y="4283804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19536" y="4284629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echanism-subpartner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46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1. Modelling mechanisms: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altLang="en-US" sz="2400" i="1" dirty="0">
                <a:solidFill>
                  <a:schemeClr val="accent2"/>
                </a:solidFill>
              </a:rPr>
              <a:t>data set dimensions: Attribute Options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2. Modelling agencies and partners (and subpartners):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altLang="en-US" sz="2400" i="1" dirty="0">
                <a:solidFill>
                  <a:schemeClr val="accent2"/>
                </a:solidFill>
              </a:rPr>
              <a:t>category option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groups </a:t>
            </a:r>
            <a:r>
              <a:rPr lang="en-US" altLang="en-US" sz="2400" i="1" dirty="0">
                <a:solidFill>
                  <a:schemeClr val="accent2"/>
                </a:solidFill>
              </a:rPr>
              <a:t>and group sets</a:t>
            </a:r>
            <a:endParaRPr lang="x-none" altLang="en-US" sz="2400" i="1" dirty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data approval levels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3056" y="416850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Modelling PEPFAR Data approval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9836" y="5661248"/>
            <a:ext cx="2304256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Partner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03812" y="426909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Agency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812" y="2876939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Interagency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3812" y="1484784"/>
            <a:ext cx="2736304" cy="58477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Global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735960" y="4869160"/>
            <a:ext cx="1224136" cy="873388"/>
            <a:chOff x="5807968" y="4869160"/>
            <a:chExt cx="1224136" cy="873388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35960" y="3501008"/>
            <a:ext cx="1224136" cy="873388"/>
            <a:chOff x="5807968" y="4869160"/>
            <a:chExt cx="1224136" cy="87338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35960" y="2060848"/>
            <a:ext cx="1224136" cy="873388"/>
            <a:chOff x="5807968" y="4869160"/>
            <a:chExt cx="1224136" cy="87338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5879976" y="4941168"/>
              <a:ext cx="0" cy="72008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07968" y="5373216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submit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7968" y="4869160"/>
              <a:ext cx="122413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accept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2207568" y="2492896"/>
            <a:ext cx="5328592" cy="396044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07568" y="1340768"/>
            <a:ext cx="5328592" cy="115212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7568" y="249289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/>
                </a:solidFill>
              </a:rPr>
              <a:t>country level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1340768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g</a:t>
            </a:r>
            <a:r>
              <a:rPr lang="en-US" i="1" dirty="0" smtClean="0">
                <a:solidFill>
                  <a:schemeClr val="accent3"/>
                </a:solidFill>
              </a:rPr>
              <a:t>lobal level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2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Partner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FHI 360 users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</a:rPr>
              <a:t>a</a:t>
            </a:r>
            <a:r>
              <a:rPr lang="en-US" i="1" dirty="0" smtClean="0">
                <a:solidFill>
                  <a:schemeClr val="accent3"/>
                </a:solidFill>
              </a:rPr>
              <a:t>ssigned to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FHI 360)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0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Agency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47500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8403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84032" y="3284984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38164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(belonging to USAID)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1424" y="3347700"/>
            <a:ext cx="23042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USAID users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43672" y="2996952"/>
            <a:ext cx="1872208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6958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Mechanism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143672" y="3717032"/>
            <a:ext cx="187220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Interagency country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dirty="0" smtClean="0"/>
              <a:t>echanisms (all mechanisms in Kenya)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66429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Kenya Interagency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Kenya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03712" y="2996952"/>
            <a:ext cx="158417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5612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03712" y="3717032"/>
            <a:ext cx="1512168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Global users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80176" y="2636912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59896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USAID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80176" y="1412776"/>
            <a:ext cx="187220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option group 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9896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Agency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735960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80176" y="3933056"/>
            <a:ext cx="18722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option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59896" y="3933056"/>
            <a:ext cx="7200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3992" y="3933056"/>
            <a:ext cx="7920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6080" y="3933056"/>
            <a:ext cx="50405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6168008" y="3284984"/>
            <a:ext cx="21602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9194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7888" y="4283804"/>
            <a:ext cx="4320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mechanisms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80176" y="5291916"/>
            <a:ext cx="12650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59896" y="5282624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19936" y="4653136"/>
            <a:ext cx="36004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84032" y="4653136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15680" y="1412776"/>
            <a:ext cx="20162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organisation</a:t>
            </a:r>
          </a:p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3347700"/>
            <a:ext cx="216024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users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408" y="1556792"/>
            <a:ext cx="24482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91544" y="2060848"/>
            <a:ext cx="0" cy="12241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384" y="2492896"/>
            <a:ext cx="1440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a</a:t>
            </a:r>
            <a:r>
              <a:rPr lang="en-US" i="1" dirty="0" smtClean="0">
                <a:solidFill>
                  <a:srgbClr val="297FD5"/>
                </a:solidFill>
              </a:rPr>
              <a:t>ssigned to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424" y="4005064"/>
            <a:ext cx="331236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7FD5"/>
                </a:solidFill>
              </a:rPr>
              <a:t>u</a:t>
            </a:r>
            <a:r>
              <a:rPr lang="en-US" i="1" dirty="0" smtClean="0">
                <a:solidFill>
                  <a:srgbClr val="297FD5"/>
                </a:solidFill>
              </a:rPr>
              <a:t>ser dimension restriction: (none)</a:t>
            </a:r>
            <a:endParaRPr lang="en-US" i="1" dirty="0">
              <a:solidFill>
                <a:srgbClr val="297F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8048" y="1556792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28048" y="2780928"/>
            <a:ext cx="1152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 360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04112" y="2060848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07968" y="3284984"/>
            <a:ext cx="936104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672064" y="3284984"/>
            <a:ext cx="288032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11624" y="2996952"/>
            <a:ext cx="2304256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7648" y="3356992"/>
            <a:ext cx="1646292" cy="36792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297FD5"/>
                </a:solidFill>
              </a:rPr>
              <a:t>s</a:t>
            </a:r>
            <a:r>
              <a:rPr lang="en-US" i="1" dirty="0" smtClean="0">
                <a:solidFill>
                  <a:srgbClr val="297FD5"/>
                </a:solidFill>
              </a:rPr>
              <a:t>hared with</a:t>
            </a:r>
            <a:endParaRPr lang="en-US" i="1" dirty="0">
              <a:solidFill>
                <a:srgbClr val="297FD5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711624" y="3717032"/>
            <a:ext cx="2304256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8"/>
          <p:cNvSpPr txBox="1">
            <a:spLocks/>
          </p:cNvSpPr>
          <p:nvPr/>
        </p:nvSpPr>
        <p:spPr>
          <a:xfrm>
            <a:off x="2539896" y="3507752"/>
            <a:ext cx="51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Ben Guaraldi</a:t>
            </a:r>
            <a:endParaRPr lang="en-US" sz="6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2568470" y="4472265"/>
            <a:ext cx="6983914" cy="1007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Technical Lead for DATIM</a:t>
            </a:r>
            <a:br>
              <a:rPr lang="en-U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(the PEPFAR installation of DHIS 2)</a:t>
            </a:r>
            <a:endParaRPr lang="en-US" sz="3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6" y="2204864"/>
            <a:ext cx="1916432" cy="338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9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056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data approval levels</a:t>
            </a:r>
            <a:endParaRPr lang="x-none" altLang="en-US" sz="2800" dirty="0" smtClean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67408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x-none" altLang="en-US" sz="240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" y="1196752"/>
            <a:ext cx="1134445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data set dimensions: Attribute Options</a:t>
            </a:r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category 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data approval levels</a:t>
            </a:r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5877696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 smtClean="0">
                <a:solidFill>
                  <a:schemeClr val="tx1"/>
                </a:solidFill>
              </a:rPr>
              <a:t>Thank you!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4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5"/>
          <p:cNvSpPr txBox="1">
            <a:spLocks/>
          </p:cNvSpPr>
          <p:nvPr/>
        </p:nvSpPr>
        <p:spPr>
          <a:xfrm>
            <a:off x="3187968" y="1196752"/>
            <a:ext cx="4276184" cy="10008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latin typeface="Montserrat"/>
                <a:ea typeface="Montserrat"/>
                <a:cs typeface="Montserrat"/>
                <a:sym typeface="Montserrat"/>
              </a:rPr>
              <a:t>Jim Grace</a:t>
            </a:r>
            <a:endParaRPr lang="en-US" sz="60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Shape 127"/>
          <p:cNvSpPr txBox="1">
            <a:spLocks/>
          </p:cNvSpPr>
          <p:nvPr/>
        </p:nvSpPr>
        <p:spPr>
          <a:xfrm>
            <a:off x="3187968" y="2204864"/>
            <a:ext cx="3340080" cy="686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2"/>
              </a:buClr>
              <a:buFont typeface="Karla"/>
              <a:buNone/>
            </a:pPr>
            <a:r>
              <a:rPr lang="en-US" sz="32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jim@dhis2.org</a:t>
            </a:r>
            <a:endParaRPr lang="en-US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118"/>
          <p:cNvSpPr txBox="1">
            <a:spLocks/>
          </p:cNvSpPr>
          <p:nvPr/>
        </p:nvSpPr>
        <p:spPr>
          <a:xfrm>
            <a:off x="3187968" y="4581128"/>
            <a:ext cx="5140280" cy="10032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6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 Guaraldi</a:t>
            </a:r>
            <a:endParaRPr lang="en-US" sz="6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3187968" y="5589240"/>
            <a:ext cx="3743554" cy="758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666666"/>
              </a:buClr>
              <a:buFont typeface="Karla"/>
              <a:buNone/>
            </a:pPr>
            <a:r>
              <a:rPr lang="en-US" sz="3200" dirty="0" smtClean="0">
                <a:latin typeface="Montserrat"/>
                <a:ea typeface="Montserrat"/>
                <a:cs typeface="Montserrat"/>
                <a:sym typeface="Montserrat"/>
              </a:rPr>
              <a:t>ben@dhis2.org</a:t>
            </a:r>
            <a:endParaRPr lang="en-US" sz="32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Shape 120" descr="0003_Ben HS_mod_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35" y="3427138"/>
            <a:ext cx="1590410" cy="28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jim_no_background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51842"/>
            <a:ext cx="1584176" cy="24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PEPFAR use case: Complex data modelling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data set dimensions: Attribute Options</a:t>
            </a:r>
          </a:p>
          <a:p>
            <a:endParaRPr lang="en-US" sz="2400" dirty="0" smtClean="0"/>
          </a:p>
          <a:p>
            <a:r>
              <a:rPr lang="en-US" sz="2400" dirty="0" smtClean="0"/>
              <a:t>2. Modelling agencies and partners (and subpartners):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category option </a:t>
            </a:r>
            <a:r>
              <a:rPr lang="en-US" altLang="en-US" sz="2400" i="1" dirty="0" smtClean="0"/>
              <a:t>groups </a:t>
            </a:r>
            <a:r>
              <a:rPr lang="en-US" altLang="en-US" sz="2400" i="1" dirty="0"/>
              <a:t>and group sets</a:t>
            </a:r>
            <a:endParaRPr lang="x-none" altLang="en-US" sz="2400" i="1" dirty="0"/>
          </a:p>
          <a:p>
            <a:endParaRPr lang="en-US" sz="2400" dirty="0" smtClean="0"/>
          </a:p>
          <a:p>
            <a:r>
              <a:rPr lang="en-US" sz="2400" dirty="0" smtClean="0"/>
              <a:t>3. Modelling data approval: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	data approval levels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9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Modelling PEPFAR mechanisms</a:t>
            </a:r>
            <a:endParaRPr lang="x-none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5480" y="1988840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Modelling mechanisms: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altLang="en-US" sz="2400" i="1" dirty="0"/>
              <a:t>data set dimensions: Attribute </a:t>
            </a:r>
            <a:r>
              <a:rPr lang="en-US" altLang="en-US" sz="2400" i="1" dirty="0" smtClean="0"/>
              <a:t>Options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293056" y="198884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Modelling PEPFAR mechanisms</a:t>
            </a:r>
            <a:endParaRPr lang="x-none" altLang="en-US" sz="2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71636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61048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195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19936" y="3861048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(data set contents)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3352" y="1700808"/>
            <a:ext cx="9001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“funding mechanism” – essentially like a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9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 </a:t>
            </a:r>
            <a:r>
              <a:rPr lang="en-US" altLang="en-US" sz="2800" dirty="0" smtClean="0"/>
              <a:t>Modelling </a:t>
            </a:r>
            <a:r>
              <a:rPr lang="en-US" altLang="en-US" sz="2800" dirty="0"/>
              <a:t>PEPFAR </a:t>
            </a:r>
            <a:r>
              <a:rPr lang="en-US" altLang="en-US" sz="2800" dirty="0" smtClean="0"/>
              <a:t>mechanisms</a:t>
            </a:r>
            <a:endParaRPr lang="x-none" altLang="en-US" sz="2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70992" y="2762344"/>
            <a:ext cx="143177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mechanism: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11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1552" y="2771636"/>
            <a:ext cx="3600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5678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673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757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99184" y="3286725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74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74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958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192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95328" y="378904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831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074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111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67736" y="3995772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&lt;15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7612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607896" y="3986480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87816" y="3986480"/>
            <a:ext cx="7200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15-24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896200" y="4355812"/>
            <a:ext cx="711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9664" y="3995772"/>
            <a:ext cx="5760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ge: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3560" y="4355812"/>
            <a:ext cx="1512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d</a:t>
            </a:r>
            <a:r>
              <a:rPr lang="en-US" dirty="0" smtClean="0"/>
              <a:t>ata element: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607896" y="4355812"/>
            <a:ext cx="432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11552" y="3140968"/>
            <a:ext cx="3600400" cy="18002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11952" y="277163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11952" y="3851756"/>
            <a:ext cx="72846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11152" y="2134597"/>
            <a:ext cx="122413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set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207296" y="2627620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99584" y="3284984"/>
            <a:ext cx="172819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ata element</a:t>
            </a:r>
          </a:p>
          <a:p>
            <a:r>
              <a:rPr lang="en-US" dirty="0">
                <a:solidFill>
                  <a:srgbClr val="297FD5"/>
                </a:solidFill>
              </a:rPr>
              <a:t>d</a:t>
            </a:r>
            <a:r>
              <a:rPr lang="en-US" dirty="0" smtClean="0">
                <a:solidFill>
                  <a:srgbClr val="297FD5"/>
                </a:solidFill>
              </a:rPr>
              <a:t>imension</a:t>
            </a:r>
            <a:endParaRPr lang="en-US" dirty="0">
              <a:solidFill>
                <a:srgbClr val="297FD5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095728" y="3787299"/>
            <a:ext cx="576064" cy="0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9728" y="3851756"/>
            <a:ext cx="17198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</a:t>
            </a:r>
            <a:r>
              <a:rPr lang="en-US" dirty="0" smtClean="0"/>
              <a:t>illed data 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5360" y="1988840"/>
            <a:ext cx="9289032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e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3200" i="1" dirty="0">
                <a:solidFill>
                  <a:schemeClr val="tx1"/>
                </a:solidFill>
              </a:rPr>
              <a:t>dimensions: Category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(disaggregations: age, sex, test result,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743" y="3789464"/>
            <a:ext cx="8314266" cy="129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3200" i="1" dirty="0">
                <a:solidFill>
                  <a:schemeClr val="tx1"/>
                </a:solidFill>
              </a:rPr>
              <a:t>d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3200" i="1" dirty="0">
                <a:solidFill>
                  <a:schemeClr val="tx1"/>
                </a:solidFill>
              </a:rPr>
              <a:t>s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3200" i="1" dirty="0">
                <a:solidFill>
                  <a:schemeClr val="tx1"/>
                </a:solidFill>
              </a:rPr>
              <a:t>Attribute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Options</a:t>
            </a:r>
          </a:p>
          <a:p>
            <a:pPr algn="ctr"/>
            <a:r>
              <a:rPr lang="en-US" altLang="en-US" i="1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(extra dimensions: projects, partners, accounts, etc.)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6385" y="491078"/>
            <a:ext cx="8314266" cy="71965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 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3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" y="469659"/>
            <a:ext cx="9110134" cy="18792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3683" y="3139602"/>
            <a:ext cx="8288865" cy="2737670"/>
            <a:chOff x="186269" y="1803413"/>
            <a:chExt cx="9491130" cy="313475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69" y="1803413"/>
              <a:ext cx="9448800" cy="3134757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87866" y="3886200"/>
              <a:ext cx="9389533" cy="104988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767408" y="58772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s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et dimensions: </a:t>
            </a:r>
            <a:r>
              <a:rPr lang="en-US" altLang="en-US" sz="2400" i="1" dirty="0">
                <a:solidFill>
                  <a:schemeClr val="tx1"/>
                </a:solidFill>
              </a:rPr>
              <a:t>Attribute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7408" y="2276872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400" i="1" dirty="0">
                <a:solidFill>
                  <a:schemeClr val="tx1"/>
                </a:solidFill>
              </a:rPr>
              <a:t>d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ata </a:t>
            </a:r>
            <a:r>
              <a:rPr lang="en-US" altLang="en-US" sz="2400" i="1" dirty="0">
                <a:solidFill>
                  <a:schemeClr val="tx1"/>
                </a:solidFill>
              </a:rPr>
              <a:t>e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lement </a:t>
            </a:r>
            <a:r>
              <a:rPr lang="en-US" altLang="en-US" sz="2400" i="1" dirty="0">
                <a:solidFill>
                  <a:schemeClr val="tx1"/>
                </a:solidFill>
              </a:rPr>
              <a:t>dimensions: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Category Options</a:t>
            </a:r>
            <a:endParaRPr lang="x-none" altLang="en-US" sz="24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16385" y="491078"/>
            <a:ext cx="8314266" cy="719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dirty="0" smtClean="0"/>
              <a:t>Data Entry</a:t>
            </a:r>
            <a:endParaRPr lang="x-none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8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14058</TotalTime>
  <Words>975</Words>
  <Application>Microsoft Macintosh PowerPoint</Application>
  <PresentationFormat>Custom</PresentationFormat>
  <Paragraphs>423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 PEPFAR use case: Complex data modelling</vt:lpstr>
      <vt:lpstr>PowerPoint Presentation</vt:lpstr>
      <vt:lpstr>PowerPoint Presentation</vt:lpstr>
      <vt:lpstr>PEPFAR use case: Complex data modelling</vt:lpstr>
      <vt:lpstr> Modelling PEPFAR mechanisms</vt:lpstr>
      <vt:lpstr> Modelling PEPFAR mechanisms</vt:lpstr>
      <vt:lpstr> Modelling PEPFAR mechanisms</vt:lpstr>
      <vt:lpstr> </vt:lpstr>
      <vt:lpstr> </vt:lpstr>
      <vt:lpstr> </vt:lpstr>
      <vt:lpstr>Two data element dimensions: age, sex</vt:lpstr>
      <vt:lpstr>One data element dimension: age</vt:lpstr>
      <vt:lpstr>Zero data element dimensions</vt:lpstr>
      <vt:lpstr>Zero data set dimensions</vt:lpstr>
      <vt:lpstr>One data set dimension: PEPFAR mechanism</vt:lpstr>
      <vt:lpstr>Two data set dimensions: partner, project</vt:lpstr>
      <vt:lpstr>PEPFAR use case: Complex data modelling</vt:lpstr>
      <vt:lpstr> Modeling PEPFAR agencies and partners</vt:lpstr>
      <vt:lpstr>PEPFAR partners</vt:lpstr>
      <vt:lpstr>PEPFAR agencies and partners</vt:lpstr>
      <vt:lpstr>Modelling PEPFAR subpartners (possible future)</vt:lpstr>
      <vt:lpstr>Possible PEPFAR subpartners (2 dimensions)</vt:lpstr>
      <vt:lpstr>Possible PEPFAR subpartners (1 dimension)</vt:lpstr>
      <vt:lpstr>PEPFAR use case: Complex data modelling</vt:lpstr>
      <vt:lpstr>Modelling PEPFAR Data approval</vt:lpstr>
      <vt:lpstr>PEPFAR Partner users</vt:lpstr>
      <vt:lpstr>PEPFAR Agency users</vt:lpstr>
      <vt:lpstr>PEPFAR Interagency country users</vt:lpstr>
      <vt:lpstr>PEPFAR Global users</vt:lpstr>
      <vt:lpstr>PEPFAR data approval levels</vt:lpstr>
      <vt:lpstr>PEPFAR use case: Complex data modelling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Patrick Ernst</dc:creator>
  <cp:keywords/>
  <dc:description/>
  <cp:lastModifiedBy>Jim Grace</cp:lastModifiedBy>
  <cp:revision>187</cp:revision>
  <dcterms:created xsi:type="dcterms:W3CDTF">2017-08-13T08:07:41Z</dcterms:created>
  <dcterms:modified xsi:type="dcterms:W3CDTF">2018-06-19T09:34:33Z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6153-10.1.0.5707</vt:lpwstr>
  </property>
</Properties>
</file>