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7" r:id="rId2"/>
    <p:sldId id="383" r:id="rId3"/>
    <p:sldId id="384" r:id="rId4"/>
    <p:sldId id="393" r:id="rId5"/>
    <p:sldId id="396" r:id="rId6"/>
    <p:sldId id="395" r:id="rId7"/>
    <p:sldId id="392" r:id="rId8"/>
    <p:sldId id="368" r:id="rId9"/>
    <p:sldId id="381" r:id="rId10"/>
    <p:sldId id="394" r:id="rId11"/>
    <p:sldId id="352" r:id="rId12"/>
    <p:sldId id="365" r:id="rId13"/>
    <p:sldId id="366" r:id="rId14"/>
    <p:sldId id="369" r:id="rId15"/>
    <p:sldId id="367" r:id="rId16"/>
    <p:sldId id="380" r:id="rId17"/>
    <p:sldId id="398" r:id="rId18"/>
    <p:sldId id="370" r:id="rId19"/>
    <p:sldId id="382" r:id="rId20"/>
    <p:sldId id="372" r:id="rId21"/>
    <p:sldId id="385" r:id="rId22"/>
    <p:sldId id="376" r:id="rId23"/>
    <p:sldId id="373" r:id="rId24"/>
    <p:sldId id="397" r:id="rId25"/>
    <p:sldId id="387" r:id="rId26"/>
    <p:sldId id="386" r:id="rId27"/>
    <p:sldId id="388" r:id="rId28"/>
    <p:sldId id="389" r:id="rId29"/>
    <p:sldId id="390" r:id="rId30"/>
    <p:sldId id="391" r:id="rId31"/>
    <p:sldId id="399" r:id="rId32"/>
    <p:sldId id="400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7" autoAdjust="0"/>
    <p:restoredTop sz="92727" autoAdjust="0"/>
  </p:normalViewPr>
  <p:slideViewPr>
    <p:cSldViewPr>
      <p:cViewPr>
        <p:scale>
          <a:sx n="90" d="100"/>
          <a:sy n="90" d="100"/>
        </p:scale>
        <p:origin x="-192" y="-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EAD20-21E3-4489-9A2E-68C110AD5D79}" type="datetimeFigureOut">
              <a:rPr lang="en-GB" smtClean="0"/>
              <a:t>6/18/19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2251A-FA94-4C1F-9D52-C2567CBAA53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2251A-FA94-4C1F-9D52-C2567CBAA53F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150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6/18/19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18" name="Picture 17" descr="dhis2-logo-rgb-negativ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6021288"/>
            <a:ext cx="2135560" cy="6502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6/18/19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6/18/19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6/18/19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6/18/19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6/18/19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6/18/19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6/18/19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6/18/19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6/18/19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6/18/19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6/18/19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6/18/19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6/18/19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6/18/19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6/18/19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1F609-DF0A-431B-B7BF-4A3DF144245D}" type="datetimeFigureOut">
              <a:rPr lang="de-DE" smtClean="0"/>
              <a:t>6/18/19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18" name="Picture 17" descr="dhis2-logo-rgb-negative.pn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6021288"/>
            <a:ext cx="2135560" cy="6502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ubik Medium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1556792"/>
            <a:ext cx="8904287" cy="1808305"/>
          </a:xfrm>
        </p:spPr>
        <p:txBody>
          <a:bodyPr/>
          <a:lstStyle/>
          <a:p>
            <a:pPr algn="ctr"/>
            <a:r>
              <a:rPr lang="en-GB" dirty="0" smtClean="0">
                <a:latin typeface="Rubik Medium"/>
                <a:cs typeface="Rubik Medium"/>
              </a:rPr>
              <a:t> PEPFAR use case:</a:t>
            </a:r>
            <a:br>
              <a:rPr lang="en-GB" dirty="0" smtClean="0">
                <a:latin typeface="Rubik Medium"/>
                <a:cs typeface="Rubik Medium"/>
              </a:rPr>
            </a:br>
            <a:r>
              <a:rPr lang="en-GB" dirty="0" smtClean="0">
                <a:latin typeface="Rubik Medium"/>
                <a:cs typeface="Rubik Medium"/>
              </a:rPr>
              <a:t>Complex data modelling</a:t>
            </a:r>
            <a:endParaRPr lang="x-none" altLang="en-GB" dirty="0" smtClean="0">
              <a:latin typeface="Rubik Medium"/>
              <a:cs typeface="Rubik Medium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1544" y="4581128"/>
            <a:ext cx="6191255" cy="1152128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sz="3200" i="1" dirty="0" smtClean="0">
                <a:solidFill>
                  <a:schemeClr val="tx1"/>
                </a:solidFill>
              </a:rPr>
              <a:t>DHIS2 Annual Conference</a:t>
            </a:r>
          </a:p>
          <a:p>
            <a:pPr algn="ctr"/>
            <a:r>
              <a:rPr lang="de-DE" sz="3200" i="1" dirty="0" smtClean="0">
                <a:solidFill>
                  <a:schemeClr val="tx1"/>
                </a:solidFill>
              </a:rPr>
              <a:t>June 19, 2019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63352" y="1700808"/>
            <a:ext cx="9289032" cy="3672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900" i="1" dirty="0">
                <a:solidFill>
                  <a:schemeClr val="tx1"/>
                </a:solidFill>
              </a:rPr>
              <a:t>data </a:t>
            </a:r>
            <a:r>
              <a:rPr lang="en-US" altLang="en-US" sz="2900" i="1" dirty="0" smtClean="0">
                <a:solidFill>
                  <a:schemeClr val="tx1"/>
                </a:solidFill>
              </a:rPr>
              <a:t>set dimensions</a:t>
            </a:r>
            <a:r>
              <a:rPr lang="en-US" altLang="en-US" sz="2900" i="1" dirty="0">
                <a:solidFill>
                  <a:schemeClr val="tx1"/>
                </a:solidFill>
              </a:rPr>
              <a:t>: </a:t>
            </a:r>
            <a:r>
              <a:rPr lang="en-US" altLang="en-US" sz="2900" i="1" dirty="0" smtClean="0">
                <a:solidFill>
                  <a:schemeClr val="tx1"/>
                </a:solidFill>
              </a:rPr>
              <a:t>attribute categories</a:t>
            </a:r>
            <a:endParaRPr lang="en-US" altLang="en-US" sz="2900" i="1" dirty="0">
              <a:solidFill>
                <a:schemeClr val="tx1"/>
              </a:solidFill>
            </a:endParaRPr>
          </a:p>
          <a:p>
            <a:pPr algn="ctr"/>
            <a:r>
              <a:rPr lang="en-US" altLang="en-US" sz="2400" i="1" dirty="0" smtClean="0">
                <a:solidFill>
                  <a:schemeClr val="tx1"/>
                </a:solidFill>
              </a:rPr>
              <a:t>(</a:t>
            </a:r>
            <a:r>
              <a:rPr lang="en-US" altLang="en-US" sz="2400" i="1" dirty="0">
                <a:solidFill>
                  <a:schemeClr val="tx1"/>
                </a:solidFill>
              </a:rPr>
              <a:t>extra dimensions: projects, partners, accounts, etc.)</a:t>
            </a:r>
            <a:endParaRPr lang="x-none" altLang="en-US" sz="2400" i="1" dirty="0">
              <a:solidFill>
                <a:schemeClr val="tx1"/>
              </a:solidFill>
            </a:endParaRPr>
          </a:p>
          <a:p>
            <a:pPr algn="ctr"/>
            <a:endParaRPr lang="en-US" altLang="en-US" sz="3200" i="1" dirty="0">
              <a:solidFill>
                <a:schemeClr val="tx1"/>
              </a:solidFill>
            </a:endParaRPr>
          </a:p>
          <a:p>
            <a:pPr algn="ctr"/>
            <a:r>
              <a:rPr lang="en-US" altLang="en-US" sz="4000" i="1" dirty="0" smtClean="0">
                <a:solidFill>
                  <a:schemeClr val="tx1"/>
                </a:solidFill>
              </a:rPr>
              <a:t>are based on</a:t>
            </a:r>
          </a:p>
          <a:p>
            <a:pPr algn="ctr"/>
            <a:endParaRPr lang="en-US" altLang="en-US" sz="3200" i="1" dirty="0">
              <a:solidFill>
                <a:schemeClr val="tx1"/>
              </a:solidFill>
            </a:endParaRPr>
          </a:p>
          <a:p>
            <a:pPr algn="ctr"/>
            <a:r>
              <a:rPr lang="en-US" altLang="en-US" sz="2900" i="1" dirty="0">
                <a:solidFill>
                  <a:schemeClr val="tx1"/>
                </a:solidFill>
              </a:rPr>
              <a:t>data element dimensions: disaggregation categories</a:t>
            </a:r>
          </a:p>
          <a:p>
            <a:pPr algn="ctr"/>
            <a:r>
              <a:rPr lang="en-US" altLang="en-US" sz="2400" i="1" dirty="0" smtClean="0">
                <a:solidFill>
                  <a:schemeClr val="tx1"/>
                </a:solidFill>
              </a:rPr>
              <a:t> </a:t>
            </a:r>
            <a:r>
              <a:rPr lang="en-US" altLang="en-US" sz="2400" i="1" dirty="0">
                <a:solidFill>
                  <a:schemeClr val="tx1"/>
                </a:solidFill>
              </a:rPr>
              <a:t>(disaggregations: age, sex, test result, etc.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)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 </a:t>
            </a:r>
            <a:endParaRPr lang="x-none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51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Two data </a:t>
            </a:r>
            <a:r>
              <a:rPr lang="en-US" altLang="en-US" sz="2800" dirty="0"/>
              <a:t>e</a:t>
            </a:r>
            <a:r>
              <a:rPr lang="en-US" altLang="en-US" sz="2800" dirty="0" smtClean="0"/>
              <a:t>lement dimensions: age, sex</a:t>
            </a:r>
            <a:endParaRPr lang="x-none" altLang="en-US" sz="28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287688" y="4437112"/>
            <a:ext cx="28803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&lt;15, Female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256240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215375" y="2780928"/>
            <a:ext cx="13370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172819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&lt;15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63247" y="3933056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59896" y="2780928"/>
            <a:ext cx="172819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 (&lt;15,15+)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63247" y="2780928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Sex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023992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639311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9376" y="2636912"/>
            <a:ext cx="1512169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</a:t>
            </a:r>
          </a:p>
          <a:p>
            <a:pPr algn="r"/>
            <a:r>
              <a:rPr lang="en-US" dirty="0" smtClean="0"/>
              <a:t>combination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991544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 (&lt;15,15+) and Sex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727848" y="2996952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287688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91544" y="1556792"/>
            <a:ext cx="5400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C2.1.D (N, DSD, Age/Sex): PLHIV Min One Service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04009" y="1412776"/>
            <a:ext cx="1087535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data</a:t>
            </a:r>
          </a:p>
          <a:p>
            <a:pPr algn="r"/>
            <a:r>
              <a:rPr lang="en-US" dirty="0" smtClean="0"/>
              <a:t>element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287688" y="2060848"/>
            <a:ext cx="1080120" cy="576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 txBox="1">
            <a:spLocks/>
          </p:cNvSpPr>
          <p:nvPr/>
        </p:nvSpPr>
        <p:spPr>
          <a:xfrm>
            <a:off x="4943872" y="1917256"/>
            <a:ext cx="4824536" cy="5036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000" i="1" dirty="0" smtClean="0">
                <a:solidFill>
                  <a:schemeClr val="tx1"/>
                </a:solidFill>
              </a:rPr>
              <a:t>(PEPFAR DATIM)</a:t>
            </a:r>
            <a:endParaRPr lang="x-none" altLang="en-US" sz="2000" i="1" dirty="0">
              <a:solidFill>
                <a:schemeClr val="tx1"/>
              </a:solidFill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1344" y="5877272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altLang="en-US" sz="2400" i="1" dirty="0">
                <a:solidFill>
                  <a:schemeClr val="tx1"/>
                </a:solidFill>
              </a:rPr>
              <a:t>data </a:t>
            </a:r>
            <a:r>
              <a:rPr lang="it-IT" altLang="en-US" sz="2400" i="1" dirty="0" err="1">
                <a:solidFill>
                  <a:schemeClr val="tx1"/>
                </a:solidFill>
              </a:rPr>
              <a:t>element</a:t>
            </a:r>
            <a:r>
              <a:rPr lang="it-IT" altLang="en-US" sz="2400" i="1" dirty="0">
                <a:solidFill>
                  <a:schemeClr val="tx1"/>
                </a:solidFill>
              </a:rPr>
              <a:t> </a:t>
            </a:r>
            <a:r>
              <a:rPr lang="it-IT" altLang="en-US" sz="2400" i="1" dirty="0" err="1">
                <a:solidFill>
                  <a:schemeClr val="tx1"/>
                </a:solidFill>
              </a:rPr>
              <a:t>dimensions</a:t>
            </a:r>
            <a:r>
              <a:rPr lang="it-IT" altLang="en-US" sz="2400" i="1" dirty="0">
                <a:solidFill>
                  <a:schemeClr val="tx1"/>
                </a:solidFill>
              </a:rPr>
              <a:t>: </a:t>
            </a:r>
            <a:r>
              <a:rPr lang="it-IT" altLang="en-US" sz="2400" i="1" dirty="0" err="1">
                <a:solidFill>
                  <a:schemeClr val="tx1"/>
                </a:solidFill>
              </a:rPr>
              <a:t>disaggregation</a:t>
            </a:r>
            <a:r>
              <a:rPr lang="it-IT" altLang="en-US" sz="2400" i="1" dirty="0">
                <a:solidFill>
                  <a:schemeClr val="tx1"/>
                </a:solidFill>
              </a:rPr>
              <a:t> </a:t>
            </a:r>
            <a:r>
              <a:rPr lang="it-IT" altLang="en-US" sz="2400" i="1" dirty="0" err="1" smtClean="0">
                <a:solidFill>
                  <a:schemeClr val="tx1"/>
                </a:solidFill>
              </a:rPr>
              <a:t>categories</a:t>
            </a:r>
            <a:endParaRPr lang="it-IT" alt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91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One data element dimension: age</a:t>
            </a:r>
            <a:endParaRPr lang="x-none" altLang="en-US" sz="28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287688" y="4437112"/>
            <a:ext cx="28803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&lt;15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&lt;15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59896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 (&lt;15,15+)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456040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7369" y="2636912"/>
            <a:ext cx="1584176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91544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 (&lt;15,15</a:t>
            </a:r>
            <a:r>
              <a:rPr lang="en-US" dirty="0" smtClean="0"/>
              <a:t>+</a:t>
            </a:r>
            <a:r>
              <a:rPr lang="en-US" dirty="0"/>
              <a:t>)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727848" y="2996952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287688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91544" y="1556792"/>
            <a:ext cx="5400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C2.1.D (N, DSD, </a:t>
            </a:r>
            <a:r>
              <a:rPr lang="en-US" dirty="0" smtClean="0"/>
              <a:t>Age)</a:t>
            </a:r>
            <a:r>
              <a:rPr lang="en-US" dirty="0"/>
              <a:t>: PLHIV Min One Service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04009" y="1412776"/>
            <a:ext cx="1087535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data</a:t>
            </a:r>
          </a:p>
          <a:p>
            <a:pPr algn="r"/>
            <a:r>
              <a:rPr lang="en-US" dirty="0" smtClean="0"/>
              <a:t>element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287688" y="2060848"/>
            <a:ext cx="1080120" cy="576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52184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52184" y="2780928"/>
            <a:ext cx="13370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943872" y="1917256"/>
            <a:ext cx="4824536" cy="5036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000" i="1" dirty="0" smtClean="0">
                <a:solidFill>
                  <a:schemeClr val="tx1"/>
                </a:solidFill>
              </a:rPr>
              <a:t>(PEPFAR DATIM)</a:t>
            </a:r>
            <a:endParaRPr lang="x-none" altLang="en-US" sz="2000" i="1" dirty="0">
              <a:solidFill>
                <a:schemeClr val="tx1"/>
              </a:solidFill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91344" y="5877272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altLang="en-US" sz="2400" i="1" dirty="0">
                <a:solidFill>
                  <a:schemeClr val="tx1"/>
                </a:solidFill>
              </a:rPr>
              <a:t>data </a:t>
            </a:r>
            <a:r>
              <a:rPr lang="it-IT" altLang="en-US" sz="2400" i="1" dirty="0" err="1">
                <a:solidFill>
                  <a:schemeClr val="tx1"/>
                </a:solidFill>
              </a:rPr>
              <a:t>element</a:t>
            </a:r>
            <a:r>
              <a:rPr lang="it-IT" altLang="en-US" sz="2400" i="1" dirty="0">
                <a:solidFill>
                  <a:schemeClr val="tx1"/>
                </a:solidFill>
              </a:rPr>
              <a:t> </a:t>
            </a:r>
            <a:r>
              <a:rPr lang="it-IT" altLang="en-US" sz="2400" i="1" dirty="0" err="1">
                <a:solidFill>
                  <a:schemeClr val="tx1"/>
                </a:solidFill>
              </a:rPr>
              <a:t>dimensions</a:t>
            </a:r>
            <a:r>
              <a:rPr lang="it-IT" altLang="en-US" sz="2400" i="1" dirty="0">
                <a:solidFill>
                  <a:schemeClr val="tx1"/>
                </a:solidFill>
              </a:rPr>
              <a:t>: </a:t>
            </a:r>
            <a:r>
              <a:rPr lang="it-IT" altLang="en-US" sz="2400" i="1" dirty="0" err="1">
                <a:solidFill>
                  <a:schemeClr val="tx1"/>
                </a:solidFill>
              </a:rPr>
              <a:t>disaggregation</a:t>
            </a:r>
            <a:r>
              <a:rPr lang="it-IT" altLang="en-US" sz="2400" i="1" dirty="0">
                <a:solidFill>
                  <a:schemeClr val="tx1"/>
                </a:solidFill>
              </a:rPr>
              <a:t> </a:t>
            </a:r>
            <a:r>
              <a:rPr lang="it-IT" altLang="en-US" sz="2400" i="1" dirty="0" err="1" smtClean="0">
                <a:solidFill>
                  <a:schemeClr val="tx1"/>
                </a:solidFill>
              </a:rPr>
              <a:t>categories</a:t>
            </a:r>
            <a:endParaRPr lang="it-IT" alt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686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Zero data element dimensions</a:t>
            </a:r>
            <a:endParaRPr lang="x-none" altLang="en-US" sz="28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287688" y="4437112"/>
            <a:ext cx="28803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default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52184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52184" y="2780928"/>
            <a:ext cx="13370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default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59896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default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456040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9377" y="2636912"/>
            <a:ext cx="151216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91544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default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727848" y="2996952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287688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91544" y="1556792"/>
            <a:ext cx="5400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C2.1.D (N, DSD): PLHIV Min One Service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04009" y="1412776"/>
            <a:ext cx="1087535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data</a:t>
            </a:r>
          </a:p>
          <a:p>
            <a:pPr algn="r"/>
            <a:r>
              <a:rPr lang="en-US" dirty="0" smtClean="0"/>
              <a:t>element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287688" y="2060848"/>
            <a:ext cx="1080120" cy="576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4943872" y="1917256"/>
            <a:ext cx="4824536" cy="5036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000" i="1" dirty="0" smtClean="0">
                <a:solidFill>
                  <a:schemeClr val="tx1"/>
                </a:solidFill>
              </a:rPr>
              <a:t>(PEPFAR DATIM)</a:t>
            </a:r>
            <a:endParaRPr lang="x-none" altLang="en-US" sz="2000" i="1" dirty="0">
              <a:solidFill>
                <a:schemeClr val="tx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91344" y="5877272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altLang="en-US" sz="2400" i="1" dirty="0">
                <a:solidFill>
                  <a:schemeClr val="tx1"/>
                </a:solidFill>
              </a:rPr>
              <a:t>data </a:t>
            </a:r>
            <a:r>
              <a:rPr lang="it-IT" altLang="en-US" sz="2400" i="1" dirty="0" err="1">
                <a:solidFill>
                  <a:schemeClr val="tx1"/>
                </a:solidFill>
              </a:rPr>
              <a:t>element</a:t>
            </a:r>
            <a:r>
              <a:rPr lang="it-IT" altLang="en-US" sz="2400" i="1" dirty="0">
                <a:solidFill>
                  <a:schemeClr val="tx1"/>
                </a:solidFill>
              </a:rPr>
              <a:t> </a:t>
            </a:r>
            <a:r>
              <a:rPr lang="it-IT" altLang="en-US" sz="2400" i="1" dirty="0" err="1">
                <a:solidFill>
                  <a:schemeClr val="tx1"/>
                </a:solidFill>
              </a:rPr>
              <a:t>dimensions</a:t>
            </a:r>
            <a:r>
              <a:rPr lang="it-IT" altLang="en-US" sz="2400" i="1" dirty="0">
                <a:solidFill>
                  <a:schemeClr val="tx1"/>
                </a:solidFill>
              </a:rPr>
              <a:t>: </a:t>
            </a:r>
            <a:r>
              <a:rPr lang="it-IT" altLang="en-US" sz="2400" i="1" dirty="0" err="1">
                <a:solidFill>
                  <a:schemeClr val="tx1"/>
                </a:solidFill>
              </a:rPr>
              <a:t>disaggregation</a:t>
            </a:r>
            <a:r>
              <a:rPr lang="it-IT" altLang="en-US" sz="2400" i="1" dirty="0">
                <a:solidFill>
                  <a:schemeClr val="tx1"/>
                </a:solidFill>
              </a:rPr>
              <a:t> </a:t>
            </a:r>
            <a:r>
              <a:rPr lang="it-IT" altLang="en-US" sz="2400" i="1" dirty="0" err="1" smtClean="0">
                <a:solidFill>
                  <a:schemeClr val="tx1"/>
                </a:solidFill>
              </a:rPr>
              <a:t>categories</a:t>
            </a:r>
            <a:endParaRPr lang="it-IT" alt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42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Zero data </a:t>
            </a:r>
            <a:r>
              <a:rPr lang="en-US" altLang="en-US" sz="2800" dirty="0"/>
              <a:t>s</a:t>
            </a:r>
            <a:r>
              <a:rPr lang="en-US" altLang="en-US" sz="2800" dirty="0" smtClean="0"/>
              <a:t>et dimensions</a:t>
            </a:r>
            <a:endParaRPr lang="x-none" altLang="en-US" sz="28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575720" y="4437112"/>
            <a:ext cx="2952328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default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7369" y="2636912"/>
            <a:ext cx="1584176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91544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default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727848" y="2996952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287688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91544" y="1556792"/>
            <a:ext cx="5400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Country Results: Narratives (USG)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04009" y="1412776"/>
            <a:ext cx="1087535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</a:t>
            </a:r>
          </a:p>
          <a:p>
            <a:pPr algn="r"/>
            <a:r>
              <a:rPr lang="en-US" dirty="0" smtClean="0"/>
              <a:t>set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287688" y="2060848"/>
            <a:ext cx="1080120" cy="576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9347" y="5085184"/>
            <a:ext cx="26416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attributeoptioncomboid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52184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52184" y="2780928"/>
            <a:ext cx="13370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59896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default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59896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default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456040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4943872" y="1917256"/>
            <a:ext cx="4824536" cy="5036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000" i="1" dirty="0" smtClean="0">
                <a:solidFill>
                  <a:schemeClr val="tx1"/>
                </a:solidFill>
              </a:rPr>
              <a:t>(PEPFAR DATIM)</a:t>
            </a:r>
            <a:endParaRPr lang="x-none" altLang="en-US" sz="2000" i="1" dirty="0">
              <a:solidFill>
                <a:schemeClr val="tx1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91344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altLang="en-US" sz="2400" i="1" dirty="0">
                <a:solidFill>
                  <a:schemeClr val="tx1"/>
                </a:solidFill>
              </a:rPr>
              <a:t>data </a:t>
            </a:r>
            <a:r>
              <a:rPr lang="it-IT" altLang="en-US" sz="2400" i="1" dirty="0" err="1">
                <a:solidFill>
                  <a:schemeClr val="tx1"/>
                </a:solidFill>
              </a:rPr>
              <a:t>element</a:t>
            </a:r>
            <a:r>
              <a:rPr lang="it-IT" altLang="en-US" sz="2400" i="1" dirty="0">
                <a:solidFill>
                  <a:schemeClr val="tx1"/>
                </a:solidFill>
              </a:rPr>
              <a:t> </a:t>
            </a:r>
            <a:r>
              <a:rPr lang="it-IT" altLang="en-US" sz="2400" i="1" dirty="0" err="1">
                <a:solidFill>
                  <a:schemeClr val="tx1"/>
                </a:solidFill>
              </a:rPr>
              <a:t>dimensions</a:t>
            </a:r>
            <a:r>
              <a:rPr lang="it-IT" altLang="en-US" sz="2400" i="1" dirty="0">
                <a:solidFill>
                  <a:schemeClr val="tx1"/>
                </a:solidFill>
              </a:rPr>
              <a:t>: </a:t>
            </a:r>
            <a:r>
              <a:rPr lang="it-IT" altLang="en-US" sz="2400" i="1" dirty="0" err="1">
                <a:solidFill>
                  <a:schemeClr val="tx1"/>
                </a:solidFill>
              </a:rPr>
              <a:t>disaggregation</a:t>
            </a:r>
            <a:r>
              <a:rPr lang="it-IT" altLang="en-US" sz="2400" i="1" dirty="0">
                <a:solidFill>
                  <a:schemeClr val="tx1"/>
                </a:solidFill>
              </a:rPr>
              <a:t> </a:t>
            </a:r>
            <a:r>
              <a:rPr lang="it-IT" altLang="en-US" sz="2400" i="1" dirty="0" err="1" smtClean="0">
                <a:solidFill>
                  <a:schemeClr val="tx1"/>
                </a:solidFill>
              </a:rPr>
              <a:t>categories</a:t>
            </a:r>
            <a:endParaRPr lang="it-IT" alt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67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4" y="491078"/>
            <a:ext cx="8747967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One data </a:t>
            </a:r>
            <a:r>
              <a:rPr lang="en-US" altLang="en-US" sz="2800" dirty="0"/>
              <a:t>s</a:t>
            </a:r>
            <a:r>
              <a:rPr lang="en-US" altLang="en-US" sz="2800" dirty="0" smtClean="0"/>
              <a:t>et dimension: PEPFAR </a:t>
            </a:r>
            <a:r>
              <a:rPr lang="en-US" altLang="en-US" sz="2800" dirty="0"/>
              <a:t>m</a:t>
            </a:r>
            <a:r>
              <a:rPr lang="en-US" altLang="en-US" sz="2800" dirty="0" smtClean="0"/>
              <a:t>echanism</a:t>
            </a:r>
            <a:endParaRPr lang="x-none" altLang="en-US" sz="28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575720" y="4437112"/>
            <a:ext cx="2952328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752184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52184" y="2780928"/>
            <a:ext cx="13370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59896" y="277163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Mechanism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456040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9377" y="2636912"/>
            <a:ext cx="151216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91544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Mechanism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727848" y="2996952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287688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91544" y="1556792"/>
            <a:ext cx="5400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 Results: Facility Based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04009" y="1412776"/>
            <a:ext cx="1087535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</a:t>
            </a:r>
          </a:p>
          <a:p>
            <a:pPr algn="r"/>
            <a:r>
              <a:rPr lang="en-US" dirty="0" smtClean="0"/>
              <a:t>set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287688" y="2060848"/>
            <a:ext cx="1080120" cy="576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9347" y="5085184"/>
            <a:ext cx="26416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attributeoptioncomboid</a:t>
            </a:r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191344" y="5877272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altLang="en-US" sz="2400" i="1" dirty="0">
                <a:solidFill>
                  <a:schemeClr val="tx1"/>
                </a:solidFill>
              </a:rPr>
              <a:t>data </a:t>
            </a:r>
            <a:r>
              <a:rPr lang="it-IT" altLang="en-US" sz="2400" i="1" dirty="0" err="1">
                <a:solidFill>
                  <a:schemeClr val="tx1"/>
                </a:solidFill>
              </a:rPr>
              <a:t>element</a:t>
            </a:r>
            <a:r>
              <a:rPr lang="it-IT" altLang="en-US" sz="2400" i="1" dirty="0">
                <a:solidFill>
                  <a:schemeClr val="tx1"/>
                </a:solidFill>
              </a:rPr>
              <a:t> </a:t>
            </a:r>
            <a:r>
              <a:rPr lang="it-IT" altLang="en-US" sz="2400" i="1" dirty="0" err="1">
                <a:solidFill>
                  <a:schemeClr val="tx1"/>
                </a:solidFill>
              </a:rPr>
              <a:t>dimensions</a:t>
            </a:r>
            <a:r>
              <a:rPr lang="it-IT" altLang="en-US" sz="2400" i="1" dirty="0">
                <a:solidFill>
                  <a:schemeClr val="tx1"/>
                </a:solidFill>
              </a:rPr>
              <a:t>: </a:t>
            </a:r>
            <a:r>
              <a:rPr lang="it-IT" altLang="en-US" sz="2400" i="1" dirty="0" err="1">
                <a:solidFill>
                  <a:schemeClr val="tx1"/>
                </a:solidFill>
              </a:rPr>
              <a:t>disaggregation</a:t>
            </a:r>
            <a:r>
              <a:rPr lang="it-IT" altLang="en-US" sz="2400" i="1" dirty="0">
                <a:solidFill>
                  <a:schemeClr val="tx1"/>
                </a:solidFill>
              </a:rPr>
              <a:t> </a:t>
            </a:r>
            <a:r>
              <a:rPr lang="it-IT" altLang="en-US" sz="2400" i="1" dirty="0" err="1" smtClean="0">
                <a:solidFill>
                  <a:schemeClr val="tx1"/>
                </a:solidFill>
              </a:rPr>
              <a:t>categories</a:t>
            </a:r>
            <a:endParaRPr lang="it-IT" altLang="en-US" sz="2400" i="1" dirty="0">
              <a:solidFill>
                <a:schemeClr val="tx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943872" y="1917256"/>
            <a:ext cx="4824536" cy="5036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000" i="1" dirty="0" smtClean="0">
                <a:solidFill>
                  <a:schemeClr val="tx1"/>
                </a:solidFill>
              </a:rPr>
              <a:t>(PEPFAR DATIM)</a:t>
            </a:r>
            <a:endParaRPr lang="x-none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202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4" y="476672"/>
            <a:ext cx="8675959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Two data </a:t>
            </a:r>
            <a:r>
              <a:rPr lang="en-US" altLang="en-US" sz="2800" dirty="0"/>
              <a:t>s</a:t>
            </a:r>
            <a:r>
              <a:rPr lang="en-US" altLang="en-US" sz="2800" dirty="0" smtClean="0"/>
              <a:t>et dimensions: partner, project</a:t>
            </a:r>
            <a:endParaRPr lang="x-none" altLang="en-US" sz="28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UNICEF, clean water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256240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215375" y="2780928"/>
            <a:ext cx="13370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UNICEF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00056" y="3933056"/>
            <a:ext cx="161531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lean water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59896" y="2780928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600056" y="2780928"/>
            <a:ext cx="161531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Project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735960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392144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7369" y="2636912"/>
            <a:ext cx="1584176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91544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 and Project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727848" y="2996952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287688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91544" y="1556792"/>
            <a:ext cx="5400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ART Monthly Summary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04009" y="1412776"/>
            <a:ext cx="1087535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data</a:t>
            </a:r>
          </a:p>
          <a:p>
            <a:pPr algn="r"/>
            <a:r>
              <a:rPr lang="en-US" dirty="0" smtClean="0"/>
              <a:t>set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287688" y="2060848"/>
            <a:ext cx="1080120" cy="576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 txBox="1">
            <a:spLocks/>
          </p:cNvSpPr>
          <p:nvPr/>
        </p:nvSpPr>
        <p:spPr>
          <a:xfrm>
            <a:off x="407368" y="5877272"/>
            <a:ext cx="7848872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data set dimensions: attribute categories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3575720" y="4437112"/>
            <a:ext cx="2952328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339347" y="5085184"/>
            <a:ext cx="26416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attributeoptioncomboid</a:t>
            </a:r>
            <a:endParaRPr lang="en-US" dirty="0"/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4943872" y="1917256"/>
            <a:ext cx="4824536" cy="5036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000" i="1" dirty="0" smtClean="0">
                <a:solidFill>
                  <a:schemeClr val="tx1"/>
                </a:solidFill>
              </a:rPr>
              <a:t>(Sierra Leone demo)</a:t>
            </a:r>
            <a:endParaRPr lang="x-none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0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PEPFAR use case: Complex data modelling</a:t>
            </a:r>
            <a:endParaRPr lang="x-none" alt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15480" y="1988840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1. Modelling mechanisms: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altLang="en-US" sz="2400" i="1" dirty="0" smtClean="0">
                <a:solidFill>
                  <a:schemeClr val="accent2"/>
                </a:solidFill>
              </a:rPr>
              <a:t>data </a:t>
            </a:r>
            <a:r>
              <a:rPr lang="en-US" altLang="en-US" sz="2400" i="1" dirty="0">
                <a:solidFill>
                  <a:schemeClr val="accent2"/>
                </a:solidFill>
              </a:rPr>
              <a:t>set dimensions using attribute categories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smtClean="0"/>
              <a:t>2. Modelling agencies and partners (and subpartners):</a:t>
            </a:r>
          </a:p>
          <a:p>
            <a:r>
              <a:rPr lang="en-US" sz="2400" dirty="0"/>
              <a:t>	</a:t>
            </a:r>
            <a:r>
              <a:rPr lang="en-US" altLang="en-US" sz="2400" i="1" dirty="0" smtClean="0"/>
              <a:t>category </a:t>
            </a:r>
            <a:r>
              <a:rPr lang="en-US" altLang="en-US" sz="2400" i="1" dirty="0"/>
              <a:t>option </a:t>
            </a:r>
            <a:r>
              <a:rPr lang="en-US" altLang="en-US" sz="2400" i="1" dirty="0" smtClean="0"/>
              <a:t>groups </a:t>
            </a:r>
            <a:r>
              <a:rPr lang="en-US" altLang="en-US" sz="2400" i="1" dirty="0"/>
              <a:t>and group sets</a:t>
            </a:r>
            <a:endParaRPr lang="x-none" altLang="en-US" sz="2400" i="1" dirty="0"/>
          </a:p>
          <a:p>
            <a:endParaRPr lang="en-US" sz="2400" dirty="0"/>
          </a:p>
        </p:txBody>
      </p:sp>
      <p:sp>
        <p:nvSpPr>
          <p:cNvPr id="4" name="Right Arrow 3"/>
          <p:cNvSpPr/>
          <p:nvPr/>
        </p:nvSpPr>
        <p:spPr>
          <a:xfrm>
            <a:off x="293056" y="306896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5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 Modeling PEPFAR </a:t>
            </a:r>
            <a:r>
              <a:rPr lang="en-US" altLang="en-US" sz="2800" dirty="0" smtClean="0"/>
              <a:t>agencies and partners</a:t>
            </a:r>
            <a:endParaRPr lang="x-none" altLang="en-US" sz="28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783632" y="5076472"/>
            <a:ext cx="3888432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</a:t>
            </a:r>
            <a:r>
              <a:rPr lang="en-US" sz="3200" dirty="0" smtClean="0"/>
              <a:t>echanism</a:t>
            </a:r>
            <a:endParaRPr lang="en-US" sz="3200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31904" y="3388640"/>
            <a:ext cx="2880320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</a:t>
            </a:r>
            <a:r>
              <a:rPr lang="en-US" sz="3200" dirty="0" smtClean="0"/>
              <a:t>artner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2423592" y="1700808"/>
            <a:ext cx="3312368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</a:t>
            </a:r>
            <a:r>
              <a:rPr lang="en-US" sz="3200" dirty="0" smtClean="0"/>
              <a:t>gency</a:t>
            </a:r>
            <a:endParaRPr lang="en-US" sz="32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367808" y="2420888"/>
            <a:ext cx="1944216" cy="100811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3863752" y="2420888"/>
            <a:ext cx="648072" cy="266429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663952" y="4005064"/>
            <a:ext cx="792088" cy="108012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5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PEPFAR partners</a:t>
            </a:r>
            <a:endParaRPr lang="x-none" altLang="en-US" sz="28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575720" y="4437112"/>
            <a:ext cx="2952328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80176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80176" y="2636912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25202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59896" y="2780928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FHI 360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384032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9347" y="5085184"/>
            <a:ext cx="26416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attributeoptioncomboid</a:t>
            </a:r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407368" y="5877272"/>
            <a:ext cx="7560840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c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ategory </a:t>
            </a:r>
            <a:r>
              <a:rPr lang="en-US" altLang="en-US" sz="2400" i="1" dirty="0">
                <a:solidFill>
                  <a:schemeClr val="tx1"/>
                </a:solidFill>
              </a:rPr>
              <a:t>o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ption groups and group </a:t>
            </a:r>
            <a:r>
              <a:rPr lang="en-US" altLang="en-US" sz="2400" i="1" dirty="0">
                <a:solidFill>
                  <a:schemeClr val="tx1"/>
                </a:solidFill>
              </a:rPr>
              <a:t>s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ets</a:t>
            </a:r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80176" y="1412776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 set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59896" y="1556792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384032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59896" y="4283804"/>
            <a:ext cx="25202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mechanism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77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titl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573621"/>
            <a:ext cx="1944216" cy="3035215"/>
          </a:xfrm>
          <a:prstGeom prst="rect">
            <a:avLst/>
          </a:prstGeom>
        </p:spPr>
      </p:pic>
      <p:sp>
        <p:nvSpPr>
          <p:cNvPr id="8" name="Shape 118"/>
          <p:cNvSpPr txBox="1">
            <a:spLocks/>
          </p:cNvSpPr>
          <p:nvPr/>
        </p:nvSpPr>
        <p:spPr>
          <a:xfrm>
            <a:off x="2539896" y="3507752"/>
            <a:ext cx="5112300" cy="78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666666"/>
              </a:buClr>
              <a:buFont typeface="Karla"/>
              <a:buNone/>
            </a:pPr>
            <a:r>
              <a:rPr lang="en-US" sz="6000" dirty="0" smtClean="0">
                <a:solidFill>
                  <a:schemeClr val="tx1"/>
                </a:solidFill>
                <a:latin typeface="Rubik Medium"/>
                <a:ea typeface="Montserrat"/>
                <a:cs typeface="Rubik Medium"/>
                <a:sym typeface="Montserrat"/>
              </a:rPr>
              <a:t>Jim Grace</a:t>
            </a:r>
            <a:endParaRPr lang="en-US" sz="6000" dirty="0">
              <a:solidFill>
                <a:schemeClr val="tx1"/>
              </a:solidFill>
              <a:latin typeface="Rubik Medium"/>
              <a:ea typeface="Montserrat"/>
              <a:cs typeface="Rubik Medium"/>
              <a:sym typeface="Montserrat"/>
            </a:endParaRPr>
          </a:p>
        </p:txBody>
      </p:sp>
      <p:sp>
        <p:nvSpPr>
          <p:cNvPr id="9" name="Shape 119"/>
          <p:cNvSpPr txBox="1">
            <a:spLocks/>
          </p:cNvSpPr>
          <p:nvPr/>
        </p:nvSpPr>
        <p:spPr>
          <a:xfrm>
            <a:off x="2568470" y="4472265"/>
            <a:ext cx="7559978" cy="1007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666666"/>
              </a:buClr>
              <a:buFont typeface="Karla"/>
              <a:buNone/>
            </a:pPr>
            <a:r>
              <a:rPr lang="en-US" sz="3000" i="1" dirty="0">
                <a:solidFill>
                  <a:srgbClr val="000000"/>
                </a:solidFill>
                <a:ea typeface="Montserrat"/>
                <a:cs typeface="Trebuchet MS"/>
                <a:sym typeface="Montserrat"/>
              </a:rPr>
              <a:t>DHIS2 Core </a:t>
            </a:r>
            <a:r>
              <a:rPr lang="en-US" sz="3000" i="1" dirty="0" smtClean="0">
                <a:solidFill>
                  <a:srgbClr val="000000"/>
                </a:solidFill>
                <a:ea typeface="Montserrat"/>
                <a:cs typeface="Trebuchet MS"/>
                <a:sym typeface="Montserrat"/>
              </a:rPr>
              <a:t>Developer</a:t>
            </a:r>
            <a:endParaRPr lang="en-US" sz="3000" i="1" dirty="0">
              <a:solidFill>
                <a:srgbClr val="000000"/>
              </a:solidFill>
              <a:ea typeface="Montserrat"/>
              <a:cs typeface="Trebuchet MS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38371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PEPFAR agencies and partners</a:t>
            </a:r>
            <a:endParaRPr lang="x-none" altLang="en-US" sz="28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575720" y="4437112"/>
            <a:ext cx="288032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80176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80176" y="2636912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25202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59896" y="2780928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FHI 360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384032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9347" y="5085184"/>
            <a:ext cx="26416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attributeoptioncomboid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80176" y="1412776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 set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59896" y="1556792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384032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55640" y="2780928"/>
            <a:ext cx="201622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USAID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27648" y="1556792"/>
            <a:ext cx="194421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Agency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863752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007768" y="3284984"/>
            <a:ext cx="1944216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59896" y="4283804"/>
            <a:ext cx="25202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mechanism</a:t>
            </a:r>
            <a:endParaRPr lang="en-US" i="1" dirty="0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407368" y="5877696"/>
            <a:ext cx="7560840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c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ategory </a:t>
            </a:r>
            <a:r>
              <a:rPr lang="en-US" altLang="en-US" sz="2400" i="1" dirty="0">
                <a:solidFill>
                  <a:schemeClr val="tx1"/>
                </a:solidFill>
              </a:rPr>
              <a:t>o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ption groups and group </a:t>
            </a:r>
            <a:r>
              <a:rPr lang="en-US" altLang="en-US" sz="2400" i="1" dirty="0">
                <a:solidFill>
                  <a:schemeClr val="tx1"/>
                </a:solidFill>
              </a:rPr>
              <a:t>s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ets</a:t>
            </a:r>
            <a:endParaRPr lang="x-none" altLang="en-US" sz="2400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460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4" y="491078"/>
            <a:ext cx="8603951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Modelling PEPFAR subpartners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(possible future)</a:t>
            </a:r>
            <a:endParaRPr lang="x-none" altLang="en-US" sz="28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071664" y="5436512"/>
            <a:ext cx="3888432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</a:t>
            </a:r>
            <a:r>
              <a:rPr lang="en-US" sz="3200" dirty="0" smtClean="0"/>
              <a:t>echanism</a:t>
            </a:r>
            <a:endParaRPr lang="en-US" sz="3200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55840" y="2780928"/>
            <a:ext cx="3024336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</a:t>
            </a:r>
            <a:r>
              <a:rPr lang="en-US" sz="3200" dirty="0" smtClean="0"/>
              <a:t>rime </a:t>
            </a:r>
            <a:r>
              <a:rPr lang="en-US" sz="3200" dirty="0"/>
              <a:t>p</a:t>
            </a:r>
            <a:r>
              <a:rPr lang="en-US" sz="3200" dirty="0" smtClean="0"/>
              <a:t>artner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2279576" y="1484784"/>
            <a:ext cx="3312368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</a:t>
            </a:r>
            <a:r>
              <a:rPr lang="en-US" sz="3200" dirty="0" smtClean="0"/>
              <a:t>gency</a:t>
            </a:r>
            <a:endParaRPr lang="en-US" sz="32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295800" y="2132856"/>
            <a:ext cx="1152128" cy="7200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3647728" y="2132856"/>
            <a:ext cx="576064" cy="331236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879976" y="4581128"/>
            <a:ext cx="1008112" cy="86409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63952" y="3924344"/>
            <a:ext cx="2736304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</a:t>
            </a:r>
            <a:r>
              <a:rPr lang="en-US" sz="3200" dirty="0" smtClean="0"/>
              <a:t>ubpartner</a:t>
            </a:r>
            <a:endParaRPr lang="en-US" sz="3200" dirty="0"/>
          </a:p>
        </p:txBody>
      </p:sp>
      <p:cxnSp>
        <p:nvCxnSpPr>
          <p:cNvPr id="18" name="Straight Arrow Connector 17"/>
          <p:cNvCxnSpPr>
            <a:stCxn id="31" idx="0"/>
          </p:cNvCxnSpPr>
          <p:nvPr/>
        </p:nvCxnSpPr>
        <p:spPr>
          <a:xfrm flipV="1">
            <a:off x="5015880" y="3356992"/>
            <a:ext cx="648072" cy="2079520"/>
          </a:xfrm>
          <a:prstGeom prst="straightConnector1">
            <a:avLst/>
          </a:prstGeom>
          <a:ln>
            <a:solidFill>
              <a:schemeClr val="accent1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</p:cNvCxnSpPr>
          <p:nvPr/>
        </p:nvCxnSpPr>
        <p:spPr>
          <a:xfrm flipH="1" flipV="1">
            <a:off x="6672064" y="3348280"/>
            <a:ext cx="360040" cy="576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3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1234-</a:t>
            </a:r>
            <a:r>
              <a:rPr lang="en-US" dirty="0" smtClean="0"/>
              <a:t>ITECH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112224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129614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9347" y="5085184"/>
            <a:ext cx="26416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attributeoptioncomboid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72064" y="3933056"/>
            <a:ext cx="14401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ITECH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87888" y="4283804"/>
            <a:ext cx="144016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mechanism</a:t>
            </a:r>
            <a:endParaRPr 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6672064" y="4275337"/>
            <a:ext cx="144016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subpartner</a:t>
            </a:r>
            <a:endParaRPr lang="en-US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7680176" y="2636912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159896" y="2780928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FHI 360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023992" y="3284984"/>
            <a:ext cx="36004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680176" y="1412776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 set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159896" y="1556792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Prime Partner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384032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55640" y="2780928"/>
            <a:ext cx="201622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USAID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927648" y="1556792"/>
            <a:ext cx="194421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Agency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3863752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4007768" y="3284984"/>
            <a:ext cx="144016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516385" y="476672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Possible PEPFAR subpartners (2 dimensions)</a:t>
            </a:r>
            <a:endParaRPr lang="x-none" altLang="en-US" sz="28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919536" y="4284629"/>
            <a:ext cx="266429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</a:t>
            </a:r>
            <a:r>
              <a:rPr lang="en-US" i="1" dirty="0" smtClean="0"/>
              <a:t>echanism-subpartner</a:t>
            </a:r>
            <a:endParaRPr lang="en-US" i="1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439816" y="4437112"/>
            <a:ext cx="1152128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780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Possible PEPFAR </a:t>
            </a:r>
            <a:r>
              <a:rPr lang="en-US" altLang="en-US" sz="2800" dirty="0"/>
              <a:t>subpartners (</a:t>
            </a:r>
            <a:r>
              <a:rPr lang="en-US" altLang="en-US" sz="2800" dirty="0" smtClean="0"/>
              <a:t>1 dimension)</a:t>
            </a:r>
            <a:endParaRPr lang="x-none" altLang="en-US" sz="28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439816" y="4437112"/>
            <a:ext cx="1152128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1234-ITECH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80176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80176" y="2636912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25202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1234-ITECH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39616" y="2780928"/>
            <a:ext cx="165618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FHI 360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888088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9347" y="5085184"/>
            <a:ext cx="26416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attributeoptioncomboid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80176" y="1412776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 set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39616" y="1556792"/>
            <a:ext cx="165618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Prime Partner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431704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1384" y="2780928"/>
            <a:ext cx="18722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USAID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1384" y="1556792"/>
            <a:ext cx="18722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Funding Agency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487488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487488" y="3284984"/>
            <a:ext cx="4032448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11824" y="2780928"/>
            <a:ext cx="14401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ITECH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1824" y="1556792"/>
            <a:ext cx="14401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Subpartner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231904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3431704" y="3284984"/>
            <a:ext cx="2664296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68008" y="2780928"/>
            <a:ext cx="14401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168008" y="1556792"/>
            <a:ext cx="14401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Mechanism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6888088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5231904" y="3284984"/>
            <a:ext cx="136815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59896" y="4283804"/>
            <a:ext cx="266429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</a:t>
            </a:r>
            <a:r>
              <a:rPr lang="en-US" i="1" dirty="0" smtClean="0"/>
              <a:t>echanism-subpartner</a:t>
            </a:r>
            <a:endParaRPr lang="en-US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1919536" y="4284629"/>
            <a:ext cx="266429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</a:t>
            </a:r>
            <a:r>
              <a:rPr lang="en-US" i="1" dirty="0" smtClean="0"/>
              <a:t>echanism-subpartner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3460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PEPFAR use case: Complex data modelling</a:t>
            </a:r>
            <a:endParaRPr lang="x-none" alt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15480" y="1988840"/>
            <a:ext cx="7704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1. Modelling mechanisms: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altLang="en-US" sz="2400" i="1" dirty="0" smtClean="0">
                <a:solidFill>
                  <a:schemeClr val="accent2"/>
                </a:solidFill>
              </a:rPr>
              <a:t>data </a:t>
            </a:r>
            <a:r>
              <a:rPr lang="en-US" altLang="en-US" sz="2400" i="1" dirty="0">
                <a:solidFill>
                  <a:schemeClr val="accent2"/>
                </a:solidFill>
              </a:rPr>
              <a:t>set dimensions using attribute </a:t>
            </a:r>
            <a:r>
              <a:rPr lang="en-US" altLang="en-US" sz="2400" i="1" dirty="0" smtClean="0">
                <a:solidFill>
                  <a:schemeClr val="accent2"/>
                </a:solidFill>
              </a:rPr>
              <a:t>categories</a:t>
            </a:r>
            <a:endParaRPr lang="en-US" altLang="en-US" sz="2400" i="1" dirty="0">
              <a:solidFill>
                <a:schemeClr val="accent2"/>
              </a:solidFill>
            </a:endParaRP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2. Modelling agencies and partners (and subpartners):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altLang="en-US" sz="2400" i="1" dirty="0" smtClean="0">
                <a:solidFill>
                  <a:schemeClr val="accent2"/>
                </a:solidFill>
              </a:rPr>
              <a:t>category </a:t>
            </a:r>
            <a:r>
              <a:rPr lang="en-US" altLang="en-US" sz="2400" i="1" dirty="0">
                <a:solidFill>
                  <a:schemeClr val="accent2"/>
                </a:solidFill>
              </a:rPr>
              <a:t>option </a:t>
            </a:r>
            <a:r>
              <a:rPr lang="en-US" altLang="en-US" sz="2400" i="1" dirty="0" smtClean="0">
                <a:solidFill>
                  <a:schemeClr val="accent2"/>
                </a:solidFill>
              </a:rPr>
              <a:t>groups </a:t>
            </a:r>
            <a:r>
              <a:rPr lang="en-US" altLang="en-US" sz="2400" i="1" dirty="0">
                <a:solidFill>
                  <a:schemeClr val="accent2"/>
                </a:solidFill>
              </a:rPr>
              <a:t>and group sets</a:t>
            </a:r>
            <a:endParaRPr lang="x-none" altLang="en-US" sz="2400" i="1" dirty="0">
              <a:solidFill>
                <a:schemeClr val="accent2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3. Modelling data approval: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data approval levels</a:t>
            </a:r>
          </a:p>
          <a:p>
            <a:endParaRPr lang="en-US" sz="2400" dirty="0"/>
          </a:p>
        </p:txBody>
      </p:sp>
      <p:sp>
        <p:nvSpPr>
          <p:cNvPr id="4" name="Right Arrow 3"/>
          <p:cNvSpPr/>
          <p:nvPr/>
        </p:nvSpPr>
        <p:spPr>
          <a:xfrm>
            <a:off x="293056" y="4168504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31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Modelling PEPFAR Data approval</a:t>
            </a:r>
            <a:endParaRPr lang="x-none" altLang="en-US" sz="2800" dirty="0" smtClean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19836" y="5661248"/>
            <a:ext cx="2304256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Partner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4403812" y="4269094"/>
            <a:ext cx="2736304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Agency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403812" y="2876939"/>
            <a:ext cx="2736304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Interagency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403812" y="1484784"/>
            <a:ext cx="2736304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Global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5735960" y="4869160"/>
            <a:ext cx="1224136" cy="873388"/>
            <a:chOff x="5807968" y="4869160"/>
            <a:chExt cx="1224136" cy="873388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5879976" y="4941168"/>
              <a:ext cx="0" cy="72008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07968" y="5373216"/>
              <a:ext cx="122413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submit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07968" y="4869160"/>
              <a:ext cx="122413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accept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35960" y="3501008"/>
            <a:ext cx="1224136" cy="873388"/>
            <a:chOff x="5807968" y="4869160"/>
            <a:chExt cx="1224136" cy="873388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5879976" y="4941168"/>
              <a:ext cx="0" cy="72008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07968" y="5373216"/>
              <a:ext cx="122413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submit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07968" y="4869160"/>
              <a:ext cx="122413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accept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35960" y="2060848"/>
            <a:ext cx="1224136" cy="873388"/>
            <a:chOff x="5807968" y="4869160"/>
            <a:chExt cx="1224136" cy="873388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5879976" y="4941168"/>
              <a:ext cx="0" cy="72008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807968" y="5373216"/>
              <a:ext cx="122413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submit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07968" y="4869160"/>
              <a:ext cx="122413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accept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2207568" y="2492896"/>
            <a:ext cx="5328592" cy="39604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207568" y="1340768"/>
            <a:ext cx="5328592" cy="1152128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207568" y="249289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country level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07568" y="1340768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g</a:t>
            </a:r>
            <a:r>
              <a:rPr lang="en-US" i="1" dirty="0" smtClean="0">
                <a:solidFill>
                  <a:schemeClr val="accent3"/>
                </a:solidFill>
              </a:rPr>
              <a:t>lobal level</a:t>
            </a:r>
            <a:endParaRPr lang="en-US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02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05674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PEPFAR Partner users</a:t>
            </a:r>
            <a:endParaRPr lang="x-none" altLang="en-US" sz="2800" dirty="0" smtClean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1424" y="3347700"/>
            <a:ext cx="230425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Kenya FHI 360 users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15680" y="1412776"/>
            <a:ext cx="2016224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organisation</a:t>
            </a:r>
          </a:p>
          <a:p>
            <a:r>
              <a:rPr lang="en-US" dirty="0" smtClean="0"/>
              <a:t>unit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67408" y="1556792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Kenya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80176" y="2636912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59896" y="2780928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FHI 360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80176" y="1412776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 set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59896" y="1556792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384032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143672" y="2996952"/>
            <a:ext cx="1872208" cy="43204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69588" y="3356992"/>
            <a:ext cx="1646292" cy="36792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297FD5"/>
                </a:solidFill>
              </a:rPr>
              <a:t>s</a:t>
            </a:r>
            <a:r>
              <a:rPr lang="en-US" i="1" dirty="0" smtClean="0">
                <a:solidFill>
                  <a:srgbClr val="297FD5"/>
                </a:solidFill>
              </a:rPr>
              <a:t>hared with</a:t>
            </a:r>
            <a:endParaRPr lang="en-US" i="1" dirty="0">
              <a:solidFill>
                <a:srgbClr val="297FD5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1991544" y="2060848"/>
            <a:ext cx="0" cy="122413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51384" y="2492896"/>
            <a:ext cx="144016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3"/>
                </a:solidFill>
              </a:rPr>
              <a:t>a</a:t>
            </a:r>
            <a:r>
              <a:rPr lang="en-US" i="1" dirty="0" smtClean="0">
                <a:solidFill>
                  <a:schemeClr val="accent3"/>
                </a:solidFill>
              </a:rPr>
              <a:t>ssigned to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80176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159896" y="3933056"/>
            <a:ext cx="7200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23992" y="3933056"/>
            <a:ext cx="7920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5678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816080" y="3933056"/>
            <a:ext cx="50405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384032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591944" y="3284984"/>
            <a:ext cx="28803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087888" y="4283804"/>
            <a:ext cx="381642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</a:t>
            </a:r>
            <a:r>
              <a:rPr lang="en-US" i="1" dirty="0" smtClean="0"/>
              <a:t>echanisms (belonging to FHI 360)</a:t>
            </a:r>
            <a:endParaRPr lang="en-US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911424" y="4005064"/>
            <a:ext cx="331236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297FD5"/>
                </a:solidFill>
              </a:rPr>
              <a:t>u</a:t>
            </a:r>
            <a:r>
              <a:rPr lang="en-US" i="1" dirty="0" smtClean="0">
                <a:solidFill>
                  <a:srgbClr val="297FD5"/>
                </a:solidFill>
              </a:rPr>
              <a:t>ser dimension restriction: Mechanism</a:t>
            </a:r>
            <a:endParaRPr lang="en-US" i="1" dirty="0">
              <a:solidFill>
                <a:srgbClr val="297FD5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80176" y="5291916"/>
            <a:ext cx="126500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159896" y="5282624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Mechanism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519936" y="4653136"/>
            <a:ext cx="36004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384032" y="4653136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3143672" y="3717032"/>
            <a:ext cx="1872208" cy="3600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305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05674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PEPFAR Agency users</a:t>
            </a:r>
            <a:endParaRPr lang="x-none" altLang="en-US" sz="2800" dirty="0" smtClean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5680" y="1412776"/>
            <a:ext cx="2016224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organisation</a:t>
            </a:r>
          </a:p>
          <a:p>
            <a:r>
              <a:rPr lang="en-US" dirty="0" smtClean="0"/>
              <a:t>unit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80176" y="2636912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59896" y="2780928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USAID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80176" y="1412776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 set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59896" y="1547500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Agency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384032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80176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159896" y="3933056"/>
            <a:ext cx="7200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23992" y="3933056"/>
            <a:ext cx="7920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5678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816080" y="3933056"/>
            <a:ext cx="50405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384032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591944" y="3284984"/>
            <a:ext cx="28803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087888" y="4283804"/>
            <a:ext cx="381642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</a:t>
            </a:r>
            <a:r>
              <a:rPr lang="en-US" i="1" dirty="0" smtClean="0"/>
              <a:t>echanisms (belonging to USAID)</a:t>
            </a:r>
            <a:endParaRPr lang="en-US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7680176" y="5291916"/>
            <a:ext cx="126500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159896" y="5282624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Mechanism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519936" y="4653136"/>
            <a:ext cx="36004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384032" y="4653136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11424" y="3347700"/>
            <a:ext cx="230425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Kenya USAID users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7408" y="1556792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Kenya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143672" y="2996952"/>
            <a:ext cx="1872208" cy="43204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69588" y="3356992"/>
            <a:ext cx="1646292" cy="36792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297FD5"/>
                </a:solidFill>
              </a:rPr>
              <a:t>s</a:t>
            </a:r>
            <a:r>
              <a:rPr lang="en-US" i="1" dirty="0" smtClean="0">
                <a:solidFill>
                  <a:srgbClr val="297FD5"/>
                </a:solidFill>
              </a:rPr>
              <a:t>hared with</a:t>
            </a:r>
            <a:endParaRPr lang="en-US" i="1" dirty="0">
              <a:solidFill>
                <a:srgbClr val="297FD5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991544" y="2060848"/>
            <a:ext cx="0" cy="122413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1384" y="2492896"/>
            <a:ext cx="144016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297FD5"/>
                </a:solidFill>
              </a:rPr>
              <a:t>a</a:t>
            </a:r>
            <a:r>
              <a:rPr lang="en-US" i="1" dirty="0" smtClean="0">
                <a:solidFill>
                  <a:srgbClr val="297FD5"/>
                </a:solidFill>
              </a:rPr>
              <a:t>ssigned to</a:t>
            </a:r>
            <a:endParaRPr lang="en-US" i="1" dirty="0">
              <a:solidFill>
                <a:srgbClr val="297FD5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1424" y="4005064"/>
            <a:ext cx="331236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297FD5"/>
                </a:solidFill>
              </a:rPr>
              <a:t>u</a:t>
            </a:r>
            <a:r>
              <a:rPr lang="en-US" i="1" dirty="0" smtClean="0">
                <a:solidFill>
                  <a:srgbClr val="297FD5"/>
                </a:solidFill>
              </a:rPr>
              <a:t>ser dimension restriction: Mechanism</a:t>
            </a:r>
            <a:endParaRPr lang="en-US" i="1" dirty="0">
              <a:solidFill>
                <a:srgbClr val="297FD5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3143672" y="3717032"/>
            <a:ext cx="1872208" cy="3600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7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05674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PEPFAR Interagency country users</a:t>
            </a:r>
            <a:endParaRPr lang="x-none" altLang="en-US" sz="2800" dirty="0" smtClean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80176" y="2636912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59896" y="2780928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USAID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80176" y="1412776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 set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59896" y="1556792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Agency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735960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80176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159896" y="3933056"/>
            <a:ext cx="7200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23992" y="3933056"/>
            <a:ext cx="7920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5678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816080" y="3933056"/>
            <a:ext cx="50405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6168008" y="3284984"/>
            <a:ext cx="216024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591944" y="3284984"/>
            <a:ext cx="28803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087888" y="4283804"/>
            <a:ext cx="43204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</a:t>
            </a:r>
            <a:r>
              <a:rPr lang="en-US" i="1" dirty="0" smtClean="0"/>
              <a:t>echanisms (all mechanisms in Kenya)</a:t>
            </a:r>
            <a:endParaRPr lang="en-US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7680176" y="5291916"/>
            <a:ext cx="126500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159896" y="5282624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Mechanism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519936" y="4653136"/>
            <a:ext cx="36004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384032" y="4653136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15680" y="1412776"/>
            <a:ext cx="2016224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organisation</a:t>
            </a:r>
          </a:p>
          <a:p>
            <a:r>
              <a:rPr lang="en-US" dirty="0" smtClean="0"/>
              <a:t>unit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1424" y="3347700"/>
            <a:ext cx="266429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Kenya Interagency users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7408" y="1556792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Kenya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503712" y="2996952"/>
            <a:ext cx="1584176" cy="3600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85612" y="3356992"/>
            <a:ext cx="1646292" cy="36792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297FD5"/>
                </a:solidFill>
              </a:rPr>
              <a:t>s</a:t>
            </a:r>
            <a:r>
              <a:rPr lang="en-US" i="1" dirty="0" smtClean="0">
                <a:solidFill>
                  <a:srgbClr val="297FD5"/>
                </a:solidFill>
              </a:rPr>
              <a:t>hared with</a:t>
            </a:r>
            <a:endParaRPr lang="en-US" i="1" dirty="0">
              <a:solidFill>
                <a:srgbClr val="297FD5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991544" y="2060848"/>
            <a:ext cx="0" cy="122413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1384" y="2492896"/>
            <a:ext cx="144016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297FD5"/>
                </a:solidFill>
              </a:rPr>
              <a:t>a</a:t>
            </a:r>
            <a:r>
              <a:rPr lang="en-US" i="1" dirty="0" smtClean="0">
                <a:solidFill>
                  <a:srgbClr val="297FD5"/>
                </a:solidFill>
              </a:rPr>
              <a:t>ssigned to</a:t>
            </a:r>
            <a:endParaRPr lang="en-US" i="1" dirty="0">
              <a:solidFill>
                <a:srgbClr val="297FD5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1424" y="4005064"/>
            <a:ext cx="331236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297FD5"/>
                </a:solidFill>
              </a:rPr>
              <a:t>u</a:t>
            </a:r>
            <a:r>
              <a:rPr lang="en-US" i="1" dirty="0" smtClean="0">
                <a:solidFill>
                  <a:srgbClr val="297FD5"/>
                </a:solidFill>
              </a:rPr>
              <a:t>ser dimension restriction: (none)</a:t>
            </a:r>
            <a:endParaRPr lang="en-US" i="1" dirty="0">
              <a:solidFill>
                <a:srgbClr val="297FD5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503712" y="3717032"/>
            <a:ext cx="1512168" cy="3600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28048" y="1556792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28048" y="2780928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FHI 360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104112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807968" y="3284984"/>
            <a:ext cx="936104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672064" y="3284984"/>
            <a:ext cx="28803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27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05674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PEPFAR Global users</a:t>
            </a:r>
            <a:endParaRPr lang="x-none" altLang="en-US" sz="2800" dirty="0" smtClean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80176" y="2636912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59896" y="2780928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USAID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80176" y="1412776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 set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59896" y="1556792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Agency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735960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80176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159896" y="3933056"/>
            <a:ext cx="7200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23992" y="3933056"/>
            <a:ext cx="7920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5678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816080" y="3933056"/>
            <a:ext cx="50405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6168008" y="3284984"/>
            <a:ext cx="216024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591944" y="3284984"/>
            <a:ext cx="28803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087888" y="4283804"/>
            <a:ext cx="43204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all mechanisms</a:t>
            </a:r>
            <a:endParaRPr lang="en-US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7680176" y="5291916"/>
            <a:ext cx="126500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159896" y="5282624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Mechanism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519936" y="4653136"/>
            <a:ext cx="36004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384032" y="4653136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15680" y="1412776"/>
            <a:ext cx="2016224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organisation</a:t>
            </a:r>
          </a:p>
          <a:p>
            <a:r>
              <a:rPr lang="en-US" dirty="0" smtClean="0"/>
              <a:t>unit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1424" y="3347700"/>
            <a:ext cx="216024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Global users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7408" y="1556792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Global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991544" y="2060848"/>
            <a:ext cx="0" cy="122413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1384" y="2492896"/>
            <a:ext cx="144016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297FD5"/>
                </a:solidFill>
              </a:rPr>
              <a:t>a</a:t>
            </a:r>
            <a:r>
              <a:rPr lang="en-US" i="1" dirty="0" smtClean="0">
                <a:solidFill>
                  <a:srgbClr val="297FD5"/>
                </a:solidFill>
              </a:rPr>
              <a:t>ssigned to</a:t>
            </a:r>
            <a:endParaRPr lang="en-US" i="1" dirty="0">
              <a:solidFill>
                <a:srgbClr val="297FD5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1424" y="4005064"/>
            <a:ext cx="331236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297FD5"/>
                </a:solidFill>
              </a:rPr>
              <a:t>u</a:t>
            </a:r>
            <a:r>
              <a:rPr lang="en-US" i="1" dirty="0" smtClean="0">
                <a:solidFill>
                  <a:srgbClr val="297FD5"/>
                </a:solidFill>
              </a:rPr>
              <a:t>ser dimension restriction: (none)</a:t>
            </a:r>
            <a:endParaRPr lang="en-US" i="1" dirty="0">
              <a:solidFill>
                <a:srgbClr val="297FD5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28048" y="1556792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28048" y="2780928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FHI 360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104112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807968" y="3284984"/>
            <a:ext cx="936104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672064" y="3284984"/>
            <a:ext cx="28803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711624" y="2996952"/>
            <a:ext cx="2304256" cy="43204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27648" y="3356992"/>
            <a:ext cx="1646292" cy="36792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297FD5"/>
                </a:solidFill>
              </a:rPr>
              <a:t>s</a:t>
            </a:r>
            <a:r>
              <a:rPr lang="en-US" i="1" dirty="0" smtClean="0">
                <a:solidFill>
                  <a:srgbClr val="297FD5"/>
                </a:solidFill>
              </a:rPr>
              <a:t>hared with</a:t>
            </a:r>
            <a:endParaRPr lang="en-US" i="1" dirty="0">
              <a:solidFill>
                <a:srgbClr val="297FD5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2711624" y="3717032"/>
            <a:ext cx="2304256" cy="3600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94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18"/>
          <p:cNvSpPr txBox="1">
            <a:spLocks/>
          </p:cNvSpPr>
          <p:nvPr/>
        </p:nvSpPr>
        <p:spPr>
          <a:xfrm>
            <a:off x="2539896" y="3507752"/>
            <a:ext cx="5112300" cy="78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666666"/>
              </a:buClr>
              <a:buFont typeface="Karla"/>
              <a:buNone/>
            </a:pPr>
            <a:r>
              <a:rPr lang="en-US" sz="6000" dirty="0" smtClean="0">
                <a:solidFill>
                  <a:schemeClr val="tx1"/>
                </a:solidFill>
                <a:latin typeface="Rubik Medium"/>
                <a:ea typeface="Montserrat"/>
                <a:cs typeface="Rubik Medium"/>
                <a:sym typeface="Montserrat"/>
              </a:rPr>
              <a:t>Ben Guaraldi</a:t>
            </a:r>
            <a:endParaRPr lang="en-US" sz="6000" dirty="0">
              <a:solidFill>
                <a:schemeClr val="tx1"/>
              </a:solidFill>
              <a:latin typeface="Rubik Medium"/>
              <a:ea typeface="Montserrat"/>
              <a:cs typeface="Rubik Medium"/>
              <a:sym typeface="Montserrat"/>
            </a:endParaRPr>
          </a:p>
        </p:txBody>
      </p:sp>
      <p:sp>
        <p:nvSpPr>
          <p:cNvPr id="9" name="Shape 119"/>
          <p:cNvSpPr txBox="1">
            <a:spLocks/>
          </p:cNvSpPr>
          <p:nvPr/>
        </p:nvSpPr>
        <p:spPr>
          <a:xfrm>
            <a:off x="2568470" y="4472265"/>
            <a:ext cx="7559978" cy="1007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666666"/>
              </a:buClr>
              <a:buFont typeface="Karla"/>
              <a:buNone/>
            </a:pPr>
            <a:r>
              <a:rPr lang="en-US" sz="3000" i="1" dirty="0" smtClean="0">
                <a:solidFill>
                  <a:srgbClr val="000000"/>
                </a:solidFill>
                <a:latin typeface="Trebuchet MS"/>
                <a:ea typeface="Montserrat"/>
                <a:cs typeface="Trebuchet MS"/>
                <a:sym typeface="Montserrat"/>
              </a:rPr>
              <a:t>Development Team Lead for DATIM</a:t>
            </a:r>
            <a:br>
              <a:rPr lang="en-US" sz="3000" i="1" dirty="0" smtClean="0">
                <a:solidFill>
                  <a:srgbClr val="000000"/>
                </a:solidFill>
                <a:latin typeface="Trebuchet MS"/>
                <a:ea typeface="Montserrat"/>
                <a:cs typeface="Trebuchet MS"/>
                <a:sym typeface="Montserrat"/>
              </a:rPr>
            </a:br>
            <a:r>
              <a:rPr lang="en-US" sz="3000" i="1" dirty="0" smtClean="0">
                <a:solidFill>
                  <a:srgbClr val="000000"/>
                </a:solidFill>
                <a:latin typeface="Trebuchet MS"/>
                <a:ea typeface="Montserrat"/>
                <a:cs typeface="Trebuchet MS"/>
                <a:sym typeface="Montserrat"/>
              </a:rPr>
              <a:t>(the PEPFAR installation of DHIS2)</a:t>
            </a:r>
            <a:endParaRPr lang="en-US" sz="3000" i="1" dirty="0">
              <a:solidFill>
                <a:srgbClr val="000000"/>
              </a:solidFill>
              <a:latin typeface="Trebuchet MS"/>
              <a:ea typeface="Montserrat"/>
              <a:cs typeface="Trebuchet MS"/>
              <a:sym typeface="Montserrat"/>
            </a:endParaRPr>
          </a:p>
        </p:txBody>
      </p:sp>
      <p:pic>
        <p:nvPicPr>
          <p:cNvPr id="10" name="Shape 120" descr="0003_Ben HS_mod_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376" y="2204864"/>
            <a:ext cx="1916432" cy="3386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8949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05674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PEPFAR data approval levels</a:t>
            </a:r>
            <a:endParaRPr lang="x-none" altLang="en-US" sz="2800" dirty="0" smtClean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75" y="1196752"/>
            <a:ext cx="11344457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71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PEPFAR use case: Complex data modelling</a:t>
            </a:r>
            <a:endParaRPr lang="x-none" alt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15480" y="1988840"/>
            <a:ext cx="7704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1. </a:t>
            </a:r>
            <a:r>
              <a:rPr lang="en-US" sz="2400" dirty="0" err="1" smtClean="0"/>
              <a:t>Modelling</a:t>
            </a:r>
            <a:r>
              <a:rPr lang="en-US" sz="2400" dirty="0" smtClean="0"/>
              <a:t> mechanisms:</a:t>
            </a:r>
          </a:p>
          <a:p>
            <a:r>
              <a:rPr lang="en-US" sz="2400" dirty="0" smtClean="0"/>
              <a:t>	</a:t>
            </a:r>
            <a:r>
              <a:rPr lang="en-US" altLang="en-US" sz="2400" i="1" dirty="0" smtClean="0"/>
              <a:t>data </a:t>
            </a:r>
            <a:r>
              <a:rPr lang="en-US" altLang="en-US" sz="2400" i="1" dirty="0"/>
              <a:t>set dimensions using attribute categories</a:t>
            </a:r>
          </a:p>
          <a:p>
            <a:endParaRPr lang="en-US" sz="2400" dirty="0" smtClean="0"/>
          </a:p>
          <a:p>
            <a:r>
              <a:rPr lang="en-US" sz="2400" dirty="0" smtClean="0"/>
              <a:t>2. Modelling agencies and partners (and subpartners):</a:t>
            </a:r>
          </a:p>
          <a:p>
            <a:r>
              <a:rPr lang="en-US" sz="2400" dirty="0"/>
              <a:t>	</a:t>
            </a:r>
            <a:r>
              <a:rPr lang="en-US" altLang="en-US" sz="2400" i="1" dirty="0" smtClean="0"/>
              <a:t>category </a:t>
            </a:r>
            <a:r>
              <a:rPr lang="en-US" altLang="en-US" sz="2400" i="1" dirty="0"/>
              <a:t>option </a:t>
            </a:r>
            <a:r>
              <a:rPr lang="en-US" altLang="en-US" sz="2400" i="1" dirty="0" smtClean="0"/>
              <a:t>groups </a:t>
            </a:r>
            <a:r>
              <a:rPr lang="en-US" altLang="en-US" sz="2400" i="1" dirty="0"/>
              <a:t>and group sets</a:t>
            </a:r>
            <a:endParaRPr lang="x-none" altLang="en-US" sz="2400" i="1" dirty="0"/>
          </a:p>
          <a:p>
            <a:endParaRPr lang="en-US" sz="2400" dirty="0" smtClean="0"/>
          </a:p>
          <a:p>
            <a:r>
              <a:rPr lang="en-US" sz="2400" dirty="0" smtClean="0"/>
              <a:t>3. Modelling data approval: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data approval levels</a:t>
            </a:r>
          </a:p>
          <a:p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5400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dirty="0" smtClean="0">
                <a:solidFill>
                  <a:schemeClr val="tx1"/>
                </a:solidFill>
              </a:rPr>
              <a:t>Thank you!</a:t>
            </a:r>
            <a:endParaRPr lang="x-none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342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5"/>
          <p:cNvSpPr txBox="1">
            <a:spLocks/>
          </p:cNvSpPr>
          <p:nvPr/>
        </p:nvSpPr>
        <p:spPr>
          <a:xfrm>
            <a:off x="2999656" y="1196752"/>
            <a:ext cx="4276184" cy="10008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666666"/>
              </a:buClr>
              <a:buFont typeface="Karla"/>
              <a:buNone/>
            </a:pPr>
            <a:r>
              <a:rPr lang="en-US" sz="6000" dirty="0" smtClean="0">
                <a:latin typeface="Rubik Medium"/>
                <a:ea typeface="Montserrat"/>
                <a:cs typeface="Rubik Medium"/>
                <a:sym typeface="Montserrat"/>
              </a:rPr>
              <a:t>Jim Grace</a:t>
            </a:r>
            <a:endParaRPr lang="en-US" sz="6000" dirty="0">
              <a:solidFill>
                <a:srgbClr val="666666"/>
              </a:solidFill>
              <a:latin typeface="Rubik Medium"/>
              <a:ea typeface="Montserrat"/>
              <a:cs typeface="Rubik Medium"/>
              <a:sym typeface="Montserrat"/>
            </a:endParaRPr>
          </a:p>
        </p:txBody>
      </p:sp>
      <p:sp>
        <p:nvSpPr>
          <p:cNvPr id="7" name="Shape 127"/>
          <p:cNvSpPr txBox="1">
            <a:spLocks/>
          </p:cNvSpPr>
          <p:nvPr/>
        </p:nvSpPr>
        <p:spPr>
          <a:xfrm>
            <a:off x="2999656" y="2204864"/>
            <a:ext cx="3340080" cy="6869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2"/>
              </a:buClr>
              <a:buFont typeface="Karla"/>
              <a:buNone/>
            </a:pPr>
            <a:r>
              <a:rPr lang="en-US" sz="3200" i="1" dirty="0" smtClean="0">
                <a:solidFill>
                  <a:schemeClr val="dk2"/>
                </a:solidFill>
                <a:latin typeface="Trebuchet MS"/>
                <a:ea typeface="Montserrat"/>
                <a:cs typeface="Trebuchet MS"/>
                <a:sym typeface="Montserrat"/>
              </a:rPr>
              <a:t>jim@dhis2.org</a:t>
            </a:r>
            <a:endParaRPr lang="en-US" sz="3200" i="1" dirty="0">
              <a:latin typeface="Trebuchet MS"/>
              <a:ea typeface="Montserrat"/>
              <a:cs typeface="Trebuchet MS"/>
              <a:sym typeface="Montserrat"/>
            </a:endParaRPr>
          </a:p>
        </p:txBody>
      </p:sp>
      <p:sp>
        <p:nvSpPr>
          <p:cNvPr id="8" name="Shape 118"/>
          <p:cNvSpPr txBox="1">
            <a:spLocks/>
          </p:cNvSpPr>
          <p:nvPr/>
        </p:nvSpPr>
        <p:spPr>
          <a:xfrm>
            <a:off x="2999656" y="4581128"/>
            <a:ext cx="5140280" cy="100323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666666"/>
              </a:buClr>
              <a:buFont typeface="Karla"/>
              <a:buNone/>
            </a:pPr>
            <a:r>
              <a:rPr lang="en-US" sz="6000" dirty="0" smtClean="0">
                <a:solidFill>
                  <a:srgbClr val="000000"/>
                </a:solidFill>
                <a:latin typeface="Rubik Medium"/>
                <a:ea typeface="Montserrat"/>
                <a:cs typeface="Rubik Medium"/>
                <a:sym typeface="Montserrat"/>
              </a:rPr>
              <a:t>Ben Guaraldi</a:t>
            </a:r>
            <a:endParaRPr lang="en-US" sz="6000" dirty="0">
              <a:solidFill>
                <a:srgbClr val="000000"/>
              </a:solidFill>
              <a:latin typeface="Rubik Medium"/>
              <a:ea typeface="Montserrat"/>
              <a:cs typeface="Rubik Medium"/>
              <a:sym typeface="Montserrat"/>
            </a:endParaRPr>
          </a:p>
        </p:txBody>
      </p:sp>
      <p:sp>
        <p:nvSpPr>
          <p:cNvPr id="9" name="Shape 119"/>
          <p:cNvSpPr txBox="1">
            <a:spLocks/>
          </p:cNvSpPr>
          <p:nvPr/>
        </p:nvSpPr>
        <p:spPr>
          <a:xfrm>
            <a:off x="2999656" y="5589240"/>
            <a:ext cx="3743554" cy="75879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666666"/>
              </a:buClr>
              <a:buFont typeface="Karla"/>
              <a:buNone/>
            </a:pPr>
            <a:r>
              <a:rPr lang="en-US" sz="3200" i="1" dirty="0" smtClean="0">
                <a:latin typeface="Trebuchet MS"/>
                <a:ea typeface="Montserrat"/>
                <a:cs typeface="Trebuchet MS"/>
                <a:sym typeface="Montserrat"/>
              </a:rPr>
              <a:t>ben@dhis2.org</a:t>
            </a:r>
            <a:endParaRPr lang="en-US" sz="3200" i="1" dirty="0">
              <a:solidFill>
                <a:srgbClr val="666666"/>
              </a:solidFill>
              <a:latin typeface="Trebuchet MS"/>
              <a:ea typeface="Montserrat"/>
              <a:cs typeface="Trebuchet MS"/>
              <a:sym typeface="Montserrat"/>
            </a:endParaRPr>
          </a:p>
        </p:txBody>
      </p:sp>
      <p:pic>
        <p:nvPicPr>
          <p:cNvPr id="10" name="Shape 120" descr="0003_Ben HS_mod_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0335" y="3427138"/>
            <a:ext cx="1590410" cy="28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Untitle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332656"/>
            <a:ext cx="1673050" cy="261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1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PEPFAR use case: Complex data modelling</a:t>
            </a:r>
            <a:endParaRPr lang="x-none" alt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15480" y="1988840"/>
            <a:ext cx="7704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1. Modelling mechanisms:</a:t>
            </a:r>
          </a:p>
          <a:p>
            <a:r>
              <a:rPr lang="en-US" sz="2400" dirty="0"/>
              <a:t>	</a:t>
            </a:r>
            <a:r>
              <a:rPr lang="en-US" altLang="en-US" sz="2400" i="1" dirty="0" smtClean="0"/>
              <a:t>data </a:t>
            </a:r>
            <a:r>
              <a:rPr lang="en-US" altLang="en-US" sz="2400" i="1" dirty="0"/>
              <a:t>set </a:t>
            </a:r>
            <a:r>
              <a:rPr lang="en-US" altLang="en-US" sz="2400" i="1" dirty="0" smtClean="0"/>
              <a:t>dimensions using attribute categories</a:t>
            </a:r>
            <a:endParaRPr lang="en-US" altLang="en-US" sz="2400" i="1" dirty="0"/>
          </a:p>
          <a:p>
            <a:endParaRPr lang="en-US" sz="2400" dirty="0" smtClean="0"/>
          </a:p>
          <a:p>
            <a:r>
              <a:rPr lang="en-US" sz="2400" dirty="0" smtClean="0"/>
              <a:t>2. Modelling agencies and partners (and subpartners):</a:t>
            </a:r>
          </a:p>
          <a:p>
            <a:r>
              <a:rPr lang="en-US" sz="2400" dirty="0"/>
              <a:t>	</a:t>
            </a:r>
            <a:r>
              <a:rPr lang="en-US" altLang="en-US" sz="2400" i="1" dirty="0" smtClean="0"/>
              <a:t>category </a:t>
            </a:r>
            <a:r>
              <a:rPr lang="en-US" altLang="en-US" sz="2400" i="1" dirty="0"/>
              <a:t>option </a:t>
            </a:r>
            <a:r>
              <a:rPr lang="en-US" altLang="en-US" sz="2400" i="1" dirty="0" smtClean="0"/>
              <a:t>groups </a:t>
            </a:r>
            <a:r>
              <a:rPr lang="en-US" altLang="en-US" sz="2400" i="1" dirty="0"/>
              <a:t>and group sets</a:t>
            </a:r>
            <a:endParaRPr lang="x-none" altLang="en-US" sz="2400" i="1" dirty="0"/>
          </a:p>
          <a:p>
            <a:endParaRPr lang="en-US" sz="2400" dirty="0" smtClean="0"/>
          </a:p>
          <a:p>
            <a:r>
              <a:rPr lang="en-US" sz="2400" dirty="0" smtClean="0"/>
              <a:t>3. Modelling data approval: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data approval levels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192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 Modelling PEPFAR mechanisms</a:t>
            </a:r>
            <a:endParaRPr lang="x-none" alt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15480" y="1988840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1. Modelling mechanisms:</a:t>
            </a:r>
          </a:p>
          <a:p>
            <a:r>
              <a:rPr lang="en-US" sz="2400" dirty="0"/>
              <a:t>	</a:t>
            </a:r>
            <a:r>
              <a:rPr lang="en-US" altLang="en-US" sz="2400" i="1" dirty="0"/>
              <a:t>data set dimensions using attribute categories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93056" y="198884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 Modelling PEPFAR mechanisms</a:t>
            </a:r>
            <a:endParaRPr lang="x-none" altLang="en-US" sz="28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99728" y="3851756"/>
            <a:ext cx="17198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</a:t>
            </a:r>
            <a:r>
              <a:rPr lang="en-US" dirty="0" smtClean="0"/>
              <a:t>illed data set: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70992" y="2771636"/>
            <a:ext cx="143177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mechanism: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11152" y="2771636"/>
            <a:ext cx="3600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11552" y="2771636"/>
            <a:ext cx="3600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5678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911152" y="3140968"/>
            <a:ext cx="3600400" cy="1800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511552" y="3140968"/>
            <a:ext cx="3600400" cy="1800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111952" y="2771636"/>
            <a:ext cx="72846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9111952" y="3861048"/>
            <a:ext cx="72846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919536" y="3861048"/>
            <a:ext cx="3600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(data set contents)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19936" y="3861048"/>
            <a:ext cx="3600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(data set contents)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3352" y="1700808"/>
            <a:ext cx="9001000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“implementing mechanism” — the PEPFAR name for a 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996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 </a:t>
            </a:r>
            <a:r>
              <a:rPr lang="en-US" altLang="en-US" sz="2800" dirty="0" smtClean="0"/>
              <a:t>Modelling </a:t>
            </a:r>
            <a:r>
              <a:rPr lang="en-US" altLang="en-US" sz="2800" dirty="0"/>
              <a:t>PEPFAR </a:t>
            </a:r>
            <a:r>
              <a:rPr lang="en-US" altLang="en-US" sz="2800" dirty="0" smtClean="0"/>
              <a:t>mechanisms</a:t>
            </a:r>
            <a:endParaRPr lang="x-none" altLang="en-US" sz="28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70992" y="2762344"/>
            <a:ext cx="143177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mechanism: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11152" y="2771636"/>
            <a:ext cx="3600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11552" y="2771636"/>
            <a:ext cx="3600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5678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567336" y="3995772"/>
            <a:ext cx="7200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 smtClean="0"/>
              <a:t>&lt;15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575720" y="4355812"/>
            <a:ext cx="71169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99184" y="3286725"/>
            <a:ext cx="1728192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97FD5"/>
                </a:solidFill>
              </a:rPr>
              <a:t>d</a:t>
            </a:r>
            <a:r>
              <a:rPr lang="en-US" dirty="0" smtClean="0">
                <a:solidFill>
                  <a:srgbClr val="297FD5"/>
                </a:solidFill>
              </a:rPr>
              <a:t>ata element</a:t>
            </a:r>
          </a:p>
          <a:p>
            <a:r>
              <a:rPr lang="en-US" dirty="0">
                <a:solidFill>
                  <a:srgbClr val="297FD5"/>
                </a:solidFill>
              </a:rPr>
              <a:t>d</a:t>
            </a:r>
            <a:r>
              <a:rPr lang="en-US" dirty="0" smtClean="0">
                <a:solidFill>
                  <a:srgbClr val="297FD5"/>
                </a:solidFill>
              </a:rPr>
              <a:t>imension</a:t>
            </a:r>
            <a:endParaRPr lang="en-US" dirty="0">
              <a:solidFill>
                <a:srgbClr val="297FD5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07496" y="3986480"/>
            <a:ext cx="43204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287416" y="3986480"/>
            <a:ext cx="7200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 smtClean="0"/>
              <a:t>15-24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295800" y="4355812"/>
            <a:ext cx="71169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919264" y="3995772"/>
            <a:ext cx="57606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a</a:t>
            </a:r>
            <a:r>
              <a:rPr lang="en-US" dirty="0" smtClean="0"/>
              <a:t>ge: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495328" y="3789040"/>
            <a:ext cx="576064" cy="0"/>
          </a:xfrm>
          <a:prstGeom prst="straightConnector1">
            <a:avLst/>
          </a:prstGeom>
          <a:ln w="34925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983160" y="4355812"/>
            <a:ext cx="151216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 element: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007496" y="4355812"/>
            <a:ext cx="43204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911152" y="3140968"/>
            <a:ext cx="3600400" cy="1800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167736" y="3995772"/>
            <a:ext cx="7200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 smtClean="0"/>
              <a:t>&lt;15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176120" y="4355812"/>
            <a:ext cx="71169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607896" y="3986480"/>
            <a:ext cx="43204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887816" y="3986480"/>
            <a:ext cx="7200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 smtClean="0"/>
              <a:t>15-24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896200" y="4355812"/>
            <a:ext cx="71169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519664" y="3995772"/>
            <a:ext cx="57606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a</a:t>
            </a:r>
            <a:r>
              <a:rPr lang="en-US" dirty="0" smtClean="0"/>
              <a:t>ge: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583560" y="4355812"/>
            <a:ext cx="151216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 element: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607896" y="4355812"/>
            <a:ext cx="43204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511552" y="3140968"/>
            <a:ext cx="3600400" cy="1800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111952" y="2771636"/>
            <a:ext cx="72846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9111952" y="3851756"/>
            <a:ext cx="72846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911152" y="2134597"/>
            <a:ext cx="1224136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97FD5"/>
                </a:solidFill>
              </a:rPr>
              <a:t>d</a:t>
            </a:r>
            <a:r>
              <a:rPr lang="en-US" dirty="0" smtClean="0">
                <a:solidFill>
                  <a:srgbClr val="297FD5"/>
                </a:solidFill>
              </a:rPr>
              <a:t>ata set</a:t>
            </a:r>
          </a:p>
          <a:p>
            <a:r>
              <a:rPr lang="en-US" dirty="0">
                <a:solidFill>
                  <a:srgbClr val="297FD5"/>
                </a:solidFill>
              </a:rPr>
              <a:t>d</a:t>
            </a:r>
            <a:r>
              <a:rPr lang="en-US" dirty="0" smtClean="0">
                <a:solidFill>
                  <a:srgbClr val="297FD5"/>
                </a:solidFill>
              </a:rPr>
              <a:t>imension</a:t>
            </a:r>
            <a:endParaRPr lang="en-US" dirty="0">
              <a:solidFill>
                <a:srgbClr val="297FD5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3207296" y="2627620"/>
            <a:ext cx="576064" cy="0"/>
          </a:xfrm>
          <a:prstGeom prst="straightConnector1">
            <a:avLst/>
          </a:prstGeom>
          <a:ln w="34925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799584" y="3284984"/>
            <a:ext cx="1728192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97FD5"/>
                </a:solidFill>
              </a:rPr>
              <a:t>d</a:t>
            </a:r>
            <a:r>
              <a:rPr lang="en-US" dirty="0" smtClean="0">
                <a:solidFill>
                  <a:srgbClr val="297FD5"/>
                </a:solidFill>
              </a:rPr>
              <a:t>ata element</a:t>
            </a:r>
          </a:p>
          <a:p>
            <a:r>
              <a:rPr lang="en-US" dirty="0">
                <a:solidFill>
                  <a:srgbClr val="297FD5"/>
                </a:solidFill>
              </a:rPr>
              <a:t>d</a:t>
            </a:r>
            <a:r>
              <a:rPr lang="en-US" dirty="0" smtClean="0">
                <a:solidFill>
                  <a:srgbClr val="297FD5"/>
                </a:solidFill>
              </a:rPr>
              <a:t>imension</a:t>
            </a:r>
            <a:endParaRPr lang="en-US" dirty="0">
              <a:solidFill>
                <a:srgbClr val="297FD5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7095728" y="3787299"/>
            <a:ext cx="576064" cy="0"/>
          </a:xfrm>
          <a:prstGeom prst="straightConnector1">
            <a:avLst/>
          </a:prstGeom>
          <a:ln w="34925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9728" y="3851756"/>
            <a:ext cx="17198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</a:t>
            </a:r>
            <a:r>
              <a:rPr lang="en-US" dirty="0" smtClean="0"/>
              <a:t>illed data set: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3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35360" y="1988840"/>
            <a:ext cx="9289032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900" i="1" dirty="0" smtClean="0">
                <a:solidFill>
                  <a:schemeClr val="tx1"/>
                </a:solidFill>
              </a:rPr>
              <a:t>data </a:t>
            </a:r>
            <a:r>
              <a:rPr lang="en-US" altLang="en-US" sz="2900" b="1" dirty="0" smtClean="0">
                <a:solidFill>
                  <a:schemeClr val="tx1"/>
                </a:solidFill>
              </a:rPr>
              <a:t>element</a:t>
            </a:r>
            <a:r>
              <a:rPr lang="en-US" altLang="en-US" sz="2900" i="1" dirty="0" smtClean="0">
                <a:solidFill>
                  <a:schemeClr val="tx1"/>
                </a:solidFill>
              </a:rPr>
              <a:t> dimensions: disaggregation categories</a:t>
            </a:r>
          </a:p>
          <a:p>
            <a:pPr algn="ctr"/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(e.g., age, sex, test result; also called category options)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743" y="3789464"/>
            <a:ext cx="8314266" cy="12957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900" i="1" dirty="0">
                <a:solidFill>
                  <a:schemeClr val="tx1"/>
                </a:solidFill>
              </a:rPr>
              <a:t>d</a:t>
            </a:r>
            <a:r>
              <a:rPr lang="en-US" altLang="en-US" sz="2900" i="1" dirty="0" smtClean="0">
                <a:solidFill>
                  <a:schemeClr val="tx1"/>
                </a:solidFill>
              </a:rPr>
              <a:t>ata </a:t>
            </a:r>
            <a:r>
              <a:rPr lang="en-US" altLang="en-US" sz="2900" b="1" dirty="0">
                <a:solidFill>
                  <a:schemeClr val="tx1"/>
                </a:solidFill>
              </a:rPr>
              <a:t>s</a:t>
            </a:r>
            <a:r>
              <a:rPr lang="en-US" altLang="en-US" sz="2900" b="1" dirty="0" smtClean="0">
                <a:solidFill>
                  <a:schemeClr val="tx1"/>
                </a:solidFill>
              </a:rPr>
              <a:t>et</a:t>
            </a:r>
            <a:r>
              <a:rPr lang="en-US" altLang="en-US" sz="2900" i="1" dirty="0" smtClean="0">
                <a:solidFill>
                  <a:schemeClr val="tx1"/>
                </a:solidFill>
              </a:rPr>
              <a:t> dimensions: attribute categories</a:t>
            </a:r>
          </a:p>
          <a:p>
            <a:pPr algn="ctr"/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(extra dimensions: projects, partners, accounts, etc.)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 </a:t>
            </a:r>
            <a:endParaRPr lang="x-none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6637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95" y="469659"/>
            <a:ext cx="9110134" cy="187922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93683" y="3139602"/>
            <a:ext cx="8288865" cy="2737670"/>
            <a:chOff x="186269" y="1803413"/>
            <a:chExt cx="9491130" cy="313475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269" y="1803413"/>
              <a:ext cx="9448800" cy="3134757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287866" y="3886200"/>
              <a:ext cx="9389533" cy="1049882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767408" y="5877272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d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ata </a:t>
            </a:r>
            <a:r>
              <a:rPr lang="en-US" altLang="en-US" sz="2400" i="1" dirty="0">
                <a:solidFill>
                  <a:schemeClr val="tx1"/>
                </a:solidFill>
              </a:rPr>
              <a:t>s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et dimensions: attribute categories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67408" y="2276872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d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ata </a:t>
            </a:r>
            <a:r>
              <a:rPr lang="en-US" altLang="en-US" sz="2400" i="1" dirty="0">
                <a:solidFill>
                  <a:schemeClr val="tx1"/>
                </a:solidFill>
              </a:rPr>
              <a:t>e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lement </a:t>
            </a:r>
            <a:r>
              <a:rPr lang="en-US" altLang="en-US" sz="2400" i="1" dirty="0">
                <a:solidFill>
                  <a:schemeClr val="tx1"/>
                </a:solidFill>
              </a:rPr>
              <a:t>dimensions: 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disaggregation categories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16385" y="491078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2800" dirty="0" smtClean="0">
                <a:latin typeface="Rubik Medium"/>
                <a:cs typeface="Rubik Medium"/>
              </a:rPr>
              <a:t>Data Entry</a:t>
            </a:r>
            <a:endParaRPr lang="x-none" altLang="en-US" sz="2800" dirty="0" smtClean="0">
              <a:latin typeface="Rubik Medium"/>
              <a:cs typeface="Rubik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63819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14207</TotalTime>
  <Words>967</Words>
  <Application>Microsoft Macintosh PowerPoint</Application>
  <PresentationFormat>Custom</PresentationFormat>
  <Paragraphs>421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Facet</vt:lpstr>
      <vt:lpstr> PEPFAR use case: Complex data modelling</vt:lpstr>
      <vt:lpstr>PowerPoint Presentation</vt:lpstr>
      <vt:lpstr>PowerPoint Presentation</vt:lpstr>
      <vt:lpstr>PEPFAR use case: Complex data modelling</vt:lpstr>
      <vt:lpstr> Modelling PEPFAR mechanisms</vt:lpstr>
      <vt:lpstr> Modelling PEPFAR mechanisms</vt:lpstr>
      <vt:lpstr> Modelling PEPFAR mechanisms</vt:lpstr>
      <vt:lpstr> </vt:lpstr>
      <vt:lpstr> </vt:lpstr>
      <vt:lpstr> </vt:lpstr>
      <vt:lpstr>Two data element dimensions: age, sex</vt:lpstr>
      <vt:lpstr>One data element dimension: age</vt:lpstr>
      <vt:lpstr>Zero data element dimensions</vt:lpstr>
      <vt:lpstr>Zero data set dimensions</vt:lpstr>
      <vt:lpstr>One data set dimension: PEPFAR mechanism</vt:lpstr>
      <vt:lpstr>Two data set dimensions: partner, project</vt:lpstr>
      <vt:lpstr>PEPFAR use case: Complex data modelling</vt:lpstr>
      <vt:lpstr> Modeling PEPFAR agencies and partners</vt:lpstr>
      <vt:lpstr>PEPFAR partners</vt:lpstr>
      <vt:lpstr>PEPFAR agencies and partners</vt:lpstr>
      <vt:lpstr>Modelling PEPFAR subpartners (possible future)</vt:lpstr>
      <vt:lpstr>Possible PEPFAR subpartners (2 dimensions)</vt:lpstr>
      <vt:lpstr>Possible PEPFAR subpartners (1 dimension)</vt:lpstr>
      <vt:lpstr>PEPFAR use case: Complex data modelling</vt:lpstr>
      <vt:lpstr>Modelling PEPFAR Data approval</vt:lpstr>
      <vt:lpstr>PEPFAR Partner users</vt:lpstr>
      <vt:lpstr>PEPFAR Agency users</vt:lpstr>
      <vt:lpstr>PEPFAR Interagency country users</vt:lpstr>
      <vt:lpstr>PEPFAR Global users</vt:lpstr>
      <vt:lpstr>PEPFAR data approval levels</vt:lpstr>
      <vt:lpstr>PEPFAR use case: Complex data modelling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Patrick Ernst</dc:creator>
  <cp:keywords/>
  <dc:description/>
  <cp:lastModifiedBy>Ben Guaraldi</cp:lastModifiedBy>
  <cp:revision>203</cp:revision>
  <dcterms:created xsi:type="dcterms:W3CDTF">2017-08-13T08:07:41Z</dcterms:created>
  <dcterms:modified xsi:type="dcterms:W3CDTF">2019-06-18T06:42:16Z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6153-10.1.0.5707</vt:lpwstr>
  </property>
</Properties>
</file>