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BD97"/>
    <a:srgbClr val="0000CC"/>
    <a:srgbClr val="FF9933"/>
    <a:srgbClr val="FFCC66"/>
    <a:srgbClr val="800000"/>
    <a:srgbClr val="CC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wptc2015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wptc2015@colorado.edu" TargetMode="External"/><Relationship Id="rId4" Type="http://schemas.openxmlformats.org/officeDocument/2006/relationships/hyperlink" Target="http://www.wptc2015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" b="16956"/>
          <a:stretch/>
        </p:blipFill>
        <p:spPr>
          <a:xfrm>
            <a:off x="76200" y="76200"/>
            <a:ext cx="6705600" cy="2145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387" y="838200"/>
            <a:ext cx="6076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IEEE Wireless Power Transfer Conference 2015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Technology, Devices, Systems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May 13-15, 2015, Boulder, Colorado, U.S.A.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12370"/>
            <a:ext cx="1271337" cy="61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137" y="2023646"/>
            <a:ext cx="5230663" cy="338554"/>
          </a:xfrm>
          <a:prstGeom prst="rect">
            <a:avLst/>
          </a:prstGeom>
          <a:solidFill>
            <a:srgbClr val="FFCC66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hlinkClick r:id="rId4"/>
              </a:rPr>
              <a:t>www.wptc2015.org</a:t>
            </a:r>
            <a:r>
              <a:rPr lang="en-US" sz="1600" b="1" dirty="0"/>
              <a:t> </a:t>
            </a:r>
            <a:r>
              <a:rPr lang="en-US" sz="1600" b="1" dirty="0" smtClean="0"/>
              <a:t> Submission deadline: January 30, 2015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4495800" cy="657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C3300"/>
                </a:solidFill>
              </a:rPr>
              <a:t>Call for Papers</a:t>
            </a:r>
          </a:p>
          <a:p>
            <a:pPr algn="just"/>
            <a:r>
              <a:rPr lang="en-US" sz="1050" dirty="0"/>
              <a:t>Driven by consumer awareness and demand for convenient charging, multiple technology approaches have been put forward and are active in the market. These approaches </a:t>
            </a:r>
            <a:r>
              <a:rPr lang="en-US" sz="1050" dirty="0" smtClean="0"/>
              <a:t>reflect </a:t>
            </a:r>
            <a:r>
              <a:rPr lang="en-US" sz="1050" dirty="0"/>
              <a:t>the considerable growth in research and </a:t>
            </a:r>
            <a:r>
              <a:rPr lang="en-US" sz="1050" dirty="0" smtClean="0"/>
              <a:t>development of technologies for WPT. In response, a </a:t>
            </a:r>
            <a:r>
              <a:rPr lang="en-US" sz="1050" dirty="0"/>
              <a:t>new technical </a:t>
            </a:r>
            <a:r>
              <a:rPr lang="en-US" sz="1050" dirty="0" smtClean="0"/>
              <a:t>committee of the IEEE MTT Society (TC-MTT-26</a:t>
            </a:r>
            <a:r>
              <a:rPr lang="en-US" sz="1050" dirty="0"/>
              <a:t>) </a:t>
            </a:r>
            <a:r>
              <a:rPr lang="en-US" sz="1050" dirty="0" smtClean="0"/>
              <a:t>was formed in 2011 that focuses on </a:t>
            </a:r>
            <a:r>
              <a:rPr lang="en-US" sz="1050" dirty="0"/>
              <a:t>wireless </a:t>
            </a:r>
            <a:r>
              <a:rPr lang="en-US" sz="1050" dirty="0" smtClean="0"/>
              <a:t>energy/power transmission</a:t>
            </a:r>
            <a:r>
              <a:rPr lang="en-US" sz="1050" dirty="0"/>
              <a:t>, energy harvesting/conversion </a:t>
            </a:r>
            <a:r>
              <a:rPr lang="en-US" sz="1050" dirty="0" smtClean="0"/>
              <a:t>and related technologies. Following a successful meeting in Kyoto, Japan in 2012 (IMWS-IWPT2012), a new conference on wireless powering,  rotating between Europe, Asia and North America, started in Perugia, Italy in 2013 and was followed by WPTC2014 in  </a:t>
            </a:r>
            <a:r>
              <a:rPr lang="en-US" sz="1050" dirty="0" err="1" smtClean="0"/>
              <a:t>Jeju</a:t>
            </a:r>
            <a:r>
              <a:rPr lang="en-US" sz="1050" dirty="0" smtClean="0"/>
              <a:t>, Korea. The 2015 WPT conference will be held in Boulder, Colorado,  USA, supported </a:t>
            </a:r>
            <a:r>
              <a:rPr lang="en-US" sz="1050" dirty="0"/>
              <a:t>by </a:t>
            </a:r>
            <a:r>
              <a:rPr lang="en-US" sz="1050" dirty="0" smtClean="0"/>
              <a:t>TC-MTT-26, endorsed </a:t>
            </a:r>
            <a:r>
              <a:rPr lang="en-US" sz="1050" dirty="0"/>
              <a:t>by </a:t>
            </a:r>
            <a:r>
              <a:rPr lang="en-US" sz="1050" dirty="0" smtClean="0"/>
              <a:t>TC-MTT-24 (RFID-Technologies) and </a:t>
            </a:r>
            <a:r>
              <a:rPr lang="en-US" sz="1050" dirty="0"/>
              <a:t>hosted by the University of Colorado</a:t>
            </a:r>
            <a:r>
              <a:rPr lang="en-US" sz="1050" dirty="0" smtClean="0"/>
              <a:t>, Boulder.  The meeting is intended to cover a broad range of areas related to devices, components, systems and applications of WPT across the electromagnetic spectrum. </a:t>
            </a:r>
          </a:p>
          <a:p>
            <a:pPr algn="just"/>
            <a:endParaRPr lang="en-US" sz="1000" dirty="0"/>
          </a:p>
          <a:p>
            <a:r>
              <a:rPr lang="en-US" sz="1050" b="1" dirty="0" smtClean="0">
                <a:solidFill>
                  <a:srgbClr val="0000CC"/>
                </a:solidFill>
              </a:rPr>
              <a:t>Technical </a:t>
            </a:r>
            <a:r>
              <a:rPr lang="en-US" sz="1050" b="1" dirty="0">
                <a:solidFill>
                  <a:srgbClr val="0000CC"/>
                </a:solidFill>
              </a:rPr>
              <a:t>areas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Basic </a:t>
            </a:r>
            <a:r>
              <a:rPr lang="en-US" sz="1050" dirty="0"/>
              <a:t>technologies for wireless power transfer </a:t>
            </a:r>
            <a:r>
              <a:rPr lang="en-US" sz="1050" dirty="0" smtClean="0"/>
              <a:t>systems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smtClean="0"/>
              <a:t>Near-field (inductive, resonant) power transfer</a:t>
            </a:r>
            <a:endParaRPr lang="en-US" sz="105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smtClean="0"/>
              <a:t>Microwave transmission and beaming</a:t>
            </a:r>
            <a:endParaRPr lang="en-US" sz="105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smtClean="0"/>
              <a:t>Coils</a:t>
            </a:r>
            <a:r>
              <a:rPr lang="en-US" sz="1050" dirty="0"/>
              <a:t>, resonators, and </a:t>
            </a:r>
            <a:r>
              <a:rPr lang="en-US" sz="1050" dirty="0" smtClean="0"/>
              <a:t>antennas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smtClean="0"/>
              <a:t>Power management and power electronics for WPT</a:t>
            </a:r>
            <a:endParaRPr lang="en-US" sz="105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smtClean="0"/>
              <a:t>EMC/EMI</a:t>
            </a:r>
            <a:r>
              <a:rPr lang="en-US" sz="1050" dirty="0"/>
              <a:t>, Shielding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Power transmitters and receivers for wireless </a:t>
            </a:r>
            <a:r>
              <a:rPr lang="en-US" sz="1050" dirty="0"/>
              <a:t>power transfer </a:t>
            </a:r>
            <a:r>
              <a:rPr lang="en-US" sz="1050" dirty="0" smtClean="0"/>
              <a:t>systems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smtClean="0"/>
              <a:t>High-frequency </a:t>
            </a:r>
            <a:r>
              <a:rPr lang="en-US" sz="1050" dirty="0"/>
              <a:t>power </a:t>
            </a:r>
            <a:r>
              <a:rPr lang="en-US" sz="1050" dirty="0" smtClean="0"/>
              <a:t>transmitters and devices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smtClean="0"/>
              <a:t>High-efficiency </a:t>
            </a:r>
            <a:r>
              <a:rPr lang="en-US" sz="1050" dirty="0"/>
              <a:t>rectifying </a:t>
            </a:r>
            <a:r>
              <a:rPr lang="en-US" sz="1050" dirty="0" smtClean="0"/>
              <a:t>circuits and devices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err="1" smtClean="0"/>
              <a:t>Rectennas</a:t>
            </a:r>
            <a:r>
              <a:rPr lang="en-US" sz="1050" dirty="0" smtClean="0"/>
              <a:t> and </a:t>
            </a:r>
            <a:r>
              <a:rPr lang="en-US" sz="1050" dirty="0" err="1" smtClean="0"/>
              <a:t>rectenna</a:t>
            </a:r>
            <a:r>
              <a:rPr lang="en-US" sz="1050" dirty="0" smtClean="0"/>
              <a:t> arrays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smtClean="0"/>
              <a:t>Devices </a:t>
            </a:r>
            <a:r>
              <a:rPr lang="en-US" sz="1050" dirty="0"/>
              <a:t>and techniques for energy harvesting and scavenging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Applications of wireless power transfer technologies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050" dirty="0"/>
              <a:t>Mobile and </a:t>
            </a:r>
            <a:r>
              <a:rPr lang="fr-FR" sz="1050" dirty="0" err="1"/>
              <a:t>personal</a:t>
            </a:r>
            <a:r>
              <a:rPr lang="fr-FR" sz="1050" dirty="0"/>
              <a:t> </a:t>
            </a:r>
            <a:r>
              <a:rPr lang="fr-FR" sz="1050" dirty="0" err="1"/>
              <a:t>devices</a:t>
            </a:r>
            <a:endParaRPr lang="fr-FR" sz="105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Home/Industrial-appliances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Electric vehicles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RF-ID and electronic tags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SPS and space/aeronautic applications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Medical and biological </a:t>
            </a:r>
            <a:r>
              <a:rPr lang="en-US" sz="1050" dirty="0" smtClean="0"/>
              <a:t>devices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smtClean="0"/>
              <a:t>Standardization</a:t>
            </a:r>
            <a:r>
              <a:rPr lang="en-US" sz="1050" dirty="0"/>
              <a:t>, </a:t>
            </a:r>
            <a:r>
              <a:rPr lang="en-US" sz="1050" dirty="0" smtClean="0"/>
              <a:t>regulations </a:t>
            </a:r>
            <a:r>
              <a:rPr lang="en-US" sz="1050" dirty="0"/>
              <a:t>and biological </a:t>
            </a:r>
            <a:r>
              <a:rPr lang="en-US" sz="1050" dirty="0" smtClean="0"/>
              <a:t>effects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Other device, system or application topics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8515350"/>
            <a:ext cx="209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200" y="2438400"/>
            <a:ext cx="2133600" cy="6463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00CC"/>
                </a:solidFill>
              </a:rPr>
              <a:t>Conference General Chair</a:t>
            </a:r>
          </a:p>
          <a:p>
            <a:r>
              <a:rPr lang="en-US" sz="700" dirty="0" err="1"/>
              <a:t>Zoya</a:t>
            </a:r>
            <a:r>
              <a:rPr lang="en-US" sz="700" dirty="0"/>
              <a:t> </a:t>
            </a:r>
            <a:r>
              <a:rPr lang="en-US" sz="700" dirty="0" err="1"/>
              <a:t>Popovic</a:t>
            </a:r>
            <a:r>
              <a:rPr lang="en-US" sz="700" dirty="0"/>
              <a:t>, Univ. of Colorado, Boulder</a:t>
            </a:r>
          </a:p>
          <a:p>
            <a:pPr algn="ctr"/>
            <a:r>
              <a:rPr lang="en-US" sz="700" b="1" dirty="0">
                <a:solidFill>
                  <a:srgbClr val="0000CC"/>
                </a:solidFill>
              </a:rPr>
              <a:t>TPC Chair </a:t>
            </a:r>
          </a:p>
          <a:p>
            <a:r>
              <a:rPr lang="en-US" sz="700" dirty="0" err="1"/>
              <a:t>Khurram</a:t>
            </a:r>
            <a:r>
              <a:rPr lang="en-US" sz="700" dirty="0"/>
              <a:t> </a:t>
            </a:r>
            <a:r>
              <a:rPr lang="en-US" sz="700" dirty="0" err="1"/>
              <a:t>Afridi</a:t>
            </a:r>
            <a:r>
              <a:rPr lang="en-US" sz="700" dirty="0"/>
              <a:t>, Univ. of Colorado, </a:t>
            </a:r>
            <a:r>
              <a:rPr lang="en-US" sz="700" dirty="0" smtClean="0"/>
              <a:t>Boulder</a:t>
            </a:r>
          </a:p>
          <a:p>
            <a:pPr algn="ctr"/>
            <a:r>
              <a:rPr lang="en-US" sz="700" b="1" dirty="0">
                <a:solidFill>
                  <a:srgbClr val="0000CC"/>
                </a:solidFill>
              </a:rPr>
              <a:t>Finance </a:t>
            </a:r>
            <a:r>
              <a:rPr lang="en-US" sz="700" b="1" dirty="0" smtClean="0">
                <a:solidFill>
                  <a:srgbClr val="0000CC"/>
                </a:solidFill>
              </a:rPr>
              <a:t>Chair</a:t>
            </a:r>
            <a:endParaRPr lang="en-US" sz="700" b="1" dirty="0">
              <a:solidFill>
                <a:srgbClr val="0000CC"/>
              </a:solidFill>
            </a:endParaRPr>
          </a:p>
          <a:p>
            <a:r>
              <a:rPr lang="en-US" sz="700" dirty="0" err="1"/>
              <a:t>Dragan</a:t>
            </a:r>
            <a:r>
              <a:rPr lang="en-US" sz="700" dirty="0"/>
              <a:t> </a:t>
            </a:r>
            <a:r>
              <a:rPr lang="en-US" sz="700" dirty="0" err="1"/>
              <a:t>Maksimovic</a:t>
            </a:r>
            <a:r>
              <a:rPr lang="en-US" sz="700" dirty="0"/>
              <a:t> (Univ. of Colorado)</a:t>
            </a:r>
          </a:p>
          <a:p>
            <a:pPr algn="ctr"/>
            <a:r>
              <a:rPr lang="en-US" sz="700" b="1" dirty="0" smtClean="0">
                <a:solidFill>
                  <a:srgbClr val="0000CC"/>
                </a:solidFill>
              </a:rPr>
              <a:t>Publication Co-Chairs</a:t>
            </a:r>
            <a:endParaRPr lang="en-US" sz="700" b="1" dirty="0">
              <a:solidFill>
                <a:srgbClr val="0000CC"/>
              </a:solidFill>
            </a:endParaRPr>
          </a:p>
          <a:p>
            <a:r>
              <a:rPr lang="en-US" sz="700" dirty="0" err="1" smtClean="0"/>
              <a:t>Zeljko</a:t>
            </a:r>
            <a:r>
              <a:rPr lang="en-US" sz="700" dirty="0" smtClean="0"/>
              <a:t> </a:t>
            </a:r>
            <a:r>
              <a:rPr lang="en-US" sz="700" dirty="0" err="1"/>
              <a:t>Pantic</a:t>
            </a:r>
            <a:r>
              <a:rPr lang="en-US" sz="700" dirty="0"/>
              <a:t> (Utah Stage University</a:t>
            </a:r>
            <a:r>
              <a:rPr lang="en-US" sz="700" dirty="0" smtClean="0"/>
              <a:t>)</a:t>
            </a:r>
          </a:p>
          <a:p>
            <a:r>
              <a:rPr lang="en-US" sz="700" dirty="0" smtClean="0"/>
              <a:t>Mike </a:t>
            </a:r>
            <a:r>
              <a:rPr lang="en-US" sz="700" dirty="0" err="1" smtClean="0"/>
              <a:t>Kelsenberg</a:t>
            </a:r>
            <a:r>
              <a:rPr lang="en-US" sz="700" dirty="0" smtClean="0"/>
              <a:t> (Escape Dynamics)</a:t>
            </a:r>
          </a:p>
          <a:p>
            <a:pPr algn="ctr"/>
            <a:r>
              <a:rPr lang="en-US" sz="700" b="1" dirty="0" smtClean="0">
                <a:solidFill>
                  <a:srgbClr val="0000CC"/>
                </a:solidFill>
              </a:rPr>
              <a:t>Publicity Co-Chairs</a:t>
            </a:r>
            <a:endParaRPr lang="en-US" sz="700" b="1" dirty="0">
              <a:solidFill>
                <a:srgbClr val="0000CC"/>
              </a:solidFill>
            </a:endParaRPr>
          </a:p>
          <a:p>
            <a:r>
              <a:rPr lang="en-US" sz="700" dirty="0"/>
              <a:t>Regan Zane (Utah State University, Logan</a:t>
            </a:r>
            <a:r>
              <a:rPr lang="en-US" sz="700" dirty="0" smtClean="0"/>
              <a:t>)</a:t>
            </a:r>
          </a:p>
          <a:p>
            <a:r>
              <a:rPr lang="en-US" sz="700" dirty="0" err="1" smtClean="0"/>
              <a:t>Dmitriy</a:t>
            </a:r>
            <a:r>
              <a:rPr lang="en-US" sz="700" dirty="0"/>
              <a:t> </a:t>
            </a:r>
            <a:r>
              <a:rPr lang="en-US" sz="700" dirty="0" err="1" smtClean="0"/>
              <a:t>Tseliakhovich</a:t>
            </a:r>
            <a:r>
              <a:rPr lang="en-US" sz="700" dirty="0" smtClean="0"/>
              <a:t> (Escape Dynamics)</a:t>
            </a:r>
          </a:p>
          <a:p>
            <a:pPr algn="ctr"/>
            <a:r>
              <a:rPr lang="en-US" sz="700" b="1" dirty="0" smtClean="0">
                <a:solidFill>
                  <a:srgbClr val="0000CC"/>
                </a:solidFill>
              </a:rPr>
              <a:t>Industry Panel Co-Chairs</a:t>
            </a:r>
            <a:endParaRPr lang="en-US" sz="700" dirty="0"/>
          </a:p>
          <a:p>
            <a:r>
              <a:rPr lang="en-US" sz="700" dirty="0" err="1" smtClean="0"/>
              <a:t>Kamil</a:t>
            </a:r>
            <a:r>
              <a:rPr lang="en-US" sz="700" dirty="0" smtClean="0"/>
              <a:t> </a:t>
            </a:r>
            <a:r>
              <a:rPr lang="en-US" sz="700" dirty="0" err="1" smtClean="0"/>
              <a:t>Grajski</a:t>
            </a:r>
            <a:r>
              <a:rPr lang="en-US" sz="700" dirty="0" smtClean="0"/>
              <a:t> (Qualcomm), S. </a:t>
            </a:r>
            <a:r>
              <a:rPr lang="en-US" sz="700" dirty="0" err="1"/>
              <a:t>O’Driscoll</a:t>
            </a:r>
            <a:r>
              <a:rPr lang="en-US" sz="700" dirty="0"/>
              <a:t> (Google)</a:t>
            </a:r>
          </a:p>
          <a:p>
            <a:pPr algn="ctr"/>
            <a:r>
              <a:rPr lang="en-US" sz="700" b="1" dirty="0">
                <a:solidFill>
                  <a:srgbClr val="0000CC"/>
                </a:solidFill>
              </a:rPr>
              <a:t>Poster </a:t>
            </a:r>
            <a:r>
              <a:rPr lang="en-US" sz="700" b="1" dirty="0" smtClean="0">
                <a:solidFill>
                  <a:srgbClr val="0000CC"/>
                </a:solidFill>
              </a:rPr>
              <a:t>Co-Chairs</a:t>
            </a:r>
            <a:endParaRPr lang="en-US" sz="700" b="1" dirty="0">
              <a:solidFill>
                <a:srgbClr val="0000CC"/>
              </a:solidFill>
            </a:endParaRPr>
          </a:p>
          <a:p>
            <a:r>
              <a:rPr lang="en-US" sz="700" dirty="0" smtClean="0"/>
              <a:t>Erich Grossman (NIST-Boulder)</a:t>
            </a:r>
          </a:p>
          <a:p>
            <a:r>
              <a:rPr lang="en-US" sz="700" dirty="0" err="1" smtClean="0"/>
              <a:t>Alenka</a:t>
            </a:r>
            <a:r>
              <a:rPr lang="en-US" sz="700" dirty="0" smtClean="0"/>
              <a:t> </a:t>
            </a:r>
            <a:r>
              <a:rPr lang="en-US" sz="700" dirty="0" err="1"/>
              <a:t>Zajic</a:t>
            </a:r>
            <a:r>
              <a:rPr lang="en-US" sz="700" dirty="0"/>
              <a:t> (Georgia Tech)</a:t>
            </a:r>
          </a:p>
          <a:p>
            <a:pPr algn="ctr"/>
            <a:r>
              <a:rPr lang="en-US" sz="700" b="1" dirty="0" smtClean="0">
                <a:solidFill>
                  <a:srgbClr val="0000CC"/>
                </a:solidFill>
              </a:rPr>
              <a:t>Awards </a:t>
            </a:r>
            <a:r>
              <a:rPr lang="en-US" sz="700" b="1" dirty="0">
                <a:solidFill>
                  <a:srgbClr val="0000CC"/>
                </a:solidFill>
              </a:rPr>
              <a:t>Committee Chair</a:t>
            </a:r>
          </a:p>
          <a:p>
            <a:r>
              <a:rPr lang="en-US" sz="700" dirty="0"/>
              <a:t>Manos </a:t>
            </a:r>
            <a:r>
              <a:rPr lang="en-US" sz="700" dirty="0" err="1"/>
              <a:t>Tentzeris</a:t>
            </a:r>
            <a:r>
              <a:rPr lang="en-US" sz="700" dirty="0"/>
              <a:t> (Georgia Tech)</a:t>
            </a:r>
          </a:p>
          <a:p>
            <a:pPr algn="ctr"/>
            <a:r>
              <a:rPr lang="en-US" sz="700" b="1" dirty="0">
                <a:solidFill>
                  <a:srgbClr val="0000CC"/>
                </a:solidFill>
              </a:rPr>
              <a:t>Local Arrangement/General </a:t>
            </a:r>
            <a:r>
              <a:rPr lang="en-US" sz="700" b="1" dirty="0" smtClean="0">
                <a:solidFill>
                  <a:srgbClr val="0000CC"/>
                </a:solidFill>
              </a:rPr>
              <a:t>Affairs</a:t>
            </a:r>
            <a:endParaRPr lang="en-US" sz="700" b="1" dirty="0">
              <a:solidFill>
                <a:srgbClr val="0000CC"/>
              </a:solidFill>
            </a:endParaRPr>
          </a:p>
          <a:p>
            <a:r>
              <a:rPr lang="en-US" sz="700" dirty="0" err="1"/>
              <a:t>Jarka</a:t>
            </a:r>
            <a:r>
              <a:rPr lang="en-US" sz="700" dirty="0"/>
              <a:t> </a:t>
            </a:r>
            <a:r>
              <a:rPr lang="en-US" sz="700" dirty="0" err="1"/>
              <a:t>Hladisova</a:t>
            </a:r>
            <a:r>
              <a:rPr lang="en-US" sz="700" dirty="0"/>
              <a:t> (Univ. of Colorado</a:t>
            </a:r>
            <a:r>
              <a:rPr lang="en-US" sz="700" dirty="0" smtClean="0"/>
              <a:t>)</a:t>
            </a:r>
          </a:p>
          <a:p>
            <a:r>
              <a:rPr lang="en-US" sz="700" dirty="0" smtClean="0"/>
              <a:t>Sean </a:t>
            </a:r>
            <a:r>
              <a:rPr lang="en-US" sz="700" dirty="0" err="1" smtClean="0"/>
              <a:t>Korhummel</a:t>
            </a:r>
            <a:r>
              <a:rPr lang="en-US" sz="700" dirty="0" smtClean="0"/>
              <a:t> (Univ. of Colorado)</a:t>
            </a:r>
            <a:endParaRPr lang="en-US" sz="700" dirty="0"/>
          </a:p>
          <a:p>
            <a:pPr algn="ctr"/>
            <a:r>
              <a:rPr lang="en-US" sz="700" b="1" dirty="0">
                <a:solidFill>
                  <a:srgbClr val="0000CC"/>
                </a:solidFill>
              </a:rPr>
              <a:t>Organizing Committee</a:t>
            </a:r>
          </a:p>
          <a:p>
            <a:r>
              <a:rPr lang="en-US" sz="700" dirty="0"/>
              <a:t>George </a:t>
            </a:r>
            <a:r>
              <a:rPr lang="en-US" sz="700" dirty="0" err="1"/>
              <a:t>Ponchak</a:t>
            </a:r>
            <a:r>
              <a:rPr lang="en-US" sz="700" dirty="0"/>
              <a:t> (NASA), </a:t>
            </a:r>
            <a:r>
              <a:rPr lang="en-US" sz="700" dirty="0" err="1"/>
              <a:t>Jenshen</a:t>
            </a:r>
            <a:r>
              <a:rPr lang="en-US" sz="700" dirty="0"/>
              <a:t> </a:t>
            </a:r>
            <a:r>
              <a:rPr lang="en-US" sz="700" dirty="0" smtClean="0"/>
              <a:t>Lin (Chair, MTT26), Regan </a:t>
            </a:r>
            <a:r>
              <a:rPr lang="en-US" sz="700" dirty="0"/>
              <a:t>Zane (</a:t>
            </a:r>
            <a:r>
              <a:rPr lang="en-US" sz="700" dirty="0" smtClean="0"/>
              <a:t>USU-Logan</a:t>
            </a:r>
            <a:r>
              <a:rPr lang="en-US" sz="700" dirty="0"/>
              <a:t>), Manos </a:t>
            </a:r>
            <a:r>
              <a:rPr lang="en-US" sz="700" dirty="0" err="1"/>
              <a:t>Tenzeris</a:t>
            </a:r>
            <a:r>
              <a:rPr lang="en-US" sz="700" dirty="0"/>
              <a:t> (Georgia Tech</a:t>
            </a:r>
            <a:r>
              <a:rPr lang="en-US" sz="700" dirty="0" smtClean="0"/>
              <a:t>), David Perrault (</a:t>
            </a:r>
            <a:r>
              <a:rPr lang="en-US" sz="700" dirty="0"/>
              <a:t>MIT</a:t>
            </a:r>
            <a:r>
              <a:rPr lang="en-US" sz="700" dirty="0" smtClean="0"/>
              <a:t>), </a:t>
            </a:r>
            <a:r>
              <a:rPr lang="en-US" sz="700" dirty="0"/>
              <a:t>), </a:t>
            </a:r>
            <a:r>
              <a:rPr lang="en-US" sz="700" dirty="0" err="1"/>
              <a:t>Seonjung</a:t>
            </a:r>
            <a:r>
              <a:rPr lang="en-US" sz="700" dirty="0"/>
              <a:t> </a:t>
            </a:r>
            <a:r>
              <a:rPr lang="en-US" sz="700" dirty="0" err="1"/>
              <a:t>Ahn</a:t>
            </a:r>
            <a:r>
              <a:rPr lang="en-US" sz="700" dirty="0"/>
              <a:t> (</a:t>
            </a:r>
            <a:r>
              <a:rPr lang="en-US" sz="700" dirty="0" smtClean="0"/>
              <a:t>KAIST)</a:t>
            </a:r>
          </a:p>
          <a:p>
            <a:pPr algn="ctr"/>
            <a:r>
              <a:rPr lang="en-US" sz="700" b="1" dirty="0" smtClean="0">
                <a:solidFill>
                  <a:srgbClr val="0000CC"/>
                </a:solidFill>
              </a:rPr>
              <a:t>International </a:t>
            </a:r>
            <a:r>
              <a:rPr lang="en-US" sz="700" b="1" dirty="0">
                <a:solidFill>
                  <a:srgbClr val="0000CC"/>
                </a:solidFill>
              </a:rPr>
              <a:t>Advisory Committee</a:t>
            </a:r>
          </a:p>
          <a:p>
            <a:r>
              <a:rPr lang="en-US" sz="700" dirty="0" err="1"/>
              <a:t>Joungho</a:t>
            </a:r>
            <a:r>
              <a:rPr lang="en-US" sz="700" dirty="0"/>
              <a:t> Kim (KAIST</a:t>
            </a:r>
            <a:r>
              <a:rPr lang="en-US" sz="700" dirty="0" smtClean="0"/>
              <a:t>),Naoki </a:t>
            </a:r>
            <a:r>
              <a:rPr lang="en-US" sz="700" dirty="0"/>
              <a:t>Shinohara (Kyoto University), Shigeo Kawasaki (JAXA), Luca </a:t>
            </a:r>
            <a:r>
              <a:rPr lang="en-US" sz="700" dirty="0" err="1"/>
              <a:t>Roselli</a:t>
            </a:r>
            <a:r>
              <a:rPr lang="en-US" sz="700" dirty="0"/>
              <a:t> (University of </a:t>
            </a:r>
            <a:r>
              <a:rPr lang="en-US" sz="700" dirty="0" smtClean="0"/>
              <a:t>Perugia), Peter </a:t>
            </a:r>
            <a:r>
              <a:rPr lang="en-US" sz="700" dirty="0" err="1" smtClean="0"/>
              <a:t>Russer</a:t>
            </a:r>
            <a:r>
              <a:rPr lang="en-US" sz="700" dirty="0" smtClean="0"/>
              <a:t> (Technical Univ. of Munich),</a:t>
            </a:r>
            <a:r>
              <a:rPr lang="en-US" sz="800" dirty="0" smtClean="0"/>
              <a:t> </a:t>
            </a:r>
            <a:r>
              <a:rPr lang="en-US" sz="700" dirty="0" smtClean="0"/>
              <a:t>Alessandra Costanzo (Univ. of Bologna)</a:t>
            </a:r>
          </a:p>
          <a:p>
            <a:pPr algn="ctr"/>
            <a:r>
              <a:rPr lang="en-US" sz="700" b="1" dirty="0" smtClean="0">
                <a:solidFill>
                  <a:srgbClr val="0000CC"/>
                </a:solidFill>
              </a:rPr>
              <a:t>TPC Members (list not final)</a:t>
            </a:r>
          </a:p>
          <a:p>
            <a:r>
              <a:rPr lang="en-US" sz="700" dirty="0" smtClean="0"/>
              <a:t>Federico </a:t>
            </a:r>
            <a:r>
              <a:rPr lang="en-US" sz="700" dirty="0" err="1" smtClean="0"/>
              <a:t>Alimenti</a:t>
            </a:r>
            <a:r>
              <a:rPr lang="en-US" sz="700" dirty="0" smtClean="0"/>
              <a:t> (Univ. of Perugia), </a:t>
            </a:r>
            <a:r>
              <a:rPr lang="en-US" sz="700" dirty="0" err="1" smtClean="0"/>
              <a:t>Ikuo</a:t>
            </a:r>
            <a:r>
              <a:rPr lang="en-US" sz="700" dirty="0" smtClean="0"/>
              <a:t> Awai (</a:t>
            </a:r>
            <a:r>
              <a:rPr lang="en-US" sz="700" dirty="0" err="1" smtClean="0"/>
              <a:t>Ryutech</a:t>
            </a:r>
            <a:r>
              <a:rPr lang="en-US" sz="700" dirty="0" smtClean="0"/>
              <a:t> Corporation), </a:t>
            </a:r>
            <a:r>
              <a:rPr lang="en-US" sz="700" dirty="0" err="1" smtClean="0"/>
              <a:t>Nuno</a:t>
            </a:r>
            <a:r>
              <a:rPr lang="en-US" sz="700" dirty="0" smtClean="0"/>
              <a:t> Borges </a:t>
            </a:r>
            <a:r>
              <a:rPr lang="en-US" sz="700" dirty="0" err="1" smtClean="0"/>
              <a:t>Carvalho</a:t>
            </a:r>
            <a:r>
              <a:rPr lang="en-US" sz="700" dirty="0" smtClean="0"/>
              <a:t> (University of </a:t>
            </a:r>
            <a:r>
              <a:rPr lang="en-US" sz="700" dirty="0" err="1" smtClean="0"/>
              <a:t>Aveiro</a:t>
            </a:r>
            <a:r>
              <a:rPr lang="en-US" sz="700" dirty="0" smtClean="0"/>
              <a:t>), </a:t>
            </a:r>
            <a:r>
              <a:rPr lang="en-US" sz="700" dirty="0" err="1" smtClean="0"/>
              <a:t>Debabani</a:t>
            </a:r>
            <a:r>
              <a:rPr lang="en-US" sz="700" dirty="0" smtClean="0"/>
              <a:t> Choudhury (Intel Corporation), Ana </a:t>
            </a:r>
            <a:r>
              <a:rPr lang="en-US" sz="700" dirty="0" err="1" smtClean="0"/>
              <a:t>Collado</a:t>
            </a:r>
            <a:r>
              <a:rPr lang="en-US" sz="700" dirty="0" smtClean="0"/>
              <a:t> (CTTC), </a:t>
            </a:r>
            <a:r>
              <a:rPr lang="it-IT" sz="700" dirty="0" smtClean="0"/>
              <a:t>Damienne Bajon (ISAE, France), Giorgio </a:t>
            </a:r>
            <a:r>
              <a:rPr lang="it-IT" sz="700" dirty="0"/>
              <a:t>Franceschetti (Univ. of Napoli</a:t>
            </a:r>
            <a:r>
              <a:rPr lang="it-IT" sz="700" dirty="0" smtClean="0"/>
              <a:t>),</a:t>
            </a:r>
            <a:r>
              <a:rPr lang="en-US" sz="700" dirty="0" smtClean="0"/>
              <a:t>Ken-</a:t>
            </a:r>
            <a:r>
              <a:rPr lang="en-US" sz="700" dirty="0" err="1" smtClean="0"/>
              <a:t>ichi</a:t>
            </a:r>
            <a:r>
              <a:rPr lang="en-US" sz="700" dirty="0" smtClean="0"/>
              <a:t> </a:t>
            </a:r>
            <a:r>
              <a:rPr lang="en-US" sz="700" dirty="0" err="1"/>
              <a:t>Fujimaki</a:t>
            </a:r>
            <a:r>
              <a:rPr lang="en-US" sz="700" dirty="0"/>
              <a:t> (Sony</a:t>
            </a:r>
            <a:r>
              <a:rPr lang="en-US" sz="700" dirty="0" smtClean="0"/>
              <a:t>), </a:t>
            </a:r>
            <a:r>
              <a:rPr lang="en-US" sz="700" dirty="0" err="1" smtClean="0"/>
              <a:t>Apostolos</a:t>
            </a:r>
            <a:r>
              <a:rPr lang="en-US" sz="700" dirty="0" smtClean="0"/>
              <a:t> </a:t>
            </a:r>
            <a:r>
              <a:rPr lang="en-US" sz="700" dirty="0" err="1"/>
              <a:t>Georgiadis</a:t>
            </a:r>
            <a:r>
              <a:rPr lang="en-US" sz="700" dirty="0"/>
              <a:t> (CTTC</a:t>
            </a:r>
            <a:r>
              <a:rPr lang="en-US" sz="700" dirty="0" smtClean="0"/>
              <a:t>), </a:t>
            </a:r>
            <a:r>
              <a:rPr lang="en-US" sz="700" dirty="0" err="1" smtClean="0"/>
              <a:t>Yahei</a:t>
            </a:r>
            <a:r>
              <a:rPr lang="en-US" sz="700" dirty="0" smtClean="0"/>
              <a:t> </a:t>
            </a:r>
            <a:r>
              <a:rPr lang="en-US" sz="700" dirty="0"/>
              <a:t>Ishikawa (Murata </a:t>
            </a:r>
            <a:r>
              <a:rPr lang="en-US" sz="700" dirty="0" err="1"/>
              <a:t>Manufact</a:t>
            </a:r>
            <a:r>
              <a:rPr lang="en-US" sz="700" dirty="0"/>
              <a:t>. </a:t>
            </a:r>
            <a:r>
              <a:rPr lang="en-US" sz="700" dirty="0" err="1"/>
              <a:t>Co.,Ltd</a:t>
            </a:r>
            <a:r>
              <a:rPr lang="en-US" sz="700" dirty="0" smtClean="0"/>
              <a:t>.), Toshio </a:t>
            </a:r>
            <a:r>
              <a:rPr lang="en-US" sz="700" dirty="0" err="1"/>
              <a:t>Ishizaki</a:t>
            </a:r>
            <a:r>
              <a:rPr lang="en-US" sz="700" dirty="0"/>
              <a:t> (</a:t>
            </a:r>
            <a:r>
              <a:rPr lang="en-US" sz="700" dirty="0" err="1"/>
              <a:t>Ryukoku</a:t>
            </a:r>
            <a:r>
              <a:rPr lang="en-US" sz="700" dirty="0"/>
              <a:t> Univ.) </a:t>
            </a:r>
            <a:r>
              <a:rPr lang="en-US" sz="700" dirty="0" smtClean="0"/>
              <a:t>, Tatsuo </a:t>
            </a:r>
            <a:r>
              <a:rPr lang="en-US" sz="700" dirty="0" err="1"/>
              <a:t>Itoh</a:t>
            </a:r>
            <a:r>
              <a:rPr lang="en-US" sz="700" dirty="0"/>
              <a:t> (UCLA</a:t>
            </a:r>
            <a:r>
              <a:rPr lang="en-US" sz="700" dirty="0" smtClean="0"/>
              <a:t>), Masaaki </a:t>
            </a:r>
            <a:r>
              <a:rPr lang="en-US" sz="700" dirty="0" err="1"/>
              <a:t>Kuzuhara</a:t>
            </a:r>
            <a:r>
              <a:rPr lang="en-US" sz="700" dirty="0"/>
              <a:t> (University of Fukui</a:t>
            </a:r>
            <a:r>
              <a:rPr lang="en-US" sz="700" dirty="0" smtClean="0"/>
              <a:t>), Hai-Young </a:t>
            </a:r>
            <a:r>
              <a:rPr lang="en-US" sz="700" dirty="0"/>
              <a:t>Lee (</a:t>
            </a:r>
            <a:r>
              <a:rPr lang="en-US" sz="700" dirty="0" err="1"/>
              <a:t>Ajou</a:t>
            </a:r>
            <a:r>
              <a:rPr lang="en-US" sz="700" dirty="0"/>
              <a:t> University</a:t>
            </a:r>
            <a:r>
              <a:rPr lang="en-US" sz="700" dirty="0" smtClean="0"/>
              <a:t>), </a:t>
            </a:r>
            <a:r>
              <a:rPr lang="en-US" sz="700" dirty="0" err="1" smtClean="0"/>
              <a:t>Jenshan</a:t>
            </a:r>
            <a:r>
              <a:rPr lang="en-US" sz="700" dirty="0" smtClean="0"/>
              <a:t> </a:t>
            </a:r>
            <a:r>
              <a:rPr lang="en-US" sz="700" dirty="0"/>
              <a:t>Lin (University of Florida</a:t>
            </a:r>
            <a:r>
              <a:rPr lang="en-US" sz="700" dirty="0" smtClean="0"/>
              <a:t>), </a:t>
            </a:r>
            <a:r>
              <a:rPr lang="it-IT" sz="700" dirty="0" smtClean="0"/>
              <a:t>Stepan </a:t>
            </a:r>
            <a:r>
              <a:rPr lang="it-IT" sz="700" dirty="0"/>
              <a:t>Lucyszyn (Imperial College London</a:t>
            </a:r>
            <a:r>
              <a:rPr lang="it-IT" sz="700" dirty="0" smtClean="0"/>
              <a:t>), </a:t>
            </a:r>
            <a:r>
              <a:rPr lang="en-US" sz="700" dirty="0" smtClean="0"/>
              <a:t>Andrea </a:t>
            </a:r>
            <a:r>
              <a:rPr lang="en-US" sz="700" dirty="0"/>
              <a:t>Massa (University of </a:t>
            </a:r>
            <a:r>
              <a:rPr lang="en-US" sz="700" dirty="0" smtClean="0"/>
              <a:t>Trento), Milos </a:t>
            </a:r>
            <a:r>
              <a:rPr lang="en-US" sz="700" dirty="0" err="1"/>
              <a:t>Mazanek</a:t>
            </a:r>
            <a:r>
              <a:rPr lang="en-US" sz="700" dirty="0"/>
              <a:t> (University of Prague</a:t>
            </a:r>
            <a:r>
              <a:rPr lang="en-US" sz="700" dirty="0" smtClean="0"/>
              <a:t>), </a:t>
            </a:r>
            <a:r>
              <a:rPr lang="en-US" sz="700" dirty="0" err="1" smtClean="0"/>
              <a:t>Junji</a:t>
            </a:r>
            <a:r>
              <a:rPr lang="en-US" sz="700" dirty="0" smtClean="0"/>
              <a:t> </a:t>
            </a:r>
            <a:r>
              <a:rPr lang="en-US" sz="700" dirty="0"/>
              <a:t>Miyakoshi (Kyoto University</a:t>
            </a:r>
            <a:r>
              <a:rPr lang="en-US" sz="700" dirty="0" smtClean="0"/>
              <a:t>), Mauro </a:t>
            </a:r>
            <a:r>
              <a:rPr lang="en-US" sz="700" dirty="0" err="1" smtClean="0"/>
              <a:t>Mongiardo</a:t>
            </a:r>
            <a:r>
              <a:rPr lang="en-US" sz="700" dirty="0" smtClean="0"/>
              <a:t> (Univ. of Perugia), Amir </a:t>
            </a:r>
            <a:r>
              <a:rPr lang="en-US" sz="700" dirty="0" err="1"/>
              <a:t>Mortazawi</a:t>
            </a:r>
            <a:r>
              <a:rPr lang="en-US" sz="700" dirty="0"/>
              <a:t> (University of Michigan</a:t>
            </a:r>
            <a:r>
              <a:rPr lang="en-US" sz="700" dirty="0" smtClean="0"/>
              <a:t>), </a:t>
            </a:r>
            <a:r>
              <a:rPr lang="en-US" sz="700" dirty="0" err="1" smtClean="0"/>
              <a:t>Kenjiro</a:t>
            </a:r>
            <a:r>
              <a:rPr lang="en-US" sz="700" dirty="0" smtClean="0"/>
              <a:t> </a:t>
            </a:r>
            <a:r>
              <a:rPr lang="en-US" sz="700" dirty="0"/>
              <a:t>Nishikawa (Kagoshima </a:t>
            </a:r>
            <a:r>
              <a:rPr lang="en-US" sz="700" dirty="0" smtClean="0"/>
              <a:t>University), Koichi </a:t>
            </a:r>
            <a:r>
              <a:rPr lang="en-US" sz="700" dirty="0"/>
              <a:t>Ogawa (Toyama </a:t>
            </a:r>
            <a:r>
              <a:rPr lang="en-US" sz="700" dirty="0" smtClean="0"/>
              <a:t>University), Johannes </a:t>
            </a:r>
            <a:r>
              <a:rPr lang="en-US" sz="700" dirty="0" err="1"/>
              <a:t>Russer</a:t>
            </a:r>
            <a:r>
              <a:rPr lang="en-US" sz="700" dirty="0"/>
              <a:t> (Technical Univ. of Munich</a:t>
            </a:r>
            <a:r>
              <a:rPr lang="en-US" sz="700" dirty="0" smtClean="0"/>
              <a:t>), Tomohiro </a:t>
            </a:r>
            <a:r>
              <a:rPr lang="en-US" sz="700" dirty="0"/>
              <a:t>Seki (NTT</a:t>
            </a:r>
            <a:r>
              <a:rPr lang="en-US" sz="700" dirty="0" smtClean="0"/>
              <a:t>), Satoshi </a:t>
            </a:r>
            <a:r>
              <a:rPr lang="en-US" sz="700" dirty="0" err="1"/>
              <a:t>Shimokawa</a:t>
            </a:r>
            <a:r>
              <a:rPr lang="en-US" sz="700" dirty="0"/>
              <a:t> (Fujitsu </a:t>
            </a:r>
            <a:r>
              <a:rPr lang="en-US" sz="700" dirty="0" smtClean="0"/>
              <a:t>Laboratory), Naoki </a:t>
            </a:r>
            <a:r>
              <a:rPr lang="en-US" sz="700" dirty="0"/>
              <a:t>Shinohara (Kyoto University</a:t>
            </a:r>
            <a:r>
              <a:rPr lang="en-US" sz="700" dirty="0" smtClean="0"/>
              <a:t>), </a:t>
            </a:r>
            <a:r>
              <a:rPr lang="en-US" sz="700" dirty="0" err="1" smtClean="0"/>
              <a:t>HirokiShoki</a:t>
            </a:r>
            <a:r>
              <a:rPr lang="en-US" sz="700" dirty="0" smtClean="0"/>
              <a:t> </a:t>
            </a:r>
            <a:r>
              <a:rPr lang="en-US" sz="700" dirty="0"/>
              <a:t>(Toshiba co</a:t>
            </a:r>
            <a:r>
              <a:rPr lang="en-US" sz="700" dirty="0" smtClean="0"/>
              <a:t>.), Ken </a:t>
            </a:r>
            <a:r>
              <a:rPr lang="en-US" sz="700" dirty="0"/>
              <a:t>Takei (Hitachi, Ltd</a:t>
            </a:r>
            <a:r>
              <a:rPr lang="en-US" sz="700" dirty="0" smtClean="0"/>
              <a:t>.), Manos </a:t>
            </a:r>
            <a:r>
              <a:rPr lang="en-US" sz="700" dirty="0" err="1"/>
              <a:t>Tentzeris</a:t>
            </a:r>
            <a:r>
              <a:rPr lang="en-US" sz="700" dirty="0"/>
              <a:t> (Georgia Tech</a:t>
            </a:r>
            <a:r>
              <a:rPr lang="en-US" sz="700" dirty="0" smtClean="0"/>
              <a:t>), Yoshiyuki </a:t>
            </a:r>
            <a:r>
              <a:rPr lang="en-US" sz="700" dirty="0" err="1" smtClean="0"/>
              <a:t>Fujino</a:t>
            </a:r>
            <a:r>
              <a:rPr lang="en-US" sz="700" dirty="0" smtClean="0"/>
              <a:t> (</a:t>
            </a:r>
            <a:r>
              <a:rPr lang="en-US" sz="700" dirty="0"/>
              <a:t>NICT</a:t>
            </a:r>
            <a:r>
              <a:rPr lang="en-US" sz="700" dirty="0" smtClean="0"/>
              <a:t>), Young </a:t>
            </a:r>
            <a:r>
              <a:rPr lang="en-US" sz="700" dirty="0"/>
              <a:t>Jin Park (KERI</a:t>
            </a:r>
            <a:r>
              <a:rPr lang="en-US" sz="700" dirty="0" smtClean="0"/>
              <a:t>), In-</a:t>
            </a:r>
            <a:r>
              <a:rPr lang="en-US" sz="700" dirty="0" err="1" smtClean="0"/>
              <a:t>Kui</a:t>
            </a:r>
            <a:r>
              <a:rPr lang="en-US" sz="700" dirty="0" smtClean="0"/>
              <a:t> </a:t>
            </a:r>
            <a:r>
              <a:rPr lang="en-US" sz="700" dirty="0"/>
              <a:t>Cho (ETRI</a:t>
            </a:r>
            <a:r>
              <a:rPr lang="en-US" sz="700" dirty="0" smtClean="0"/>
              <a:t>), Kang </a:t>
            </a:r>
            <a:r>
              <a:rPr lang="en-US" sz="700" dirty="0"/>
              <a:t>Yoon Lee (</a:t>
            </a:r>
            <a:r>
              <a:rPr lang="en-US" sz="700" dirty="0" err="1"/>
              <a:t>Sungkyunkwan</a:t>
            </a:r>
            <a:r>
              <a:rPr lang="en-US" sz="700" dirty="0"/>
              <a:t> University</a:t>
            </a:r>
            <a:r>
              <a:rPr lang="en-US" sz="700" dirty="0" smtClean="0"/>
              <a:t>), Masao </a:t>
            </a:r>
            <a:r>
              <a:rPr lang="en-US" sz="700" dirty="0" err="1" smtClean="0"/>
              <a:t>Taki</a:t>
            </a:r>
            <a:r>
              <a:rPr lang="en-US" sz="700" dirty="0" smtClean="0"/>
              <a:t> (Tokyo Metropolitan University)</a:t>
            </a:r>
          </a:p>
          <a:p>
            <a:endParaRPr lang="en-US" sz="700" dirty="0" smtClean="0"/>
          </a:p>
          <a:p>
            <a:endParaRPr lang="en-US" sz="700" dirty="0" smtClean="0"/>
          </a:p>
        </p:txBody>
      </p:sp>
      <p:pic>
        <p:nvPicPr>
          <p:cNvPr id="9" name="Picture 1" descr="C:\Documents and Settings\dietlein\My Documents\My Pictures\Google Talk Received Images\colorseal.pn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019800" y="8229600"/>
            <a:ext cx="708056" cy="70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079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" b="15711"/>
          <a:stretch/>
        </p:blipFill>
        <p:spPr>
          <a:xfrm>
            <a:off x="76200" y="76200"/>
            <a:ext cx="3352800" cy="2286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41"/>
          <a:stretch/>
        </p:blipFill>
        <p:spPr>
          <a:xfrm>
            <a:off x="3429000" y="76201"/>
            <a:ext cx="33528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914400"/>
            <a:ext cx="6076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IEEE Wireless Power Transfer Conference 2015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Technology, Devices, Systems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May 13-15, 2015, Boulder, Colorado, U.S.A.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514600"/>
            <a:ext cx="6477000" cy="64710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s-ES" sz="1100" b="1" dirty="0" err="1" smtClean="0">
                <a:solidFill>
                  <a:srgbClr val="0000CC"/>
                </a:solidFill>
              </a:rPr>
              <a:t>Venue</a:t>
            </a:r>
            <a:r>
              <a:rPr lang="es-ES" sz="1100" b="1" dirty="0" smtClean="0">
                <a:solidFill>
                  <a:srgbClr val="0000CC"/>
                </a:solidFill>
              </a:rPr>
              <a:t>:    </a:t>
            </a:r>
            <a:r>
              <a:rPr lang="es-ES" sz="1100" dirty="0" err="1" smtClean="0"/>
              <a:t>University</a:t>
            </a:r>
            <a:r>
              <a:rPr lang="es-ES" sz="1100" dirty="0" smtClean="0"/>
              <a:t> of Colorado, Boulder, U.S.A.</a:t>
            </a:r>
            <a:r>
              <a:rPr lang="es-ES" sz="1100" dirty="0"/>
              <a:t>	</a:t>
            </a:r>
            <a:r>
              <a:rPr lang="es-ES" sz="1100" dirty="0" smtClean="0"/>
              <a:t>	</a:t>
            </a:r>
            <a:r>
              <a:rPr lang="en-US" sz="1100" b="1" dirty="0" smtClean="0">
                <a:solidFill>
                  <a:srgbClr val="0000CC"/>
                </a:solidFill>
              </a:rPr>
              <a:t>Web site: </a:t>
            </a:r>
            <a:r>
              <a:rPr lang="en-US" sz="1100" dirty="0" smtClean="0">
                <a:hlinkClick r:id="rId4"/>
              </a:rPr>
              <a:t>www.wptc2015.org</a:t>
            </a:r>
            <a:r>
              <a:rPr lang="en-US" sz="1100" dirty="0" smtClean="0"/>
              <a:t> </a:t>
            </a:r>
            <a:endParaRPr lang="en-US" sz="1100" dirty="0"/>
          </a:p>
          <a:p>
            <a:endParaRPr lang="en-US" sz="1100" b="1" dirty="0" smtClean="0">
              <a:solidFill>
                <a:srgbClr val="0000CC"/>
              </a:solidFill>
            </a:endParaRPr>
          </a:p>
          <a:p>
            <a:r>
              <a:rPr lang="en-US" sz="1100" b="1" dirty="0" smtClean="0">
                <a:solidFill>
                  <a:srgbClr val="0000CC"/>
                </a:solidFill>
              </a:rPr>
              <a:t>Important dates:</a:t>
            </a:r>
            <a:endParaRPr lang="en-US" sz="1100" b="1" dirty="0">
              <a:solidFill>
                <a:srgbClr val="0000CC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 smtClean="0"/>
              <a:t>Deadline for Submission of Preliminary Paper </a:t>
            </a:r>
            <a:r>
              <a:rPr lang="en-US" sz="1050" smtClean="0"/>
              <a:t>:   </a:t>
            </a:r>
            <a:r>
              <a:rPr lang="en-US" sz="1050" b="1" smtClean="0">
                <a:solidFill>
                  <a:srgbClr val="800000"/>
                </a:solidFill>
              </a:rPr>
              <a:t>February 6, </a:t>
            </a:r>
            <a:r>
              <a:rPr lang="en-US" sz="1050" b="1" dirty="0" smtClean="0">
                <a:solidFill>
                  <a:srgbClr val="800000"/>
                </a:solidFill>
              </a:rPr>
              <a:t>2015</a:t>
            </a:r>
          </a:p>
          <a:p>
            <a:pPr marL="685800"/>
            <a:r>
              <a:rPr lang="en-US" sz="1050" dirty="0" smtClean="0"/>
              <a:t>Submission </a:t>
            </a:r>
            <a:r>
              <a:rPr lang="en-US" sz="1050" dirty="0"/>
              <a:t>Guidelines: Authors are invited to submit no more than four-page paper in English. The paper should explain clearly the content and relevance of the proposed technical contribution. The paper will be </a:t>
            </a:r>
            <a:r>
              <a:rPr lang="en-US" sz="1050" dirty="0" smtClean="0"/>
              <a:t>peer-reviewed. Please </a:t>
            </a:r>
            <a:r>
              <a:rPr lang="en-US" sz="1050" dirty="0"/>
              <a:t>use the On-Line-Submission system</a:t>
            </a:r>
            <a:r>
              <a:rPr lang="en-US" sz="1050" dirty="0" smtClean="0"/>
              <a:t>.</a:t>
            </a:r>
            <a:endParaRPr lang="en-US" sz="1050" b="1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 smtClean="0"/>
              <a:t>Notification </a:t>
            </a:r>
            <a:r>
              <a:rPr lang="en-US" sz="1050" dirty="0"/>
              <a:t>of Acceptance : </a:t>
            </a:r>
            <a:r>
              <a:rPr lang="en-US" sz="1050" dirty="0" smtClean="0"/>
              <a:t>                                    </a:t>
            </a:r>
            <a:r>
              <a:rPr lang="en-US" sz="1050" b="1" dirty="0" smtClean="0">
                <a:solidFill>
                  <a:srgbClr val="800000"/>
                </a:solidFill>
              </a:rPr>
              <a:t>March </a:t>
            </a:r>
            <a:r>
              <a:rPr lang="en-US" sz="1050" b="1" dirty="0" smtClean="0">
                <a:solidFill>
                  <a:srgbClr val="800000"/>
                </a:solidFill>
              </a:rPr>
              <a:t>12, </a:t>
            </a:r>
            <a:r>
              <a:rPr lang="en-US" sz="1050" b="1" dirty="0" smtClean="0">
                <a:solidFill>
                  <a:srgbClr val="800000"/>
                </a:solidFill>
              </a:rPr>
              <a:t>2015</a:t>
            </a:r>
            <a:endParaRPr lang="en-US" sz="1050" b="1" dirty="0">
              <a:solidFill>
                <a:srgbClr val="8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Deadline for Submission of Final Paper : </a:t>
            </a:r>
            <a:r>
              <a:rPr lang="en-US" sz="1050" dirty="0" smtClean="0"/>
              <a:t>               </a:t>
            </a:r>
            <a:r>
              <a:rPr lang="en-US" sz="1050" b="1" dirty="0" smtClean="0">
                <a:solidFill>
                  <a:srgbClr val="800000"/>
                </a:solidFill>
              </a:rPr>
              <a:t>April 5, 2015</a:t>
            </a:r>
            <a:endParaRPr lang="en-US" sz="1050" b="1" dirty="0">
              <a:solidFill>
                <a:srgbClr val="8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Conference Date : </a:t>
            </a:r>
            <a:r>
              <a:rPr lang="en-US" sz="1050" dirty="0" smtClean="0"/>
              <a:t>                                                      </a:t>
            </a:r>
            <a:r>
              <a:rPr lang="en-US" sz="1050" b="1" dirty="0" smtClean="0">
                <a:solidFill>
                  <a:srgbClr val="800000"/>
                </a:solidFill>
              </a:rPr>
              <a:t>May 13-15, 2015</a:t>
            </a:r>
            <a:endParaRPr lang="en-US" sz="1050" b="1" dirty="0">
              <a:solidFill>
                <a:srgbClr val="800000"/>
              </a:solidFill>
            </a:endParaRP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Accepted </a:t>
            </a:r>
            <a:r>
              <a:rPr lang="en-US" sz="1100" dirty="0"/>
              <a:t>papers will appear in the </a:t>
            </a:r>
            <a:r>
              <a:rPr lang="en-US" sz="1100" dirty="0" smtClean="0"/>
              <a:t>WPTC-2015 conference </a:t>
            </a:r>
            <a:r>
              <a:rPr lang="en-US" sz="1100" dirty="0"/>
              <a:t>proceedings and will be included in IEEE </a:t>
            </a:r>
            <a:r>
              <a:rPr lang="en-US" sz="1100" dirty="0" err="1"/>
              <a:t>Xplore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 WPTC-2015 Prize </a:t>
            </a:r>
            <a:r>
              <a:rPr lang="en-US" sz="1100" dirty="0"/>
              <a:t>will be given to the </a:t>
            </a:r>
            <a:r>
              <a:rPr lang="en-US" sz="1100" dirty="0" smtClean="0"/>
              <a:t>Best Conference Paper , selected </a:t>
            </a:r>
            <a:r>
              <a:rPr lang="en-US" sz="1100" dirty="0"/>
              <a:t>by the </a:t>
            </a:r>
            <a:r>
              <a:rPr lang="en-US" sz="1100" dirty="0" smtClean="0"/>
              <a:t>WPTC-2014 Awards </a:t>
            </a:r>
            <a:r>
              <a:rPr lang="en-US" sz="1100" dirty="0"/>
              <a:t>Committee 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b="1" dirty="0" smtClean="0">
                <a:solidFill>
                  <a:srgbClr val="0000CC"/>
                </a:solidFill>
              </a:rPr>
              <a:t>Registration Fee:</a:t>
            </a:r>
            <a:endParaRPr lang="en-US" sz="1100" b="1" dirty="0">
              <a:solidFill>
                <a:srgbClr val="0000CC"/>
              </a:solidFill>
            </a:endParaRPr>
          </a:p>
          <a:p>
            <a:r>
              <a:rPr lang="en-US" sz="1100" b="1" dirty="0"/>
              <a:t>PRESENTING AUTHORS MUST PRE-REGISTER BY April </a:t>
            </a:r>
            <a:r>
              <a:rPr lang="en-US" sz="1100" b="1" dirty="0" smtClean="0"/>
              <a:t>30, 2015</a:t>
            </a:r>
            <a:endParaRPr lang="en-US" sz="1100" b="1" dirty="0"/>
          </a:p>
          <a:p>
            <a:r>
              <a:rPr lang="en-US" sz="1100" dirty="0"/>
              <a:t>(Only pre-registered paper will be published in the final technical program and IEEE </a:t>
            </a:r>
            <a:r>
              <a:rPr lang="en-US" sz="1100" dirty="0" err="1"/>
              <a:t>Xplore</a:t>
            </a:r>
            <a:r>
              <a:rPr lang="en-US" sz="1100" dirty="0" smtClean="0"/>
              <a:t>)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b="1" dirty="0" smtClean="0">
                <a:solidFill>
                  <a:srgbClr val="0000CC"/>
                </a:solidFill>
              </a:rPr>
              <a:t>Conference dinner reception, lunches and coffee breaks:</a:t>
            </a:r>
          </a:p>
          <a:p>
            <a:r>
              <a:rPr lang="en-US" sz="1100" dirty="0" smtClean="0"/>
              <a:t>Conference registration includes coffee breaks, lunches, a welcome reception and a dinner on Thursday night.</a:t>
            </a:r>
          </a:p>
          <a:p>
            <a:r>
              <a:rPr lang="en-US" sz="1100" dirty="0" smtClean="0"/>
              <a:t>  </a:t>
            </a:r>
            <a:endParaRPr lang="en-US" sz="1100" b="1" dirty="0" smtClean="0">
              <a:solidFill>
                <a:srgbClr val="0000CC"/>
              </a:solidFill>
            </a:endParaRPr>
          </a:p>
          <a:p>
            <a:r>
              <a:rPr lang="en-US" sz="1100" b="1" dirty="0" smtClean="0">
                <a:solidFill>
                  <a:srgbClr val="0000CC"/>
                </a:solidFill>
              </a:rPr>
              <a:t>Conference hotel:  </a:t>
            </a:r>
            <a:r>
              <a:rPr lang="en-US" sz="1100" dirty="0"/>
              <a:t>Millennium Harvest </a:t>
            </a:r>
            <a:r>
              <a:rPr lang="en-US" sz="1100" dirty="0" smtClean="0"/>
              <a:t>House, </a:t>
            </a:r>
            <a:r>
              <a:rPr lang="en-US" sz="1100" dirty="0"/>
              <a:t>Boulder 1345 28th St, Boulder, CO 80302</a:t>
            </a:r>
            <a:endParaRPr lang="en-US" sz="1100" b="1" dirty="0">
              <a:solidFill>
                <a:srgbClr val="0000CC"/>
              </a:solidFill>
            </a:endParaRPr>
          </a:p>
          <a:p>
            <a:r>
              <a:rPr lang="en-US" sz="1100" dirty="0" smtClean="0"/>
              <a:t>	       </a:t>
            </a:r>
            <a:r>
              <a:rPr lang="en-US" sz="1100" dirty="0"/>
              <a:t>www.millenniumhotels.com/</a:t>
            </a:r>
            <a:r>
              <a:rPr lang="en-US" sz="1100" dirty="0" err="1"/>
              <a:t>usa</a:t>
            </a:r>
            <a:r>
              <a:rPr lang="en-US" sz="1100" dirty="0"/>
              <a:t>/</a:t>
            </a:r>
            <a:r>
              <a:rPr lang="en-US" sz="1100" dirty="0" err="1"/>
              <a:t>millenniumboulder</a:t>
            </a:r>
            <a:r>
              <a:rPr lang="en-US" sz="1100" dirty="0"/>
              <a:t>/</a:t>
            </a:r>
            <a:r>
              <a:rPr lang="en-US" sz="1100" dirty="0" smtClean="0"/>
              <a:t>‎  </a:t>
            </a:r>
          </a:p>
          <a:p>
            <a:endParaRPr lang="en-US" sz="1100" dirty="0"/>
          </a:p>
          <a:p>
            <a:r>
              <a:rPr lang="en-US" sz="1100" b="1" dirty="0" smtClean="0">
                <a:solidFill>
                  <a:srgbClr val="0000CC"/>
                </a:solidFill>
              </a:rPr>
              <a:t>Contacts: </a:t>
            </a:r>
            <a:r>
              <a:rPr lang="en-US" sz="1100" dirty="0" smtClean="0"/>
              <a:t>Organizing committee  </a:t>
            </a:r>
            <a:r>
              <a:rPr lang="en-US" sz="1100" dirty="0" smtClean="0">
                <a:hlinkClick r:id="rId5"/>
              </a:rPr>
              <a:t>wptc2015@colorado.edu</a:t>
            </a:r>
            <a:r>
              <a:rPr lang="en-US" sz="1100" dirty="0" smtClean="0"/>
              <a:t> 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39947"/>
              </p:ext>
            </p:extLst>
          </p:nvPr>
        </p:nvGraphicFramePr>
        <p:xfrm>
          <a:off x="457200" y="5593080"/>
          <a:ext cx="6248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143000"/>
                <a:gridCol w="1447800"/>
                <a:gridCol w="2057400"/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IEEE Members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Non-IEEE Members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Students and Life Members</a:t>
                      </a:r>
                      <a:endParaRPr lang="en-US" sz="1200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Early registration</a:t>
                      </a:r>
                    </a:p>
                    <a:p>
                      <a:pPr algn="ctr"/>
                      <a:r>
                        <a:rPr lang="en-US" sz="1200" dirty="0" smtClean="0"/>
                        <a:t>(by</a:t>
                      </a:r>
                      <a:r>
                        <a:rPr lang="en-US" sz="1200" baseline="0" dirty="0" smtClean="0"/>
                        <a:t> March 31)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</a:t>
                      </a:r>
                      <a:r>
                        <a:rPr lang="en-US" sz="1200" baseline="0" dirty="0" smtClean="0"/>
                        <a:t> 350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$ 150</a:t>
                      </a:r>
                      <a:endParaRPr lang="en-US" sz="1200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Late (by April 30) and</a:t>
                      </a:r>
                      <a:r>
                        <a:rPr lang="en-US" sz="1200" baseline="0" dirty="0" smtClean="0"/>
                        <a:t> on-site registration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$ 450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$ 250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229600"/>
            <a:ext cx="238887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1" y="114301"/>
            <a:ext cx="1162050" cy="5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V="1">
            <a:off x="152400" y="2438400"/>
            <a:ext cx="0" cy="6039372"/>
          </a:xfrm>
          <a:prstGeom prst="line">
            <a:avLst/>
          </a:prstGeom>
          <a:ln w="73025" cmpd="thickThin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152400" y="5029200"/>
            <a:ext cx="152400" cy="152400"/>
          </a:xfrm>
          <a:prstGeom prst="triangl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152400" y="3276600"/>
            <a:ext cx="152400" cy="152400"/>
          </a:xfrm>
          <a:prstGeom prst="triangl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152400" y="2590800"/>
            <a:ext cx="152400" cy="152400"/>
          </a:xfrm>
          <a:prstGeom prst="triangl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52400" y="7010400"/>
            <a:ext cx="152400" cy="152400"/>
          </a:xfrm>
          <a:prstGeom prst="triangl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152400" y="7696200"/>
            <a:ext cx="152400" cy="152400"/>
          </a:xfrm>
          <a:prstGeom prst="triangl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52400" y="8077200"/>
            <a:ext cx="152400" cy="152400"/>
          </a:xfrm>
          <a:prstGeom prst="triangl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C:\Documents and Settings\dietlein\My Documents\My Pictures\Google Talk Received Images\colorseal.pn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5867400" y="8120326"/>
            <a:ext cx="789840" cy="78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818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819</Words>
  <Application>Microsoft Office PowerPoint</Application>
  <PresentationFormat>On-screen Show (4:3)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Zoya Popovic</dc:creator>
  <cp:lastModifiedBy>Akmal Hisyam Idris</cp:lastModifiedBy>
  <cp:revision>50</cp:revision>
  <cp:lastPrinted>2014-11-17T20:06:30Z</cp:lastPrinted>
  <dcterms:created xsi:type="dcterms:W3CDTF">2006-08-16T00:00:00Z</dcterms:created>
  <dcterms:modified xsi:type="dcterms:W3CDTF">2015-03-04T20:47:57Z</dcterms:modified>
</cp:coreProperties>
</file>