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Dosis Light"/>
      <p:regular r:id="rId12"/>
      <p:bold r:id="rId13"/>
    </p:embeddedFont>
    <p:embeddedFont>
      <p:font typeface="Dosis"/>
      <p:regular r:id="rId14"/>
      <p:bold r:id="rId15"/>
    </p:embeddedFont>
    <p:embeddedFont>
      <p:font typeface="Pontano Sans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DosisLight-bold.fntdata"/><Relationship Id="rId12" Type="http://schemas.openxmlformats.org/officeDocument/2006/relationships/font" Target="fonts/Dosis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osis-bold.fntdata"/><Relationship Id="rId14" Type="http://schemas.openxmlformats.org/officeDocument/2006/relationships/font" Target="fonts/Dosis-regular.fntdata"/><Relationship Id="rId16" Type="http://schemas.openxmlformats.org/officeDocument/2006/relationships/font" Target="fonts/Pontano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cf57cfc6f_2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cf57cfc6f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f57cfc6f_2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cf57cfc6f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f57cfc6f_2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f57cfc6f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f57cfc6f_2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f57cfc6f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9BCF6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leaves">
  <p:cSld name="BLANK_2">
    <p:bg>
      <p:bgPr>
        <a:solidFill>
          <a:srgbClr val="9BCF6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51B148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rect b="b" l="l" r="r" t="t"/>
            <a:pathLst>
              <a:path extrusionOk="0" h="12944" w="19646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rect b="b" l="l" r="r" t="t"/>
            <a:pathLst>
              <a:path extrusionOk="0" h="10385" w="11196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rect b="b" l="l" r="r" t="t"/>
            <a:pathLst>
              <a:path extrusionOk="0" h="25777" w="1996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rect b="b" l="l" r="r" t="t"/>
            <a:pathLst>
              <a:path extrusionOk="0" h="12668" w="15375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rect b="b" l="l" r="r" t="t"/>
            <a:pathLst>
              <a:path extrusionOk="0" h="27692" w="15908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Clr>
                <a:srgbClr val="51B148"/>
              </a:buClr>
              <a:buSzPts val="2600"/>
              <a:buChar char="⊷"/>
              <a:defRPr i="1" sz="2600">
                <a:solidFill>
                  <a:srgbClr val="51B148"/>
                </a:solidFill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⊶"/>
              <a:defRPr i="1" sz="2600">
                <a:solidFill>
                  <a:srgbClr val="51B148"/>
                </a:solidFill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⊸"/>
              <a:defRPr i="1" sz="2600">
                <a:solidFill>
                  <a:srgbClr val="51B148"/>
                </a:solidFill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●"/>
              <a:defRPr i="1" sz="2600">
                <a:solidFill>
                  <a:srgbClr val="51B148"/>
                </a:solidFill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○"/>
              <a:defRPr i="1" sz="2600">
                <a:solidFill>
                  <a:srgbClr val="51B148"/>
                </a:solidFill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■"/>
              <a:defRPr i="1" sz="2600">
                <a:solidFill>
                  <a:srgbClr val="51B148"/>
                </a:solidFill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●"/>
              <a:defRPr i="1" sz="2600">
                <a:solidFill>
                  <a:srgbClr val="51B148"/>
                </a:solidFill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○"/>
              <a:defRPr i="1" sz="2600">
                <a:solidFill>
                  <a:srgbClr val="51B148"/>
                </a:solidFill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■"/>
              <a:defRPr i="1" sz="2600">
                <a:solidFill>
                  <a:srgbClr val="51B14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84F56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rgbClr val="484F5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rect b="b" l="l" r="r" t="t"/>
            <a:pathLst>
              <a:path extrusionOk="0" h="18892" w="12006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rect b="b" l="l" r="r" t="t"/>
            <a:pathLst>
              <a:path extrusionOk="0" h="13993" w="24157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rect b="b" l="l" r="r" t="t"/>
            <a:pathLst>
              <a:path extrusionOk="0" h="18486" w="12962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1" name="Google Shape;71;p8"/>
          <p:cNvSpPr txBox="1"/>
          <p:nvPr>
            <p:ph idx="2" type="body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2" name="Google Shape;72;p8"/>
          <p:cNvSpPr txBox="1"/>
          <p:nvPr>
            <p:ph idx="3" type="body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⊷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⊶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⊸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ctrTitle"/>
          </p:nvPr>
        </p:nvSpPr>
        <p:spPr>
          <a:xfrm>
            <a:off x="5349175" y="19918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Plugin Plant</a:t>
            </a:r>
            <a:endParaRPr/>
          </a:p>
        </p:txBody>
      </p:sp>
      <p:sp>
        <p:nvSpPr>
          <p:cNvPr id="109" name="Google Shape;109;p14"/>
          <p:cNvSpPr txBox="1"/>
          <p:nvPr>
            <p:ph idx="1" type="subTitle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Plugin Team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1B14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116" name="Google Shape;116;p15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5"/>
          <p:cNvSpPr/>
          <p:nvPr/>
        </p:nvSpPr>
        <p:spPr>
          <a:xfrm>
            <a:off x="2027271" y="916449"/>
            <a:ext cx="1417580" cy="80076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5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120" name="Google Shape;120;p15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1119751" y="2269155"/>
            <a:ext cx="1775404" cy="981322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3404615" y="595000"/>
            <a:ext cx="696695" cy="393592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 txBox="1"/>
          <p:nvPr>
            <p:ph idx="4294967295" type="title"/>
          </p:nvPr>
        </p:nvSpPr>
        <p:spPr>
          <a:xfrm>
            <a:off x="4101300" y="97137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Apa sih Plugin Plant App 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15"/>
          <p:cNvSpPr txBox="1"/>
          <p:nvPr>
            <p:ph idx="4294967295" type="body"/>
          </p:nvPr>
        </p:nvSpPr>
        <p:spPr>
          <a:xfrm>
            <a:off x="6518224" y="1729738"/>
            <a:ext cx="2361300" cy="23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Wiki Tanaman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Pengetahuan tentang tanaman dan perawatannya.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Tonam (Toko Tanaman)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Menyediakan berbagai macam tanaman dan pupuk untuk kebutuhan tanaman.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27" name="Google Shape;127;p15"/>
          <p:cNvSpPr txBox="1"/>
          <p:nvPr>
            <p:ph idx="4294967295" type="body"/>
          </p:nvPr>
        </p:nvSpPr>
        <p:spPr>
          <a:xfrm>
            <a:off x="4014725" y="1729738"/>
            <a:ext cx="2361300" cy="23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FFFF"/>
                </a:solidFill>
              </a:rPr>
              <a:t>Plugin Plant App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Aplikasi pemantauan tanaman secara realtime dari lahan tanam.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FFFF"/>
                </a:solidFill>
              </a:rPr>
              <a:t>Statistik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Berisi statistik perkembangan tanaman, hasil panen, dan penghasilan.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51B148"/>
                </a:solidFill>
              </a:rPr>
              <a:t>‹#›</a:t>
            </a:fld>
            <a:endParaRPr>
              <a:solidFill>
                <a:srgbClr val="51B148"/>
              </a:solidFill>
            </a:endParaRPr>
          </a:p>
        </p:txBody>
      </p:sp>
      <p:sp>
        <p:nvSpPr>
          <p:cNvPr id="134" name="Google Shape;134;p16"/>
          <p:cNvSpPr txBox="1"/>
          <p:nvPr>
            <p:ph idx="4294967295" type="title"/>
          </p:nvPr>
        </p:nvSpPr>
        <p:spPr>
          <a:xfrm>
            <a:off x="1845850" y="821350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Latar Belakang Masalah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6"/>
          <p:cNvSpPr txBox="1"/>
          <p:nvPr>
            <p:ph idx="4294967295" type="body"/>
          </p:nvPr>
        </p:nvSpPr>
        <p:spPr>
          <a:xfrm>
            <a:off x="1845850" y="1611925"/>
            <a:ext cx="6490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Kurangnya pengetahuan masyarakat detail dari tanaman pada lahan.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Kurangnya pemanfaatan teknologi internet pada bidang Agriculture.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-1649791" y="41630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idx="4294967295" type="body"/>
          </p:nvPr>
        </p:nvSpPr>
        <p:spPr>
          <a:xfrm>
            <a:off x="6726225" y="1166600"/>
            <a:ext cx="16038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</a:rPr>
              <a:t>Ketiga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Terdapat toko online sehingga memudahkan petani/masyarakat membeli pupuk/ tanaman tau hanya sekedar mengecek harga dari tanaman maupun pupuk pasaran.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42" name="Google Shape;142;p17"/>
          <p:cNvSpPr txBox="1"/>
          <p:nvPr>
            <p:ph idx="4294967295" type="title"/>
          </p:nvPr>
        </p:nvSpPr>
        <p:spPr>
          <a:xfrm>
            <a:off x="2096000" y="30637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Inovasi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43" name="Google Shape;143;p17"/>
          <p:cNvSpPr txBox="1"/>
          <p:nvPr>
            <p:ph idx="4294967295" type="body"/>
          </p:nvPr>
        </p:nvSpPr>
        <p:spPr>
          <a:xfrm>
            <a:off x="1605825" y="1190325"/>
            <a:ext cx="16602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</a:rPr>
              <a:t>Pertama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Petani / masyarakat bisa mengetahui berbagai macam tanaman atau sesuatu informasi tentang tanaman tersebut dengan fitur Wiki Plant.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44" name="Google Shape;144;p17"/>
          <p:cNvSpPr txBox="1"/>
          <p:nvPr>
            <p:ph idx="4294967295" type="body"/>
          </p:nvPr>
        </p:nvSpPr>
        <p:spPr>
          <a:xfrm>
            <a:off x="4133175" y="1190325"/>
            <a:ext cx="17259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</a:rPr>
              <a:t>Kedua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Memudahkan petani/masyarakat memantau tanaman di lahan tanpa harus ke tempat.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-1649791" y="41630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6" name="Google Shape;146;p17"/>
          <p:cNvGrpSpPr/>
          <p:nvPr/>
        </p:nvGrpSpPr>
        <p:grpSpPr>
          <a:xfrm>
            <a:off x="572025" y="4210333"/>
            <a:ext cx="531343" cy="825251"/>
            <a:chOff x="2624850" y="4296000"/>
            <a:chExt cx="380400" cy="495825"/>
          </a:xfrm>
        </p:grpSpPr>
        <p:sp>
          <p:nvSpPr>
            <p:cNvPr id="147" name="Google Shape;147;p1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7"/>
          <p:cNvSpPr/>
          <p:nvPr/>
        </p:nvSpPr>
        <p:spPr>
          <a:xfrm>
            <a:off x="275750" y="3684012"/>
            <a:ext cx="835898" cy="550541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>
            <p:ph idx="4294967295" type="ctrTitle"/>
          </p:nvPr>
        </p:nvSpPr>
        <p:spPr>
          <a:xfrm>
            <a:off x="4591600" y="326800"/>
            <a:ext cx="37278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Color Pallet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57" name="Google Shape;157;p18"/>
          <p:cNvGrpSpPr/>
          <p:nvPr/>
        </p:nvGrpSpPr>
        <p:grpSpPr>
          <a:xfrm>
            <a:off x="824607" y="1864588"/>
            <a:ext cx="2009496" cy="1317944"/>
            <a:chOff x="1444829" y="1986811"/>
            <a:chExt cx="1830809" cy="1289700"/>
          </a:xfrm>
        </p:grpSpPr>
        <p:sp>
          <p:nvSpPr>
            <p:cNvPr id="158" name="Google Shape;158;p18"/>
            <p:cNvSpPr txBox="1"/>
            <p:nvPr/>
          </p:nvSpPr>
          <p:spPr>
            <a:xfrm>
              <a:off x="1444829" y="1986811"/>
              <a:ext cx="12564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#ff7f01</a:t>
              </a:r>
              <a:endParaRPr sz="12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Kehangatan, kenyamanan, keceriaan</a:t>
              </a:r>
              <a:endParaRPr sz="12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159" name="Google Shape;159;p1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B8F567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60" name="Google Shape;160;p18"/>
          <p:cNvGrpSpPr/>
          <p:nvPr/>
        </p:nvGrpSpPr>
        <p:grpSpPr>
          <a:xfrm>
            <a:off x="4591601" y="1513274"/>
            <a:ext cx="2883824" cy="1317944"/>
            <a:chOff x="5209838" y="1060358"/>
            <a:chExt cx="2627390" cy="1289700"/>
          </a:xfrm>
        </p:grpSpPr>
        <p:sp>
          <p:nvSpPr>
            <p:cNvPr id="161" name="Google Shape;161;p18"/>
            <p:cNvSpPr txBox="1"/>
            <p:nvPr/>
          </p:nvSpPr>
          <p:spPr>
            <a:xfrm>
              <a:off x="6496528" y="1060358"/>
              <a:ext cx="13407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#27f732</a:t>
              </a:r>
              <a:endParaRPr sz="12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Kesuburan, kesegaran dan keseimbangan</a:t>
              </a:r>
              <a:endParaRPr sz="8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162" name="Google Shape;162;p1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51B14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63" name="Google Shape;163;p18"/>
          <p:cNvGrpSpPr/>
          <p:nvPr/>
        </p:nvGrpSpPr>
        <p:grpSpPr>
          <a:xfrm>
            <a:off x="4591601" y="3516299"/>
            <a:ext cx="2671768" cy="1317944"/>
            <a:chOff x="5209838" y="3020457"/>
            <a:chExt cx="2434191" cy="1289700"/>
          </a:xfrm>
        </p:grpSpPr>
        <p:sp>
          <p:nvSpPr>
            <p:cNvPr id="164" name="Google Shape;164;p18"/>
            <p:cNvSpPr txBox="1"/>
            <p:nvPr/>
          </p:nvSpPr>
          <p:spPr>
            <a:xfrm>
              <a:off x="6496529" y="3020457"/>
              <a:ext cx="11475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#22b77b</a:t>
              </a:r>
              <a:endParaRPr sz="12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Kemakmurandan stabilitas</a:t>
              </a:r>
              <a:endParaRPr sz="8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rgbClr val="FFFFFF"/>
                </a:solidFill>
                <a:highlight>
                  <a:srgbClr val="F6F6F9"/>
                </a:highlight>
              </a:endParaRPr>
            </a:p>
          </p:txBody>
        </p:sp>
        <p:cxnSp>
          <p:nvCxnSpPr>
            <p:cNvPr id="165" name="Google Shape;165;p1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9BCF6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66" name="Google Shape;166;p18"/>
          <p:cNvGrpSpPr/>
          <p:nvPr/>
        </p:nvGrpSpPr>
        <p:grpSpPr>
          <a:xfrm>
            <a:off x="2069437" y="1120738"/>
            <a:ext cx="4195001" cy="3873218"/>
            <a:chOff x="2662213" y="676740"/>
            <a:chExt cx="3821976" cy="3790213"/>
          </a:xfrm>
        </p:grpSpPr>
        <p:sp>
          <p:nvSpPr>
            <p:cNvPr id="167" name="Google Shape;167;p1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27F7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22B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 rot="-3600185">
              <a:off x="3201759" y="118452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FF7F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1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71" name="Google Shape;171;p1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FF7F0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FF7F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p1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74" name="Google Shape;174;p1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7F732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7F7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77" name="Google Shape;177;p1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2B77B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2B7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9" name="Google Shape;179;p1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03 </a:t>
              </a:r>
              <a:endParaRPr sz="1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180" name="Google Shape;180;p1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01 </a:t>
              </a:r>
              <a:endParaRPr sz="1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02 </a:t>
              </a:r>
              <a:endParaRPr sz="1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/>
          <p:nvPr/>
        </p:nvSpPr>
        <p:spPr>
          <a:xfrm>
            <a:off x="200243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51B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>
            <p:ph idx="4294967295" type="body"/>
          </p:nvPr>
        </p:nvSpPr>
        <p:spPr>
          <a:xfrm>
            <a:off x="4712625" y="489750"/>
            <a:ext cx="29118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rPr>
              <a:t>Android App</a:t>
            </a:r>
            <a:endParaRPr sz="3000">
              <a:solidFill>
                <a:srgbClr val="51B148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Menggunakan Buttom Navigation dengan 5 menu utama.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8" name="Google Shape;188;p1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800" y="851025"/>
            <a:ext cx="1859524" cy="3305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0"/>
          <p:cNvSpPr txBox="1"/>
          <p:nvPr>
            <p:ph idx="4294967295" type="ctrTitle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1B148"/>
                </a:solidFill>
              </a:rPr>
              <a:t>Thanks</a:t>
            </a:r>
            <a:r>
              <a:rPr lang="en" sz="9600">
                <a:solidFill>
                  <a:srgbClr val="51B148"/>
                </a:solidFill>
              </a:rPr>
              <a:t>!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196" name="Google Shape;196;p20"/>
          <p:cNvSpPr txBox="1"/>
          <p:nvPr>
            <p:ph idx="4294967295" type="subTitle"/>
          </p:nvPr>
        </p:nvSpPr>
        <p:spPr>
          <a:xfrm>
            <a:off x="685800" y="2018282"/>
            <a:ext cx="4390500" cy="23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ANY QUESTIONS?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@username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user@mail.me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5020246" y="816383"/>
            <a:ext cx="2713515" cy="2468231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 rot="2240807">
            <a:off x="6269797" y="3349126"/>
            <a:ext cx="1651746" cy="100249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 rot="-6741915">
            <a:off x="7586101" y="2562766"/>
            <a:ext cx="640976" cy="998332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a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