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 Ci" initials="YC" lastIdx="2" clrIdx="0">
    <p:extLst>
      <p:ext uri="{19B8F6BF-5375-455C-9EA6-DF929625EA0E}">
        <p15:presenceInfo xmlns:p15="http://schemas.microsoft.com/office/powerpoint/2012/main" userId="1c740b6d36eeb0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3005-13AC-491B-8333-BEB6AED38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Lập trình game ai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EFBFD8-F364-4C0D-B4F8-FA5EB7A65C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31845" y="0"/>
            <a:ext cx="12652513" cy="70739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990262-FCF6-4C48-8762-3A200A4643BF}"/>
              </a:ext>
            </a:extLst>
          </p:cNvPr>
          <p:cNvSpPr/>
          <p:nvPr/>
        </p:nvSpPr>
        <p:spPr>
          <a:xfrm>
            <a:off x="3123317" y="5332989"/>
            <a:ext cx="576063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LẬP TRÌNH GAME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62B12D-AF27-49F1-B770-962EE373FFCC}"/>
              </a:ext>
            </a:extLst>
          </p:cNvPr>
          <p:cNvSpPr/>
          <p:nvPr/>
        </p:nvSpPr>
        <p:spPr>
          <a:xfrm>
            <a:off x="6003635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3D832D-E411-4D8A-8153-F8132F4C9872}"/>
              </a:ext>
            </a:extLst>
          </p:cNvPr>
          <p:cNvSpPr/>
          <p:nvPr/>
        </p:nvSpPr>
        <p:spPr>
          <a:xfrm>
            <a:off x="3848100" y="2374901"/>
            <a:ext cx="4178300" cy="30162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900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 Black" panose="020B0A04020102020204" pitchFamily="34" charset="0"/>
              </a:rPr>
              <a:t>AI</a:t>
            </a:r>
            <a:endParaRPr lang="en-US" sz="19000" b="0" cap="none" spc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85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Bay </a:t>
            </a:r>
            <a:r>
              <a:rPr lang="en-US" sz="4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Thả</a:t>
            </a:r>
            <a:r>
              <a:rPr lang="en-US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Boom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77017" y="1979031"/>
            <a:ext cx="9905999" cy="354171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Administrator\Desktop\thùng rác\Pack\Observer\Image\PowerUp\Airplane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418" y="2788925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esktop\thùng rác\Pack\Observer\Image\PowerUp\Airplane 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851" y="2673015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dministrator\Desktop\thùng rác\Pack\Observer\Image\PowerUp\Airstrik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922" y="2673014"/>
            <a:ext cx="1602771" cy="160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Administrator\Desktop\thùng rác\Pack\Observer\Image\PowerUp\EM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1319" y="2647637"/>
            <a:ext cx="1705802" cy="170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20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776" y="360941"/>
            <a:ext cx="9905998" cy="1478570"/>
          </a:xfrm>
        </p:spPr>
        <p:txBody>
          <a:bodyPr>
            <a:normAutofit/>
          </a:bodyPr>
          <a:lstStyle/>
          <a:p>
            <a:endParaRPr lang="en-US" sz="4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Administrator\Desktop\thùng rác\Pack\Observer\Image\PowerUp\Airplane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449" y="386364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esktop\thùng rác\Pack\Observer\Image\PowerUp\Airplane 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702" y="3960903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dministrator\Desktop\thùng rác\Pack\Observer\Image\PowerUp\Airstrik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61" y="3863640"/>
            <a:ext cx="1602771" cy="160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Administrator\Desktop\thùng rác\Pack\Observer\Image\PowerUp\EM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381" y="3760609"/>
            <a:ext cx="1705802" cy="170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ular Callout 2"/>
          <p:cNvSpPr/>
          <p:nvPr/>
        </p:nvSpPr>
        <p:spPr>
          <a:xfrm>
            <a:off x="875763" y="618186"/>
            <a:ext cx="2099257" cy="1931831"/>
          </a:xfrm>
          <a:prstGeom prst="wedgeRoundRectCallout">
            <a:avLst>
              <a:gd name="adj1" fmla="val 1642"/>
              <a:gd name="adj2" fmla="val 106500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28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Máy</a:t>
            </a:r>
            <a:r>
              <a:rPr lang="en-US" sz="2800" b="1" dirty="0">
                <a:ln w="50800"/>
                <a:solidFill>
                  <a:schemeClr val="bg1">
                    <a:shade val="50000"/>
                  </a:schemeClr>
                </a:solidFill>
              </a:rPr>
              <a:t> Bay Team 1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3616816" y="618186"/>
            <a:ext cx="2099257" cy="1931831"/>
          </a:xfrm>
          <a:prstGeom prst="wedgeRoundRectCallout">
            <a:avLst>
              <a:gd name="adj1" fmla="val 1642"/>
              <a:gd name="adj2" fmla="val 106500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28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Máy</a:t>
            </a:r>
            <a:r>
              <a:rPr lang="en-US" sz="2800" b="1" dirty="0">
                <a:ln w="50800"/>
                <a:solidFill>
                  <a:schemeClr val="bg1">
                    <a:shade val="50000"/>
                  </a:schemeClr>
                </a:solidFill>
              </a:rPr>
              <a:t> Bay Team 2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6419075" y="618187"/>
            <a:ext cx="2099257" cy="2084230"/>
          </a:xfrm>
          <a:prstGeom prst="wedgeRoundRectCallout">
            <a:avLst>
              <a:gd name="adj1" fmla="val 1642"/>
              <a:gd name="adj2" fmla="val 106500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2800" b="1" dirty="0">
                <a:ln w="50800"/>
                <a:solidFill>
                  <a:schemeClr val="bg1">
                    <a:shade val="50000"/>
                  </a:schemeClr>
                </a:solidFill>
              </a:rPr>
              <a:t>Item </a:t>
            </a:r>
            <a:r>
              <a:rPr lang="en-US" sz="28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Thả</a:t>
            </a:r>
            <a:r>
              <a:rPr lang="en-US" sz="2800" b="1" dirty="0">
                <a:ln w="50800"/>
                <a:solidFill>
                  <a:schemeClr val="bg1">
                    <a:shade val="50000"/>
                  </a:schemeClr>
                </a:solidFill>
              </a:rPr>
              <a:t> Boom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9017381" y="770586"/>
            <a:ext cx="2099257" cy="1931831"/>
          </a:xfrm>
          <a:prstGeom prst="wedgeRoundRectCallout">
            <a:avLst>
              <a:gd name="adj1" fmla="val 1642"/>
              <a:gd name="adj2" fmla="val 106500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2800" b="1" dirty="0">
                <a:ln w="50800"/>
                <a:solidFill>
                  <a:schemeClr val="bg1">
                    <a:shade val="50000"/>
                  </a:schemeClr>
                </a:solidFill>
              </a:rPr>
              <a:t>Item </a:t>
            </a:r>
            <a:r>
              <a:rPr lang="en-US" sz="28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đóng</a:t>
            </a:r>
            <a:r>
              <a:rPr lang="en-US" sz="2800" b="1" dirty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en-US" sz="28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băng</a:t>
            </a:r>
            <a:endParaRPr lang="en-US" sz="28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87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Các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thuộc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tính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cơ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bản</a:t>
            </a:r>
            <a:endParaRPr lang="en-US" sz="4400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2086378"/>
            <a:ext cx="9905999" cy="3704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059" y="1841025"/>
            <a:ext cx="6704930" cy="5016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1065" y="3937389"/>
            <a:ext cx="36318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err="1"/>
              <a:t>Các</a:t>
            </a:r>
            <a:r>
              <a:rPr lang="en-US" sz="2400" dirty="0"/>
              <a:t> item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xuất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ngay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bắt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ván</a:t>
            </a:r>
            <a:r>
              <a:rPr lang="en-US" sz="2400" dirty="0"/>
              <a:t> </a:t>
            </a:r>
            <a:r>
              <a:rPr lang="en-US" sz="2400" dirty="0" err="1"/>
              <a:t>mới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xuất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mỗi</a:t>
            </a:r>
            <a:r>
              <a:rPr lang="en-US" sz="2400" dirty="0"/>
              <a:t> 30 </a:t>
            </a:r>
            <a:r>
              <a:rPr lang="en-US" sz="2400" dirty="0" err="1"/>
              <a:t>giây</a:t>
            </a:r>
            <a:r>
              <a:rPr lang="en-US" sz="2400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065" y="2237504"/>
            <a:ext cx="3631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err="1"/>
              <a:t>Có</a:t>
            </a:r>
            <a:r>
              <a:rPr lang="en-US" sz="2400" dirty="0"/>
              <a:t> 2 </a:t>
            </a:r>
            <a:r>
              <a:rPr lang="en-US" sz="2400" dirty="0" err="1"/>
              <a:t>loại</a:t>
            </a:r>
            <a:r>
              <a:rPr lang="en-US" sz="2400" dirty="0"/>
              <a:t> </a:t>
            </a:r>
            <a:r>
              <a:rPr lang="en-US" sz="2400" dirty="0" err="1"/>
              <a:t>iteam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chúng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xuất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ngẫu</a:t>
            </a:r>
            <a:r>
              <a:rPr lang="en-US" sz="2400" dirty="0"/>
              <a:t> </a:t>
            </a:r>
            <a:r>
              <a:rPr lang="en-US" sz="2400" dirty="0" err="1"/>
              <a:t>nhiên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113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Các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thuộc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tính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cơ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bản</a:t>
            </a:r>
            <a:endParaRPr lang="en-US" sz="4400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2086378"/>
            <a:ext cx="9905999" cy="3704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1065" y="3937389"/>
            <a:ext cx="36318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3 </a:t>
            </a:r>
            <a:r>
              <a:rPr lang="en-US" sz="2400" dirty="0" err="1"/>
              <a:t>vị</a:t>
            </a:r>
            <a:r>
              <a:rPr lang="en-US" sz="2400" dirty="0"/>
              <a:t> </a:t>
            </a:r>
            <a:r>
              <a:rPr lang="en-US" sz="2400" dirty="0" err="1"/>
              <a:t>trí</a:t>
            </a:r>
            <a:r>
              <a:rPr lang="en-US" sz="2400" dirty="0"/>
              <a:t> </a:t>
            </a:r>
            <a:r>
              <a:rPr lang="en-US" sz="2400" dirty="0" err="1"/>
              <a:t>đều</a:t>
            </a:r>
            <a:r>
              <a:rPr lang="en-US" sz="2400" dirty="0"/>
              <a:t>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item. </a:t>
            </a:r>
            <a:r>
              <a:rPr lang="en-US" sz="2400" dirty="0" err="1"/>
              <a:t>Chúng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xuất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thêm</a:t>
            </a:r>
            <a:r>
              <a:rPr lang="en-US" sz="2400" dirty="0"/>
              <a:t> </a:t>
            </a:r>
            <a:r>
              <a:rPr lang="en-US" sz="2400" dirty="0" err="1"/>
              <a:t>nữa</a:t>
            </a:r>
            <a:r>
              <a:rPr lang="en-US" sz="2400" dirty="0"/>
              <a:t>, </a:t>
            </a:r>
            <a:r>
              <a:rPr lang="en-US" sz="2400" dirty="0" err="1"/>
              <a:t>ít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vị</a:t>
            </a:r>
            <a:r>
              <a:rPr lang="en-US" sz="2400" dirty="0"/>
              <a:t> </a:t>
            </a:r>
            <a:r>
              <a:rPr lang="en-US" sz="2400" dirty="0" err="1"/>
              <a:t>trí</a:t>
            </a:r>
            <a:r>
              <a:rPr lang="en-US" sz="2400" dirty="0"/>
              <a:t> </a:t>
            </a:r>
            <a:r>
              <a:rPr lang="en-US" sz="2400" dirty="0" err="1"/>
              <a:t>trống</a:t>
            </a:r>
            <a:r>
              <a:rPr lang="en-US" sz="2400" dirty="0"/>
              <a:t> </a:t>
            </a:r>
            <a:r>
              <a:rPr lang="en-US" sz="2400" dirty="0" err="1"/>
              <a:t>trở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065" y="2237504"/>
            <a:ext cx="3631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err="1"/>
              <a:t>Chúng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xuất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tại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vị</a:t>
            </a:r>
            <a:r>
              <a:rPr lang="en-US" sz="2400" dirty="0"/>
              <a:t> </a:t>
            </a:r>
            <a:r>
              <a:rPr lang="en-US" sz="2400" dirty="0" err="1"/>
              <a:t>trí</a:t>
            </a:r>
            <a:r>
              <a:rPr lang="en-US" sz="2400" dirty="0"/>
              <a:t> </a:t>
            </a:r>
            <a:r>
              <a:rPr lang="en-US" sz="2400" dirty="0" err="1"/>
              <a:t>cố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vẽ</a:t>
            </a:r>
            <a:r>
              <a:rPr lang="en-US" sz="2400" dirty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442" y="1918953"/>
            <a:ext cx="6629543" cy="4939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578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17098" y="539099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>
                <a:solidFill>
                  <a:srgbClr val="FF0000"/>
                </a:solidFill>
              </a:rPr>
              <a:t> Các thuộc tính cơ bản</a:t>
            </a:r>
            <a:endParaRPr lang="en-US" sz="4400" dirty="0">
              <a:solidFill>
                <a:srgbClr val="FF0000"/>
              </a:solidFill>
            </a:endParaRPr>
          </a:p>
        </p:txBody>
      </p:sp>
      <p:pic>
        <p:nvPicPr>
          <p:cNvPr id="4098" name="Picture 2" descr="C:\Users\Administrator\Desktop\thùng rác\Pack\Observer\Image\PowerUp\Airstrik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687" y="2588675"/>
            <a:ext cx="3230474" cy="323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17098" y="2498501"/>
            <a:ext cx="60852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trái</a:t>
            </a:r>
            <a:r>
              <a:rPr lang="en-US" sz="2400" dirty="0"/>
              <a:t> boom </a:t>
            </a:r>
            <a:r>
              <a:rPr lang="en-US" sz="2400" dirty="0" err="1"/>
              <a:t>này</a:t>
            </a:r>
            <a:r>
              <a:rPr lang="en-US" sz="2400" dirty="0"/>
              <a:t>: </a:t>
            </a:r>
            <a:r>
              <a:rPr lang="en-US" sz="2400" dirty="0" err="1"/>
              <a:t>Sát</a:t>
            </a:r>
            <a:r>
              <a:rPr lang="en-US" sz="2400" dirty="0"/>
              <a:t> </a:t>
            </a:r>
            <a:r>
              <a:rPr lang="en-US" sz="2400" dirty="0" err="1"/>
              <a:t>thương</a:t>
            </a:r>
            <a:r>
              <a:rPr lang="en-US" sz="2400" dirty="0"/>
              <a:t> </a:t>
            </a:r>
            <a:r>
              <a:rPr lang="en-US" sz="2400" dirty="0" err="1"/>
              <a:t>tất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đơn</a:t>
            </a:r>
            <a:r>
              <a:rPr lang="en-US" sz="2400" dirty="0"/>
              <a:t> </a:t>
            </a:r>
            <a:r>
              <a:rPr lang="en-US" sz="2400" dirty="0" err="1"/>
              <a:t>vị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vùng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r>
              <a:rPr lang="en-US" sz="2400" dirty="0"/>
              <a:t> </a:t>
            </a:r>
            <a:r>
              <a:rPr lang="en-US" sz="2400" dirty="0" err="1"/>
              <a:t>hương</a:t>
            </a:r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 err="1"/>
              <a:t>Sức</a:t>
            </a:r>
            <a:r>
              <a:rPr lang="en-US" sz="2400" dirty="0"/>
              <a:t> </a:t>
            </a:r>
            <a:r>
              <a:rPr lang="en-US" sz="2400" dirty="0" err="1"/>
              <a:t>sát</a:t>
            </a:r>
            <a:r>
              <a:rPr lang="en-US" sz="2400" dirty="0"/>
              <a:t> </a:t>
            </a:r>
            <a:r>
              <a:rPr lang="en-US" sz="2400" dirty="0" err="1"/>
              <a:t>thương</a:t>
            </a:r>
            <a:r>
              <a:rPr lang="en-US" sz="2400" dirty="0"/>
              <a:t>: 60</a:t>
            </a:r>
          </a:p>
          <a:p>
            <a:pPr marL="342900" indent="-342900">
              <a:buFontTx/>
              <a:buChar char="-"/>
            </a:pPr>
            <a:r>
              <a:rPr lang="en-US" sz="2400" dirty="0" err="1"/>
              <a:t>Thường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liễu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mục</a:t>
            </a:r>
            <a:r>
              <a:rPr lang="en-US" sz="2400" dirty="0"/>
              <a:t> </a:t>
            </a:r>
            <a:r>
              <a:rPr lang="en-US" sz="2400" dirty="0" err="1"/>
              <a:t>tiêu</a:t>
            </a:r>
            <a:r>
              <a:rPr lang="en-US" sz="2400" dirty="0"/>
              <a:t> </a:t>
            </a:r>
            <a:r>
              <a:rPr lang="en-US" sz="2400" dirty="0" err="1"/>
              <a:t>yếu</a:t>
            </a:r>
            <a:r>
              <a:rPr lang="en-US" sz="2400" dirty="0"/>
              <a:t> </a:t>
            </a:r>
            <a:r>
              <a:rPr lang="en-US" sz="2400" dirty="0" err="1"/>
              <a:t>máu</a:t>
            </a:r>
            <a:r>
              <a:rPr lang="en-US" sz="2400" dirty="0"/>
              <a:t>. 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chúng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</a:t>
            </a:r>
            <a:r>
              <a:rPr lang="en-US" sz="2400" dirty="0" err="1"/>
              <a:t>trung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gần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657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17098" y="539099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>
                <a:solidFill>
                  <a:srgbClr val="FF0000"/>
                </a:solidFill>
              </a:rPr>
              <a:t> Các thuộc tính cơ bản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7098" y="2498501"/>
            <a:ext cx="60852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Boom EMP: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đóng</a:t>
            </a:r>
            <a:r>
              <a:rPr lang="en-US" sz="2400" dirty="0"/>
              <a:t> </a:t>
            </a:r>
            <a:r>
              <a:rPr lang="en-US" sz="2400" dirty="0" err="1"/>
              <a:t>băng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xe</a:t>
            </a:r>
            <a:r>
              <a:rPr lang="en-US" sz="2400" dirty="0"/>
              <a:t> </a:t>
            </a:r>
            <a:r>
              <a:rPr lang="en-US" sz="2400" dirty="0" err="1"/>
              <a:t>tăng</a:t>
            </a:r>
            <a:r>
              <a:rPr lang="en-US" sz="2400" dirty="0"/>
              <a:t>.</a:t>
            </a:r>
          </a:p>
          <a:p>
            <a:pPr marL="342900" indent="-342900">
              <a:buFontTx/>
              <a:buChar char="-"/>
            </a:pP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gian</a:t>
            </a:r>
            <a:r>
              <a:rPr lang="en-US" sz="2400" dirty="0"/>
              <a:t> </a:t>
            </a:r>
            <a:r>
              <a:rPr lang="en-US" sz="2400" dirty="0" err="1"/>
              <a:t>đóng</a:t>
            </a:r>
            <a:r>
              <a:rPr lang="en-US" sz="2400" dirty="0"/>
              <a:t> </a:t>
            </a:r>
            <a:r>
              <a:rPr lang="en-US" sz="2400" dirty="0" err="1"/>
              <a:t>băng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4s.</a:t>
            </a:r>
          </a:p>
          <a:p>
            <a:pPr marL="342900" indent="-342900">
              <a:buFontTx/>
              <a:buChar char="-"/>
            </a:pP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tác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lên</a:t>
            </a:r>
            <a:r>
              <a:rPr lang="en-US" sz="2400" dirty="0"/>
              <a:t> </a:t>
            </a:r>
            <a:r>
              <a:rPr lang="en-US" sz="2400" dirty="0" err="1"/>
              <a:t>nhà</a:t>
            </a:r>
            <a:r>
              <a:rPr lang="en-US" sz="2400" dirty="0"/>
              <a:t>,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.</a:t>
            </a:r>
          </a:p>
          <a:p>
            <a:pPr marL="342900" indent="-342900">
              <a:buFontTx/>
              <a:buChar char="-"/>
            </a:pPr>
            <a:r>
              <a:rPr lang="en-US" sz="2400" dirty="0" err="1"/>
              <a:t>Tác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lên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</a:t>
            </a:r>
            <a:r>
              <a:rPr lang="en-US" sz="2400" dirty="0" err="1"/>
              <a:t>quân</a:t>
            </a:r>
            <a:r>
              <a:rPr lang="en-US" sz="2400" dirty="0"/>
              <a:t> </a:t>
            </a:r>
            <a:r>
              <a:rPr lang="en-US" sz="2400" dirty="0" err="1"/>
              <a:t>mình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quân</a:t>
            </a:r>
            <a:r>
              <a:rPr lang="en-US" sz="2400" dirty="0"/>
              <a:t> </a:t>
            </a:r>
            <a:r>
              <a:rPr lang="en-US" sz="2400" dirty="0" err="1"/>
              <a:t>địch</a:t>
            </a:r>
            <a:r>
              <a:rPr lang="en-US" sz="2400" dirty="0"/>
              <a:t> </a:t>
            </a:r>
            <a:r>
              <a:rPr lang="en-US" sz="2400" dirty="0" err="1"/>
              <a:t>nên</a:t>
            </a:r>
            <a:r>
              <a:rPr lang="en-US" sz="2400" dirty="0"/>
              <a:t> </a:t>
            </a:r>
            <a:r>
              <a:rPr lang="en-US" sz="2400" dirty="0" err="1"/>
              <a:t>hãy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cẩn</a:t>
            </a:r>
            <a:r>
              <a:rPr lang="en-US" sz="2400" dirty="0"/>
              <a:t> </a:t>
            </a:r>
            <a:r>
              <a:rPr lang="en-US" sz="2400" dirty="0" err="1"/>
              <a:t>thận</a:t>
            </a:r>
            <a:r>
              <a:rPr lang="en-US" sz="2400" dirty="0"/>
              <a:t>.</a:t>
            </a:r>
          </a:p>
          <a:p>
            <a:pPr marL="342900" indent="-342900">
              <a:buFontTx/>
              <a:buChar char="-"/>
            </a:pP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gian</a:t>
            </a:r>
            <a:r>
              <a:rPr lang="en-US" sz="2400" dirty="0"/>
              <a:t> </a:t>
            </a:r>
            <a:r>
              <a:rPr lang="en-US" sz="2400" dirty="0" err="1"/>
              <a:t>đóng</a:t>
            </a:r>
            <a:r>
              <a:rPr lang="en-US" sz="2400" dirty="0"/>
              <a:t> </a:t>
            </a:r>
            <a:r>
              <a:rPr lang="en-US" sz="2400" dirty="0" err="1"/>
              <a:t>băng</a:t>
            </a:r>
            <a:r>
              <a:rPr lang="en-US" sz="2400" dirty="0"/>
              <a:t> </a:t>
            </a:r>
            <a:r>
              <a:rPr lang="en-US" sz="2400" dirty="0" err="1"/>
              <a:t>khá</a:t>
            </a:r>
            <a:r>
              <a:rPr lang="en-US" sz="2400" dirty="0"/>
              <a:t> </a:t>
            </a:r>
            <a:r>
              <a:rPr lang="en-US" sz="2400" dirty="0" err="1"/>
              <a:t>lâu</a:t>
            </a:r>
            <a:r>
              <a:rPr lang="en-US" sz="2400" dirty="0"/>
              <a:t> </a:t>
            </a:r>
            <a:r>
              <a:rPr lang="en-US" sz="2400" dirty="0" err="1"/>
              <a:t>nên</a:t>
            </a:r>
            <a:r>
              <a:rPr lang="en-US" sz="2400" dirty="0"/>
              <a:t> </a:t>
            </a:r>
            <a:r>
              <a:rPr lang="en-US" sz="2400" dirty="0" err="1"/>
              <a:t>hãy</a:t>
            </a:r>
            <a:r>
              <a:rPr lang="en-US" sz="2400" dirty="0"/>
              <a:t> </a:t>
            </a:r>
            <a:r>
              <a:rPr lang="en-US" sz="2400" dirty="0" err="1"/>
              <a:t>tận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tiêu</a:t>
            </a:r>
            <a:r>
              <a:rPr lang="en-US" sz="2400" dirty="0"/>
              <a:t> </a:t>
            </a:r>
            <a:r>
              <a:rPr lang="en-US" sz="2400" dirty="0" err="1"/>
              <a:t>diệt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.</a:t>
            </a:r>
          </a:p>
        </p:txBody>
      </p:sp>
      <p:pic>
        <p:nvPicPr>
          <p:cNvPr id="5122" name="Picture 2" descr="C:\Users\Administrator\Desktop\thùng rác\Pack\Observer\Image\PowerUp\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048" y="2395470"/>
            <a:ext cx="3203508" cy="3203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79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1261" y="144167"/>
            <a:ext cx="9905998" cy="1478570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Cách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sử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dụng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499" y="1412360"/>
            <a:ext cx="5658633" cy="4627831"/>
          </a:xfrm>
        </p:spPr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K</a:t>
            </a:r>
            <a:r>
              <a:rPr lang="en-US" dirty="0" err="1" smtClean="0"/>
              <a:t>hi</a:t>
            </a:r>
            <a:r>
              <a:rPr lang="en-US" dirty="0" smtClean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1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minh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chạm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item.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nhặt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item </a:t>
            </a:r>
            <a:r>
              <a:rPr lang="en-US" dirty="0" err="1"/>
              <a:t>đó</a:t>
            </a:r>
            <a:r>
              <a:rPr lang="en-US" dirty="0"/>
              <a:t>.</a:t>
            </a:r>
          </a:p>
          <a:p>
            <a:r>
              <a:rPr lang="en-US" dirty="0"/>
              <a:t>- </a:t>
            </a:r>
            <a:r>
              <a:rPr lang="en-US" dirty="0" err="1"/>
              <a:t>B</a:t>
            </a:r>
            <a:r>
              <a:rPr lang="en-US" dirty="0" err="1" smtClean="0"/>
              <a:t>ạn</a:t>
            </a:r>
            <a:r>
              <a:rPr lang="en-US" dirty="0" smtClean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. </a:t>
            </a:r>
            <a:r>
              <a:rPr lang="en-US" dirty="0" err="1"/>
              <a:t>HasAirstrike</a:t>
            </a:r>
            <a:r>
              <a:rPr lang="en-US" dirty="0"/>
              <a:t>()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HasEMP</a:t>
            </a:r>
            <a:r>
              <a:rPr lang="en-US" dirty="0"/>
              <a:t>()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922" y="1622737"/>
            <a:ext cx="6203324" cy="3847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553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55" y="245031"/>
            <a:ext cx="9905998" cy="991341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Cách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sử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763" y="1236372"/>
            <a:ext cx="5241702" cy="5177307"/>
          </a:xfrm>
        </p:spPr>
        <p:txBody>
          <a:bodyPr>
            <a:normAutofit/>
          </a:bodyPr>
          <a:lstStyle/>
          <a:p>
            <a:pPr algn="just"/>
            <a:r>
              <a:rPr lang="en-US" smtClean="0"/>
              <a:t>Để</a:t>
            </a:r>
            <a:r>
              <a:rPr lang="en-US" dirty="0" smtClean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: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UseAirstrike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);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UseEMP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); </a:t>
            </a:r>
            <a:r>
              <a:rPr lang="en-US" dirty="0" err="1"/>
              <a:t>với</a:t>
            </a:r>
            <a:r>
              <a:rPr lang="en-US" dirty="0"/>
              <a:t> x y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tọa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rơi</a:t>
            </a:r>
            <a:r>
              <a:rPr lang="en-US" dirty="0"/>
              <a:t> </a:t>
            </a:r>
            <a:r>
              <a:rPr lang="en-US" dirty="0" err="1"/>
              <a:t>thật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, </a:t>
            </a:r>
            <a:r>
              <a:rPr lang="en-US" dirty="0" err="1"/>
              <a:t>nhắm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</a:t>
            </a:r>
            <a:r>
              <a:rPr lang="en-US" dirty="0" err="1"/>
              <a:t>máu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chóng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diệt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nhắm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đông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địch</a:t>
            </a:r>
            <a:r>
              <a:rPr lang="en-US" dirty="0"/>
              <a:t>,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ta.</a:t>
            </a:r>
          </a:p>
          <a:p>
            <a:pPr algn="just"/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kính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nổ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3 ô,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thương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kính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nổ</a:t>
            </a:r>
            <a:r>
              <a:rPr lang="en-US" dirty="0"/>
              <a:t>. </a:t>
            </a: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ý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162" y="2434107"/>
            <a:ext cx="5829837" cy="413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933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291" y="90485"/>
            <a:ext cx="9905998" cy="1145887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Cách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sử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017431"/>
            <a:ext cx="5194994" cy="5164428"/>
          </a:xfrm>
        </p:spPr>
        <p:txBody>
          <a:bodyPr>
            <a:normAutofit fontScale="92500"/>
          </a:bodyPr>
          <a:lstStyle/>
          <a:p>
            <a:r>
              <a:rPr lang="en-US" dirty="0"/>
              <a:t>-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GetIncomingStrike</a:t>
            </a:r>
            <a:r>
              <a:rPr lang="en-US" dirty="0"/>
              <a:t>(),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hay </a:t>
            </a:r>
            <a:r>
              <a:rPr lang="en-US" dirty="0" err="1"/>
              <a:t>không</a:t>
            </a:r>
            <a:r>
              <a:rPr lang="en-US" dirty="0"/>
              <a:t>.</a:t>
            </a:r>
          </a:p>
          <a:p>
            <a:r>
              <a:rPr lang="en-US" dirty="0"/>
              <a:t>-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, </a:t>
            </a:r>
            <a:r>
              <a:rPr lang="en-US" dirty="0" err="1"/>
              <a:t>hãy</a:t>
            </a:r>
            <a:r>
              <a:rPr lang="en-US" dirty="0"/>
              <a:t> di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xa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</a:t>
            </a:r>
          </a:p>
          <a:p>
            <a:r>
              <a:rPr lang="en-US" dirty="0"/>
              <a:t>-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1s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boom </a:t>
            </a:r>
            <a:r>
              <a:rPr lang="en-US" dirty="0" err="1"/>
              <a:t>trút</a:t>
            </a:r>
            <a:r>
              <a:rPr lang="en-US" dirty="0"/>
              <a:t> </a:t>
            </a:r>
            <a:r>
              <a:rPr lang="en-US" dirty="0" err="1"/>
              <a:t>xuống</a:t>
            </a:r>
            <a:r>
              <a:rPr lang="en-US" dirty="0"/>
              <a:t>. </a:t>
            </a: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tận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.</a:t>
            </a:r>
          </a:p>
          <a:p>
            <a:r>
              <a:rPr lang="en-US" dirty="0"/>
              <a:t>-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nguy</a:t>
            </a:r>
            <a:r>
              <a:rPr lang="en-US" dirty="0"/>
              <a:t> </a:t>
            </a:r>
            <a:r>
              <a:rPr lang="en-US" dirty="0" err="1"/>
              <a:t>hiểm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di </a:t>
            </a:r>
            <a:r>
              <a:rPr lang="en-US" dirty="0" err="1"/>
              <a:t>chuyển</a:t>
            </a:r>
            <a:r>
              <a:rPr lang="en-US" dirty="0"/>
              <a:t>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950" y="1099260"/>
            <a:ext cx="5519705" cy="3897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081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25E6-8826-4B78-92FF-0C9641E0F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Các phương thức của xe tăng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AC01D-668B-4BB8-8272-27CB312DD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81942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/>
              <a:t>Phương thức đặt xe tăng lúc bắt đầu trò chơi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1026" name="Picture 2" descr="G: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2744561"/>
            <a:ext cx="5600700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570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A0C236-E49E-424D-843A-0042291BA6CA}"/>
              </a:ext>
            </a:extLst>
          </p:cNvPr>
          <p:cNvSpPr txBox="1"/>
          <p:nvPr/>
        </p:nvSpPr>
        <p:spPr>
          <a:xfrm>
            <a:off x="3289955" y="876693"/>
            <a:ext cx="59850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CÁC ĐỊNH NGHĨA TRONG GAME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E79A31-1108-41F6-A5BC-8790C7A77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842" y="2933798"/>
            <a:ext cx="3638550" cy="971550"/>
          </a:xfrm>
          <a:prstGeom prst="rect">
            <a:avLst/>
          </a:prstGeom>
        </p:spPr>
      </p:pic>
      <p:sp>
        <p:nvSpPr>
          <p:cNvPr id="4" name="Rounded Rectangular Callout 4">
            <a:extLst>
              <a:ext uri="{FF2B5EF4-FFF2-40B4-BE49-F238E27FC236}">
                <a16:creationId xmlns:a16="http://schemas.microsoft.com/office/drawing/2014/main" id="{AA2128C4-96D8-42EA-ADF9-644CCF28E3FA}"/>
              </a:ext>
            </a:extLst>
          </p:cNvPr>
          <p:cNvSpPr/>
          <p:nvPr/>
        </p:nvSpPr>
        <p:spPr>
          <a:xfrm>
            <a:off x="2922310" y="2035505"/>
            <a:ext cx="2499622" cy="1012548"/>
          </a:xfrm>
          <a:prstGeom prst="wedgeRoundRectCallout">
            <a:avLst>
              <a:gd name="adj1" fmla="val 101846"/>
              <a:gd name="adj2" fmla="val 5491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Kích th</a:t>
            </a:r>
            <a:r>
              <a:rPr lang="vi-VN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ớc chiều rộng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ular Callout 4">
            <a:extLst>
              <a:ext uri="{FF2B5EF4-FFF2-40B4-BE49-F238E27FC236}">
                <a16:creationId xmlns:a16="http://schemas.microsoft.com/office/drawing/2014/main" id="{5C215FE4-874F-478A-9379-A681C915B3F4}"/>
              </a:ext>
            </a:extLst>
          </p:cNvPr>
          <p:cNvSpPr/>
          <p:nvPr/>
        </p:nvSpPr>
        <p:spPr>
          <a:xfrm>
            <a:off x="2922310" y="3048053"/>
            <a:ext cx="2499622" cy="1012548"/>
          </a:xfrm>
          <a:prstGeom prst="wedgeRoundRectCallout">
            <a:avLst>
              <a:gd name="adj1" fmla="val 104109"/>
              <a:gd name="adj2" fmla="val -2607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Kích th</a:t>
            </a:r>
            <a:r>
              <a:rPr lang="vi-VN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ớc chiều cao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ular Callout 4">
            <a:extLst>
              <a:ext uri="{FF2B5EF4-FFF2-40B4-BE49-F238E27FC236}">
                <a16:creationId xmlns:a16="http://schemas.microsoft.com/office/drawing/2014/main" id="{3E749AC2-8CF1-476A-965A-DFB913B29D12}"/>
              </a:ext>
            </a:extLst>
          </p:cNvPr>
          <p:cNvSpPr/>
          <p:nvPr/>
        </p:nvSpPr>
        <p:spPr>
          <a:xfrm>
            <a:off x="3436220" y="4060601"/>
            <a:ext cx="2499622" cy="1012548"/>
          </a:xfrm>
          <a:prstGeom prst="wedgeRoundRectCallout">
            <a:avLst>
              <a:gd name="adj1" fmla="val 96189"/>
              <a:gd name="adj2" fmla="val -73560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Số l</a:t>
            </a:r>
            <a:r>
              <a:rPr lang="vi-VN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ợng xe tăng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25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25E6-8826-4B78-92FF-0C9641E0F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Các phương thức của xe tăng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AC01D-668B-4BB8-8272-27CB312DD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3" y="2249487"/>
            <a:ext cx="11462657" cy="4281942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/>
              <a:t>Phương thức đặt xe tăng lúc bắt đầu trò chơi</a:t>
            </a:r>
          </a:p>
          <a:p>
            <a:pPr marL="0" indent="0">
              <a:buNone/>
            </a:pPr>
            <a:r>
              <a:rPr lang="en-US"/>
              <a:t> 	Để sử dụng chúng ta gọi theo cú pháp: </a:t>
            </a:r>
          </a:p>
          <a:p>
            <a:pPr marL="0" indent="0">
              <a:buNone/>
            </a:pPr>
            <a:r>
              <a:rPr lang="en-US"/>
              <a:t>	Game::PlaceTank(TANK_LIGHT, 1, 5);</a:t>
            </a:r>
          </a:p>
          <a:p>
            <a:pPr>
              <a:buFontTx/>
              <a:buChar char="-"/>
            </a:pPr>
            <a:r>
              <a:rPr lang="en-US"/>
              <a:t>Phương thức điều khiển xe tăng</a:t>
            </a:r>
          </a:p>
          <a:p>
            <a:pPr marL="457200" lvl="1" indent="0">
              <a:buNone/>
            </a:pPr>
            <a:r>
              <a:rPr lang="en-US" sz="2400"/>
              <a:t>	static void CommandTank(int id, int turn, bool move, bool shoot);</a:t>
            </a:r>
          </a:p>
          <a:p>
            <a:pPr marL="457200" lvl="1" indent="0">
              <a:buNone/>
            </a:pPr>
            <a:r>
              <a:rPr lang="en-US" sz="2400"/>
              <a:t>	id : mã xe tăng</a:t>
            </a:r>
          </a:p>
          <a:p>
            <a:pPr marL="457200" lvl="1" indent="0">
              <a:buNone/>
            </a:pPr>
            <a:r>
              <a:rPr lang="en-US" sz="2400"/>
              <a:t>	turn: hướng đi (lên 1, phải 2, xuống 3, trái 4, NULL giữ nguyên hướng cũ)</a:t>
            </a:r>
          </a:p>
          <a:p>
            <a:pPr marL="457200" lvl="1" indent="0">
              <a:buNone/>
            </a:pPr>
            <a:r>
              <a:rPr lang="en-US" sz="2400"/>
              <a:t>	move, shoot: biến bool ra lệnh xe tăng có di chuyển hay bắn không.</a:t>
            </a:r>
          </a:p>
          <a:p>
            <a:pPr marL="457200" lvl="1" indent="0">
              <a:buNone/>
            </a:pPr>
            <a:r>
              <a:rPr lang="en-US" sz="2400"/>
              <a:t>	</a:t>
            </a:r>
          </a:p>
          <a:p>
            <a:pPr marL="457200" lvl="1" indent="0">
              <a:buNone/>
            </a:pPr>
            <a:r>
              <a:rPr lang="en-US" sz="2400"/>
              <a:t>	</a:t>
            </a:r>
          </a:p>
          <a:p>
            <a:pPr marL="457200" lvl="1" indent="0">
              <a:buNone/>
            </a:pPr>
            <a:endParaRPr lang="en-US" sz="2400"/>
          </a:p>
          <a:p>
            <a:pPr>
              <a:buFontTx/>
              <a:buChar char="-"/>
            </a:pPr>
            <a:endParaRPr lang="en-US"/>
          </a:p>
          <a:p>
            <a:pPr marL="0" indent="0">
              <a:buNone/>
            </a:pPr>
            <a:r>
              <a:rPr lang="en-US"/>
              <a:t>	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14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Các phương thức của xe tăng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43" y="2897638"/>
            <a:ext cx="9572625" cy="3829050"/>
          </a:xfrm>
        </p:spPr>
      </p:pic>
      <p:sp>
        <p:nvSpPr>
          <p:cNvPr id="6" name="Rectangle 5"/>
          <p:cNvSpPr/>
          <p:nvPr/>
        </p:nvSpPr>
        <p:spPr>
          <a:xfrm>
            <a:off x="1315969" y="2101334"/>
            <a:ext cx="68543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/>
              <a:t>Sử dụng:	Game::CommandTank(2, 3, true, true);</a:t>
            </a:r>
          </a:p>
        </p:txBody>
      </p:sp>
    </p:spTree>
    <p:extLst>
      <p:ext uri="{BB962C8B-B14F-4D97-AF65-F5344CB8AC3E}">
        <p14:creationId xmlns:p14="http://schemas.microsoft.com/office/powerpoint/2010/main" val="1256204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Các phương thức của xe tăng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	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20AC01D-668B-4BB8-8272-27CB312DD1B4}"/>
              </a:ext>
            </a:extLst>
          </p:cNvPr>
          <p:cNvSpPr txBox="1">
            <a:spLocks/>
          </p:cNvSpPr>
          <p:nvPr/>
        </p:nvSpPr>
        <p:spPr>
          <a:xfrm>
            <a:off x="653143" y="2249487"/>
            <a:ext cx="11462657" cy="4281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/>
              <a:t>Phương thức lấy thông số xe tăng</a:t>
            </a:r>
          </a:p>
          <a:p>
            <a:pPr marL="457200" lvl="1" indent="0">
              <a:buNone/>
            </a:pPr>
            <a:r>
              <a:rPr lang="en-US"/>
              <a:t>	int GetID();  (Lấy mã xe tăng)</a:t>
            </a:r>
          </a:p>
          <a:p>
            <a:pPr marL="457200" lvl="1" indent="0">
              <a:buNone/>
            </a:pPr>
            <a:r>
              <a:rPr lang="en-US"/>
              <a:t>	float GetX(); (Lấy tọa độ x)</a:t>
            </a:r>
          </a:p>
          <a:p>
            <a:pPr marL="457200" lvl="1" indent="0">
              <a:buNone/>
            </a:pPr>
            <a:r>
              <a:rPr lang="en-US"/>
              <a:t>	float GetY(); (Lấy tọa độ y) </a:t>
            </a:r>
          </a:p>
          <a:p>
            <a:pPr marL="457200" lvl="1" indent="0">
              <a:buNone/>
            </a:pPr>
            <a:r>
              <a:rPr lang="en-US"/>
              <a:t>	int GetTeam(); (Lấy đội chơi)</a:t>
            </a:r>
          </a:p>
          <a:p>
            <a:pPr marL="457200" lvl="1" indent="0">
              <a:buNone/>
            </a:pPr>
            <a:r>
              <a:rPr lang="en-US"/>
              <a:t>	int GetType(); (Lấy loại xe tăng)</a:t>
            </a:r>
          </a:p>
          <a:p>
            <a:pPr marL="457200" lvl="1" indent="0">
              <a:buNone/>
            </a:pPr>
            <a:r>
              <a:rPr lang="en-US"/>
              <a:t>	int GetHP(); (Lấy máu)</a:t>
            </a:r>
          </a:p>
          <a:p>
            <a:pPr marL="457200" lvl="1" indent="0">
              <a:buNone/>
            </a:pPr>
            <a:r>
              <a:rPr lang="en-US"/>
              <a:t>	int GetDirection(); (Lấy hướng đi)</a:t>
            </a:r>
          </a:p>
          <a:p>
            <a:pPr marL="457200" lvl="1" indent="0">
              <a:buNone/>
            </a:pPr>
            <a:r>
              <a:rPr lang="en-US"/>
              <a:t>	float GetSpeed(); (Lấy tốc độ)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/>
              <a:t>	int GetRateOfFire();</a:t>
            </a:r>
          </a:p>
          <a:p>
            <a:pPr marL="457200" lvl="1" indent="0">
              <a:buNone/>
            </a:pPr>
            <a:r>
              <a:rPr lang="en-US"/>
              <a:t>	int GetCoolDown();</a:t>
            </a:r>
          </a:p>
          <a:p>
            <a:pPr marL="457200" lvl="1" indent="0">
              <a:buNone/>
            </a:pPr>
            <a:r>
              <a:rPr lang="en-US"/>
              <a:t>	int GetDamage();</a:t>
            </a:r>
          </a:p>
          <a:p>
            <a:pPr marL="457200" lvl="1" indent="0">
              <a:buNone/>
            </a:pPr>
            <a:r>
              <a:rPr lang="en-US"/>
              <a:t>	bool IsDisabled();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 	</a:t>
            </a:r>
            <a:r>
              <a:rPr lang="en-US" sz="2400"/>
              <a:t>	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400"/>
          </a:p>
          <a:p>
            <a:pPr>
              <a:buFontTx/>
              <a:buChar char="-"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07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Các phương thức của xe tăng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	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20AC01D-668B-4BB8-8272-27CB312DD1B4}"/>
              </a:ext>
            </a:extLst>
          </p:cNvPr>
          <p:cNvSpPr txBox="1">
            <a:spLocks/>
          </p:cNvSpPr>
          <p:nvPr/>
        </p:nvSpPr>
        <p:spPr>
          <a:xfrm>
            <a:off x="653143" y="2249487"/>
            <a:ext cx="11462657" cy="4281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/>
              <a:t>Phương thức lấy thông số xe tăng</a:t>
            </a:r>
          </a:p>
          <a:p>
            <a:pPr marL="457200" lvl="1" indent="0">
              <a:buNone/>
            </a:pPr>
            <a:r>
              <a:rPr lang="en-US"/>
              <a:t>	int GetRateOfFire(); (Lấy tốc độ bắn)</a:t>
            </a:r>
          </a:p>
          <a:p>
            <a:pPr marL="457200" lvl="1" indent="0">
              <a:buNone/>
            </a:pPr>
            <a:r>
              <a:rPr lang="en-US"/>
              <a:t>	int GetCoolDown(); (Khoảng cách thời gian giữa các lần bắn)</a:t>
            </a:r>
          </a:p>
          <a:p>
            <a:pPr marL="457200" lvl="1" indent="0">
              <a:buNone/>
            </a:pPr>
            <a:r>
              <a:rPr lang="en-US"/>
              <a:t>	int GetDamage(); (Lấy sát thương của đạn)</a:t>
            </a:r>
          </a:p>
          <a:p>
            <a:pPr marL="457200" lvl="1" indent="0">
              <a:buNone/>
            </a:pPr>
            <a:r>
              <a:rPr lang="en-US"/>
              <a:t>	bool IsDisabled(); (Đã bị vô hiệu hóa hay chưa)</a:t>
            </a:r>
          </a:p>
          <a:p>
            <a:pPr marL="457200" lvl="1" indent="0">
              <a:buNone/>
            </a:pPr>
            <a:r>
              <a:rPr lang="en-US"/>
              <a:t>	Sử dụng: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/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 	</a:t>
            </a:r>
            <a:r>
              <a:rPr lang="en-US" sz="2400"/>
              <a:t>	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400"/>
          </a:p>
          <a:p>
            <a:pPr>
              <a:buFontTx/>
              <a:buChar char="-"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90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Các phương thức của xe tăng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20AC01D-668B-4BB8-8272-27CB312DD1B4}"/>
              </a:ext>
            </a:extLst>
          </p:cNvPr>
          <p:cNvSpPr txBox="1">
            <a:spLocks/>
          </p:cNvSpPr>
          <p:nvPr/>
        </p:nvSpPr>
        <p:spPr>
          <a:xfrm>
            <a:off x="653143" y="1922907"/>
            <a:ext cx="11462657" cy="4281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/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 	</a:t>
            </a:r>
            <a:r>
              <a:rPr lang="en-US" sz="2400"/>
              <a:t>	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400"/>
          </a:p>
          <a:p>
            <a:pPr>
              <a:buFontTx/>
              <a:buChar char="-"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86" y="2377168"/>
            <a:ext cx="980122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895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DF9B51-0776-4D21-8B2B-A35BF4EDAF2B}"/>
              </a:ext>
            </a:extLst>
          </p:cNvPr>
          <p:cNvSpPr txBox="1"/>
          <p:nvPr/>
        </p:nvSpPr>
        <p:spPr>
          <a:xfrm>
            <a:off x="3289955" y="876693"/>
            <a:ext cx="59850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CÁC ĐỊNH NGHĨA TRONG GAME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42B62A-D6E0-4D56-9585-22DCBF3D5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49" y="2650748"/>
            <a:ext cx="3752850" cy="1933575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8DAE7AA5-D53F-45F1-A7B0-208A875D1412}"/>
              </a:ext>
            </a:extLst>
          </p:cNvPr>
          <p:cNvSpPr/>
          <p:nvPr/>
        </p:nvSpPr>
        <p:spPr>
          <a:xfrm>
            <a:off x="6665563" y="1534445"/>
            <a:ext cx="2499622" cy="1012548"/>
          </a:xfrm>
          <a:prstGeom prst="wedgeRoundRectCallout">
            <a:avLst>
              <a:gd name="adj1" fmla="val -14310"/>
              <a:gd name="adj2" fmla="val 85641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Trạng thái game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ular Callout 4">
            <a:extLst>
              <a:ext uri="{FF2B5EF4-FFF2-40B4-BE49-F238E27FC236}">
                <a16:creationId xmlns:a16="http://schemas.microsoft.com/office/drawing/2014/main" id="{CA959CD7-1E4A-4052-A474-EB3D81C01892}"/>
              </a:ext>
            </a:extLst>
          </p:cNvPr>
          <p:cNvSpPr/>
          <p:nvPr/>
        </p:nvSpPr>
        <p:spPr>
          <a:xfrm>
            <a:off x="3379071" y="1818916"/>
            <a:ext cx="2499622" cy="1012548"/>
          </a:xfrm>
          <a:prstGeom prst="wedgeRoundRectCallout">
            <a:avLst>
              <a:gd name="adj1" fmla="val 92040"/>
              <a:gd name="adj2" fmla="val 10146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Trạng thái chờ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ular Callout 4">
            <a:extLst>
              <a:ext uri="{FF2B5EF4-FFF2-40B4-BE49-F238E27FC236}">
                <a16:creationId xmlns:a16="http://schemas.microsoft.com/office/drawing/2014/main" id="{422A7670-3E35-4B44-BEA8-C8A34C57C83C}"/>
              </a:ext>
            </a:extLst>
          </p:cNvPr>
          <p:cNvSpPr/>
          <p:nvPr/>
        </p:nvSpPr>
        <p:spPr>
          <a:xfrm>
            <a:off x="3289955" y="3008906"/>
            <a:ext cx="2499622" cy="1012548"/>
          </a:xfrm>
          <a:prstGeom prst="wedgeRoundRectCallout">
            <a:avLst>
              <a:gd name="adj1" fmla="val 94303"/>
              <a:gd name="adj2" fmla="val 15816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Trạng thái sắp xếp xe tăng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ular Callout 4">
            <a:extLst>
              <a:ext uri="{FF2B5EF4-FFF2-40B4-BE49-F238E27FC236}">
                <a16:creationId xmlns:a16="http://schemas.microsoft.com/office/drawing/2014/main" id="{783A1B5C-0C3E-4BDD-B5C8-CD90ABC1E3B9}"/>
              </a:ext>
            </a:extLst>
          </p:cNvPr>
          <p:cNvSpPr/>
          <p:nvPr/>
        </p:nvSpPr>
        <p:spPr>
          <a:xfrm>
            <a:off x="3289955" y="4021454"/>
            <a:ext cx="2499622" cy="1012548"/>
          </a:xfrm>
          <a:prstGeom prst="wedgeRoundRectCallout">
            <a:avLst>
              <a:gd name="adj1" fmla="val 95434"/>
              <a:gd name="adj2" fmla="val -6704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Trạng thái hoạt động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ular Callout 4">
            <a:extLst>
              <a:ext uri="{FF2B5EF4-FFF2-40B4-BE49-F238E27FC236}">
                <a16:creationId xmlns:a16="http://schemas.microsoft.com/office/drawing/2014/main" id="{A5FE9737-7462-44E2-B885-3E13558FE199}"/>
              </a:ext>
            </a:extLst>
          </p:cNvPr>
          <p:cNvSpPr/>
          <p:nvPr/>
        </p:nvSpPr>
        <p:spPr>
          <a:xfrm>
            <a:off x="4402318" y="5034002"/>
            <a:ext cx="2499622" cy="1012548"/>
          </a:xfrm>
          <a:prstGeom prst="wedgeRoundRectCallout">
            <a:avLst>
              <a:gd name="adj1" fmla="val 51687"/>
              <a:gd name="adj2" fmla="val -13779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Trạng thái hiệp phụ bổ xung phụ</a:t>
            </a:r>
          </a:p>
          <a:p>
            <a:pPr algn="ctr"/>
            <a:r>
              <a:rPr lang="en-US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(30s)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ular Callout 4">
            <a:extLst>
              <a:ext uri="{FF2B5EF4-FFF2-40B4-BE49-F238E27FC236}">
                <a16:creationId xmlns:a16="http://schemas.microsoft.com/office/drawing/2014/main" id="{66366D9B-1DE9-4EE5-91A3-7AF11AD0D117}"/>
              </a:ext>
            </a:extLst>
          </p:cNvPr>
          <p:cNvSpPr/>
          <p:nvPr/>
        </p:nvSpPr>
        <p:spPr>
          <a:xfrm>
            <a:off x="7022970" y="5034002"/>
            <a:ext cx="2499622" cy="1012548"/>
          </a:xfrm>
          <a:prstGeom prst="wedgeRoundRectCallout">
            <a:avLst>
              <a:gd name="adj1" fmla="val -19213"/>
              <a:gd name="adj2" fmla="val -11917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Trạng thái trò ch</a:t>
            </a:r>
            <a:r>
              <a:rPr lang="vi-VN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ơ</a:t>
            </a:r>
            <a:r>
              <a:rPr lang="en-US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 kết thúc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09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1935B7-435F-4FC4-8AF9-A6A0A380F7F4}"/>
              </a:ext>
            </a:extLst>
          </p:cNvPr>
          <p:cNvSpPr txBox="1"/>
          <p:nvPr/>
        </p:nvSpPr>
        <p:spPr>
          <a:xfrm>
            <a:off x="3289955" y="876693"/>
            <a:ext cx="59850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CÁC ĐỊNH NGHĨA TRONG GAME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201F4A-F02C-4C8E-96B9-FAA916A08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1123" y="3224458"/>
            <a:ext cx="3800475" cy="1276350"/>
          </a:xfrm>
          <a:prstGeom prst="rect">
            <a:avLst/>
          </a:prstGeom>
        </p:spPr>
      </p:pic>
      <p:sp>
        <p:nvSpPr>
          <p:cNvPr id="4" name="Rounded Rectangular Callout 4">
            <a:extLst>
              <a:ext uri="{FF2B5EF4-FFF2-40B4-BE49-F238E27FC236}">
                <a16:creationId xmlns:a16="http://schemas.microsoft.com/office/drawing/2014/main" id="{F685CA56-786C-4EBE-B1DC-4364559E1E84}"/>
              </a:ext>
            </a:extLst>
          </p:cNvPr>
          <p:cNvSpPr/>
          <p:nvPr/>
        </p:nvSpPr>
        <p:spPr>
          <a:xfrm>
            <a:off x="6081123" y="1942010"/>
            <a:ext cx="2499622" cy="1012548"/>
          </a:xfrm>
          <a:prstGeom prst="wedgeRoundRectCallout">
            <a:avLst>
              <a:gd name="adj1" fmla="val 9449"/>
              <a:gd name="adj2" fmla="val 10239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ĐỘI CH</a:t>
            </a:r>
            <a:r>
              <a:rPr lang="vi-VN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Ơ</a:t>
            </a:r>
            <a:r>
              <a:rPr lang="en-US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425A1EE7-B9E2-4B79-9E72-D4FB668AD16B}"/>
              </a:ext>
            </a:extLst>
          </p:cNvPr>
          <p:cNvSpPr/>
          <p:nvPr/>
        </p:nvSpPr>
        <p:spPr>
          <a:xfrm>
            <a:off x="3289955" y="2448284"/>
            <a:ext cx="2499622" cy="1012548"/>
          </a:xfrm>
          <a:prstGeom prst="wedgeRoundRectCallout">
            <a:avLst>
              <a:gd name="adj1" fmla="val 99960"/>
              <a:gd name="adj2" fmla="val 103330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Đội 1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ular Callout 4">
            <a:extLst>
              <a:ext uri="{FF2B5EF4-FFF2-40B4-BE49-F238E27FC236}">
                <a16:creationId xmlns:a16="http://schemas.microsoft.com/office/drawing/2014/main" id="{3F5CBDAB-B532-47B4-9BD0-8DA36B552D4D}"/>
              </a:ext>
            </a:extLst>
          </p:cNvPr>
          <p:cNvSpPr/>
          <p:nvPr/>
        </p:nvSpPr>
        <p:spPr>
          <a:xfrm>
            <a:off x="3289955" y="3862633"/>
            <a:ext cx="2499622" cy="1012548"/>
          </a:xfrm>
          <a:prstGeom prst="wedgeRoundRectCallout">
            <a:avLst>
              <a:gd name="adj1" fmla="val 99206"/>
              <a:gd name="adj2" fmla="val -2049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Đội 2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88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10A267-FA25-401C-A279-9778CA719BE6}"/>
              </a:ext>
            </a:extLst>
          </p:cNvPr>
          <p:cNvSpPr txBox="1"/>
          <p:nvPr/>
        </p:nvSpPr>
        <p:spPr>
          <a:xfrm>
            <a:off x="3289955" y="876693"/>
            <a:ext cx="59850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CÁC ĐỊNH NGHĨA TRONG GAME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41F7D8-FB61-4EF0-92B0-1DB87F88F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285" y="2710697"/>
            <a:ext cx="3762375" cy="2190750"/>
          </a:xfrm>
          <a:prstGeom prst="rect">
            <a:avLst/>
          </a:prstGeom>
        </p:spPr>
      </p:pic>
      <p:sp>
        <p:nvSpPr>
          <p:cNvPr id="4" name="Rounded Rectangular Callout 4">
            <a:extLst>
              <a:ext uri="{FF2B5EF4-FFF2-40B4-BE49-F238E27FC236}">
                <a16:creationId xmlns:a16="http://schemas.microsoft.com/office/drawing/2014/main" id="{B0184500-6670-47B1-9A68-95030220117D}"/>
              </a:ext>
            </a:extLst>
          </p:cNvPr>
          <p:cNvSpPr/>
          <p:nvPr/>
        </p:nvSpPr>
        <p:spPr>
          <a:xfrm>
            <a:off x="4741683" y="1564420"/>
            <a:ext cx="2499622" cy="1012548"/>
          </a:xfrm>
          <a:prstGeom prst="wedgeRoundRectCallout">
            <a:avLst>
              <a:gd name="adj1" fmla="val -1110"/>
              <a:gd name="adj2" fmla="val 94951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CÁC LOẠI Ô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F205B8EF-A061-40F3-925F-1092FAF5376C}"/>
              </a:ext>
            </a:extLst>
          </p:cNvPr>
          <p:cNvSpPr/>
          <p:nvPr/>
        </p:nvSpPr>
        <p:spPr>
          <a:xfrm>
            <a:off x="1762813" y="1922639"/>
            <a:ext cx="2499622" cy="1012548"/>
          </a:xfrm>
          <a:prstGeom prst="wedgeRoundRectCallout">
            <a:avLst>
              <a:gd name="adj1" fmla="val 95058"/>
              <a:gd name="adj2" fmla="val 11170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Bên ngoài bản đồ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ular Callout 4">
            <a:extLst>
              <a:ext uri="{FF2B5EF4-FFF2-40B4-BE49-F238E27FC236}">
                <a16:creationId xmlns:a16="http://schemas.microsoft.com/office/drawing/2014/main" id="{DC02204B-1EC3-47EC-A606-BAEDCE2A3CBB}"/>
              </a:ext>
            </a:extLst>
          </p:cNvPr>
          <p:cNvSpPr/>
          <p:nvPr/>
        </p:nvSpPr>
        <p:spPr>
          <a:xfrm>
            <a:off x="1668545" y="3148123"/>
            <a:ext cx="2499622" cy="1012548"/>
          </a:xfrm>
          <a:prstGeom prst="wedgeRoundRectCallout">
            <a:avLst>
              <a:gd name="adj1" fmla="val 100338"/>
              <a:gd name="adj2" fmla="val 929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Bên trong bản đồ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ular Callout 4">
            <a:extLst>
              <a:ext uri="{FF2B5EF4-FFF2-40B4-BE49-F238E27FC236}">
                <a16:creationId xmlns:a16="http://schemas.microsoft.com/office/drawing/2014/main" id="{246CD5F6-63AD-4D2B-9ED7-5C9A96D71360}"/>
              </a:ext>
            </a:extLst>
          </p:cNvPr>
          <p:cNvSpPr/>
          <p:nvPr/>
        </p:nvSpPr>
        <p:spPr>
          <a:xfrm>
            <a:off x="1668545" y="4160671"/>
            <a:ext cx="2499622" cy="1012548"/>
          </a:xfrm>
          <a:prstGeom prst="wedgeRoundRectCallout">
            <a:avLst>
              <a:gd name="adj1" fmla="val 97698"/>
              <a:gd name="adj2" fmla="val -6331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Ô n</a:t>
            </a:r>
            <a:r>
              <a:rPr lang="vi-VN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ớc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ular Callout 4">
            <a:extLst>
              <a:ext uri="{FF2B5EF4-FFF2-40B4-BE49-F238E27FC236}">
                <a16:creationId xmlns:a16="http://schemas.microsoft.com/office/drawing/2014/main" id="{38BF9B64-7CD8-48B8-977E-EE4B47CFE754}"/>
              </a:ext>
            </a:extLst>
          </p:cNvPr>
          <p:cNvSpPr/>
          <p:nvPr/>
        </p:nvSpPr>
        <p:spPr>
          <a:xfrm>
            <a:off x="2918356" y="5173219"/>
            <a:ext cx="2499622" cy="1012548"/>
          </a:xfrm>
          <a:prstGeom prst="wedgeRoundRectCallout">
            <a:avLst>
              <a:gd name="adj1" fmla="val 46031"/>
              <a:gd name="adj2" fmla="val -15083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Ô đá cứng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ular Callout 4">
            <a:extLst>
              <a:ext uri="{FF2B5EF4-FFF2-40B4-BE49-F238E27FC236}">
                <a16:creationId xmlns:a16="http://schemas.microsoft.com/office/drawing/2014/main" id="{74EEAE32-2E33-4CA3-BD5D-08205B5FF149}"/>
              </a:ext>
            </a:extLst>
          </p:cNvPr>
          <p:cNvSpPr/>
          <p:nvPr/>
        </p:nvSpPr>
        <p:spPr>
          <a:xfrm>
            <a:off x="5417978" y="5130642"/>
            <a:ext cx="2499622" cy="1012548"/>
          </a:xfrm>
          <a:prstGeom prst="wedgeRoundRectCallout">
            <a:avLst>
              <a:gd name="adj1" fmla="val -33165"/>
              <a:gd name="adj2" fmla="val -102421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Ô trụ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ular Callout 4">
            <a:extLst>
              <a:ext uri="{FF2B5EF4-FFF2-40B4-BE49-F238E27FC236}">
                <a16:creationId xmlns:a16="http://schemas.microsoft.com/office/drawing/2014/main" id="{DF1EBC69-F525-4925-9BD9-67CBC54EA429}"/>
              </a:ext>
            </a:extLst>
          </p:cNvPr>
          <p:cNvSpPr/>
          <p:nvPr/>
        </p:nvSpPr>
        <p:spPr>
          <a:xfrm>
            <a:off x="7917600" y="5130642"/>
            <a:ext cx="2499622" cy="1012548"/>
          </a:xfrm>
          <a:prstGeom prst="wedgeRoundRectCallout">
            <a:avLst>
              <a:gd name="adj1" fmla="val -87472"/>
              <a:gd name="adj2" fmla="val -121972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Ô gỗ mềm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503957C-8626-42C6-A35B-CD84B9423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1616" y="5474705"/>
            <a:ext cx="409575" cy="4095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08A8417-69B9-4A52-A25F-ACEF0C86C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2372" y="5474704"/>
            <a:ext cx="409575" cy="4095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58C66DB-26AD-4632-9A2E-F1D0BC14E1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1357" y="4432443"/>
            <a:ext cx="521892" cy="43491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43A05A4-0234-426F-9D71-D7C3EFC8B6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6004" y="5367855"/>
            <a:ext cx="511552" cy="51155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030BCE9-93FA-4A1B-B2EB-867FF69E0F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6253" y="5375552"/>
            <a:ext cx="463166" cy="50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9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C03ADE-3808-4BB7-9782-B71B95C5D818}"/>
              </a:ext>
            </a:extLst>
          </p:cNvPr>
          <p:cNvSpPr txBox="1"/>
          <p:nvPr/>
        </p:nvSpPr>
        <p:spPr>
          <a:xfrm>
            <a:off x="3289955" y="876693"/>
            <a:ext cx="59850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CÁC ĐỊNH NGHĨA TRONG GAME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F21E96-2545-4012-B3C0-7A19FB673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695" y="2961293"/>
            <a:ext cx="3695700" cy="1123950"/>
          </a:xfrm>
          <a:prstGeom prst="rect">
            <a:avLst/>
          </a:prstGeom>
        </p:spPr>
      </p:pic>
      <p:sp>
        <p:nvSpPr>
          <p:cNvPr id="4" name="Rounded Rectangular Callout 4">
            <a:extLst>
              <a:ext uri="{FF2B5EF4-FFF2-40B4-BE49-F238E27FC236}">
                <a16:creationId xmlns:a16="http://schemas.microsoft.com/office/drawing/2014/main" id="{5F287310-C79E-4966-9903-D0926366C7BF}"/>
              </a:ext>
            </a:extLst>
          </p:cNvPr>
          <p:cNvSpPr/>
          <p:nvPr/>
        </p:nvSpPr>
        <p:spPr>
          <a:xfrm>
            <a:off x="6282473" y="1689718"/>
            <a:ext cx="2499622" cy="1012548"/>
          </a:xfrm>
          <a:prstGeom prst="wedgeRoundRectCallout">
            <a:avLst>
              <a:gd name="adj1" fmla="val -1110"/>
              <a:gd name="adj2" fmla="val 94951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KIỂU TRỤ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13926EAF-2D90-48B8-B24B-A8B62EC8E44C}"/>
              </a:ext>
            </a:extLst>
          </p:cNvPr>
          <p:cNvSpPr/>
          <p:nvPr/>
        </p:nvSpPr>
        <p:spPr>
          <a:xfrm>
            <a:off x="3289955" y="2330741"/>
            <a:ext cx="2499622" cy="1012548"/>
          </a:xfrm>
          <a:prstGeom prst="wedgeRoundRectCallout">
            <a:avLst>
              <a:gd name="adj1" fmla="val 89024"/>
              <a:gd name="adj2" fmla="val 8750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Trụ chính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ular Callout 4">
            <a:extLst>
              <a:ext uri="{FF2B5EF4-FFF2-40B4-BE49-F238E27FC236}">
                <a16:creationId xmlns:a16="http://schemas.microsoft.com/office/drawing/2014/main" id="{E7CA9CA2-44F7-4D20-97D3-2B0A45DFD9D0}"/>
              </a:ext>
            </a:extLst>
          </p:cNvPr>
          <p:cNvSpPr/>
          <p:nvPr/>
        </p:nvSpPr>
        <p:spPr>
          <a:xfrm>
            <a:off x="3289955" y="3456420"/>
            <a:ext cx="2499622" cy="1012548"/>
          </a:xfrm>
          <a:prstGeom prst="wedgeRoundRectCallout">
            <a:avLst>
              <a:gd name="adj1" fmla="val 89778"/>
              <a:gd name="adj2" fmla="val -3735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Trụ phụ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58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EE782A-91DB-4025-A956-3F97D533BF7B}"/>
              </a:ext>
            </a:extLst>
          </p:cNvPr>
          <p:cNvSpPr txBox="1"/>
          <p:nvPr/>
        </p:nvSpPr>
        <p:spPr>
          <a:xfrm>
            <a:off x="3289955" y="876693"/>
            <a:ext cx="59850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CÁC ĐỊNH NGHĨA TRONG GAME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C18BBE-B3DC-43E4-B2CD-0D4BDD69A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276" y="2855884"/>
            <a:ext cx="3971925" cy="1438275"/>
          </a:xfrm>
          <a:prstGeom prst="rect">
            <a:avLst/>
          </a:prstGeom>
        </p:spPr>
      </p:pic>
      <p:sp>
        <p:nvSpPr>
          <p:cNvPr id="4" name="Rounded Rectangular Callout 4">
            <a:extLst>
              <a:ext uri="{FF2B5EF4-FFF2-40B4-BE49-F238E27FC236}">
                <a16:creationId xmlns:a16="http://schemas.microsoft.com/office/drawing/2014/main" id="{0FC339FE-91D8-4521-9CC2-9F53582CC8D8}"/>
              </a:ext>
            </a:extLst>
          </p:cNvPr>
          <p:cNvSpPr/>
          <p:nvPr/>
        </p:nvSpPr>
        <p:spPr>
          <a:xfrm>
            <a:off x="6282473" y="1644130"/>
            <a:ext cx="2499622" cy="1012548"/>
          </a:xfrm>
          <a:prstGeom prst="wedgeRoundRectCallout">
            <a:avLst>
              <a:gd name="adj1" fmla="val -733"/>
              <a:gd name="adj2" fmla="val 95882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Xe tăng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64FF1EAF-D086-476C-98C9-2CBBB2B0E2FF}"/>
              </a:ext>
            </a:extLst>
          </p:cNvPr>
          <p:cNvSpPr/>
          <p:nvPr/>
        </p:nvSpPr>
        <p:spPr>
          <a:xfrm>
            <a:off x="3382654" y="2257124"/>
            <a:ext cx="2499622" cy="1012548"/>
          </a:xfrm>
          <a:prstGeom prst="wedgeRoundRectCallout">
            <a:avLst>
              <a:gd name="adj1" fmla="val 91664"/>
              <a:gd name="adj2" fmla="val 84710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Hạng nhẹ, tốc độ nhanh, bắn chậm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ular Callout 4">
            <a:extLst>
              <a:ext uri="{FF2B5EF4-FFF2-40B4-BE49-F238E27FC236}">
                <a16:creationId xmlns:a16="http://schemas.microsoft.com/office/drawing/2014/main" id="{B7D75E13-7DBB-47DB-89C8-19D214C5D5E2}"/>
              </a:ext>
            </a:extLst>
          </p:cNvPr>
          <p:cNvSpPr/>
          <p:nvPr/>
        </p:nvSpPr>
        <p:spPr>
          <a:xfrm>
            <a:off x="3337039" y="3362158"/>
            <a:ext cx="2499622" cy="1012548"/>
          </a:xfrm>
          <a:prstGeom prst="wedgeRoundRectCallout">
            <a:avLst>
              <a:gd name="adj1" fmla="val 93549"/>
              <a:gd name="adj2" fmla="val -2804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Hạng trung bình, tốc độ trung bình, bắn trung bình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ular Callout 4">
            <a:extLst>
              <a:ext uri="{FF2B5EF4-FFF2-40B4-BE49-F238E27FC236}">
                <a16:creationId xmlns:a16="http://schemas.microsoft.com/office/drawing/2014/main" id="{1468B135-0A4E-481F-A65D-869F88F09DA8}"/>
              </a:ext>
            </a:extLst>
          </p:cNvPr>
          <p:cNvSpPr/>
          <p:nvPr/>
        </p:nvSpPr>
        <p:spPr>
          <a:xfrm>
            <a:off x="3382654" y="4493365"/>
            <a:ext cx="2499622" cy="1012548"/>
          </a:xfrm>
          <a:prstGeom prst="wedgeRoundRectCallout">
            <a:avLst>
              <a:gd name="adj1" fmla="val 91286"/>
              <a:gd name="adj2" fmla="val -86594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Hạng nặng, tốc độ chậm, bắn mạnh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39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F37DF2-E787-4A70-BD22-434780B7CD4F}"/>
              </a:ext>
            </a:extLst>
          </p:cNvPr>
          <p:cNvSpPr txBox="1"/>
          <p:nvPr/>
        </p:nvSpPr>
        <p:spPr>
          <a:xfrm>
            <a:off x="3289955" y="876693"/>
            <a:ext cx="59850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CÁC ĐỊNH NGHĨA TRONG GAME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C070F2-3B5C-45FE-B538-AFF8AEBCD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337" y="2986922"/>
            <a:ext cx="3952875" cy="1638300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B7972096-6617-4622-B4D0-70E1F31FE372}"/>
              </a:ext>
            </a:extLst>
          </p:cNvPr>
          <p:cNvSpPr/>
          <p:nvPr/>
        </p:nvSpPr>
        <p:spPr>
          <a:xfrm>
            <a:off x="6282473" y="1644130"/>
            <a:ext cx="2499622" cy="1012548"/>
          </a:xfrm>
          <a:prstGeom prst="wedgeRoundRectCallout">
            <a:avLst>
              <a:gd name="adj1" fmla="val -733"/>
              <a:gd name="adj2" fmla="val 95882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DI CHUYỂN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ular Callout 4">
            <a:extLst>
              <a:ext uri="{FF2B5EF4-FFF2-40B4-BE49-F238E27FC236}">
                <a16:creationId xmlns:a16="http://schemas.microsoft.com/office/drawing/2014/main" id="{77B2D0E3-A36C-46E6-B101-224A9A69E9D8}"/>
              </a:ext>
            </a:extLst>
          </p:cNvPr>
          <p:cNvSpPr/>
          <p:nvPr/>
        </p:nvSpPr>
        <p:spPr>
          <a:xfrm>
            <a:off x="3501565" y="2398274"/>
            <a:ext cx="2499622" cy="1012548"/>
          </a:xfrm>
          <a:prstGeom prst="wedgeRoundRectCallout">
            <a:avLst>
              <a:gd name="adj1" fmla="val 88270"/>
              <a:gd name="adj2" fmla="val 84710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Đi lên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ular Callout 4">
            <a:extLst>
              <a:ext uri="{FF2B5EF4-FFF2-40B4-BE49-F238E27FC236}">
                <a16:creationId xmlns:a16="http://schemas.microsoft.com/office/drawing/2014/main" id="{7CFC890C-7E5C-4E57-A0B6-EAFDFAB36A30}"/>
              </a:ext>
            </a:extLst>
          </p:cNvPr>
          <p:cNvSpPr/>
          <p:nvPr/>
        </p:nvSpPr>
        <p:spPr>
          <a:xfrm>
            <a:off x="3501565" y="3410822"/>
            <a:ext cx="2499622" cy="1012548"/>
          </a:xfrm>
          <a:prstGeom prst="wedgeRoundRectCallout">
            <a:avLst>
              <a:gd name="adj1" fmla="val 87893"/>
              <a:gd name="adj2" fmla="val 6506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Đi sang phải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ular Callout 4">
            <a:extLst>
              <a:ext uri="{FF2B5EF4-FFF2-40B4-BE49-F238E27FC236}">
                <a16:creationId xmlns:a16="http://schemas.microsoft.com/office/drawing/2014/main" id="{5DDEF75D-3841-4740-A364-5DF7DE194CF9}"/>
              </a:ext>
            </a:extLst>
          </p:cNvPr>
          <p:cNvSpPr/>
          <p:nvPr/>
        </p:nvSpPr>
        <p:spPr>
          <a:xfrm>
            <a:off x="3501565" y="4423370"/>
            <a:ext cx="2499622" cy="1012548"/>
          </a:xfrm>
          <a:prstGeom prst="wedgeRoundRectCallout">
            <a:avLst>
              <a:gd name="adj1" fmla="val 88647"/>
              <a:gd name="adj2" fmla="val -7169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Đi xuống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ular Callout 4">
            <a:extLst>
              <a:ext uri="{FF2B5EF4-FFF2-40B4-BE49-F238E27FC236}">
                <a16:creationId xmlns:a16="http://schemas.microsoft.com/office/drawing/2014/main" id="{9395784C-8498-44DF-9BD2-1A18CAC2855E}"/>
              </a:ext>
            </a:extLst>
          </p:cNvPr>
          <p:cNvSpPr/>
          <p:nvPr/>
        </p:nvSpPr>
        <p:spPr>
          <a:xfrm>
            <a:off x="6668972" y="5026686"/>
            <a:ext cx="2499622" cy="1012548"/>
          </a:xfrm>
          <a:prstGeom prst="wedgeRoundRectCallout">
            <a:avLst>
              <a:gd name="adj1" fmla="val -10538"/>
              <a:gd name="adj2" fmla="val -112662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Đi sang trái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29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3C0D76-76C0-4604-BF7E-2088054528FD}"/>
              </a:ext>
            </a:extLst>
          </p:cNvPr>
          <p:cNvSpPr txBox="1"/>
          <p:nvPr/>
        </p:nvSpPr>
        <p:spPr>
          <a:xfrm>
            <a:off x="3289955" y="876693"/>
            <a:ext cx="59850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CÁC ĐỊNH NGHĨA TRONG GAME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3B3F24-3396-49C2-9858-AA841316A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064" y="2864718"/>
            <a:ext cx="3762375" cy="2486025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D3A60341-AD4E-41CD-A2CA-F353127B12BD}"/>
              </a:ext>
            </a:extLst>
          </p:cNvPr>
          <p:cNvSpPr/>
          <p:nvPr/>
        </p:nvSpPr>
        <p:spPr>
          <a:xfrm>
            <a:off x="6282473" y="1738398"/>
            <a:ext cx="2499622" cy="1012548"/>
          </a:xfrm>
          <a:prstGeom prst="wedgeRoundRectCallout">
            <a:avLst>
              <a:gd name="adj1" fmla="val -733"/>
              <a:gd name="adj2" fmla="val 95882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LOẠI ITEM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ular Callout 4">
            <a:extLst>
              <a:ext uri="{FF2B5EF4-FFF2-40B4-BE49-F238E27FC236}">
                <a16:creationId xmlns:a16="http://schemas.microsoft.com/office/drawing/2014/main" id="{32C7CB95-A095-4223-B5C6-AE28A686DF66}"/>
              </a:ext>
            </a:extLst>
          </p:cNvPr>
          <p:cNvSpPr/>
          <p:nvPr/>
        </p:nvSpPr>
        <p:spPr>
          <a:xfrm>
            <a:off x="2860544" y="2244672"/>
            <a:ext cx="2499622" cy="1012548"/>
          </a:xfrm>
          <a:prstGeom prst="wedgeRoundRectCallout">
            <a:avLst>
              <a:gd name="adj1" fmla="val 110143"/>
              <a:gd name="adj2" fmla="val 89365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Bom sát th</a:t>
            </a:r>
            <a:r>
              <a:rPr lang="vi-VN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ơng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ular Callout 4">
            <a:extLst>
              <a:ext uri="{FF2B5EF4-FFF2-40B4-BE49-F238E27FC236}">
                <a16:creationId xmlns:a16="http://schemas.microsoft.com/office/drawing/2014/main" id="{57F91024-3080-4BCC-A16B-B863750FE9A3}"/>
              </a:ext>
            </a:extLst>
          </p:cNvPr>
          <p:cNvSpPr/>
          <p:nvPr/>
        </p:nvSpPr>
        <p:spPr>
          <a:xfrm>
            <a:off x="2860544" y="3328754"/>
            <a:ext cx="2499622" cy="1012548"/>
          </a:xfrm>
          <a:prstGeom prst="wedgeRoundRectCallout">
            <a:avLst>
              <a:gd name="adj1" fmla="val 109389"/>
              <a:gd name="adj2" fmla="val 4644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Bom đóng băng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ular Callout 4">
            <a:extLst>
              <a:ext uri="{FF2B5EF4-FFF2-40B4-BE49-F238E27FC236}">
                <a16:creationId xmlns:a16="http://schemas.microsoft.com/office/drawing/2014/main" id="{910DF963-81FC-4210-8538-BCA67D70AA78}"/>
              </a:ext>
            </a:extLst>
          </p:cNvPr>
          <p:cNvSpPr/>
          <p:nvPr/>
        </p:nvSpPr>
        <p:spPr>
          <a:xfrm>
            <a:off x="9765185" y="3705827"/>
            <a:ext cx="2499622" cy="1012548"/>
          </a:xfrm>
          <a:prstGeom prst="wedgeRoundRectCallout">
            <a:avLst>
              <a:gd name="adj1" fmla="val -119906"/>
              <a:gd name="adj2" fmla="val 3164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KÍCH THƯỚC ĐỐI T</a:t>
            </a:r>
            <a:r>
              <a:rPr lang="vi-VN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ỢNG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ular Callout 4">
            <a:extLst>
              <a:ext uri="{FF2B5EF4-FFF2-40B4-BE49-F238E27FC236}">
                <a16:creationId xmlns:a16="http://schemas.microsoft.com/office/drawing/2014/main" id="{5F1FF338-01D4-40B0-BD80-AC2F9713AEB3}"/>
              </a:ext>
            </a:extLst>
          </p:cNvPr>
          <p:cNvSpPr/>
          <p:nvPr/>
        </p:nvSpPr>
        <p:spPr>
          <a:xfrm>
            <a:off x="2860544" y="4412836"/>
            <a:ext cx="2499622" cy="1012548"/>
          </a:xfrm>
          <a:prstGeom prst="wedgeRoundRectCallout">
            <a:avLst>
              <a:gd name="adj1" fmla="val 106749"/>
              <a:gd name="adj2" fmla="val 371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Kích th</a:t>
            </a:r>
            <a:r>
              <a:rPr lang="vi-VN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ớc xe tăng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ular Callout 4">
            <a:extLst>
              <a:ext uri="{FF2B5EF4-FFF2-40B4-BE49-F238E27FC236}">
                <a16:creationId xmlns:a16="http://schemas.microsoft.com/office/drawing/2014/main" id="{44F5726D-504F-4173-BE00-9DD0E231FA6C}"/>
              </a:ext>
            </a:extLst>
          </p:cNvPr>
          <p:cNvSpPr/>
          <p:nvPr/>
        </p:nvSpPr>
        <p:spPr>
          <a:xfrm>
            <a:off x="2860544" y="5496918"/>
            <a:ext cx="2499622" cy="1012548"/>
          </a:xfrm>
          <a:prstGeom prst="wedgeRoundRectCallout">
            <a:avLst>
              <a:gd name="adj1" fmla="val 109766"/>
              <a:gd name="adj2" fmla="val -8100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Kích th</a:t>
            </a:r>
            <a:r>
              <a:rPr lang="vi-VN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ớc trụ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48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35</TotalTime>
  <Words>723</Words>
  <Application>Microsoft Office PowerPoint</Application>
  <PresentationFormat>Widescreen</PresentationFormat>
  <Paragraphs>151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Arial Black</vt:lpstr>
      <vt:lpstr>Cambria Math</vt:lpstr>
      <vt:lpstr>Times New Roman</vt:lpstr>
      <vt:lpstr>Trebuchet MS</vt:lpstr>
      <vt:lpstr>Tw Cen MT</vt:lpstr>
      <vt:lpstr>Circuit</vt:lpstr>
      <vt:lpstr>Lập trình game ai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Máy Bay Thả Boom</vt:lpstr>
      <vt:lpstr>PowerPoint Presentation</vt:lpstr>
      <vt:lpstr> Các thuộc tính cơ bản</vt:lpstr>
      <vt:lpstr> Các thuộc tính cơ bản</vt:lpstr>
      <vt:lpstr>PowerPoint Presentation</vt:lpstr>
      <vt:lpstr>PowerPoint Presentation</vt:lpstr>
      <vt:lpstr>Cách sử dụng</vt:lpstr>
      <vt:lpstr>Cách sử dụng</vt:lpstr>
      <vt:lpstr>Cách sử dụng</vt:lpstr>
      <vt:lpstr>Các phương thức của xe tăng</vt:lpstr>
      <vt:lpstr>Các phương thức của xe tăng</vt:lpstr>
      <vt:lpstr>Các phương thức của xe tăng</vt:lpstr>
      <vt:lpstr>Các phương thức của xe tăng</vt:lpstr>
      <vt:lpstr>Các phương thức của xe tăng</vt:lpstr>
      <vt:lpstr>Các phương thức của xe tăng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game ai</dc:title>
  <dc:creator>You Ci</dc:creator>
  <cp:lastModifiedBy>Nguyen Thanh Tung</cp:lastModifiedBy>
  <cp:revision>9</cp:revision>
  <dcterms:created xsi:type="dcterms:W3CDTF">2017-05-18T03:10:03Z</dcterms:created>
  <dcterms:modified xsi:type="dcterms:W3CDTF">2020-07-21T02:44:04Z</dcterms:modified>
</cp:coreProperties>
</file>