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Superstore Performance Summary — Key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900A4-35BF-D8C4-FFAA-C4B99C585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2486"/>
            <a:ext cx="8229600" cy="448139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6ED977-59BC-52FE-627E-8DE3CCD4DEE8}"/>
              </a:ext>
            </a:extLst>
          </p:cNvPr>
          <p:cNvSpPr txBox="1"/>
          <p:nvPr/>
        </p:nvSpPr>
        <p:spPr>
          <a:xfrm>
            <a:off x="431515" y="1415632"/>
            <a:ext cx="86405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/>
          </a:p>
          <a:p>
            <a:pPr>
              <a:buFont typeface="Wingdings" panose="05000000000000000000" pitchFamily="2" charset="2"/>
              <a:buChar char="q"/>
              <a:defRPr sz="1400">
                <a:solidFill>
                  <a:srgbClr val="323232"/>
                </a:solidFill>
                <a:latin typeface="Calibri"/>
              </a:defRPr>
            </a:pPr>
            <a:r>
              <a:rPr lang="en-GB" sz="1600" dirty="0"/>
              <a:t> </a:t>
            </a:r>
            <a:r>
              <a:rPr lang="en-GB" sz="1600" b="1" dirty="0"/>
              <a:t>Top Cities Driving Sales:</a:t>
            </a:r>
            <a:br>
              <a:rPr lang="en-GB" sz="1600" b="1" dirty="0"/>
            </a:br>
            <a:r>
              <a:rPr lang="en-GB" sz="1600" dirty="0"/>
              <a:t>• New York, Los Angeles, and Seattle lead in total sales.</a:t>
            </a:r>
          </a:p>
          <a:p>
            <a:pPr>
              <a:buFont typeface="Wingdings" panose="05000000000000000000" pitchFamily="2" charset="2"/>
              <a:buChar char="q"/>
              <a:defRPr sz="1400">
                <a:solidFill>
                  <a:srgbClr val="323232"/>
                </a:solidFill>
                <a:latin typeface="Calibri"/>
              </a:defRPr>
            </a:pPr>
            <a:r>
              <a:rPr lang="en-GB" sz="1600" dirty="0"/>
              <a:t> </a:t>
            </a:r>
            <a:r>
              <a:rPr lang="en-GB" sz="1600" b="1" dirty="0"/>
              <a:t>Customer Segments:</a:t>
            </a:r>
            <a:br>
              <a:rPr lang="en-GB" sz="1600" dirty="0"/>
            </a:br>
            <a:r>
              <a:rPr lang="en-GB" sz="1600" dirty="0"/>
              <a:t>• Consumer segment accounts for ~52% of sales volume.</a:t>
            </a:r>
          </a:p>
          <a:p>
            <a:pPr>
              <a:buFont typeface="Wingdings" panose="05000000000000000000" pitchFamily="2" charset="2"/>
              <a:buChar char="q"/>
              <a:defRPr sz="1400">
                <a:solidFill>
                  <a:srgbClr val="323232"/>
                </a:solidFill>
                <a:latin typeface="Calibri"/>
              </a:defRPr>
            </a:pPr>
            <a:r>
              <a:rPr lang="en-GB" sz="1600" b="1" dirty="0"/>
              <a:t>Shipping Preferences:</a:t>
            </a:r>
            <a:br>
              <a:rPr lang="en-GB" sz="1600" dirty="0"/>
            </a:br>
            <a:r>
              <a:rPr lang="en-GB" sz="1600" dirty="0"/>
              <a:t>• Standard Class is the most used shipping method.</a:t>
            </a:r>
          </a:p>
          <a:p>
            <a:pPr>
              <a:buFont typeface="Wingdings" panose="05000000000000000000" pitchFamily="2" charset="2"/>
              <a:buChar char="q"/>
              <a:defRPr sz="1400">
                <a:solidFill>
                  <a:srgbClr val="323232"/>
                </a:solidFill>
                <a:latin typeface="Calibri"/>
              </a:defRPr>
            </a:pPr>
            <a:r>
              <a:rPr lang="en-GB" sz="1600" b="1" dirty="0"/>
              <a:t>Sales and Profit Trends:</a:t>
            </a:r>
            <a:br>
              <a:rPr lang="en-GB" sz="1600" dirty="0"/>
            </a:br>
            <a:r>
              <a:rPr lang="en-GB" sz="1600" dirty="0"/>
              <a:t>• Sales show seasonal fluctuation, profit remains flat — check for discount issues.</a:t>
            </a:r>
          </a:p>
          <a:p>
            <a:pPr>
              <a:buFont typeface="Wingdings" panose="05000000000000000000" pitchFamily="2" charset="2"/>
              <a:buChar char="q"/>
              <a:defRPr sz="1400">
                <a:solidFill>
                  <a:srgbClr val="323232"/>
                </a:solidFill>
                <a:latin typeface="Calibri"/>
              </a:defRPr>
            </a:pPr>
            <a:r>
              <a:rPr lang="en-GB" sz="1600" b="1" dirty="0"/>
              <a:t>Regional Sales:</a:t>
            </a:r>
            <a:br>
              <a:rPr lang="en-GB" sz="1600" dirty="0"/>
            </a:br>
            <a:r>
              <a:rPr lang="en-GB" sz="1600" dirty="0"/>
              <a:t>• West region has the highest quantity sold. South underperforms.</a:t>
            </a:r>
          </a:p>
          <a:p>
            <a:pPr>
              <a:buFont typeface="Wingdings" panose="05000000000000000000" pitchFamily="2" charset="2"/>
              <a:buChar char="q"/>
              <a:defRPr sz="1400">
                <a:solidFill>
                  <a:srgbClr val="323232"/>
                </a:solidFill>
                <a:latin typeface="Calibri"/>
              </a:defRPr>
            </a:pPr>
            <a:r>
              <a:rPr lang="en-GB" sz="1600" b="1" dirty="0"/>
              <a:t>Sub-Category Insights:</a:t>
            </a:r>
            <a:br>
              <a:rPr lang="en-GB" sz="1600" dirty="0"/>
            </a:br>
            <a:r>
              <a:rPr lang="en-GB" sz="1600" dirty="0"/>
              <a:t>• Chairs dominate sub-category sales (~44%).</a:t>
            </a:r>
          </a:p>
          <a:p>
            <a:pPr>
              <a:buFont typeface="Wingdings" panose="05000000000000000000" pitchFamily="2" charset="2"/>
              <a:buChar char="q"/>
              <a:defRPr sz="1400">
                <a:solidFill>
                  <a:srgbClr val="323232"/>
                </a:solidFill>
                <a:latin typeface="Calibri"/>
              </a:defRPr>
            </a:pPr>
            <a:r>
              <a:rPr lang="en-GB" sz="1600" dirty="0"/>
              <a:t> </a:t>
            </a:r>
            <a:r>
              <a:rPr lang="en-GB" sz="1600" b="1" dirty="0"/>
              <a:t>Recommendations:</a:t>
            </a:r>
            <a:br>
              <a:rPr lang="en-GB" sz="1600" dirty="0"/>
            </a:br>
            <a:r>
              <a:rPr lang="en-GB" sz="1600" dirty="0"/>
              <a:t>• Focus on top cities, optimize logistics, target Consumer segment, promote top categories.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015B2-A78C-22C7-8BE6-405A8FF8185D}"/>
              </a:ext>
            </a:extLst>
          </p:cNvPr>
          <p:cNvSpPr txBox="1"/>
          <p:nvPr/>
        </p:nvSpPr>
        <p:spPr>
          <a:xfrm>
            <a:off x="297950" y="81739"/>
            <a:ext cx="84145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Superstore Performance Summary </a:t>
            </a:r>
          </a:p>
          <a:p>
            <a:pPr algn="ctr"/>
            <a:r>
              <a:rPr lang="en-GB" sz="4000" dirty="0"/>
              <a:t>— Key Insights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7239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134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Superstore Performance Summary — Key Insights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Hitha Veluru</cp:lastModifiedBy>
  <cp:revision>2</cp:revision>
  <dcterms:created xsi:type="dcterms:W3CDTF">2013-01-27T09:14:16Z</dcterms:created>
  <dcterms:modified xsi:type="dcterms:W3CDTF">2025-04-22T09:26:03Z</dcterms:modified>
  <cp:category/>
</cp:coreProperties>
</file>