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7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901555D0-B304-4EB0-8531-CF34722232CB}" type="datetimeFigureOut">
              <a:rPr lang="zh-CN" altLang="en-US" smtClean="0"/>
              <a:t>2015/11/28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5D598B-732A-4607-9AB1-39D835370CA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01555D0-B304-4EB0-8531-CF34722232CB}" type="datetimeFigureOut">
              <a:rPr lang="zh-CN" altLang="en-US" smtClean="0"/>
              <a:t>2015/11/28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5D598B-732A-4607-9AB1-39D835370CA4}"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01555D0-B304-4EB0-8531-CF34722232CB}" type="datetimeFigureOut">
              <a:rPr lang="zh-CN" altLang="en-US" smtClean="0"/>
              <a:t>2015/11/28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5D598B-732A-4607-9AB1-39D835370CA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901555D0-B304-4EB0-8531-CF34722232CB}" type="datetimeFigureOut">
              <a:rPr lang="zh-CN" altLang="en-US" smtClean="0"/>
              <a:t>2015/11/28</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675D598B-732A-4607-9AB1-39D835370CA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01555D0-B304-4EB0-8531-CF34722232CB}" type="datetimeFigureOut">
              <a:rPr lang="zh-CN" altLang="en-US" smtClean="0"/>
              <a:t>2015/11/28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5D598B-732A-4607-9AB1-39D835370CA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01555D0-B304-4EB0-8531-CF34722232CB}" type="datetimeFigureOut">
              <a:rPr lang="zh-CN" altLang="en-US" smtClean="0"/>
              <a:t>2015/11/28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5D598B-732A-4607-9AB1-39D835370CA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01555D0-B304-4EB0-8531-CF34722232CB}" type="datetimeFigureOut">
              <a:rPr lang="zh-CN" altLang="en-US" smtClean="0"/>
              <a:t>2015/11/28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75D598B-732A-4607-9AB1-39D835370CA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01555D0-B304-4EB0-8531-CF34722232CB}" type="datetimeFigureOut">
              <a:rPr lang="zh-CN" altLang="en-US" smtClean="0"/>
              <a:t>2015/11/28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5D598B-732A-4607-9AB1-39D835370CA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1555D0-B304-4EB0-8531-CF34722232CB}" type="datetimeFigureOut">
              <a:rPr lang="zh-CN" altLang="en-US" smtClean="0"/>
              <a:t>2015/11/28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75D598B-732A-4607-9AB1-39D835370CA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01555D0-B304-4EB0-8531-CF34722232CB}" type="datetimeFigureOut">
              <a:rPr lang="zh-CN" altLang="en-US" smtClean="0"/>
              <a:t>2015/11/28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5D598B-732A-4607-9AB1-39D835370CA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01555D0-B304-4EB0-8531-CF34722232CB}" type="datetimeFigureOut">
              <a:rPr lang="zh-CN" altLang="en-US" smtClean="0"/>
              <a:t>2015/11/28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5D598B-732A-4607-9AB1-39D835370CA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901555D0-B304-4EB0-8531-CF34722232CB}" type="datetimeFigureOut">
              <a:rPr lang="zh-CN" altLang="en-US" smtClean="0"/>
              <a:t>2015/11/28</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675D598B-732A-4607-9AB1-39D835370CA4}"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研究生专业英语文献阅读报告</a:t>
            </a:r>
          </a:p>
        </p:txBody>
      </p:sp>
      <p:sp>
        <p:nvSpPr>
          <p:cNvPr id="3" name="副标题 2"/>
          <p:cNvSpPr>
            <a:spLocks noGrp="1"/>
          </p:cNvSpPr>
          <p:nvPr>
            <p:ph type="subTitle" idx="1"/>
          </p:nvPr>
        </p:nvSpPr>
        <p:spPr/>
        <p:txBody>
          <a:bodyPr/>
          <a:lstStyle/>
          <a:p>
            <a:pPr>
              <a:lnSpc>
                <a:spcPct val="90000"/>
              </a:lnSpc>
            </a:pPr>
            <a:r>
              <a:rPr lang="zh-CN" altLang="en-US" b="1" dirty="0">
                <a:latin typeface="Times New Roman" pitchFamily="18" charset="0"/>
              </a:rPr>
              <a:t>学生</a:t>
            </a:r>
            <a:r>
              <a:rPr lang="en-US" altLang="zh-CN" b="1" dirty="0">
                <a:latin typeface="Times New Roman" pitchFamily="18" charset="0"/>
              </a:rPr>
              <a:t>		</a:t>
            </a:r>
            <a:r>
              <a:rPr lang="zh-CN" altLang="en-US" b="1" dirty="0">
                <a:latin typeface="Times New Roman" pitchFamily="18" charset="0"/>
              </a:rPr>
              <a:t>喻京昊</a:t>
            </a:r>
            <a:endParaRPr lang="en-US" altLang="zh-CN" b="1" dirty="0">
              <a:latin typeface="Times New Roman" pitchFamily="18" charset="0"/>
            </a:endParaRPr>
          </a:p>
          <a:p>
            <a:pPr>
              <a:lnSpc>
                <a:spcPct val="90000"/>
              </a:lnSpc>
            </a:pPr>
            <a:r>
              <a:rPr lang="zh-CN" altLang="en-US" b="1" dirty="0">
                <a:latin typeface="Times New Roman" pitchFamily="18" charset="0"/>
              </a:rPr>
              <a:t>学号</a:t>
            </a:r>
            <a:r>
              <a:rPr lang="en-US" altLang="zh-CN" b="1" dirty="0">
                <a:latin typeface="Times New Roman" pitchFamily="18" charset="0"/>
              </a:rPr>
              <a:t>		</a:t>
            </a:r>
            <a:r>
              <a:rPr lang="en-US" altLang="zh-CN" b="1" dirty="0" smtClean="0">
                <a:latin typeface="Times New Roman" pitchFamily="18" charset="0"/>
              </a:rPr>
              <a:t>140660</a:t>
            </a:r>
            <a:endParaRPr lang="en-US" altLang="zh-CN" b="1" dirty="0">
              <a:latin typeface="Times New Roman" pitchFamily="18" charset="0"/>
            </a:endParaRPr>
          </a:p>
          <a:p>
            <a:pPr>
              <a:lnSpc>
                <a:spcPct val="90000"/>
              </a:lnSpc>
            </a:pPr>
            <a:r>
              <a:rPr lang="zh-CN" altLang="en-US" b="1" dirty="0">
                <a:latin typeface="Times New Roman" pitchFamily="18" charset="0"/>
              </a:rPr>
              <a:t>指导教师</a:t>
            </a:r>
            <a:r>
              <a:rPr lang="en-US" altLang="zh-CN" b="1" dirty="0">
                <a:latin typeface="Times New Roman" pitchFamily="18" charset="0"/>
              </a:rPr>
              <a:t>	</a:t>
            </a:r>
            <a:r>
              <a:rPr lang="zh-CN" altLang="en-US" b="1" dirty="0">
                <a:latin typeface="Times New Roman" pitchFamily="18" charset="0"/>
              </a:rPr>
              <a:t>赵新胜</a:t>
            </a:r>
            <a:endParaRPr lang="en-US" altLang="zh-CN" b="1" dirty="0">
              <a:latin typeface="Times New Roman" pitchFamily="18" charset="0"/>
            </a:endParaRPr>
          </a:p>
          <a:p>
            <a:endParaRPr lang="zh-CN" altLang="en-US" dirty="0"/>
          </a:p>
        </p:txBody>
      </p:sp>
    </p:spTree>
    <p:extLst>
      <p:ext uri="{BB962C8B-B14F-4D97-AF65-F5344CB8AC3E}">
        <p14:creationId xmlns:p14="http://schemas.microsoft.com/office/powerpoint/2010/main" val="3757957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3. Self-Organizing Networks: </a:t>
            </a:r>
            <a:br>
              <a:rPr lang="en-US" altLang="zh-CN" sz="2400" dirty="0">
                <a:solidFill>
                  <a:srgbClr val="7030A0"/>
                </a:solidFill>
              </a:rPr>
            </a:br>
            <a:r>
              <a:rPr lang="en-US" altLang="zh-CN" sz="2400" dirty="0">
                <a:solidFill>
                  <a:srgbClr val="7030A0"/>
                </a:solidFill>
              </a:rPr>
              <a:t>State-of-the-art, challenges and perspectives</a:t>
            </a:r>
            <a:endParaRPr lang="zh-CN" alt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556792"/>
            <a:ext cx="3463652" cy="38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35696" y="5661248"/>
            <a:ext cx="5328592"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SON growth and preferential attachment properties.</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67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solidFill>
                  <a:srgbClr val="7030A0"/>
                </a:solidFill>
              </a:rPr>
              <a:t>3. Self-Organizing Networks: </a:t>
            </a:r>
            <a:br>
              <a:rPr lang="en-US" altLang="zh-CN" sz="2800" dirty="0">
                <a:solidFill>
                  <a:srgbClr val="7030A0"/>
                </a:solidFill>
              </a:rPr>
            </a:br>
            <a:r>
              <a:rPr lang="en-US" altLang="zh-CN" sz="2800" dirty="0">
                <a:solidFill>
                  <a:srgbClr val="7030A0"/>
                </a:solidFill>
              </a:rPr>
              <a:t>State-of-the-art, challenges and perspectives</a:t>
            </a:r>
            <a:endParaRPr lang="zh-CN" altLang="en-US"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556791"/>
            <a:ext cx="5404644" cy="3777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53942" y="5732977"/>
            <a:ext cx="136815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SON cycle</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71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4</a:t>
            </a:r>
            <a:r>
              <a:rPr lang="en-US" altLang="zh-CN" sz="2400" dirty="0" smtClean="0">
                <a:solidFill>
                  <a:srgbClr val="7030A0"/>
                </a:solidFill>
              </a:rPr>
              <a:t>. An </a:t>
            </a:r>
            <a:r>
              <a:rPr lang="en-US" altLang="zh-CN" sz="2400" dirty="0">
                <a:solidFill>
                  <a:srgbClr val="7030A0"/>
                </a:solidFill>
              </a:rPr>
              <a:t>overview of downlink radio resource management for UTRAN long-term evolution</a:t>
            </a:r>
            <a:endParaRPr lang="zh-CN" altLang="en-US" sz="2400" dirty="0">
              <a:solidFill>
                <a:srgbClr val="7030A0"/>
              </a:solidFill>
            </a:endParaRPr>
          </a:p>
        </p:txBody>
      </p:sp>
      <p:sp>
        <p:nvSpPr>
          <p:cNvPr id="3" name="内容占位符 2"/>
          <p:cNvSpPr>
            <a:spLocks noGrp="1"/>
          </p:cNvSpPr>
          <p:nvPr>
            <p:ph idx="1"/>
          </p:nvPr>
        </p:nvSpPr>
        <p:spPr/>
        <p:txBody>
          <a:bodyPr>
            <a:normAutofit fontScale="55000" lnSpcReduction="20000"/>
          </a:bodyPr>
          <a:lstStyle/>
          <a:p>
            <a:r>
              <a:rPr lang="en-US" altLang="zh-CN" sz="4400" kern="0" dirty="0" smtClean="0">
                <a:solidFill>
                  <a:srgbClr val="0070C0"/>
                </a:solidFill>
                <a:latin typeface="Times New Roman" panose="02020603050405020304" pitchFamily="18" charset="0"/>
                <a:cs typeface="Times New Roman" panose="02020603050405020304" pitchFamily="18" charset="0"/>
              </a:rPr>
              <a:t>Abstract</a:t>
            </a:r>
          </a:p>
          <a:p>
            <a:pPr>
              <a:lnSpc>
                <a:spcPct val="125000"/>
              </a:lnSpc>
              <a:buClr>
                <a:srgbClr val="0070C0"/>
              </a:buClr>
              <a:buFont typeface="Wingdings" pitchFamily="2" charset="2"/>
              <a:buChar char="Ø"/>
              <a:defRPr/>
            </a:pPr>
            <a:r>
              <a:rPr lang="en-US" altLang="zh-CN" sz="3800" dirty="0">
                <a:latin typeface="Times New Roman" panose="02020603050405020304" pitchFamily="18" charset="0"/>
                <a:cs typeface="Times New Roman" panose="02020603050405020304" pitchFamily="18" charset="0"/>
              </a:rPr>
              <a:t>Radio resource management algorithms ranging from bearer admission control to semi-persistent and dynamic packet scheduling, fast </a:t>
            </a:r>
            <a:r>
              <a:rPr lang="en-US" altLang="zh-CN" sz="3800" dirty="0" smtClean="0">
                <a:latin typeface="Times New Roman" panose="02020603050405020304" pitchFamily="18" charset="0"/>
                <a:cs typeface="Times New Roman" panose="02020603050405020304" pitchFamily="18" charset="0"/>
              </a:rPr>
              <a:t>link adaptation</a:t>
            </a:r>
            <a:r>
              <a:rPr lang="en-US" altLang="zh-CN" sz="3800" dirty="0">
                <a:latin typeface="Times New Roman" panose="02020603050405020304" pitchFamily="18" charset="0"/>
                <a:cs typeface="Times New Roman" panose="02020603050405020304" pitchFamily="18" charset="0"/>
              </a:rPr>
              <a:t>, and transmission control of </a:t>
            </a:r>
            <a:r>
              <a:rPr lang="en-US" altLang="zh-CN" sz="3800" dirty="0" smtClean="0">
                <a:latin typeface="Times New Roman" panose="02020603050405020304" pitchFamily="18" charset="0"/>
                <a:cs typeface="Times New Roman" panose="02020603050405020304" pitchFamily="18" charset="0"/>
              </a:rPr>
              <a:t>multi-antenna </a:t>
            </a:r>
            <a:r>
              <a:rPr lang="en-US" altLang="zh-CN" sz="3800" dirty="0">
                <a:latin typeface="Times New Roman" panose="02020603050405020304" pitchFamily="18" charset="0"/>
                <a:cs typeface="Times New Roman" panose="02020603050405020304" pitchFamily="18" charset="0"/>
              </a:rPr>
              <a:t>transmission modes are addressed in </a:t>
            </a:r>
            <a:r>
              <a:rPr lang="en-US" altLang="zh-CN" sz="3800" dirty="0" smtClean="0">
                <a:latin typeface="Times New Roman" panose="02020603050405020304" pitchFamily="18" charset="0"/>
                <a:cs typeface="Times New Roman" panose="02020603050405020304" pitchFamily="18" charset="0"/>
              </a:rPr>
              <a:t>this article </a:t>
            </a:r>
            <a:r>
              <a:rPr lang="en-US" altLang="zh-CN" sz="3800" dirty="0">
                <a:latin typeface="Times New Roman" panose="02020603050405020304" pitchFamily="18" charset="0"/>
                <a:cs typeface="Times New Roman" panose="02020603050405020304" pitchFamily="18" charset="0"/>
              </a:rPr>
              <a:t>for UTRAN long-term </a:t>
            </a:r>
            <a:r>
              <a:rPr lang="en-US" altLang="zh-CN" sz="3800" dirty="0" smtClean="0">
                <a:latin typeface="Times New Roman" panose="02020603050405020304" pitchFamily="18" charset="0"/>
                <a:cs typeface="Times New Roman" panose="02020603050405020304" pitchFamily="18" charset="0"/>
              </a:rPr>
              <a:t>evolution</a:t>
            </a:r>
          </a:p>
          <a:p>
            <a:pPr>
              <a:lnSpc>
                <a:spcPct val="125000"/>
              </a:lnSpc>
              <a:buClr>
                <a:srgbClr val="0070C0"/>
              </a:buClr>
              <a:buFont typeface="Wingdings" pitchFamily="2" charset="2"/>
              <a:buChar char="Ø"/>
              <a:defRPr/>
            </a:pPr>
            <a:r>
              <a:rPr lang="en-US" altLang="zh-CN" sz="3800" dirty="0">
                <a:latin typeface="Times New Roman" panose="02020603050405020304" pitchFamily="18" charset="0"/>
                <a:cs typeface="Times New Roman" panose="02020603050405020304" pitchFamily="18" charset="0"/>
              </a:rPr>
              <a:t>H</a:t>
            </a:r>
            <a:r>
              <a:rPr lang="en-US" altLang="zh-CN" sz="3800" dirty="0" smtClean="0">
                <a:latin typeface="Times New Roman" panose="02020603050405020304" pitchFamily="18" charset="0"/>
                <a:cs typeface="Times New Roman" panose="02020603050405020304" pitchFamily="18" charset="0"/>
              </a:rPr>
              <a:t>igh-level </a:t>
            </a:r>
            <a:r>
              <a:rPr lang="en-US" altLang="zh-CN" sz="3800" dirty="0">
                <a:latin typeface="Times New Roman" panose="02020603050405020304" pitchFamily="18" charset="0"/>
                <a:cs typeface="Times New Roman" panose="02020603050405020304" pitchFamily="18" charset="0"/>
              </a:rPr>
              <a:t>system overview of LTE is given, </a:t>
            </a:r>
            <a:r>
              <a:rPr lang="en-US" altLang="zh-CN" sz="3800" dirty="0" smtClean="0">
                <a:latin typeface="Times New Roman" panose="02020603050405020304" pitchFamily="18" charset="0"/>
                <a:cs typeface="Times New Roman" panose="02020603050405020304" pitchFamily="18" charset="0"/>
              </a:rPr>
              <a:t>with special </a:t>
            </a:r>
            <a:r>
              <a:rPr lang="en-US" altLang="zh-CN" sz="3800" dirty="0">
                <a:latin typeface="Times New Roman" panose="02020603050405020304" pitchFamily="18" charset="0"/>
                <a:cs typeface="Times New Roman" panose="02020603050405020304" pitchFamily="18" charset="0"/>
              </a:rPr>
              <a:t>emphasis on the important </a:t>
            </a:r>
            <a:r>
              <a:rPr lang="en-US" altLang="zh-CN" sz="3800" dirty="0" smtClean="0">
                <a:latin typeface="Times New Roman" panose="02020603050405020304" pitchFamily="18" charset="0"/>
                <a:cs typeface="Times New Roman" panose="02020603050405020304" pitchFamily="18" charset="0"/>
              </a:rPr>
              <a:t>components related </a:t>
            </a:r>
            <a:r>
              <a:rPr lang="en-US" altLang="zh-CN" sz="3800" dirty="0">
                <a:latin typeface="Times New Roman" panose="02020603050405020304" pitchFamily="18" charset="0"/>
                <a:cs typeface="Times New Roman" panose="02020603050405020304" pitchFamily="18" charset="0"/>
              </a:rPr>
              <a:t>to </a:t>
            </a:r>
            <a:r>
              <a:rPr lang="en-US" altLang="zh-CN" sz="3800" dirty="0" smtClean="0">
                <a:latin typeface="Times New Roman" panose="02020603050405020304" pitchFamily="18" charset="0"/>
                <a:cs typeface="Times New Roman" panose="02020603050405020304" pitchFamily="18" charset="0"/>
              </a:rPr>
              <a:t>RRM.</a:t>
            </a:r>
          </a:p>
          <a:p>
            <a:pPr>
              <a:lnSpc>
                <a:spcPct val="125000"/>
              </a:lnSpc>
              <a:buClr>
                <a:srgbClr val="0070C0"/>
              </a:buClr>
              <a:buFont typeface="Wingdings" pitchFamily="2" charset="2"/>
              <a:buChar char="Ø"/>
              <a:defRPr/>
            </a:pPr>
            <a:r>
              <a:rPr lang="en-US" altLang="zh-CN" sz="3800" dirty="0">
                <a:latin typeface="Times New Roman" panose="02020603050405020304" pitchFamily="18" charset="0"/>
                <a:cs typeface="Times New Roman" panose="02020603050405020304" pitchFamily="18" charset="0"/>
              </a:rPr>
              <a:t>The quality of service </a:t>
            </a:r>
            <a:r>
              <a:rPr lang="en-US" altLang="zh-CN" sz="3800" dirty="0" smtClean="0">
                <a:latin typeface="Times New Roman" panose="02020603050405020304" pitchFamily="18" charset="0"/>
                <a:cs typeface="Times New Roman" panose="02020603050405020304" pitchFamily="18" charset="0"/>
              </a:rPr>
              <a:t>parameter framework </a:t>
            </a:r>
            <a:r>
              <a:rPr lang="en-US" altLang="zh-CN" sz="3800" dirty="0">
                <a:latin typeface="Times New Roman" panose="02020603050405020304" pitchFamily="18" charset="0"/>
                <a:cs typeface="Times New Roman" panose="02020603050405020304" pitchFamily="18" charset="0"/>
              </a:rPr>
              <a:t>is </a:t>
            </a:r>
            <a:r>
              <a:rPr lang="en-US" altLang="zh-CN" sz="3800" dirty="0" smtClean="0">
                <a:latin typeface="Times New Roman" panose="02020603050405020304" pitchFamily="18" charset="0"/>
                <a:cs typeface="Times New Roman" panose="02020603050405020304" pitchFamily="18" charset="0"/>
              </a:rPr>
              <a:t>outlined</a:t>
            </a:r>
          </a:p>
          <a:p>
            <a:pPr>
              <a:lnSpc>
                <a:spcPct val="125000"/>
              </a:lnSpc>
              <a:buClr>
                <a:srgbClr val="0070C0"/>
              </a:buClr>
              <a:buFont typeface="Wingdings" pitchFamily="2" charset="2"/>
              <a:buChar char="Ø"/>
              <a:defRPr/>
            </a:pPr>
            <a:r>
              <a:rPr lang="en-US" altLang="zh-CN" sz="3800" dirty="0" smtClean="0">
                <a:latin typeface="Times New Roman" panose="02020603050405020304" pitchFamily="18" charset="0"/>
                <a:cs typeface="Times New Roman" panose="02020603050405020304" pitchFamily="18" charset="0"/>
              </a:rPr>
              <a:t>It is demonstrated </a:t>
            </a:r>
            <a:r>
              <a:rPr lang="en-US" altLang="zh-CN" sz="3800" dirty="0">
                <a:latin typeface="Times New Roman" panose="02020603050405020304" pitchFamily="18" charset="0"/>
                <a:cs typeface="Times New Roman" panose="02020603050405020304" pitchFamily="18" charset="0"/>
              </a:rPr>
              <a:t>how the collocation of the </a:t>
            </a:r>
            <a:r>
              <a:rPr lang="en-US" altLang="zh-CN" sz="3800" dirty="0" smtClean="0">
                <a:latin typeface="Times New Roman" panose="02020603050405020304" pitchFamily="18" charset="0"/>
                <a:cs typeface="Times New Roman" panose="02020603050405020304" pitchFamily="18" charset="0"/>
              </a:rPr>
              <a:t>RRM algorithms </a:t>
            </a:r>
            <a:r>
              <a:rPr lang="en-US" altLang="zh-CN" sz="3800" dirty="0">
                <a:latin typeface="Times New Roman" panose="02020603050405020304" pitchFamily="18" charset="0"/>
                <a:cs typeface="Times New Roman" panose="02020603050405020304" pitchFamily="18" charset="0"/>
              </a:rPr>
              <a:t>at the base station with easy access </a:t>
            </a:r>
            <a:r>
              <a:rPr lang="en-US" altLang="zh-CN" sz="3800" dirty="0" smtClean="0">
                <a:latin typeface="Times New Roman" panose="02020603050405020304" pitchFamily="18" charset="0"/>
                <a:cs typeface="Times New Roman" panose="02020603050405020304" pitchFamily="18" charset="0"/>
              </a:rPr>
              <a:t>to air </a:t>
            </a:r>
            <a:r>
              <a:rPr lang="en-US" altLang="zh-CN" sz="3800" dirty="0">
                <a:latin typeface="Times New Roman" panose="02020603050405020304" pitchFamily="18" charset="0"/>
                <a:cs typeface="Times New Roman" panose="02020603050405020304" pitchFamily="18" charset="0"/>
              </a:rPr>
              <a:t>interface measurements offers </a:t>
            </a:r>
            <a:r>
              <a:rPr lang="en-US" altLang="zh-CN" sz="3800" dirty="0" smtClean="0">
                <a:latin typeface="Times New Roman" panose="02020603050405020304" pitchFamily="18" charset="0"/>
                <a:cs typeface="Times New Roman" panose="02020603050405020304" pitchFamily="18" charset="0"/>
              </a:rPr>
              <a:t>opportunities for </a:t>
            </a:r>
            <a:r>
              <a:rPr lang="en-US" altLang="zh-CN" sz="3800" dirty="0">
                <a:latin typeface="Times New Roman" panose="02020603050405020304" pitchFamily="18" charset="0"/>
                <a:cs typeface="Times New Roman" panose="02020603050405020304" pitchFamily="18" charset="0"/>
              </a:rPr>
              <a:t>efficient cross-functional </a:t>
            </a:r>
            <a:r>
              <a:rPr lang="en-US" altLang="zh-CN" sz="3800" dirty="0" smtClean="0">
                <a:latin typeface="Times New Roman" panose="02020603050405020304" pitchFamily="18" charset="0"/>
                <a:cs typeface="Times New Roman" panose="02020603050405020304" pitchFamily="18" charset="0"/>
              </a:rPr>
              <a:t>optimization between </a:t>
            </a:r>
            <a:r>
              <a:rPr lang="en-US" altLang="zh-CN" sz="3800" dirty="0">
                <a:latin typeface="Times New Roman" panose="02020603050405020304" pitchFamily="18" charset="0"/>
                <a:cs typeface="Times New Roman" panose="02020603050405020304" pitchFamily="18" charset="0"/>
              </a:rPr>
              <a:t>layers 1, 2, and 3</a:t>
            </a:r>
            <a:r>
              <a:rPr lang="en-US" altLang="zh-CN" dirty="0"/>
              <a:t/>
            </a:r>
            <a:br>
              <a:rPr lang="en-US" altLang="zh-CN" dirty="0"/>
            </a:br>
            <a:endParaRPr lang="en-US" altLang="zh-CN" dirty="0" smtClean="0"/>
          </a:p>
          <a:p>
            <a:endParaRPr lang="en-US" altLang="zh-CN" kern="0" dirty="0">
              <a:solidFill>
                <a:srgbClr val="0070C0"/>
              </a:solidFill>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13202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4. An overview of downlink radio resource management for UTRAN long-term evolution</a:t>
            </a:r>
            <a:endParaRPr lang="zh-CN" altLang="en-US" sz="2400" dirty="0"/>
          </a:p>
        </p:txBody>
      </p:sp>
      <p:sp>
        <p:nvSpPr>
          <p:cNvPr id="3" name="内容占位符 2"/>
          <p:cNvSpPr>
            <a:spLocks noGrp="1"/>
          </p:cNvSpPr>
          <p:nvPr>
            <p:ph idx="1"/>
          </p:nvPr>
        </p:nvSpPr>
        <p:spPr/>
        <p:txBody>
          <a:bodyPr>
            <a:noAutofit/>
          </a:bodyPr>
          <a:lstStyle/>
          <a:p>
            <a:r>
              <a:rPr lang="en-US" altLang="zh-CN" sz="2400" kern="0" dirty="0">
                <a:solidFill>
                  <a:srgbClr val="0070C0"/>
                </a:solidFill>
                <a:latin typeface="Times New Roman" panose="02020603050405020304" pitchFamily="18" charset="0"/>
                <a:cs typeface="Times New Roman" panose="02020603050405020304" pitchFamily="18" charset="0"/>
              </a:rPr>
              <a:t>The article mainly </a:t>
            </a:r>
            <a:r>
              <a:rPr lang="en-US" altLang="zh-CN" sz="2400" kern="0" dirty="0" smtClean="0">
                <a:solidFill>
                  <a:srgbClr val="0070C0"/>
                </a:solidFill>
                <a:latin typeface="Times New Roman" panose="02020603050405020304" pitchFamily="18" charset="0"/>
                <a:cs typeface="Times New Roman" panose="02020603050405020304" pitchFamily="18" charset="0"/>
              </a:rPr>
              <a:t>describe</a:t>
            </a:r>
          </a:p>
          <a:p>
            <a:pPr eaLnBrk="0" hangingPunct="0">
              <a:lnSpc>
                <a:spcPct val="125000"/>
              </a:lnSpc>
              <a:buClr>
                <a:srgbClr val="0070C0"/>
              </a:buClr>
              <a:buFont typeface="Wingdings" pitchFamily="2" charset="2"/>
              <a:buChar char="Ø"/>
              <a:defRPr/>
            </a:pPr>
            <a:r>
              <a:rPr lang="en-US" altLang="zh-CN" sz="2000" dirty="0">
                <a:latin typeface="Times New Roman" panose="02020603050405020304" pitchFamily="18" charset="0"/>
                <a:ea typeface="宋体" pitchFamily="2" charset="-122"/>
                <a:cs typeface="Times New Roman" panose="02020603050405020304" pitchFamily="18" charset="0"/>
              </a:rPr>
              <a:t>Summary of the Layer-1 to Layer-3 protocol structure, including an overview of the air interface characteristics and the 3GPP terminology for the LTE/FDD downlink mode based on FDD mode</a:t>
            </a:r>
          </a:p>
          <a:p>
            <a:pPr eaLnBrk="0" hangingPunct="0">
              <a:lnSpc>
                <a:spcPct val="125000"/>
              </a:lnSpc>
              <a:buClr>
                <a:srgbClr val="0070C0"/>
              </a:buClr>
              <a:buFont typeface="Wingdings" pitchFamily="2" charset="2"/>
              <a:buChar char="Ø"/>
              <a:defRPr/>
            </a:pPr>
            <a:r>
              <a:rPr lang="en-US" altLang="zh-CN" sz="2000" dirty="0">
                <a:latin typeface="Times New Roman" panose="02020603050405020304" pitchFamily="18" charset="0"/>
                <a:ea typeface="宋体" pitchFamily="2" charset="-122"/>
                <a:cs typeface="Times New Roman" panose="02020603050405020304" pitchFamily="18" charset="0"/>
              </a:rPr>
              <a:t>Description of the base station semi-dynamic RRM functionalities at layer 3</a:t>
            </a:r>
          </a:p>
          <a:p>
            <a:pPr eaLnBrk="0" hangingPunct="0">
              <a:lnSpc>
                <a:spcPct val="125000"/>
              </a:lnSpc>
              <a:buClr>
                <a:srgbClr val="0070C0"/>
              </a:buClr>
              <a:buFont typeface="Wingdings" pitchFamily="2" charset="2"/>
              <a:buChar char="Ø"/>
              <a:defRPr/>
            </a:pPr>
            <a:r>
              <a:rPr lang="en-US" altLang="zh-CN" sz="2000" dirty="0">
                <a:latin typeface="Times New Roman" panose="02020603050405020304" pitchFamily="18" charset="0"/>
                <a:ea typeface="宋体" pitchFamily="2" charset="-122"/>
                <a:cs typeface="Times New Roman" panose="02020603050405020304" pitchFamily="18" charset="0"/>
              </a:rPr>
              <a:t>Discussion on the fast dynamic RRM features at layers 2 and 1</a:t>
            </a:r>
          </a:p>
          <a:p>
            <a:pPr eaLnBrk="0" hangingPunct="0">
              <a:lnSpc>
                <a:spcPct val="125000"/>
              </a:lnSpc>
              <a:buClr>
                <a:srgbClr val="0070C0"/>
              </a:buClr>
              <a:buFont typeface="Wingdings" pitchFamily="2" charset="2"/>
              <a:buChar char="Ø"/>
              <a:defRPr/>
            </a:pPr>
            <a:r>
              <a:rPr lang="en-US" altLang="zh-CN" sz="2000" dirty="0">
                <a:latin typeface="Times New Roman" panose="02020603050405020304" pitchFamily="18" charset="0"/>
                <a:ea typeface="宋体" pitchFamily="2" charset="-122"/>
                <a:cs typeface="Times New Roman" panose="02020603050405020304" pitchFamily="18" charset="0"/>
              </a:rPr>
              <a:t>Recommendations for operating the plurality of RRM options under different load and traffic conditions</a:t>
            </a:r>
          </a:p>
          <a:p>
            <a:pPr eaLnBrk="0" hangingPunct="0">
              <a:lnSpc>
                <a:spcPct val="125000"/>
              </a:lnSpc>
              <a:buClr>
                <a:srgbClr val="0070C0"/>
              </a:buClr>
              <a:buFont typeface="Wingdings" pitchFamily="2" charset="2"/>
              <a:buChar char="Ø"/>
              <a:defRPr/>
            </a:pPr>
            <a:r>
              <a:rPr lang="en-US" altLang="zh-CN" sz="2000" dirty="0">
                <a:latin typeface="Times New Roman" panose="02020603050405020304" pitchFamily="18" charset="0"/>
                <a:ea typeface="宋体" pitchFamily="2" charset="-122"/>
                <a:cs typeface="Times New Roman" panose="02020603050405020304" pitchFamily="18" charset="0"/>
              </a:rPr>
              <a:t>Examples of typical performance results for different traffic mixes and antenna configurations in dense urban </a:t>
            </a:r>
            <a:r>
              <a:rPr lang="en-US" altLang="zh-CN" sz="2000" dirty="0" err="1">
                <a:latin typeface="Times New Roman" panose="02020603050405020304" pitchFamily="18" charset="0"/>
                <a:ea typeface="宋体" pitchFamily="2" charset="-122"/>
                <a:cs typeface="Times New Roman" panose="02020603050405020304" pitchFamily="18" charset="0"/>
              </a:rPr>
              <a:t>macrocellular</a:t>
            </a:r>
            <a:r>
              <a:rPr lang="en-US" altLang="zh-CN" sz="2000" dirty="0">
                <a:latin typeface="Times New Roman" panose="02020603050405020304" pitchFamily="18" charset="0"/>
                <a:ea typeface="宋体" pitchFamily="2" charset="-122"/>
                <a:cs typeface="Times New Roman" panose="02020603050405020304" pitchFamily="18" charset="0"/>
              </a:rPr>
              <a:t> </a:t>
            </a:r>
            <a:r>
              <a:rPr lang="en-US" altLang="zh-CN" sz="2000" dirty="0" smtClean="0">
                <a:latin typeface="Times New Roman" panose="02020603050405020304" pitchFamily="18" charset="0"/>
                <a:ea typeface="宋体" pitchFamily="2" charset="-122"/>
                <a:cs typeface="Times New Roman" panose="02020603050405020304" pitchFamily="18" charset="0"/>
              </a:rPr>
              <a:t>environments</a:t>
            </a:r>
            <a:endParaRPr lang="en-US" altLang="zh-CN" sz="2000"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183490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4. An overview of downlink radio resource management for UTRAN long-term evolution</a:t>
            </a:r>
            <a:endParaRPr lang="zh-CN" alt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11994"/>
            <a:ext cx="7991531" cy="3429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99592" y="5157192"/>
            <a:ext cx="7560840"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Overview of the base station user-plane and control plane protocol architecture, and the mapping of the primary RRM functionalities to the different layers.</a:t>
            </a:r>
            <a:r>
              <a:rPr lang="en-US" altLang="zh-CN" dirty="0"/>
              <a:t/>
            </a:r>
            <a:br>
              <a:rPr lang="en-US" altLang="zh-CN" dirty="0"/>
            </a:br>
            <a:endParaRPr lang="zh-CN" altLang="en-US" dirty="0"/>
          </a:p>
        </p:txBody>
      </p:sp>
    </p:spTree>
    <p:extLst>
      <p:ext uri="{BB962C8B-B14F-4D97-AF65-F5344CB8AC3E}">
        <p14:creationId xmlns:p14="http://schemas.microsoft.com/office/powerpoint/2010/main" val="176338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5. Multisite </a:t>
            </a:r>
            <a:r>
              <a:rPr lang="en-US" altLang="zh-CN" sz="2400" dirty="0">
                <a:solidFill>
                  <a:srgbClr val="7030A0"/>
                </a:solidFill>
              </a:rPr>
              <a:t>field trial for LTE and advanced concepts</a:t>
            </a:r>
            <a:endParaRPr lang="zh-CN" altLang="en-US" sz="2400" dirty="0">
              <a:solidFill>
                <a:srgbClr val="7030A0"/>
              </a:solidFill>
            </a:endParaRPr>
          </a:p>
        </p:txBody>
      </p:sp>
      <p:sp>
        <p:nvSpPr>
          <p:cNvPr id="3" name="内容占位符 2"/>
          <p:cNvSpPr>
            <a:spLocks noGrp="1"/>
          </p:cNvSpPr>
          <p:nvPr>
            <p:ph idx="1"/>
          </p:nvPr>
        </p:nvSpPr>
        <p:spPr/>
        <p:txBody>
          <a:bodyPr>
            <a:normAutofit fontScale="70000" lnSpcReduction="20000"/>
          </a:bodyPr>
          <a:lstStyle/>
          <a:p>
            <a:r>
              <a:rPr lang="en-US" altLang="zh-CN" sz="3600" kern="0" dirty="0">
                <a:solidFill>
                  <a:srgbClr val="0070C0"/>
                </a:solidFill>
                <a:latin typeface="Times New Roman" panose="02020603050405020304" pitchFamily="18" charset="0"/>
                <a:cs typeface="Times New Roman" panose="02020603050405020304" pitchFamily="18" charset="0"/>
              </a:rPr>
              <a:t>Abstract</a:t>
            </a:r>
          </a:p>
          <a:p>
            <a:pPr>
              <a:lnSpc>
                <a:spcPct val="125000"/>
              </a:lnSpc>
              <a:buClr>
                <a:srgbClr val="0070C0"/>
              </a:buClr>
              <a:buFont typeface="Wingdings" pitchFamily="2" charset="2"/>
              <a:buChar char="Ø"/>
              <a:defRPr/>
            </a:pPr>
            <a:r>
              <a:rPr lang="en-US" altLang="zh-CN" dirty="0">
                <a:latin typeface="Times New Roman" panose="02020603050405020304" pitchFamily="18" charset="0"/>
                <a:cs typeface="Times New Roman" panose="02020603050405020304" pitchFamily="18" charset="0"/>
              </a:rPr>
              <a:t>The 3GPP LTE standard is stable now in its </a:t>
            </a:r>
            <a:r>
              <a:rPr lang="en-US" altLang="zh-CN" dirty="0" smtClean="0">
                <a:latin typeface="Times New Roman" panose="02020603050405020304" pitchFamily="18" charset="0"/>
                <a:cs typeface="Times New Roman" panose="02020603050405020304" pitchFamily="18" charset="0"/>
              </a:rPr>
              <a:t>first release </a:t>
            </a:r>
            <a:r>
              <a:rPr lang="en-US" altLang="zh-CN" dirty="0">
                <a:latin typeface="Times New Roman" panose="02020603050405020304" pitchFamily="18" charset="0"/>
                <a:cs typeface="Times New Roman" panose="02020603050405020304" pitchFamily="18" charset="0"/>
              </a:rPr>
              <a:t>(Release 8), and the question is </a:t>
            </a:r>
            <a:r>
              <a:rPr lang="en-US" altLang="zh-CN" dirty="0" smtClean="0">
                <a:latin typeface="Times New Roman" panose="02020603050405020304" pitchFamily="18" charset="0"/>
                <a:cs typeface="Times New Roman" panose="02020603050405020304" pitchFamily="18" charset="0"/>
              </a:rPr>
              <a:t>how good </a:t>
            </a:r>
            <a:r>
              <a:rPr lang="en-US" altLang="zh-CN" dirty="0">
                <a:latin typeface="Times New Roman" panose="02020603050405020304" pitchFamily="18" charset="0"/>
                <a:cs typeface="Times New Roman" panose="02020603050405020304" pitchFamily="18" charset="0"/>
              </a:rPr>
              <a:t>its performance is in real-world </a:t>
            </a:r>
            <a:r>
              <a:rPr lang="en-US" altLang="zh-CN" dirty="0" smtClean="0">
                <a:latin typeface="Times New Roman" panose="02020603050405020304" pitchFamily="18" charset="0"/>
                <a:cs typeface="Times New Roman" panose="02020603050405020304" pitchFamily="18" charset="0"/>
              </a:rPr>
              <a:t>scenarios. LTE </a:t>
            </a:r>
            <a:r>
              <a:rPr lang="en-US" altLang="zh-CN" dirty="0">
                <a:latin typeface="Times New Roman" panose="02020603050405020304" pitchFamily="18" charset="0"/>
                <a:cs typeface="Times New Roman" panose="02020603050405020304" pitchFamily="18" charset="0"/>
              </a:rPr>
              <a:t>is also a good base for further </a:t>
            </a:r>
            <a:r>
              <a:rPr lang="en-US" altLang="zh-CN" dirty="0" smtClean="0">
                <a:latin typeface="Times New Roman" panose="02020603050405020304" pitchFamily="18" charset="0"/>
                <a:cs typeface="Times New Roman" panose="02020603050405020304" pitchFamily="18" charset="0"/>
              </a:rPr>
              <a:t>innovations, but </a:t>
            </a:r>
            <a:r>
              <a:rPr lang="en-US" altLang="zh-CN" dirty="0">
                <a:latin typeface="Times New Roman" panose="02020603050405020304" pitchFamily="18" charset="0"/>
                <a:cs typeface="Times New Roman" panose="02020603050405020304" pitchFamily="18" charset="0"/>
              </a:rPr>
              <a:t>it must be proven that they offer performance advantages for the price of their complexity. This article evaluates the performance </a:t>
            </a:r>
            <a:r>
              <a:rPr lang="en-US" altLang="zh-CN" dirty="0" smtClean="0">
                <a:latin typeface="Times New Roman" panose="02020603050405020304" pitchFamily="18" charset="0"/>
                <a:cs typeface="Times New Roman" panose="02020603050405020304" pitchFamily="18" charset="0"/>
              </a:rPr>
              <a:t>of LTE </a:t>
            </a:r>
            <a:r>
              <a:rPr lang="en-US" altLang="zh-CN" dirty="0">
                <a:latin typeface="Times New Roman" panose="02020603050405020304" pitchFamily="18" charset="0"/>
                <a:cs typeface="Times New Roman" panose="02020603050405020304" pitchFamily="18" charset="0"/>
              </a:rPr>
              <a:t>Release 8 as a baseline and advanced concepts currently </a:t>
            </a:r>
            <a:r>
              <a:rPr lang="en-US" altLang="zh-CN" dirty="0" smtClean="0">
                <a:latin typeface="Times New Roman" panose="02020603050405020304" pitchFamily="18" charset="0"/>
                <a:cs typeface="Times New Roman" panose="02020603050405020304" pitchFamily="18" charset="0"/>
              </a:rPr>
              <a:t>in discussion </a:t>
            </a:r>
            <a:r>
              <a:rPr lang="en-US" altLang="zh-CN" dirty="0">
                <a:latin typeface="Times New Roman" panose="02020603050405020304" pitchFamily="18" charset="0"/>
                <a:cs typeface="Times New Roman" panose="02020603050405020304" pitchFamily="18" charset="0"/>
              </a:rPr>
              <a:t>such as </a:t>
            </a:r>
            <a:r>
              <a:rPr lang="en-US" altLang="zh-CN" dirty="0" smtClean="0">
                <a:latin typeface="Times New Roman" panose="02020603050405020304" pitchFamily="18" charset="0"/>
                <a:cs typeface="Times New Roman" panose="02020603050405020304" pitchFamily="18" charset="0"/>
              </a:rPr>
              <a:t>cooperative MIMO </a:t>
            </a:r>
            <a:r>
              <a:rPr lang="en-US" altLang="zh-CN" dirty="0">
                <a:latin typeface="Times New Roman" panose="02020603050405020304" pitchFamily="18" charset="0"/>
                <a:cs typeface="Times New Roman" panose="02020603050405020304" pitchFamily="18" charset="0"/>
              </a:rPr>
              <a:t>based on system-level simulations, </a:t>
            </a:r>
            <a:r>
              <a:rPr lang="en-US" altLang="zh-CN" dirty="0" smtClean="0">
                <a:latin typeface="Times New Roman" panose="02020603050405020304" pitchFamily="18" charset="0"/>
                <a:cs typeface="Times New Roman" panose="02020603050405020304" pitchFamily="18" charset="0"/>
              </a:rPr>
              <a:t>and measurements </a:t>
            </a:r>
            <a:r>
              <a:rPr lang="en-US" altLang="zh-CN" dirty="0">
                <a:latin typeface="Times New Roman" panose="02020603050405020304" pitchFamily="18" charset="0"/>
                <a:cs typeface="Times New Roman" panose="02020603050405020304" pitchFamily="18" charset="0"/>
              </a:rPr>
              <a:t>in the laboratory and a multisite</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field </a:t>
            </a:r>
            <a:r>
              <a:rPr lang="en-US" altLang="zh-CN" dirty="0" err="1">
                <a:latin typeface="Times New Roman" panose="02020603050405020304" pitchFamily="18" charset="0"/>
                <a:cs typeface="Times New Roman" panose="02020603050405020304" pitchFamily="18" charset="0"/>
              </a:rPr>
              <a:t>testbed</a:t>
            </a:r>
            <a:r>
              <a:rPr lang="en-US" altLang="zh-CN" dirty="0">
                <a:latin typeface="Times New Roman" panose="02020603050405020304" pitchFamily="18" charset="0"/>
                <a:cs typeface="Times New Roman" panose="02020603050405020304" pitchFamily="18" charset="0"/>
              </a:rPr>
              <a:t> within the EASY-C project</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033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5. Multisite field trial for LTE and advanced concepts</a:t>
            </a:r>
            <a:endParaRPr lang="zh-CN" altLang="en-US" sz="2400" dirty="0"/>
          </a:p>
        </p:txBody>
      </p:sp>
      <p:sp>
        <p:nvSpPr>
          <p:cNvPr id="3" name="内容占位符 2"/>
          <p:cNvSpPr>
            <a:spLocks noGrp="1"/>
          </p:cNvSpPr>
          <p:nvPr>
            <p:ph idx="1"/>
          </p:nvPr>
        </p:nvSpPr>
        <p:spPr/>
        <p:txBody>
          <a:bodyPr>
            <a:normAutofit fontScale="77500" lnSpcReduction="20000"/>
          </a:bodyPr>
          <a:lstStyle/>
          <a:p>
            <a:r>
              <a:rPr lang="en-US" altLang="zh-CN" sz="3600" kern="0" dirty="0">
                <a:solidFill>
                  <a:srgbClr val="0070C0"/>
                </a:solidFill>
                <a:latin typeface="Times New Roman" panose="02020603050405020304" pitchFamily="18" charset="0"/>
                <a:cs typeface="Times New Roman" panose="02020603050405020304" pitchFamily="18" charset="0"/>
              </a:rPr>
              <a:t>The article mainly describe</a:t>
            </a:r>
          </a:p>
          <a:p>
            <a:pPr eaLnBrk="0" hangingPunct="0">
              <a:lnSpc>
                <a:spcPct val="125000"/>
              </a:lnSpc>
              <a:buClr>
                <a:srgbClr val="0070C0"/>
              </a:buClr>
              <a:buFont typeface="Wingdings" pitchFamily="2" charset="2"/>
              <a:buChar char="Ø"/>
              <a:defRPr/>
            </a:pPr>
            <a:r>
              <a:rPr lang="en-US" altLang="zh-CN" dirty="0" smtClean="0">
                <a:latin typeface="Times New Roman" panose="02020603050405020304" pitchFamily="18" charset="0"/>
                <a:ea typeface="宋体" pitchFamily="2" charset="-122"/>
                <a:cs typeface="Times New Roman" panose="02020603050405020304" pitchFamily="18" charset="0"/>
              </a:rPr>
              <a:t>Overview of LTE release 8.</a:t>
            </a:r>
          </a:p>
          <a:p>
            <a:pPr eaLnBrk="0" hangingPunct="0">
              <a:lnSpc>
                <a:spcPct val="125000"/>
              </a:lnSpc>
              <a:buClr>
                <a:srgbClr val="0070C0"/>
              </a:buClr>
              <a:buFont typeface="Wingdings" pitchFamily="2" charset="2"/>
              <a:buChar char="Ø"/>
              <a:defRPr/>
            </a:pPr>
            <a:r>
              <a:rPr lang="en-US" altLang="zh-CN" dirty="0" smtClean="0">
                <a:latin typeface="Times New Roman" panose="02020603050405020304" pitchFamily="18" charset="0"/>
                <a:ea typeface="宋体" pitchFamily="2" charset="-122"/>
                <a:cs typeface="Times New Roman" panose="02020603050405020304" pitchFamily="18" charset="0"/>
              </a:rPr>
              <a:t>Evaluation of next-generation networks.</a:t>
            </a:r>
          </a:p>
          <a:p>
            <a:pPr eaLnBrk="0" hangingPunct="0">
              <a:lnSpc>
                <a:spcPct val="125000"/>
              </a:lnSpc>
              <a:buClr>
                <a:srgbClr val="0070C0"/>
              </a:buClr>
              <a:buFont typeface="Wingdings" pitchFamily="2" charset="2"/>
              <a:buChar char="Ø"/>
              <a:defRPr/>
            </a:pPr>
            <a:r>
              <a:rPr lang="en-US" altLang="zh-CN" dirty="0" smtClean="0">
                <a:latin typeface="Times New Roman" panose="02020603050405020304" pitchFamily="18" charset="0"/>
                <a:ea typeface="宋体" pitchFamily="2" charset="-122"/>
                <a:cs typeface="Times New Roman" panose="02020603050405020304" pitchFamily="18" charset="0"/>
              </a:rPr>
              <a:t>EASY-C:A field </a:t>
            </a:r>
            <a:r>
              <a:rPr lang="en-US" altLang="zh-CN" dirty="0" err="1" smtClean="0">
                <a:latin typeface="Times New Roman" panose="02020603050405020304" pitchFamily="18" charset="0"/>
                <a:ea typeface="宋体" pitchFamily="2" charset="-122"/>
                <a:cs typeface="Times New Roman" panose="02020603050405020304" pitchFamily="18" charset="0"/>
              </a:rPr>
              <a:t>testbed</a:t>
            </a:r>
            <a:r>
              <a:rPr lang="en-US" altLang="zh-CN" dirty="0" smtClean="0">
                <a:latin typeface="Times New Roman" panose="02020603050405020304" pitchFamily="18" charset="0"/>
                <a:ea typeface="宋体" pitchFamily="2" charset="-122"/>
                <a:cs typeface="Times New Roman" panose="02020603050405020304" pitchFamily="18" charset="0"/>
              </a:rPr>
              <a:t> in </a:t>
            </a:r>
            <a:r>
              <a:rPr lang="en-US" altLang="zh-CN" dirty="0" err="1" smtClean="0">
                <a:latin typeface="Times New Roman" panose="02020603050405020304" pitchFamily="18" charset="0"/>
                <a:ea typeface="宋体" pitchFamily="2" charset="-122"/>
                <a:cs typeface="Times New Roman" panose="02020603050405020304" pitchFamily="18" charset="0"/>
              </a:rPr>
              <a:t>dresden</a:t>
            </a:r>
            <a:r>
              <a:rPr lang="en-US" altLang="zh-CN" dirty="0" smtClean="0">
                <a:latin typeface="Times New Roman" panose="02020603050405020304" pitchFamily="18" charset="0"/>
                <a:ea typeface="宋体" pitchFamily="2" charset="-122"/>
                <a:cs typeface="Times New Roman" panose="02020603050405020304" pitchFamily="18" charset="0"/>
              </a:rPr>
              <a:t>, filed </a:t>
            </a:r>
            <a:r>
              <a:rPr lang="en-US" altLang="zh-CN" dirty="0" err="1" smtClean="0">
                <a:latin typeface="Times New Roman" panose="02020603050405020304" pitchFamily="18" charset="0"/>
                <a:ea typeface="宋体" pitchFamily="2" charset="-122"/>
                <a:cs typeface="Times New Roman" panose="02020603050405020304" pitchFamily="18" charset="0"/>
              </a:rPr>
              <a:t>testbed</a:t>
            </a:r>
            <a:r>
              <a:rPr lang="en-US" altLang="zh-CN" dirty="0" smtClean="0">
                <a:latin typeface="Times New Roman" panose="02020603050405020304" pitchFamily="18" charset="0"/>
                <a:ea typeface="宋体" pitchFamily="2" charset="-122"/>
                <a:cs typeface="Times New Roman" panose="02020603050405020304" pitchFamily="18" charset="0"/>
              </a:rPr>
              <a:t> area and measurement scenario.</a:t>
            </a:r>
            <a:endParaRPr lang="en-US" altLang="zh-CN" dirty="0">
              <a:latin typeface="Times New Roman" panose="02020603050405020304" pitchFamily="18" charset="0"/>
              <a:ea typeface="宋体" pitchFamily="2" charset="-122"/>
              <a:cs typeface="Times New Roman" panose="02020603050405020304" pitchFamily="18" charset="0"/>
            </a:endParaRPr>
          </a:p>
          <a:p>
            <a:pPr eaLnBrk="0" hangingPunct="0">
              <a:lnSpc>
                <a:spcPct val="125000"/>
              </a:lnSpc>
              <a:buClr>
                <a:srgbClr val="0070C0"/>
              </a:buClr>
              <a:buFont typeface="Wingdings" pitchFamily="2" charset="2"/>
              <a:buChar char="Ø"/>
              <a:defRPr/>
            </a:pPr>
            <a:r>
              <a:rPr lang="en-US" altLang="zh-CN" dirty="0" smtClean="0">
                <a:latin typeface="Times New Roman" panose="02020603050405020304" pitchFamily="18" charset="0"/>
                <a:ea typeface="宋体" pitchFamily="2" charset="-122"/>
                <a:cs typeface="Times New Roman" panose="02020603050405020304" pitchFamily="18" charset="0"/>
              </a:rPr>
              <a:t>System-level simulation results: baseline LTE release 8, optimized codebooks for 4*2 SU-MIMO in the downlink.</a:t>
            </a:r>
          </a:p>
          <a:p>
            <a:pPr eaLnBrk="0" hangingPunct="0">
              <a:lnSpc>
                <a:spcPct val="125000"/>
              </a:lnSpc>
              <a:buClr>
                <a:srgbClr val="0070C0"/>
              </a:buClr>
              <a:buFont typeface="Wingdings" pitchFamily="2" charset="2"/>
              <a:buChar char="Ø"/>
              <a:defRPr/>
            </a:pPr>
            <a:r>
              <a:rPr lang="en-US" altLang="zh-CN" dirty="0" smtClean="0">
                <a:latin typeface="Times New Roman" panose="02020603050405020304" pitchFamily="18" charset="0"/>
                <a:ea typeface="宋体" pitchFamily="2" charset="-122"/>
                <a:cs typeface="Times New Roman" panose="02020603050405020304" pitchFamily="18" charset="0"/>
              </a:rPr>
              <a:t>Evolution of LTE beyond the initial release 8: LTE-Advanced</a:t>
            </a:r>
            <a:endParaRPr lang="en-US" altLang="zh-CN"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19906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5. Multisite field trial for LTE and advanced concepts</a:t>
            </a:r>
            <a:endParaRPr lang="zh-CN" altLang="en-US"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484785"/>
            <a:ext cx="432147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87824" y="5445224"/>
            <a:ext cx="2592288"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Field test area in Dresden.</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79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5. Multisite field trial for LTE and advanced concepts</a:t>
            </a:r>
            <a:endParaRPr lang="zh-CN" altLang="en-US"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1733550"/>
            <a:ext cx="578167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87624" y="5301208"/>
            <a:ext cx="6768752" cy="923330"/>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Downlink cell throughput vs. SNR with one or two SISO </a:t>
            </a:r>
            <a:r>
              <a:rPr lang="en-US" altLang="zh-CN" dirty="0" smtClean="0">
                <a:latin typeface="Times New Roman" panose="02020603050405020304" pitchFamily="18" charset="0"/>
                <a:cs typeface="Times New Roman" panose="02020603050405020304" pitchFamily="18" charset="0"/>
              </a:rPr>
              <a:t>users in </a:t>
            </a:r>
            <a:r>
              <a:rPr lang="en-US" altLang="zh-CN" dirty="0">
                <a:latin typeface="Times New Roman" panose="02020603050405020304" pitchFamily="18" charset="0"/>
                <a:cs typeface="Times New Roman" panose="02020603050405020304" pitchFamily="18" charset="0"/>
              </a:rPr>
              <a:t>10 MHz system bandwidth.</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220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6. Scaling </a:t>
            </a:r>
            <a:r>
              <a:rPr lang="en-US" altLang="zh-CN" sz="2400" dirty="0">
                <a:solidFill>
                  <a:srgbClr val="7030A0"/>
                </a:solidFill>
              </a:rPr>
              <a:t>up MIMO: opportunities and challenges with very large arrays</a:t>
            </a:r>
            <a:endParaRPr lang="zh-CN" altLang="en-US" sz="2400" dirty="0">
              <a:solidFill>
                <a:srgbClr val="7030A0"/>
              </a:solidFill>
            </a:endParaRPr>
          </a:p>
        </p:txBody>
      </p:sp>
      <p:sp>
        <p:nvSpPr>
          <p:cNvPr id="3" name="内容占位符 2"/>
          <p:cNvSpPr>
            <a:spLocks noGrp="1"/>
          </p:cNvSpPr>
          <p:nvPr>
            <p:ph idx="1"/>
          </p:nvPr>
        </p:nvSpPr>
        <p:spPr/>
        <p:txBody>
          <a:bodyPr>
            <a:normAutofit fontScale="25000" lnSpcReduction="20000"/>
          </a:bodyPr>
          <a:lstStyle/>
          <a:p>
            <a:r>
              <a:rPr lang="en-US" altLang="zh-CN" sz="8000" kern="0" dirty="0" smtClean="0">
                <a:solidFill>
                  <a:srgbClr val="0070C0"/>
                </a:solidFill>
                <a:latin typeface="Times New Roman" panose="02020603050405020304" pitchFamily="18" charset="0"/>
                <a:cs typeface="Times New Roman" panose="02020603050405020304" pitchFamily="18" charset="0"/>
              </a:rPr>
              <a:t>Abstract</a:t>
            </a:r>
          </a:p>
          <a:p>
            <a:pPr>
              <a:lnSpc>
                <a:spcPct val="125000"/>
              </a:lnSpc>
              <a:buClr>
                <a:srgbClr val="0070C0"/>
              </a:buClr>
              <a:buFont typeface="Wingdings" pitchFamily="2" charset="2"/>
              <a:buChar char="Ø"/>
              <a:defRPr/>
            </a:pPr>
            <a:r>
              <a:rPr lang="en-US" altLang="zh-CN" sz="7200" dirty="0" smtClean="0">
                <a:latin typeface="Times New Roman" panose="02020603050405020304" pitchFamily="18" charset="0"/>
                <a:cs typeface="Times New Roman" panose="02020603050405020304" pitchFamily="18" charset="0"/>
              </a:rPr>
              <a:t>Multiple-input multiple-output (MIMO) </a:t>
            </a:r>
            <a:r>
              <a:rPr lang="en-US" altLang="zh-CN" sz="7200" dirty="0" err="1" smtClean="0">
                <a:latin typeface="Times New Roman" panose="02020603050405020304" pitchFamily="18" charset="0"/>
                <a:cs typeface="Times New Roman" panose="02020603050405020304" pitchFamily="18" charset="0"/>
              </a:rPr>
              <a:t>technol</a:t>
            </a:r>
            <a:r>
              <a:rPr lang="en-US" altLang="zh-CN" sz="7200" dirty="0" smtClean="0">
                <a:latin typeface="Times New Roman" panose="02020603050405020304" pitchFamily="18" charset="0"/>
                <a:cs typeface="Times New Roman" panose="02020603050405020304" pitchFamily="18" charset="0"/>
              </a:rPr>
              <a:t> </a:t>
            </a:r>
            <a:r>
              <a:rPr lang="en-US" altLang="zh-CN" sz="7200" dirty="0" err="1" smtClean="0">
                <a:latin typeface="Times New Roman" panose="02020603050405020304" pitchFamily="18" charset="0"/>
                <a:cs typeface="Times New Roman" panose="02020603050405020304" pitchFamily="18" charset="0"/>
              </a:rPr>
              <a:t>ogy</a:t>
            </a:r>
            <a:r>
              <a:rPr lang="en-US" altLang="zh-CN" sz="7200" dirty="0" smtClean="0">
                <a:latin typeface="Times New Roman" panose="02020603050405020304" pitchFamily="18" charset="0"/>
                <a:cs typeface="Times New Roman" panose="02020603050405020304" pitchFamily="18" charset="0"/>
              </a:rPr>
              <a:t> is maturing and is being incorporated into emerging wireless broadband standards like long-term evolution (LTE)</a:t>
            </a:r>
          </a:p>
          <a:p>
            <a:pPr>
              <a:lnSpc>
                <a:spcPct val="125000"/>
              </a:lnSpc>
              <a:buClr>
                <a:srgbClr val="0070C0"/>
              </a:buClr>
              <a:buFont typeface="Wingdings" pitchFamily="2" charset="2"/>
              <a:buChar char="Ø"/>
              <a:defRPr/>
            </a:pPr>
            <a:r>
              <a:rPr lang="en-US" altLang="zh-CN" sz="7200" dirty="0" smtClean="0">
                <a:latin typeface="Times New Roman" panose="02020603050405020304" pitchFamily="18" charset="0"/>
                <a:cs typeface="Times New Roman" panose="02020603050405020304" pitchFamily="18" charset="0"/>
              </a:rPr>
              <a:t>The price to pay for MIMO is increased complexity of the hardware [number of radio frequency (RF) chains] and the complexity and energy consumption of the signal processing at both ends.</a:t>
            </a:r>
          </a:p>
          <a:p>
            <a:pPr>
              <a:lnSpc>
                <a:spcPct val="125000"/>
              </a:lnSpc>
              <a:buClr>
                <a:srgbClr val="0070C0"/>
              </a:buClr>
              <a:buFont typeface="Wingdings" pitchFamily="2" charset="2"/>
              <a:buChar char="Ø"/>
              <a:defRPr/>
            </a:pPr>
            <a:r>
              <a:rPr lang="en-US" altLang="zh-CN" sz="7200" dirty="0" smtClean="0">
                <a:latin typeface="Times New Roman" panose="02020603050405020304" pitchFamily="18" charset="0"/>
                <a:cs typeface="Times New Roman" panose="02020603050405020304" pitchFamily="18" charset="0"/>
              </a:rPr>
              <a:t>With very large MIMO, we think of systems that use antenna arrays with an order of magnitude more elements than in systems being built today, say 100 antennas or more.</a:t>
            </a:r>
          </a:p>
          <a:p>
            <a:pPr>
              <a:lnSpc>
                <a:spcPct val="125000"/>
              </a:lnSpc>
              <a:buClr>
                <a:srgbClr val="0070C0"/>
              </a:buClr>
              <a:buFont typeface="Wingdings" pitchFamily="2" charset="2"/>
              <a:buChar char="Ø"/>
              <a:defRPr/>
            </a:pPr>
            <a:r>
              <a:rPr lang="en-US" altLang="zh-CN" sz="7200" dirty="0" smtClean="0">
                <a:latin typeface="Times New Roman" panose="02020603050405020304" pitchFamily="18" charset="0"/>
                <a:cs typeface="Times New Roman" panose="02020603050405020304" pitchFamily="18" charset="0"/>
              </a:rPr>
              <a:t>In very large MIMO systems, each antenna unit uses extremely low power, in the order of </a:t>
            </a:r>
            <a:r>
              <a:rPr lang="en-US" altLang="zh-CN" sz="7200" dirty="0" err="1" smtClean="0">
                <a:latin typeface="Times New Roman" panose="02020603050405020304" pitchFamily="18" charset="0"/>
                <a:cs typeface="Times New Roman" panose="02020603050405020304" pitchFamily="18" charset="0"/>
              </a:rPr>
              <a:t>milliwatts</a:t>
            </a:r>
            <a:r>
              <a:rPr lang="en-US" altLang="zh-CN" sz="7200" dirty="0" smtClean="0">
                <a:latin typeface="Times New Roman" panose="02020603050405020304" pitchFamily="18" charset="0"/>
                <a:cs typeface="Times New Roman" panose="02020603050405020304" pitchFamily="18" charset="0"/>
              </a:rPr>
              <a:t>.</a:t>
            </a:r>
          </a:p>
          <a:p>
            <a:pPr>
              <a:lnSpc>
                <a:spcPct val="125000"/>
              </a:lnSpc>
              <a:buClr>
                <a:srgbClr val="0070C0"/>
              </a:buClr>
              <a:buFont typeface="Wingdings" pitchFamily="2" charset="2"/>
              <a:buChar char="Ø"/>
              <a:defRPr/>
            </a:pPr>
            <a:r>
              <a:rPr lang="en-US" altLang="zh-CN" sz="7200" dirty="0" smtClean="0">
                <a:latin typeface="Times New Roman" panose="02020603050405020304" pitchFamily="18" charset="0"/>
                <a:cs typeface="Times New Roman" panose="02020603050405020304" pitchFamily="18" charset="0"/>
              </a:rPr>
              <a:t>Several things happen when MIMO arrays are made large.</a:t>
            </a:r>
          </a:p>
          <a:p>
            <a:pPr>
              <a:lnSpc>
                <a:spcPct val="125000"/>
              </a:lnSpc>
              <a:buClr>
                <a:srgbClr val="0070C0"/>
              </a:buClr>
              <a:buFont typeface="Wingdings" pitchFamily="2" charset="2"/>
              <a:buChar char="Ø"/>
              <a:defRPr/>
            </a:pPr>
            <a:r>
              <a:rPr lang="en-US" altLang="zh-CN" sz="7200" dirty="0" smtClean="0">
                <a:latin typeface="Times New Roman" panose="02020603050405020304" pitchFamily="18" charset="0"/>
                <a:cs typeface="Times New Roman" panose="02020603050405020304" pitchFamily="18" charset="0"/>
              </a:rPr>
              <a:t>Discuss ultimate information-theoretic performance limits, some practical algorithms, influence of channel properties on the system, and practical constraints on the antenna arrangements.</a:t>
            </a:r>
            <a:r>
              <a:rPr lang="en-US" altLang="zh-CN" sz="7200" dirty="0" smtClean="0"/>
              <a:t/>
            </a:r>
            <a:br>
              <a:rPr lang="en-US" altLang="zh-CN" sz="7200"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1324436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7030A0"/>
                </a:solidFill>
              </a:rPr>
              <a:t>Paper Index</a:t>
            </a:r>
            <a:endParaRPr lang="zh-CN" altLang="en-US" dirty="0">
              <a:solidFill>
                <a:srgbClr val="7030A0"/>
              </a:solidFill>
            </a:endParaRPr>
          </a:p>
        </p:txBody>
      </p:sp>
      <p:sp>
        <p:nvSpPr>
          <p:cNvPr id="3" name="内容占位符 2"/>
          <p:cNvSpPr>
            <a:spLocks noGrp="1"/>
          </p:cNvSpPr>
          <p:nvPr>
            <p:ph idx="1"/>
          </p:nvPr>
        </p:nvSpPr>
        <p:spPr/>
        <p:txBody>
          <a:bodyPr>
            <a:normAutofit fontScale="55000" lnSpcReduction="20000"/>
          </a:bodyPr>
          <a:lstStyle/>
          <a:p>
            <a:pPr>
              <a:lnSpc>
                <a:spcPct val="125000"/>
              </a:lnSpc>
              <a:buClr>
                <a:srgbClr val="0070C0"/>
              </a:buClr>
              <a:buFont typeface="Wingdings" pitchFamily="2" charset="2"/>
              <a:buChar char="n"/>
            </a:pPr>
            <a:r>
              <a:rPr lang="en-US" altLang="zh-CN" b="1" dirty="0">
                <a:latin typeface="Times New Roman" panose="02020603050405020304" pitchFamily="18" charset="0"/>
              </a:rPr>
              <a:t>LTE-advanced: next-generation wireless broadband technology</a:t>
            </a:r>
          </a:p>
          <a:p>
            <a:pPr>
              <a:lnSpc>
                <a:spcPct val="125000"/>
              </a:lnSpc>
              <a:buClr>
                <a:srgbClr val="0070C0"/>
              </a:buClr>
              <a:buFont typeface="Wingdings" pitchFamily="2" charset="2"/>
              <a:buChar char="n"/>
            </a:pPr>
            <a:r>
              <a:rPr lang="en-US" altLang="zh-CN" b="1" dirty="0">
                <a:latin typeface="Times New Roman" panose="02020603050405020304" pitchFamily="18" charset="0"/>
              </a:rPr>
              <a:t>Multi-Cell MIMO Cooperative Networks: A New Look at Interference</a:t>
            </a:r>
          </a:p>
          <a:p>
            <a:pPr>
              <a:lnSpc>
                <a:spcPct val="125000"/>
              </a:lnSpc>
              <a:buClr>
                <a:srgbClr val="0070C0"/>
              </a:buClr>
              <a:buFont typeface="Wingdings" pitchFamily="2" charset="2"/>
              <a:buChar char="n"/>
            </a:pPr>
            <a:r>
              <a:rPr lang="en-US" altLang="zh-CN" b="1" dirty="0">
                <a:latin typeface="Times New Roman" panose="02020603050405020304" pitchFamily="18" charset="0"/>
              </a:rPr>
              <a:t>Self-Organizing Networks: State-of-the-art, challenges and perspectives</a:t>
            </a:r>
          </a:p>
          <a:p>
            <a:pPr>
              <a:lnSpc>
                <a:spcPct val="125000"/>
              </a:lnSpc>
              <a:buClr>
                <a:srgbClr val="0070C0"/>
              </a:buClr>
              <a:buFont typeface="Wingdings" pitchFamily="2" charset="2"/>
              <a:buChar char="n"/>
            </a:pPr>
            <a:r>
              <a:rPr lang="en-US" altLang="zh-CN" b="1" dirty="0">
                <a:latin typeface="Times New Roman" panose="02020603050405020304" pitchFamily="18" charset="0"/>
              </a:rPr>
              <a:t>An overview of downlink radio resource management for UTRAN long-term evolution</a:t>
            </a:r>
          </a:p>
          <a:p>
            <a:pPr>
              <a:lnSpc>
                <a:spcPct val="125000"/>
              </a:lnSpc>
              <a:buClr>
                <a:srgbClr val="0070C0"/>
              </a:buClr>
              <a:buFont typeface="Wingdings" pitchFamily="2" charset="2"/>
              <a:buChar char="n"/>
            </a:pPr>
            <a:r>
              <a:rPr lang="en-US" altLang="zh-CN" b="1" dirty="0">
                <a:latin typeface="Times New Roman" panose="02020603050405020304" pitchFamily="18" charset="0"/>
              </a:rPr>
              <a:t>Multisite field trial for LTE and advanced concepts</a:t>
            </a:r>
          </a:p>
          <a:p>
            <a:pPr>
              <a:lnSpc>
                <a:spcPct val="125000"/>
              </a:lnSpc>
              <a:buClr>
                <a:srgbClr val="0070C0"/>
              </a:buClr>
              <a:buFont typeface="Wingdings" pitchFamily="2" charset="2"/>
              <a:buChar char="n"/>
            </a:pPr>
            <a:r>
              <a:rPr lang="en-US" altLang="zh-CN" b="1" dirty="0">
                <a:latin typeface="Times New Roman" panose="02020603050405020304" pitchFamily="18" charset="0"/>
              </a:rPr>
              <a:t>Scaling up MIMO: opportunities and challenges with very large arrays</a:t>
            </a:r>
          </a:p>
          <a:p>
            <a:pPr>
              <a:lnSpc>
                <a:spcPct val="125000"/>
              </a:lnSpc>
              <a:buClr>
                <a:srgbClr val="0070C0"/>
              </a:buClr>
              <a:buFont typeface="Wingdings" pitchFamily="2" charset="2"/>
              <a:buChar char="n"/>
            </a:pPr>
            <a:r>
              <a:rPr lang="en-US" altLang="zh-CN" b="1" dirty="0">
                <a:latin typeface="Times New Roman" panose="02020603050405020304" pitchFamily="18" charset="0"/>
              </a:rPr>
              <a:t>On capacity of large-scale MIMO multiple access channels with distributed sets of correlated antennas</a:t>
            </a:r>
          </a:p>
          <a:p>
            <a:pPr>
              <a:lnSpc>
                <a:spcPct val="125000"/>
              </a:lnSpc>
              <a:buClr>
                <a:srgbClr val="0070C0"/>
              </a:buClr>
              <a:buFont typeface="Wingdings" pitchFamily="2" charset="2"/>
              <a:buChar char="n"/>
            </a:pPr>
            <a:r>
              <a:rPr lang="en-US" altLang="zh-CN" b="1" dirty="0">
                <a:latin typeface="Times New Roman" panose="02020603050405020304" pitchFamily="18" charset="0"/>
              </a:rPr>
              <a:t>Multi-Cell MIMO Downlink With Cell Cooperation and Fair Scheduling: A Large-System Limit Analysis</a:t>
            </a:r>
          </a:p>
          <a:p>
            <a:pPr>
              <a:lnSpc>
                <a:spcPct val="125000"/>
              </a:lnSpc>
              <a:buClr>
                <a:srgbClr val="0070C0"/>
              </a:buClr>
              <a:buFont typeface="Wingdings" pitchFamily="2" charset="2"/>
              <a:buChar char="n"/>
            </a:pPr>
            <a:r>
              <a:rPr lang="en-US" altLang="zh-CN" b="1" dirty="0">
                <a:latin typeface="Times New Roman" panose="02020603050405020304" pitchFamily="18" charset="0"/>
              </a:rPr>
              <a:t>Energy-Efficient Resource Allocation in OFDMA Systems with Large Numbers of Base   Station Antennas</a:t>
            </a:r>
          </a:p>
          <a:p>
            <a:pPr>
              <a:lnSpc>
                <a:spcPct val="125000"/>
              </a:lnSpc>
              <a:buClr>
                <a:srgbClr val="0070C0"/>
              </a:buClr>
              <a:buFont typeface="Wingdings" pitchFamily="2" charset="2"/>
              <a:buChar char="n"/>
            </a:pPr>
            <a:r>
              <a:rPr lang="en-US" altLang="zh-CN" b="1" dirty="0">
                <a:latin typeface="Times New Roman" panose="02020603050405020304" pitchFamily="18" charset="0"/>
              </a:rPr>
              <a:t>Full- dimension MIMO (FD-MIMO) for next generation cellular technology</a:t>
            </a:r>
          </a:p>
          <a:p>
            <a:endParaRPr lang="zh-CN" altLang="en-US" dirty="0"/>
          </a:p>
        </p:txBody>
      </p:sp>
    </p:spTree>
    <p:extLst>
      <p:ext uri="{BB962C8B-B14F-4D97-AF65-F5344CB8AC3E}">
        <p14:creationId xmlns:p14="http://schemas.microsoft.com/office/powerpoint/2010/main" val="36407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6. Scaling up MIMO: opportunities and challenges with very large arrays</a:t>
            </a:r>
            <a:endParaRPr lang="zh-CN" altLang="en-US" sz="2400" dirty="0"/>
          </a:p>
        </p:txBody>
      </p:sp>
      <p:sp>
        <p:nvSpPr>
          <p:cNvPr id="3" name="内容占位符 2"/>
          <p:cNvSpPr>
            <a:spLocks noGrp="1"/>
          </p:cNvSpPr>
          <p:nvPr>
            <p:ph idx="1"/>
          </p:nvPr>
        </p:nvSpPr>
        <p:spPr/>
        <p:txBody>
          <a:bodyPr>
            <a:normAutofit fontScale="62500" lnSpcReduction="20000"/>
          </a:bodyPr>
          <a:lstStyle/>
          <a:p>
            <a:r>
              <a:rPr lang="en-US" altLang="zh-CN" sz="3600" kern="0" dirty="0">
                <a:solidFill>
                  <a:srgbClr val="0070C0"/>
                </a:solidFill>
                <a:latin typeface="Times New Roman" panose="02020603050405020304" pitchFamily="18" charset="0"/>
                <a:cs typeface="Times New Roman" panose="02020603050405020304" pitchFamily="18" charset="0"/>
              </a:rPr>
              <a:t>The article mainly describe</a:t>
            </a:r>
          </a:p>
          <a:p>
            <a:pPr eaLnBrk="0" hangingPunct="0">
              <a:lnSpc>
                <a:spcPct val="125000"/>
              </a:lnSpc>
              <a:buClr>
                <a:srgbClr val="0070C0"/>
              </a:buClr>
              <a:buFont typeface="Wingdings" pitchFamily="2" charset="2"/>
              <a:buChar char="Ø"/>
              <a:defRPr/>
            </a:pPr>
            <a:r>
              <a:rPr lang="en-US" altLang="zh-CN" dirty="0" smtClean="0">
                <a:latin typeface="Times New Roman" panose="02020603050405020304" pitchFamily="18" charset="0"/>
                <a:ea typeface="宋体" pitchFamily="2" charset="-122"/>
                <a:cs typeface="Times New Roman" panose="02020603050405020304" pitchFamily="18" charset="0"/>
              </a:rPr>
              <a:t>Information theory for very large MIMO arrays.</a:t>
            </a:r>
            <a:endParaRPr lang="en-US" altLang="zh-CN" dirty="0">
              <a:latin typeface="Times New Roman" panose="02020603050405020304" pitchFamily="18" charset="0"/>
              <a:ea typeface="宋体" pitchFamily="2" charset="-122"/>
              <a:cs typeface="Times New Roman" panose="02020603050405020304" pitchFamily="18" charset="0"/>
            </a:endParaRPr>
          </a:p>
          <a:p>
            <a:pPr eaLnBrk="0" hangingPunct="0">
              <a:lnSpc>
                <a:spcPct val="125000"/>
              </a:lnSpc>
              <a:buClr>
                <a:srgbClr val="0070C0"/>
              </a:buClr>
              <a:buFont typeface="Wingdings" pitchFamily="2" charset="2"/>
              <a:buChar char="Ø"/>
              <a:defRPr/>
            </a:pPr>
            <a:r>
              <a:rPr lang="en-US" altLang="zh-CN" dirty="0" smtClean="0">
                <a:latin typeface="Times New Roman" panose="02020603050405020304" pitchFamily="18" charset="0"/>
                <a:ea typeface="宋体" pitchFamily="2" charset="-122"/>
                <a:cs typeface="Times New Roman" panose="02020603050405020304" pitchFamily="18" charset="0"/>
              </a:rPr>
              <a:t>Point-to-point MIMO channel model, achievable rate, limiting cases.</a:t>
            </a:r>
            <a:endParaRPr lang="en-US" altLang="zh-CN" dirty="0">
              <a:latin typeface="Times New Roman" panose="02020603050405020304" pitchFamily="18" charset="0"/>
              <a:ea typeface="宋体" pitchFamily="2" charset="-122"/>
              <a:cs typeface="Times New Roman" panose="02020603050405020304" pitchFamily="18" charset="0"/>
            </a:endParaRPr>
          </a:p>
          <a:p>
            <a:pPr eaLnBrk="0" hangingPunct="0">
              <a:lnSpc>
                <a:spcPct val="125000"/>
              </a:lnSpc>
              <a:buClr>
                <a:srgbClr val="0070C0"/>
              </a:buClr>
              <a:buFont typeface="Wingdings" pitchFamily="2" charset="2"/>
              <a:buChar char="Ø"/>
              <a:defRPr/>
            </a:pPr>
            <a:r>
              <a:rPr lang="en-US" altLang="zh-CN" dirty="0" smtClean="0">
                <a:latin typeface="Times New Roman" panose="02020603050405020304" pitchFamily="18" charset="0"/>
                <a:ea typeface="宋体" pitchFamily="2" charset="-122"/>
                <a:cs typeface="Times New Roman" panose="02020603050405020304" pitchFamily="18" charset="0"/>
              </a:rPr>
              <a:t>MU-MIMO propagation, reverse link, forward link.</a:t>
            </a:r>
            <a:endParaRPr lang="en-US" altLang="zh-CN" dirty="0">
              <a:latin typeface="Times New Roman" panose="02020603050405020304" pitchFamily="18" charset="0"/>
              <a:ea typeface="宋体" pitchFamily="2" charset="-122"/>
              <a:cs typeface="Times New Roman" panose="02020603050405020304" pitchFamily="18" charset="0"/>
            </a:endParaRPr>
          </a:p>
          <a:p>
            <a:pPr eaLnBrk="0" hangingPunct="0">
              <a:lnSpc>
                <a:spcPct val="125000"/>
              </a:lnSpc>
              <a:buClr>
                <a:srgbClr val="0070C0"/>
              </a:buClr>
              <a:buFont typeface="Wingdings" pitchFamily="2" charset="2"/>
              <a:buChar char="Ø"/>
              <a:defRPr/>
            </a:pPr>
            <a:r>
              <a:rPr lang="en-US" altLang="zh-CN" dirty="0" smtClean="0">
                <a:latin typeface="Times New Roman" panose="02020603050405020304" pitchFamily="18" charset="0"/>
                <a:ea typeface="宋体" pitchFamily="2" charset="-122"/>
                <a:cs typeface="Times New Roman" panose="02020603050405020304" pitchFamily="18" charset="0"/>
              </a:rPr>
              <a:t>Spatial focus with more antennas.</a:t>
            </a:r>
          </a:p>
          <a:p>
            <a:pPr eaLnBrk="0" hangingPunct="0">
              <a:lnSpc>
                <a:spcPct val="125000"/>
              </a:lnSpc>
              <a:buClr>
                <a:srgbClr val="0070C0"/>
              </a:buClr>
              <a:buFont typeface="Wingdings" pitchFamily="2" charset="2"/>
              <a:buChar char="Ø"/>
              <a:defRPr/>
            </a:pPr>
            <a:r>
              <a:rPr lang="en-US" altLang="zh-CN" dirty="0" smtClean="0">
                <a:latin typeface="Times New Roman" panose="02020603050405020304" pitchFamily="18" charset="0"/>
                <a:ea typeface="宋体" pitchFamily="2" charset="-122"/>
                <a:cs typeface="Times New Roman" panose="02020603050405020304" pitchFamily="18" charset="0"/>
              </a:rPr>
              <a:t>Antenna aspects.</a:t>
            </a:r>
          </a:p>
          <a:p>
            <a:pPr eaLnBrk="0" hangingPunct="0">
              <a:lnSpc>
                <a:spcPct val="125000"/>
              </a:lnSpc>
              <a:buClr>
                <a:srgbClr val="0070C0"/>
              </a:buClr>
              <a:buFont typeface="Wingdings" pitchFamily="2" charset="2"/>
              <a:buChar char="Ø"/>
              <a:defRPr/>
            </a:pPr>
            <a:r>
              <a:rPr lang="en-US" altLang="zh-CN" dirty="0" smtClean="0">
                <a:latin typeface="Times New Roman" panose="02020603050405020304" pitchFamily="18" charset="0"/>
                <a:ea typeface="宋体" pitchFamily="2" charset="-122"/>
                <a:cs typeface="Times New Roman" panose="02020603050405020304" pitchFamily="18" charset="0"/>
              </a:rPr>
              <a:t>Real propagation-measured channels.</a:t>
            </a:r>
          </a:p>
          <a:p>
            <a:pPr eaLnBrk="0" hangingPunct="0">
              <a:lnSpc>
                <a:spcPct val="125000"/>
              </a:lnSpc>
              <a:buClr>
                <a:srgbClr val="0070C0"/>
              </a:buClr>
              <a:buFont typeface="Wingdings" pitchFamily="2" charset="2"/>
              <a:buChar char="Ø"/>
              <a:defRPr/>
            </a:pPr>
            <a:r>
              <a:rPr lang="en-US" altLang="zh-CN" dirty="0" err="1" smtClean="0">
                <a:latin typeface="Times New Roman" panose="02020603050405020304" pitchFamily="18" charset="0"/>
                <a:ea typeface="宋体" pitchFamily="2" charset="-122"/>
                <a:cs typeface="Times New Roman" panose="02020603050405020304" pitchFamily="18" charset="0"/>
              </a:rPr>
              <a:t>Precoding</a:t>
            </a:r>
            <a:r>
              <a:rPr lang="en-US" altLang="zh-CN" dirty="0" smtClean="0">
                <a:latin typeface="Times New Roman" panose="02020603050405020304" pitchFamily="18" charset="0"/>
                <a:ea typeface="宋体" pitchFamily="2" charset="-122"/>
                <a:cs typeface="Times New Roman" panose="02020603050405020304" pitchFamily="18" charset="0"/>
              </a:rPr>
              <a:t> in the forward link: collection of results for single-cell systems.</a:t>
            </a:r>
          </a:p>
          <a:p>
            <a:pPr eaLnBrk="0" hangingPunct="0">
              <a:lnSpc>
                <a:spcPct val="125000"/>
              </a:lnSpc>
              <a:buClr>
                <a:srgbClr val="0070C0"/>
              </a:buClr>
              <a:buFont typeface="Wingdings" pitchFamily="2" charset="2"/>
              <a:buChar char="Ø"/>
              <a:defRPr/>
            </a:pPr>
            <a:r>
              <a:rPr lang="en-US" altLang="zh-CN" dirty="0" err="1" smtClean="0">
                <a:latin typeface="Times New Roman" panose="02020603050405020304" pitchFamily="18" charset="0"/>
                <a:ea typeface="宋体" pitchFamily="2" charset="-122"/>
                <a:cs typeface="Times New Roman" panose="02020603050405020304" pitchFamily="18" charset="0"/>
              </a:rPr>
              <a:t>Precoding</a:t>
            </a:r>
            <a:r>
              <a:rPr lang="en-US" altLang="zh-CN" dirty="0" smtClean="0">
                <a:latin typeface="Times New Roman" panose="02020603050405020304" pitchFamily="18" charset="0"/>
                <a:ea typeface="宋体" pitchFamily="2" charset="-122"/>
                <a:cs typeface="Times New Roman" panose="02020603050405020304" pitchFamily="18" charset="0"/>
              </a:rPr>
              <a:t> in the forward link: the ultimate limit of </a:t>
            </a:r>
            <a:r>
              <a:rPr lang="en-US" altLang="zh-CN" dirty="0" err="1" smtClean="0">
                <a:latin typeface="Times New Roman" panose="02020603050405020304" pitchFamily="18" charset="0"/>
                <a:ea typeface="宋体" pitchFamily="2" charset="-122"/>
                <a:cs typeface="Times New Roman" panose="02020603050405020304" pitchFamily="18" charset="0"/>
              </a:rPr>
              <a:t>noncooperative</a:t>
            </a:r>
            <a:r>
              <a:rPr lang="en-US" altLang="zh-CN" dirty="0" smtClean="0">
                <a:latin typeface="Times New Roman" panose="02020603050405020304" pitchFamily="18" charset="0"/>
                <a:ea typeface="宋体" pitchFamily="2" charset="-122"/>
                <a:cs typeface="Times New Roman" panose="02020603050405020304" pitchFamily="18" charset="0"/>
              </a:rPr>
              <a:t> </a:t>
            </a:r>
            <a:r>
              <a:rPr lang="en-US" altLang="zh-CN" dirty="0" err="1" smtClean="0">
                <a:latin typeface="Times New Roman" panose="02020603050405020304" pitchFamily="18" charset="0"/>
                <a:ea typeface="宋体" pitchFamily="2" charset="-122"/>
                <a:cs typeface="Times New Roman" panose="02020603050405020304" pitchFamily="18" charset="0"/>
              </a:rPr>
              <a:t>multicell</a:t>
            </a:r>
            <a:r>
              <a:rPr lang="en-US" altLang="zh-CN" dirty="0" smtClean="0">
                <a:latin typeface="Times New Roman" panose="02020603050405020304" pitchFamily="18" charset="0"/>
                <a:ea typeface="宋体" pitchFamily="2" charset="-122"/>
                <a:cs typeface="Times New Roman" panose="02020603050405020304" pitchFamily="18" charset="0"/>
              </a:rPr>
              <a:t> MIMO with large arrays.</a:t>
            </a:r>
            <a:endParaRPr lang="en-US" altLang="zh-CN" dirty="0" smtClean="0"/>
          </a:p>
          <a:p>
            <a:pPr eaLnBrk="0" hangingPunct="0">
              <a:lnSpc>
                <a:spcPct val="125000"/>
              </a:lnSpc>
              <a:buClr>
                <a:srgbClr val="0070C0"/>
              </a:buClr>
              <a:buFont typeface="Wingdings" pitchFamily="2" charset="2"/>
              <a:buChar char="Ø"/>
              <a:defRPr/>
            </a:pPr>
            <a:r>
              <a:rPr lang="en-US" altLang="zh-CN" dirty="0" smtClean="0">
                <a:latin typeface="Times New Roman" panose="02020603050405020304" pitchFamily="18" charset="0"/>
                <a:ea typeface="宋体" pitchFamily="2" charset="-122"/>
                <a:cs typeface="Times New Roman" panose="02020603050405020304" pitchFamily="18" charset="0"/>
              </a:rPr>
              <a:t>Detection in the reverse link: survey of algorithms for single-cell systems.</a:t>
            </a:r>
          </a:p>
          <a:p>
            <a:pPr eaLnBrk="0" hangingPunct="0">
              <a:lnSpc>
                <a:spcPct val="125000"/>
              </a:lnSpc>
              <a:buClr>
                <a:srgbClr val="0070C0"/>
              </a:buClr>
              <a:buFont typeface="Wingdings" pitchFamily="2" charset="2"/>
              <a:buChar char="Ø"/>
              <a:defRPr/>
            </a:pPr>
            <a:r>
              <a:rPr lang="en-US" altLang="zh-CN" dirty="0" smtClean="0">
                <a:latin typeface="Times New Roman" panose="02020603050405020304" pitchFamily="18" charset="0"/>
                <a:ea typeface="宋体" pitchFamily="2" charset="-122"/>
                <a:cs typeface="Times New Roman" panose="02020603050405020304" pitchFamily="18" charset="0"/>
              </a:rPr>
              <a:t>Summery.</a:t>
            </a:r>
            <a:endParaRPr lang="en-US" altLang="zh-CN"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849012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6. Scaling up MIMO: opportunities and challenges with very large arrays</a:t>
            </a:r>
            <a:endParaRPr lang="zh-CN" altLang="en-US"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1469107"/>
            <a:ext cx="62103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71600" y="5733256"/>
            <a:ext cx="7344816" cy="923330"/>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diagram of a MIMO system with antenna impedance matrices and matching </a:t>
            </a:r>
            <a:r>
              <a:rPr lang="en-US" altLang="zh-CN" dirty="0" smtClean="0">
                <a:latin typeface="Times New Roman" panose="02020603050405020304" pitchFamily="18" charset="0"/>
                <a:cs typeface="Times New Roman" panose="02020603050405020304" pitchFamily="18" charset="0"/>
              </a:rPr>
              <a:t>networks at </a:t>
            </a:r>
            <a:r>
              <a:rPr lang="en-US" altLang="zh-CN" dirty="0">
                <a:latin typeface="Times New Roman" panose="02020603050405020304" pitchFamily="18" charset="0"/>
                <a:cs typeface="Times New Roman" panose="02020603050405020304" pitchFamily="18" charset="0"/>
              </a:rPr>
              <a:t>both link ends (freely reproduced from [23]).</a:t>
            </a:r>
            <a:r>
              <a:rPr lang="en-US" altLang="zh-CN" dirty="0"/>
              <a:t/>
            </a:r>
            <a:br>
              <a:rPr lang="en-US" altLang="zh-CN" dirty="0"/>
            </a:br>
            <a:endParaRPr lang="zh-CN" altLang="en-US" dirty="0"/>
          </a:p>
        </p:txBody>
      </p:sp>
    </p:spTree>
    <p:extLst>
      <p:ext uri="{BB962C8B-B14F-4D97-AF65-F5344CB8AC3E}">
        <p14:creationId xmlns:p14="http://schemas.microsoft.com/office/powerpoint/2010/main" val="3817033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7</a:t>
            </a:r>
            <a:r>
              <a:rPr lang="en-US" altLang="zh-CN" sz="2400" dirty="0">
                <a:solidFill>
                  <a:srgbClr val="7030A0"/>
                </a:solidFill>
              </a:rPr>
              <a:t>. On capacity of large-scale MIMO multiple access channels with distributed sets of correlated antenna</a:t>
            </a:r>
            <a:endParaRPr lang="zh-CN" altLang="en-US" sz="2400" dirty="0">
              <a:solidFill>
                <a:srgbClr val="7030A0"/>
              </a:solidFill>
            </a:endParaRPr>
          </a:p>
        </p:txBody>
      </p:sp>
      <p:sp>
        <p:nvSpPr>
          <p:cNvPr id="3" name="内容占位符 2"/>
          <p:cNvSpPr>
            <a:spLocks noGrp="1"/>
          </p:cNvSpPr>
          <p:nvPr>
            <p:ph idx="1"/>
          </p:nvPr>
        </p:nvSpPr>
        <p:spPr/>
        <p:txBody>
          <a:bodyPr>
            <a:normAutofit fontScale="32500" lnSpcReduction="20000"/>
          </a:bodyPr>
          <a:lstStyle/>
          <a:p>
            <a:r>
              <a:rPr lang="en-US" altLang="zh-CN" sz="7400" kern="0" dirty="0">
                <a:solidFill>
                  <a:srgbClr val="0070C0"/>
                </a:solidFill>
                <a:latin typeface="Times New Roman" panose="02020603050405020304" pitchFamily="18" charset="0"/>
                <a:cs typeface="Times New Roman" panose="02020603050405020304" pitchFamily="18" charset="0"/>
              </a:rPr>
              <a:t>Abstract</a:t>
            </a:r>
          </a:p>
          <a:p>
            <a:pPr>
              <a:lnSpc>
                <a:spcPct val="125000"/>
              </a:lnSpc>
              <a:buClr>
                <a:srgbClr val="0070C0"/>
              </a:buClr>
              <a:buFont typeface="Wingdings" pitchFamily="2" charset="2"/>
              <a:buChar char="Ø"/>
              <a:defRPr/>
            </a:pPr>
            <a:r>
              <a:rPr lang="en-US" altLang="zh-CN" sz="6200" dirty="0">
                <a:latin typeface="Times New Roman" panose="02020603050405020304" pitchFamily="18" charset="0"/>
                <a:cs typeface="Times New Roman" panose="02020603050405020304" pitchFamily="18" charset="0"/>
              </a:rPr>
              <a:t>A</a:t>
            </a:r>
            <a:r>
              <a:rPr lang="en-US" altLang="zh-CN" sz="6200" dirty="0" smtClean="0">
                <a:latin typeface="Times New Roman" panose="02020603050405020304" pitchFamily="18" charset="0"/>
                <a:cs typeface="Times New Roman" panose="02020603050405020304" pitchFamily="18" charset="0"/>
              </a:rPr>
              <a:t> </a:t>
            </a:r>
            <a:r>
              <a:rPr lang="en-US" altLang="zh-CN" sz="6200" dirty="0">
                <a:latin typeface="Times New Roman" panose="02020603050405020304" pitchFamily="18" charset="0"/>
                <a:cs typeface="Times New Roman" panose="02020603050405020304" pitchFamily="18" charset="0"/>
              </a:rPr>
              <a:t>deterministic equivalent of </a:t>
            </a:r>
            <a:r>
              <a:rPr lang="en-US" altLang="zh-CN" sz="6200" dirty="0" err="1" smtClean="0">
                <a:latin typeface="Times New Roman" panose="02020603050405020304" pitchFamily="18" charset="0"/>
                <a:cs typeface="Times New Roman" panose="02020603050405020304" pitchFamily="18" charset="0"/>
              </a:rPr>
              <a:t>ergodic</a:t>
            </a:r>
            <a:r>
              <a:rPr lang="en-US" altLang="zh-CN" sz="6200" dirty="0">
                <a:latin typeface="Times New Roman" panose="02020603050405020304" pitchFamily="18" charset="0"/>
                <a:cs typeface="Times New Roman" panose="02020603050405020304" pitchFamily="18" charset="0"/>
              </a:rPr>
              <a:t> </a:t>
            </a:r>
            <a:r>
              <a:rPr lang="en-US" altLang="zh-CN" sz="6200" dirty="0" smtClean="0">
                <a:latin typeface="Times New Roman" panose="02020603050405020304" pitchFamily="18" charset="0"/>
                <a:cs typeface="Times New Roman" panose="02020603050405020304" pitchFamily="18" charset="0"/>
              </a:rPr>
              <a:t>sum </a:t>
            </a:r>
            <a:r>
              <a:rPr lang="en-US" altLang="zh-CN" sz="6200" dirty="0">
                <a:latin typeface="Times New Roman" panose="02020603050405020304" pitchFamily="18" charset="0"/>
                <a:cs typeface="Times New Roman" panose="02020603050405020304" pitchFamily="18" charset="0"/>
              </a:rPr>
              <a:t>rate and an algorithm for evaluating the </a:t>
            </a:r>
            <a:r>
              <a:rPr lang="en-US" altLang="zh-CN" sz="6200" dirty="0" smtClean="0">
                <a:latin typeface="Times New Roman" panose="02020603050405020304" pitchFamily="18" charset="0"/>
                <a:cs typeface="Times New Roman" panose="02020603050405020304" pitchFamily="18" charset="0"/>
              </a:rPr>
              <a:t>capacity-achieving input </a:t>
            </a:r>
            <a:r>
              <a:rPr lang="en-US" altLang="zh-CN" sz="6200" dirty="0">
                <a:latin typeface="Times New Roman" panose="02020603050405020304" pitchFamily="18" charset="0"/>
                <a:cs typeface="Times New Roman" panose="02020603050405020304" pitchFamily="18" charset="0"/>
              </a:rPr>
              <a:t>covariance matrices for the uplink large-scale </a:t>
            </a:r>
            <a:r>
              <a:rPr lang="en-US" altLang="zh-CN" sz="6200" dirty="0" smtClean="0">
                <a:latin typeface="Times New Roman" panose="02020603050405020304" pitchFamily="18" charset="0"/>
                <a:cs typeface="Times New Roman" panose="02020603050405020304" pitchFamily="18" charset="0"/>
              </a:rPr>
              <a:t>multiple-input </a:t>
            </a:r>
            <a:r>
              <a:rPr lang="en-US" altLang="zh-CN" sz="6200" dirty="0">
                <a:latin typeface="Times New Roman" panose="02020603050405020304" pitchFamily="18" charset="0"/>
                <a:cs typeface="Times New Roman" panose="02020603050405020304" pitchFamily="18" charset="0"/>
              </a:rPr>
              <a:t>multiple-output (MIMO) antenna channels are proposed</a:t>
            </a:r>
            <a:r>
              <a:rPr lang="en-US" altLang="zh-CN" sz="6200" dirty="0" smtClean="0">
                <a:latin typeface="Times New Roman" panose="02020603050405020304" pitchFamily="18" charset="0"/>
                <a:cs typeface="Times New Roman" panose="02020603050405020304" pitchFamily="18" charset="0"/>
              </a:rPr>
              <a:t>.</a:t>
            </a:r>
          </a:p>
          <a:p>
            <a:pPr>
              <a:lnSpc>
                <a:spcPct val="125000"/>
              </a:lnSpc>
              <a:buClr>
                <a:srgbClr val="0070C0"/>
              </a:buClr>
              <a:buFont typeface="Wingdings" pitchFamily="2" charset="2"/>
              <a:buChar char="Ø"/>
              <a:defRPr/>
            </a:pPr>
            <a:r>
              <a:rPr lang="en-US" altLang="zh-CN" sz="6200" dirty="0" smtClean="0">
                <a:latin typeface="Times New Roman" panose="02020603050405020304" pitchFamily="18" charset="0"/>
                <a:cs typeface="Times New Roman" panose="02020603050405020304" pitchFamily="18" charset="0"/>
              </a:rPr>
              <a:t>The research consider </a:t>
            </a:r>
            <a:r>
              <a:rPr lang="en-US" altLang="zh-CN" sz="6200" dirty="0">
                <a:latin typeface="Times New Roman" panose="02020603050405020304" pitchFamily="18" charset="0"/>
                <a:cs typeface="Times New Roman" panose="02020603050405020304" pitchFamily="18" charset="0"/>
              </a:rPr>
              <a:t>a large-scale MIMO system consisting of </a:t>
            </a:r>
            <a:r>
              <a:rPr lang="en-US" altLang="zh-CN" sz="6200" dirty="0" smtClean="0">
                <a:latin typeface="Times New Roman" panose="02020603050405020304" pitchFamily="18" charset="0"/>
                <a:cs typeface="Times New Roman" panose="02020603050405020304" pitchFamily="18" charset="0"/>
              </a:rPr>
              <a:t>multiple users </a:t>
            </a:r>
            <a:r>
              <a:rPr lang="en-US" altLang="zh-CN" sz="6200" dirty="0">
                <a:latin typeface="Times New Roman" panose="02020603050405020304" pitchFamily="18" charset="0"/>
                <a:cs typeface="Times New Roman" panose="02020603050405020304" pitchFamily="18" charset="0"/>
              </a:rPr>
              <a:t>and one base station with several distributed antenna </a:t>
            </a:r>
            <a:r>
              <a:rPr lang="en-US" altLang="zh-CN" sz="6200" dirty="0" smtClean="0">
                <a:latin typeface="Times New Roman" panose="02020603050405020304" pitchFamily="18" charset="0"/>
                <a:cs typeface="Times New Roman" panose="02020603050405020304" pitchFamily="18" charset="0"/>
              </a:rPr>
              <a:t>sets</a:t>
            </a:r>
          </a:p>
          <a:p>
            <a:pPr>
              <a:lnSpc>
                <a:spcPct val="125000"/>
              </a:lnSpc>
              <a:buClr>
                <a:srgbClr val="0070C0"/>
              </a:buClr>
              <a:buFont typeface="Wingdings" pitchFamily="2" charset="2"/>
              <a:buChar char="Ø"/>
              <a:defRPr/>
            </a:pPr>
            <a:r>
              <a:rPr lang="en-US" altLang="zh-CN" sz="6200" dirty="0" smtClean="0">
                <a:latin typeface="Times New Roman" panose="02020603050405020304" pitchFamily="18" charset="0"/>
                <a:cs typeface="Times New Roman" panose="02020603050405020304" pitchFamily="18" charset="0"/>
              </a:rPr>
              <a:t>The derivations </a:t>
            </a:r>
            <a:r>
              <a:rPr lang="en-US" altLang="zh-CN" sz="6200" dirty="0">
                <a:latin typeface="Times New Roman" panose="02020603050405020304" pitchFamily="18" charset="0"/>
                <a:cs typeface="Times New Roman" panose="02020603050405020304" pitchFamily="18" charset="0"/>
              </a:rPr>
              <a:t>are based on novel </a:t>
            </a:r>
            <a:r>
              <a:rPr lang="en-US" altLang="zh-CN" sz="6200" dirty="0" smtClean="0">
                <a:latin typeface="Times New Roman" panose="02020603050405020304" pitchFamily="18" charset="0"/>
                <a:cs typeface="Times New Roman" panose="02020603050405020304" pitchFamily="18" charset="0"/>
              </a:rPr>
              <a:t>techniques from </a:t>
            </a:r>
            <a:r>
              <a:rPr lang="en-US" altLang="zh-CN" sz="6200" dirty="0">
                <a:latin typeface="Times New Roman" panose="02020603050405020304" pitchFamily="18" charset="0"/>
                <a:cs typeface="Times New Roman" panose="02020603050405020304" pitchFamily="18" charset="0"/>
              </a:rPr>
              <a:t>large dimensional random matrix theory (RMT) </a:t>
            </a:r>
            <a:r>
              <a:rPr lang="en-US" altLang="zh-CN" sz="6200" dirty="0" smtClean="0">
                <a:latin typeface="Times New Roman" panose="02020603050405020304" pitchFamily="18" charset="0"/>
                <a:cs typeface="Times New Roman" panose="02020603050405020304" pitchFamily="18" charset="0"/>
              </a:rPr>
              <a:t>under the </a:t>
            </a:r>
            <a:r>
              <a:rPr lang="en-US" altLang="zh-CN" sz="6200" dirty="0">
                <a:latin typeface="Times New Roman" panose="02020603050405020304" pitchFamily="18" charset="0"/>
                <a:cs typeface="Times New Roman" panose="02020603050405020304" pitchFamily="18" charset="0"/>
              </a:rPr>
              <a:t>assumption that the numbers of antennas at the terminals approach to infinity with a fixed ratio</a:t>
            </a:r>
            <a:r>
              <a:rPr lang="en-US" altLang="zh-CN" sz="6200" dirty="0" smtClean="0">
                <a:latin typeface="Times New Roman" panose="02020603050405020304" pitchFamily="18" charset="0"/>
                <a:cs typeface="Times New Roman" panose="02020603050405020304" pitchFamily="18" charset="0"/>
              </a:rPr>
              <a:t>.</a:t>
            </a:r>
          </a:p>
          <a:p>
            <a:pPr>
              <a:lnSpc>
                <a:spcPct val="125000"/>
              </a:lnSpc>
              <a:buClr>
                <a:srgbClr val="0070C0"/>
              </a:buClr>
              <a:buFont typeface="Wingdings" pitchFamily="2" charset="2"/>
              <a:buChar char="Ø"/>
              <a:defRPr/>
            </a:pPr>
            <a:r>
              <a:rPr lang="en-US" altLang="zh-CN" sz="6200" dirty="0">
                <a:latin typeface="Times New Roman" panose="02020603050405020304" pitchFamily="18" charset="0"/>
                <a:cs typeface="Times New Roman" panose="02020603050405020304" pitchFamily="18" charset="0"/>
              </a:rPr>
              <a:t>In addition, they are shown to be invariant to several</a:t>
            </a:r>
            <a:br>
              <a:rPr lang="en-US" altLang="zh-CN" sz="6200" dirty="0">
                <a:latin typeface="Times New Roman" panose="02020603050405020304" pitchFamily="18" charset="0"/>
                <a:cs typeface="Times New Roman" panose="02020603050405020304" pitchFamily="18" charset="0"/>
              </a:rPr>
            </a:br>
            <a:r>
              <a:rPr lang="en-US" altLang="zh-CN" sz="6200" dirty="0">
                <a:latin typeface="Times New Roman" panose="02020603050405020304" pitchFamily="18" charset="0"/>
                <a:cs typeface="Times New Roman" panose="02020603050405020304" pitchFamily="18" charset="0"/>
              </a:rPr>
              <a:t>types of fading distribution</a:t>
            </a:r>
            <a:r>
              <a:rPr lang="en-US" altLang="zh-CN" sz="6200" dirty="0" smtClean="0">
                <a:latin typeface="Times New Roman" panose="02020603050405020304" pitchFamily="18" charset="0"/>
                <a:cs typeface="Times New Roman" panose="02020603050405020304" pitchFamily="18" charset="0"/>
              </a:rPr>
              <a:t>.</a:t>
            </a:r>
            <a:r>
              <a:rPr lang="en-US" altLang="zh-CN" sz="6200" dirty="0"/>
              <a:t/>
            </a:r>
            <a:br>
              <a:rPr lang="en-US" altLang="zh-CN" sz="6200" dirty="0"/>
            </a:b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92232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7. On capacity of large-scale MIMO multiple access channels with distributed sets of correlated antenna</a:t>
            </a:r>
            <a:endParaRPr lang="zh-CN" altLang="en-US" sz="2400" dirty="0"/>
          </a:p>
        </p:txBody>
      </p:sp>
      <p:sp>
        <p:nvSpPr>
          <p:cNvPr id="3" name="内容占位符 2"/>
          <p:cNvSpPr>
            <a:spLocks noGrp="1"/>
          </p:cNvSpPr>
          <p:nvPr>
            <p:ph idx="1"/>
          </p:nvPr>
        </p:nvSpPr>
        <p:spPr/>
        <p:txBody>
          <a:bodyPr>
            <a:normAutofit/>
          </a:bodyPr>
          <a:lstStyle/>
          <a:p>
            <a:r>
              <a:rPr lang="en-US" altLang="zh-CN" sz="3600" kern="0" dirty="0">
                <a:solidFill>
                  <a:srgbClr val="0070C0"/>
                </a:solidFill>
                <a:latin typeface="Times New Roman" panose="02020603050405020304" pitchFamily="18" charset="0"/>
                <a:cs typeface="Times New Roman" panose="02020603050405020304" pitchFamily="18" charset="0"/>
              </a:rPr>
              <a:t>The article mainly describe</a:t>
            </a:r>
          </a:p>
          <a:p>
            <a:pPr eaLnBrk="0" hangingPunct="0">
              <a:lnSpc>
                <a:spcPct val="125000"/>
              </a:lnSpc>
              <a:buClr>
                <a:srgbClr val="0070C0"/>
              </a:buClr>
              <a:buFont typeface="Wingdings" pitchFamily="2" charset="2"/>
              <a:buChar char="Ø"/>
              <a:defRPr/>
            </a:pPr>
            <a:r>
              <a:rPr lang="en-US" altLang="zh-CN" sz="2400" dirty="0">
                <a:latin typeface="Times New Roman" panose="02020603050405020304" pitchFamily="18" charset="0"/>
                <a:ea typeface="宋体" pitchFamily="2" charset="-122"/>
                <a:cs typeface="Times New Roman" panose="02020603050405020304" pitchFamily="18" charset="0"/>
              </a:rPr>
              <a:t>Information theory for </a:t>
            </a:r>
            <a:r>
              <a:rPr lang="en-US" altLang="zh-CN" sz="2400" dirty="0" smtClean="0">
                <a:latin typeface="Times New Roman" panose="02020603050405020304" pitchFamily="18" charset="0"/>
                <a:ea typeface="宋体" pitchFamily="2" charset="-122"/>
                <a:cs typeface="Times New Roman" panose="02020603050405020304" pitchFamily="18" charset="0"/>
              </a:rPr>
              <a:t>MIMO systems.</a:t>
            </a:r>
            <a:endParaRPr lang="en-US" altLang="zh-CN" sz="2400" dirty="0">
              <a:latin typeface="Times New Roman" panose="02020603050405020304" pitchFamily="18" charset="0"/>
              <a:ea typeface="宋体" pitchFamily="2" charset="-122"/>
              <a:cs typeface="Times New Roman" panose="02020603050405020304" pitchFamily="18" charset="0"/>
            </a:endParaRPr>
          </a:p>
          <a:p>
            <a:pPr eaLnBrk="0" hangingPunct="0">
              <a:lnSpc>
                <a:spcPct val="125000"/>
              </a:lnSpc>
              <a:buClr>
                <a:srgbClr val="0070C0"/>
              </a:buClr>
              <a:buFont typeface="Wingdings" pitchFamily="2" charset="2"/>
              <a:buChar char="Ø"/>
              <a:defRPr/>
            </a:pPr>
            <a:r>
              <a:rPr lang="en-US" altLang="zh-CN" sz="2400" dirty="0" smtClean="0">
                <a:latin typeface="Times New Roman" panose="02020603050405020304" pitchFamily="18" charset="0"/>
                <a:ea typeface="宋体" pitchFamily="2" charset="-122"/>
                <a:cs typeface="Times New Roman" panose="02020603050405020304" pitchFamily="18" charset="0"/>
              </a:rPr>
              <a:t>Channel model and problem statement.</a:t>
            </a:r>
            <a:endParaRPr lang="en-US" altLang="zh-CN" sz="2400" dirty="0">
              <a:latin typeface="Times New Roman" panose="02020603050405020304" pitchFamily="18" charset="0"/>
              <a:ea typeface="宋体" pitchFamily="2" charset="-122"/>
              <a:cs typeface="Times New Roman" panose="02020603050405020304" pitchFamily="18" charset="0"/>
            </a:endParaRPr>
          </a:p>
          <a:p>
            <a:pPr eaLnBrk="0" hangingPunct="0">
              <a:lnSpc>
                <a:spcPct val="125000"/>
              </a:lnSpc>
              <a:buClr>
                <a:srgbClr val="0070C0"/>
              </a:buClr>
              <a:buFont typeface="Wingdings" pitchFamily="2" charset="2"/>
              <a:buChar char="Ø"/>
              <a:defRPr/>
            </a:pPr>
            <a:r>
              <a:rPr lang="en-US" altLang="zh-CN" sz="2400" dirty="0" smtClean="0">
                <a:latin typeface="Times New Roman" panose="02020603050405020304" pitchFamily="18" charset="0"/>
                <a:ea typeface="宋体" pitchFamily="2" charset="-122"/>
                <a:cs typeface="Times New Roman" panose="02020603050405020304" pitchFamily="18" charset="0"/>
              </a:rPr>
              <a:t>Deterministic equivalents and </a:t>
            </a:r>
            <a:r>
              <a:rPr lang="en-US" altLang="zh-CN" sz="2400" dirty="0" err="1" smtClean="0">
                <a:latin typeface="Times New Roman" panose="02020603050405020304" pitchFamily="18" charset="0"/>
                <a:ea typeface="宋体" pitchFamily="2" charset="-122"/>
                <a:cs typeface="Times New Roman" panose="02020603050405020304" pitchFamily="18" charset="0"/>
              </a:rPr>
              <a:t>ergodic</a:t>
            </a:r>
            <a:r>
              <a:rPr lang="en-US" altLang="zh-CN" sz="2400" dirty="0" smtClean="0">
                <a:latin typeface="Times New Roman" panose="02020603050405020304" pitchFamily="18" charset="0"/>
                <a:ea typeface="宋体" pitchFamily="2" charset="-122"/>
                <a:cs typeface="Times New Roman" panose="02020603050405020304" pitchFamily="18" charset="0"/>
              </a:rPr>
              <a:t> capacity.</a:t>
            </a:r>
          </a:p>
          <a:p>
            <a:pPr eaLnBrk="0" hangingPunct="0">
              <a:lnSpc>
                <a:spcPct val="125000"/>
              </a:lnSpc>
              <a:buClr>
                <a:srgbClr val="0070C0"/>
              </a:buClr>
              <a:buFont typeface="Wingdings" pitchFamily="2" charset="2"/>
              <a:buChar char="Ø"/>
              <a:defRPr/>
            </a:pPr>
            <a:r>
              <a:rPr lang="en-US" altLang="zh-CN" sz="2400" dirty="0" smtClean="0">
                <a:latin typeface="Times New Roman" panose="02020603050405020304" pitchFamily="18" charset="0"/>
                <a:ea typeface="宋体" pitchFamily="2" charset="-122"/>
                <a:cs typeface="Times New Roman" panose="02020603050405020304" pitchFamily="18" charset="0"/>
              </a:rPr>
              <a:t>Simulation results</a:t>
            </a:r>
            <a:endParaRPr lang="en-US" altLang="zh-CN" sz="2400" dirty="0">
              <a:latin typeface="Times New Roman" panose="02020603050405020304" pitchFamily="18" charset="0"/>
              <a:ea typeface="宋体" pitchFamily="2" charset="-122"/>
              <a:cs typeface="Times New Roman" panose="02020603050405020304" pitchFamily="18" charset="0"/>
            </a:endParaRPr>
          </a:p>
          <a:p>
            <a:pPr eaLnBrk="0" hangingPunct="0">
              <a:lnSpc>
                <a:spcPct val="125000"/>
              </a:lnSpc>
              <a:buClr>
                <a:srgbClr val="0070C0"/>
              </a:buClr>
              <a:buFont typeface="Wingdings" pitchFamily="2" charset="2"/>
              <a:buChar char="Ø"/>
              <a:defRPr/>
            </a:pPr>
            <a:r>
              <a:rPr lang="en-US" altLang="zh-CN" sz="2400" dirty="0" smtClean="0">
                <a:latin typeface="Times New Roman" panose="02020603050405020304" pitchFamily="18" charset="0"/>
                <a:ea typeface="宋体" pitchFamily="2" charset="-122"/>
                <a:cs typeface="Times New Roman" panose="02020603050405020304" pitchFamily="18" charset="0"/>
              </a:rPr>
              <a:t>Conclusion</a:t>
            </a:r>
            <a:endParaRPr lang="en-US" altLang="zh-CN" sz="2400" dirty="0">
              <a:latin typeface="Times New Roman" panose="02020603050405020304" pitchFamily="18" charset="0"/>
              <a:ea typeface="宋体"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501764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7. On capacity of large-scale MIMO multiple access channels with distributed sets of correlated antenna</a:t>
            </a:r>
            <a:endParaRPr lang="zh-CN" altLang="en-US" sz="2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6778099" cy="335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51720" y="5445224"/>
            <a:ext cx="4824536"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 vision for a possible large-scale MIMO system.</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818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8. Multi-Cell </a:t>
            </a:r>
            <a:r>
              <a:rPr lang="en-US" altLang="zh-CN" sz="2400" dirty="0">
                <a:solidFill>
                  <a:srgbClr val="7030A0"/>
                </a:solidFill>
              </a:rPr>
              <a:t>MIMO Downlink With Cell Cooperation and Fair Scheduling: A Large-System Limit Analysis</a:t>
            </a:r>
            <a:endParaRPr lang="zh-CN" altLang="en-US" sz="2400" dirty="0">
              <a:solidFill>
                <a:srgbClr val="7030A0"/>
              </a:solidFill>
            </a:endParaRPr>
          </a:p>
        </p:txBody>
      </p:sp>
      <p:sp>
        <p:nvSpPr>
          <p:cNvPr id="3" name="内容占位符 2"/>
          <p:cNvSpPr>
            <a:spLocks noGrp="1"/>
          </p:cNvSpPr>
          <p:nvPr>
            <p:ph idx="1"/>
          </p:nvPr>
        </p:nvSpPr>
        <p:spPr/>
        <p:txBody>
          <a:bodyPr>
            <a:normAutofit fontScale="70000" lnSpcReduction="20000"/>
          </a:bodyPr>
          <a:lstStyle/>
          <a:p>
            <a:r>
              <a:rPr lang="en-US" altLang="zh-CN" sz="4000" kern="0" dirty="0">
                <a:solidFill>
                  <a:srgbClr val="0070C0"/>
                </a:solidFill>
                <a:latin typeface="Times New Roman" panose="02020603050405020304" pitchFamily="18" charset="0"/>
                <a:cs typeface="Times New Roman" panose="02020603050405020304" pitchFamily="18" charset="0"/>
              </a:rPr>
              <a:t>Abstract</a:t>
            </a:r>
          </a:p>
          <a:p>
            <a:pPr>
              <a:lnSpc>
                <a:spcPct val="125000"/>
              </a:lnSpc>
              <a:buClr>
                <a:srgbClr val="0070C0"/>
              </a:buClr>
              <a:buFont typeface="Wingdings" pitchFamily="2" charset="2"/>
              <a:buChar char="Ø"/>
              <a:defRPr/>
            </a:pPr>
            <a:r>
              <a:rPr lang="en-US" altLang="zh-CN" dirty="0" smtClean="0">
                <a:latin typeface="Times New Roman" panose="02020603050405020304" pitchFamily="18" charset="0"/>
                <a:cs typeface="Times New Roman" panose="02020603050405020304" pitchFamily="18" charset="0"/>
              </a:rPr>
              <a:t>The paper consider </a:t>
            </a:r>
            <a:r>
              <a:rPr lang="en-US" altLang="zh-CN" dirty="0">
                <a:latin typeface="Times New Roman" panose="02020603050405020304" pitchFamily="18" charset="0"/>
                <a:cs typeface="Times New Roman" panose="02020603050405020304" pitchFamily="18" charset="0"/>
              </a:rPr>
              <a:t>the downlink of a cellular </a:t>
            </a:r>
            <a:r>
              <a:rPr lang="en-US" altLang="zh-CN" dirty="0" smtClean="0">
                <a:latin typeface="Times New Roman" panose="02020603050405020304" pitchFamily="18" charset="0"/>
                <a:cs typeface="Times New Roman" panose="02020603050405020304" pitchFamily="18" charset="0"/>
              </a:rPr>
              <a:t>network</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with </a:t>
            </a:r>
            <a:r>
              <a:rPr lang="en-US" altLang="zh-CN" dirty="0">
                <a:latin typeface="Times New Roman" panose="02020603050405020304" pitchFamily="18" charset="0"/>
                <a:cs typeface="Times New Roman" panose="02020603050405020304" pitchFamily="18" charset="0"/>
              </a:rPr>
              <a:t>multiple cells and multi-antenna base </a:t>
            </a:r>
            <a:r>
              <a:rPr lang="en-US" altLang="zh-CN" dirty="0" smtClean="0">
                <a:latin typeface="Times New Roman" panose="02020603050405020304" pitchFamily="18" charset="0"/>
                <a:cs typeface="Times New Roman" panose="02020603050405020304" pitchFamily="18" charset="0"/>
              </a:rPr>
              <a:t>stations</a:t>
            </a:r>
          </a:p>
          <a:p>
            <a:pPr>
              <a:lnSpc>
                <a:spcPct val="125000"/>
              </a:lnSpc>
              <a:buClr>
                <a:srgbClr val="0070C0"/>
              </a:buClr>
              <a:buFont typeface="Wingdings" pitchFamily="2" charset="2"/>
              <a:buChar char="Ø"/>
              <a:defRPr/>
            </a:pPr>
            <a:r>
              <a:rPr lang="en-US" altLang="zh-CN" dirty="0" smtClean="0">
                <a:latin typeface="Times New Roman" panose="02020603050405020304" pitchFamily="18" charset="0"/>
                <a:cs typeface="Times New Roman" panose="02020603050405020304" pitchFamily="18" charset="0"/>
              </a:rPr>
              <a:t>The model</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includes </a:t>
            </a:r>
            <a:r>
              <a:rPr lang="en-US" altLang="zh-CN" dirty="0">
                <a:latin typeface="Times New Roman" panose="02020603050405020304" pitchFamily="18" charset="0"/>
                <a:cs typeface="Times New Roman" panose="02020603050405020304" pitchFamily="18" charset="0"/>
              </a:rPr>
              <a:t>distance-dependent </a:t>
            </a:r>
            <a:r>
              <a:rPr lang="en-US" altLang="zh-CN" dirty="0" err="1">
                <a:latin typeface="Times New Roman" panose="02020603050405020304" pitchFamily="18" charset="0"/>
                <a:cs typeface="Times New Roman" panose="02020603050405020304" pitchFamily="18" charset="0"/>
              </a:rPr>
              <a:t>pathloss</a:t>
            </a:r>
            <a:r>
              <a:rPr lang="en-US" altLang="zh-CN" dirty="0">
                <a:latin typeface="Times New Roman" panose="02020603050405020304" pitchFamily="18" charset="0"/>
                <a:cs typeface="Times New Roman" panose="02020603050405020304" pitchFamily="18" charset="0"/>
              </a:rPr>
              <a:t>, arbitrary clusters of cooperating cells, and general “fairness” requirements</a:t>
            </a:r>
            <a:r>
              <a:rPr lang="en-US" altLang="zh-CN" dirty="0" smtClean="0">
                <a:latin typeface="Times New Roman" panose="02020603050405020304" pitchFamily="18" charset="0"/>
                <a:cs typeface="Times New Roman" panose="02020603050405020304" pitchFamily="18" charset="0"/>
              </a:rPr>
              <a:t>.</a:t>
            </a:r>
          </a:p>
          <a:p>
            <a:pPr>
              <a:lnSpc>
                <a:spcPct val="125000"/>
              </a:lnSpc>
              <a:buClr>
                <a:srgbClr val="0070C0"/>
              </a:buClr>
              <a:buFont typeface="Wingdings" pitchFamily="2" charset="2"/>
              <a:buChar char="Ø"/>
              <a:defRPr/>
            </a:pPr>
            <a:r>
              <a:rPr lang="en-US" altLang="zh-CN" dirty="0" smtClean="0">
                <a:latin typeface="Times New Roman" panose="02020603050405020304" pitchFamily="18" charset="0"/>
                <a:cs typeface="Times New Roman" panose="02020603050405020304" pitchFamily="18" charset="0"/>
              </a:rPr>
              <a:t>The paper </a:t>
            </a:r>
            <a:r>
              <a:rPr lang="en-US" altLang="zh-CN" dirty="0">
                <a:latin typeface="Times New Roman" panose="02020603050405020304" pitchFamily="18" charset="0"/>
                <a:cs typeface="Times New Roman" panose="02020603050405020304" pitchFamily="18" charset="0"/>
              </a:rPr>
              <a:t>develop an analytic framework based on the combination </a:t>
            </a:r>
            <a:r>
              <a:rPr lang="en-US" altLang="zh-CN" dirty="0" smtClean="0">
                <a:latin typeface="Times New Roman" panose="02020603050405020304" pitchFamily="18" charset="0"/>
                <a:cs typeface="Times New Roman" panose="02020603050405020304" pitchFamily="18" charset="0"/>
              </a:rPr>
              <a:t>of</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results </a:t>
            </a:r>
            <a:r>
              <a:rPr lang="en-US" altLang="zh-CN" dirty="0">
                <a:latin typeface="Times New Roman" panose="02020603050405020304" pitchFamily="18" charset="0"/>
                <a:cs typeface="Times New Roman" panose="02020603050405020304" pitchFamily="18" charset="0"/>
              </a:rPr>
              <a:t>from large random matrix theory and convex optimization</a:t>
            </a:r>
            <a:r>
              <a:rPr lang="en-US" altLang="zh-CN" dirty="0" smtClean="0">
                <a:latin typeface="Times New Roman" panose="02020603050405020304" pitchFamily="18" charset="0"/>
                <a:cs typeface="Times New Roman" panose="02020603050405020304" pitchFamily="18" charset="0"/>
              </a:rPr>
              <a:t>.</a:t>
            </a:r>
          </a:p>
          <a:p>
            <a:pPr>
              <a:lnSpc>
                <a:spcPct val="125000"/>
              </a:lnSpc>
              <a:buClr>
                <a:srgbClr val="0070C0"/>
              </a:buClr>
              <a:buFont typeface="Wingdings" pitchFamily="2" charset="2"/>
              <a:buChar char="Ø"/>
              <a:defRPr/>
            </a:pPr>
            <a:r>
              <a:rPr lang="en-US" altLang="zh-CN" dirty="0" smtClean="0">
                <a:latin typeface="Times New Roman" panose="02020603050405020304" pitchFamily="18" charset="0"/>
                <a:cs typeface="Times New Roman" panose="02020603050405020304" pitchFamily="18" charset="0"/>
              </a:rPr>
              <a:t>The system </a:t>
            </a:r>
            <a:r>
              <a:rPr lang="en-US" altLang="zh-CN" dirty="0" err="1">
                <a:latin typeface="Times New Roman" panose="02020603050405020304" pitchFamily="18" charset="0"/>
                <a:cs typeface="Times New Roman" panose="02020603050405020304" pitchFamily="18" charset="0"/>
              </a:rPr>
              <a:t>ergodic</a:t>
            </a:r>
            <a:r>
              <a:rPr lang="en-US" altLang="zh-CN" dirty="0">
                <a:latin typeface="Times New Roman" panose="02020603050405020304" pitchFamily="18" charset="0"/>
                <a:cs typeface="Times New Roman" panose="02020603050405020304" pitchFamily="18" charset="0"/>
              </a:rPr>
              <a:t> throughput, subject </a:t>
            </a:r>
            <a:r>
              <a:rPr lang="en-US" altLang="zh-CN" dirty="0" smtClean="0">
                <a:latin typeface="Times New Roman" panose="02020603050405020304" pitchFamily="18" charset="0"/>
                <a:cs typeface="Times New Roman" panose="02020603050405020304" pitchFamily="18" charset="0"/>
              </a:rPr>
              <a:t>to</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per-base </a:t>
            </a:r>
            <a:r>
              <a:rPr lang="en-US" altLang="zh-CN" dirty="0">
                <a:latin typeface="Times New Roman" panose="02020603050405020304" pitchFamily="18" charset="0"/>
                <a:cs typeface="Times New Roman" panose="02020603050405020304" pitchFamily="18" charset="0"/>
              </a:rPr>
              <a:t>station power constraints and to general fairness </a:t>
            </a:r>
            <a:r>
              <a:rPr lang="en-US" altLang="zh-CN" dirty="0" smtClean="0">
                <a:latin typeface="Times New Roman" panose="02020603050405020304" pitchFamily="18" charset="0"/>
                <a:cs typeface="Times New Roman" panose="02020603050405020304" pitchFamily="18" charset="0"/>
              </a:rPr>
              <a:t>criteria,</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is </a:t>
            </a:r>
            <a:r>
              <a:rPr lang="en-US" altLang="zh-CN" dirty="0">
                <a:latin typeface="Times New Roman" panose="02020603050405020304" pitchFamily="18" charset="0"/>
                <a:cs typeface="Times New Roman" panose="02020603050405020304" pitchFamily="18" charset="0"/>
              </a:rPr>
              <a:t>obtained via the iterative solution of a system of </a:t>
            </a:r>
            <a:r>
              <a:rPr lang="en-US" altLang="zh-CN" dirty="0" smtClean="0">
                <a:latin typeface="Times New Roman" panose="02020603050405020304" pitchFamily="18" charset="0"/>
                <a:cs typeface="Times New Roman" panose="02020603050405020304" pitchFamily="18" charset="0"/>
              </a:rPr>
              <a:t>fixed-point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equations.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299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8. Multi-Cell MIMO Downlink With Cell Cooperation and Fair Scheduling: A Large-System Limit Analysis</a:t>
            </a:r>
            <a:endParaRPr lang="zh-CN" altLang="en-US" sz="2400" dirty="0"/>
          </a:p>
        </p:txBody>
      </p:sp>
      <p:sp>
        <p:nvSpPr>
          <p:cNvPr id="3" name="内容占位符 2"/>
          <p:cNvSpPr>
            <a:spLocks noGrp="1"/>
          </p:cNvSpPr>
          <p:nvPr>
            <p:ph idx="1"/>
          </p:nvPr>
        </p:nvSpPr>
        <p:spPr/>
        <p:txBody>
          <a:bodyPr>
            <a:normAutofit fontScale="70000" lnSpcReduction="20000"/>
          </a:bodyPr>
          <a:lstStyle/>
          <a:p>
            <a:r>
              <a:rPr lang="en-US" altLang="zh-CN" sz="4400" kern="0" dirty="0">
                <a:solidFill>
                  <a:srgbClr val="0070C0"/>
                </a:solidFill>
                <a:latin typeface="Times New Roman" panose="02020603050405020304" pitchFamily="18" charset="0"/>
                <a:cs typeface="Times New Roman" panose="02020603050405020304" pitchFamily="18" charset="0"/>
              </a:rPr>
              <a:t>The article mainly describe</a:t>
            </a:r>
          </a:p>
          <a:p>
            <a:pPr eaLnBrk="0" hangingPunct="0">
              <a:lnSpc>
                <a:spcPct val="125000"/>
              </a:lnSpc>
              <a:buClr>
                <a:srgbClr val="0070C0"/>
              </a:buClr>
              <a:buFont typeface="Wingdings" pitchFamily="2" charset="2"/>
              <a:buChar char="Ø"/>
              <a:defRPr/>
            </a:pPr>
            <a:r>
              <a:rPr lang="en-US" altLang="zh-CN" dirty="0">
                <a:latin typeface="Times New Roman" panose="02020603050405020304" pitchFamily="18" charset="0"/>
                <a:ea typeface="宋体" pitchFamily="2" charset="-122"/>
                <a:cs typeface="Times New Roman" panose="02020603050405020304" pitchFamily="18" charset="0"/>
              </a:rPr>
              <a:t>Present the MU-MIMO downlink system model with inter-cell cooperation and formulate the fairness scheduling problem</a:t>
            </a:r>
          </a:p>
          <a:p>
            <a:pPr eaLnBrk="0" hangingPunct="0">
              <a:lnSpc>
                <a:spcPct val="125000"/>
              </a:lnSpc>
              <a:buClr>
                <a:srgbClr val="0070C0"/>
              </a:buClr>
              <a:buFont typeface="Wingdings" pitchFamily="2" charset="2"/>
              <a:buChar char="Ø"/>
              <a:defRPr/>
            </a:pPr>
            <a:r>
              <a:rPr lang="en-US" altLang="zh-CN" dirty="0">
                <a:latin typeface="Times New Roman" panose="02020603050405020304" pitchFamily="18" charset="0"/>
                <a:ea typeface="宋体" pitchFamily="2" charset="-122"/>
                <a:cs typeface="Times New Roman" panose="02020603050405020304" pitchFamily="18" charset="0"/>
              </a:rPr>
              <a:t>Develop the numerical solution for the input covariance maximizing the weighted average sum rate in the large-system limit</a:t>
            </a:r>
          </a:p>
          <a:p>
            <a:pPr eaLnBrk="0" hangingPunct="0">
              <a:lnSpc>
                <a:spcPct val="125000"/>
              </a:lnSpc>
              <a:buClr>
                <a:srgbClr val="0070C0"/>
              </a:buClr>
              <a:buFont typeface="Wingdings" pitchFamily="2" charset="2"/>
              <a:buChar char="Ø"/>
              <a:defRPr/>
            </a:pPr>
            <a:r>
              <a:rPr lang="en-US" altLang="zh-CN" dirty="0">
                <a:latin typeface="Times New Roman" panose="02020603050405020304" pitchFamily="18" charset="0"/>
                <a:ea typeface="宋体" pitchFamily="2" charset="-122"/>
                <a:cs typeface="Times New Roman" panose="02020603050405020304" pitchFamily="18" charset="0"/>
              </a:rPr>
              <a:t>Obtain a semi-analytic method to calculate the optimal </a:t>
            </a:r>
            <a:r>
              <a:rPr lang="en-US" altLang="zh-CN" dirty="0" err="1">
                <a:latin typeface="Times New Roman" panose="02020603050405020304" pitchFamily="18" charset="0"/>
                <a:ea typeface="宋体" pitchFamily="2" charset="-122"/>
                <a:cs typeface="Times New Roman" panose="02020603050405020304" pitchFamily="18" charset="0"/>
              </a:rPr>
              <a:t>ergodic</a:t>
            </a:r>
            <a:r>
              <a:rPr lang="en-US" altLang="zh-CN" dirty="0">
                <a:latin typeface="Times New Roman" panose="02020603050405020304" pitchFamily="18" charset="0"/>
                <a:ea typeface="宋体" pitchFamily="2" charset="-122"/>
                <a:cs typeface="Times New Roman" panose="02020603050405020304" pitchFamily="18" charset="0"/>
              </a:rPr>
              <a:t> fairness rate point in the asymptotic regime</a:t>
            </a:r>
          </a:p>
          <a:p>
            <a:pPr eaLnBrk="0" hangingPunct="0">
              <a:lnSpc>
                <a:spcPct val="125000"/>
              </a:lnSpc>
              <a:buClr>
                <a:srgbClr val="0070C0"/>
              </a:buClr>
              <a:buFont typeface="Wingdings" pitchFamily="2" charset="2"/>
              <a:buChar char="Ø"/>
              <a:defRPr/>
            </a:pPr>
            <a:r>
              <a:rPr lang="en-US" altLang="zh-CN" dirty="0">
                <a:latin typeface="Times New Roman" panose="02020603050405020304" pitchFamily="18" charset="0"/>
                <a:ea typeface="宋体" pitchFamily="2" charset="-122"/>
                <a:cs typeface="Times New Roman" panose="02020603050405020304" pitchFamily="18" charset="0"/>
              </a:rPr>
              <a:t>Show the asymptotic rates in 2-cell linear and 7-cell planar models and compared with finite-dimensional simulation results obtained by the combination of DPC and the actual dynamic scheduling scheme based on stochastic optimization</a:t>
            </a:r>
          </a:p>
          <a:p>
            <a:endParaRPr lang="zh-CN" altLang="en-US" dirty="0"/>
          </a:p>
        </p:txBody>
      </p:sp>
    </p:spTree>
    <p:extLst>
      <p:ext uri="{BB962C8B-B14F-4D97-AF65-F5344CB8AC3E}">
        <p14:creationId xmlns:p14="http://schemas.microsoft.com/office/powerpoint/2010/main" val="3256988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8. Multi-Cell MIMO Downlink With Cell Cooperation and Fair Scheduling: A Large-System Limit Analysis</a:t>
            </a:r>
            <a:endParaRPr lang="zh-CN" altLang="en-US"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943100"/>
            <a:ext cx="8105775" cy="3358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71600" y="5589240"/>
            <a:ext cx="7488832"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Linear cellular layout with two cells and symmetric user groups.</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19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9. Energy-Efficient </a:t>
            </a:r>
            <a:r>
              <a:rPr lang="en-US" altLang="zh-CN" sz="2400" dirty="0">
                <a:solidFill>
                  <a:srgbClr val="7030A0"/>
                </a:solidFill>
              </a:rPr>
              <a:t>Resource Allocation in OFDMA Systems with Large Numbers of Base Station Antennas</a:t>
            </a:r>
            <a:endParaRPr lang="zh-CN" altLang="en-US" sz="2400" dirty="0">
              <a:solidFill>
                <a:srgbClr val="7030A0"/>
              </a:solidFill>
            </a:endParaRPr>
          </a:p>
        </p:txBody>
      </p:sp>
      <p:sp>
        <p:nvSpPr>
          <p:cNvPr id="3" name="内容占位符 2"/>
          <p:cNvSpPr>
            <a:spLocks noGrp="1"/>
          </p:cNvSpPr>
          <p:nvPr>
            <p:ph idx="1"/>
          </p:nvPr>
        </p:nvSpPr>
        <p:spPr/>
        <p:txBody>
          <a:bodyPr>
            <a:normAutofit fontScale="70000" lnSpcReduction="20000"/>
          </a:bodyPr>
          <a:lstStyle/>
          <a:p>
            <a:r>
              <a:rPr lang="en-US" altLang="zh-CN" sz="4000" kern="0" dirty="0">
                <a:solidFill>
                  <a:srgbClr val="0070C0"/>
                </a:solidFill>
                <a:latin typeface="Times New Roman" panose="02020603050405020304" pitchFamily="18" charset="0"/>
                <a:cs typeface="Times New Roman" panose="02020603050405020304" pitchFamily="18" charset="0"/>
              </a:rPr>
              <a:t>Abstract</a:t>
            </a:r>
          </a:p>
          <a:p>
            <a:pPr>
              <a:lnSpc>
                <a:spcPct val="125000"/>
              </a:lnSpc>
              <a:buClr>
                <a:srgbClr val="0070C0"/>
              </a:buClr>
              <a:buFont typeface="Wingdings" pitchFamily="2" charset="2"/>
              <a:buChar char="Ø"/>
              <a:defRPr/>
            </a:pPr>
            <a:r>
              <a:rPr lang="en-US" altLang="zh-CN" dirty="0" smtClean="0">
                <a:latin typeface="Times New Roman" panose="02020603050405020304" pitchFamily="18" charset="0"/>
                <a:cs typeface="Times New Roman" panose="02020603050405020304" pitchFamily="18" charset="0"/>
              </a:rPr>
              <a:t>The resource </a:t>
            </a:r>
            <a:r>
              <a:rPr lang="en-US" altLang="zh-CN" dirty="0">
                <a:latin typeface="Times New Roman" panose="02020603050405020304" pitchFamily="18" charset="0"/>
                <a:cs typeface="Times New Roman" panose="02020603050405020304" pitchFamily="18" charset="0"/>
              </a:rPr>
              <a:t>allocation for </a:t>
            </a:r>
            <a:r>
              <a:rPr lang="en-US" altLang="zh-CN" dirty="0" smtClean="0">
                <a:latin typeface="Times New Roman" panose="02020603050405020304" pitchFamily="18" charset="0"/>
                <a:cs typeface="Times New Roman" panose="02020603050405020304" pitchFamily="18" charset="0"/>
              </a:rPr>
              <a:t>energy-efficient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communication </a:t>
            </a:r>
            <a:r>
              <a:rPr lang="en-US" altLang="zh-CN" dirty="0">
                <a:latin typeface="Times New Roman" panose="02020603050405020304" pitchFamily="18" charset="0"/>
                <a:cs typeface="Times New Roman" panose="02020603050405020304" pitchFamily="18" charset="0"/>
              </a:rPr>
              <a:t>in an orthogonal frequency division </a:t>
            </a:r>
            <a:r>
              <a:rPr lang="en-US" altLang="zh-CN" dirty="0" smtClean="0">
                <a:latin typeface="Times New Roman" panose="02020603050405020304" pitchFamily="18" charset="0"/>
                <a:cs typeface="Times New Roman" panose="02020603050405020304" pitchFamily="18" charset="0"/>
              </a:rPr>
              <a:t>multiple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access </a:t>
            </a:r>
            <a:r>
              <a:rPr lang="en-US" altLang="zh-CN" dirty="0">
                <a:latin typeface="Times New Roman" panose="02020603050405020304" pitchFamily="18" charset="0"/>
                <a:cs typeface="Times New Roman" panose="02020603050405020304" pitchFamily="18" charset="0"/>
              </a:rPr>
              <a:t>(OFDMA) downlink network with a large number </a:t>
            </a:r>
            <a:r>
              <a:rPr lang="en-US" altLang="zh-CN" dirty="0" smtClean="0">
                <a:latin typeface="Times New Roman" panose="02020603050405020304" pitchFamily="18" charset="0"/>
                <a:cs typeface="Times New Roman" panose="02020603050405020304" pitchFamily="18" charset="0"/>
              </a:rPr>
              <a:t>of</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transmit </a:t>
            </a:r>
            <a:r>
              <a:rPr lang="en-US" altLang="zh-CN" dirty="0">
                <a:latin typeface="Times New Roman" panose="02020603050405020304" pitchFamily="18" charset="0"/>
                <a:cs typeface="Times New Roman" panose="02020603050405020304" pitchFamily="18" charset="0"/>
              </a:rPr>
              <a:t>antennas is studied. </a:t>
            </a:r>
            <a:endParaRPr lang="en-US" altLang="zh-CN" dirty="0" smtClean="0">
              <a:latin typeface="Times New Roman" panose="02020603050405020304" pitchFamily="18" charset="0"/>
              <a:cs typeface="Times New Roman" panose="02020603050405020304" pitchFamily="18" charset="0"/>
            </a:endParaRPr>
          </a:p>
          <a:p>
            <a:pPr>
              <a:lnSpc>
                <a:spcPct val="125000"/>
              </a:lnSpc>
              <a:buClr>
                <a:srgbClr val="0070C0"/>
              </a:buClr>
              <a:buFont typeface="Wingdings" pitchFamily="2" charset="2"/>
              <a:buChar char="Ø"/>
              <a:defRPr/>
            </a:pPr>
            <a:r>
              <a:rPr lang="en-US" altLang="zh-CN" dirty="0">
                <a:latin typeface="Times New Roman" panose="02020603050405020304" pitchFamily="18" charset="0"/>
                <a:cs typeface="Times New Roman" panose="02020603050405020304" pitchFamily="18" charset="0"/>
              </a:rPr>
              <a:t>The </a:t>
            </a:r>
            <a:r>
              <a:rPr lang="en-US" altLang="zh-CN" dirty="0" smtClean="0">
                <a:latin typeface="Times New Roman" panose="02020603050405020304" pitchFamily="18" charset="0"/>
                <a:cs typeface="Times New Roman" panose="02020603050405020304" pitchFamily="18" charset="0"/>
              </a:rPr>
              <a:t>power</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allocation</a:t>
            </a:r>
            <a:r>
              <a:rPr lang="en-US" altLang="zh-CN" dirty="0">
                <a:latin typeface="Times New Roman" panose="02020603050405020304" pitchFamily="18" charset="0"/>
                <a:cs typeface="Times New Roman" panose="02020603050405020304" pitchFamily="18" charset="0"/>
              </a:rPr>
              <a:t>, data rate adaptation, antenna allocation, and subcarrier allocation policies are optimized for maximization of </a:t>
            </a:r>
            <a:r>
              <a:rPr lang="en-US" altLang="zh-CN" dirty="0" smtClean="0">
                <a:latin typeface="Times New Roman" panose="02020603050405020304" pitchFamily="18" charset="0"/>
                <a:cs typeface="Times New Roman" panose="02020603050405020304" pitchFamily="18" charset="0"/>
              </a:rPr>
              <a:t>the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energy </a:t>
            </a:r>
            <a:r>
              <a:rPr lang="en-US" altLang="zh-CN" dirty="0">
                <a:latin typeface="Times New Roman" panose="02020603050405020304" pitchFamily="18" charset="0"/>
                <a:cs typeface="Times New Roman" panose="02020603050405020304" pitchFamily="18" charset="0"/>
              </a:rPr>
              <a:t>efficiency of data </a:t>
            </a:r>
            <a:r>
              <a:rPr lang="en-US" altLang="zh-CN" dirty="0" smtClean="0">
                <a:latin typeface="Times New Roman" panose="02020603050405020304" pitchFamily="18" charset="0"/>
                <a:cs typeface="Times New Roman" panose="02020603050405020304" pitchFamily="18" charset="0"/>
              </a:rPr>
              <a:t>transmission</a:t>
            </a:r>
          </a:p>
          <a:p>
            <a:pPr>
              <a:lnSpc>
                <a:spcPct val="125000"/>
              </a:lnSpc>
              <a:buClr>
                <a:srgbClr val="0070C0"/>
              </a:buClr>
              <a:buFont typeface="Wingdings" pitchFamily="2" charset="2"/>
              <a:buChar char="Ø"/>
              <a:defRPr/>
            </a:pPr>
            <a:r>
              <a:rPr lang="en-US" altLang="zh-CN" dirty="0" smtClean="0">
                <a:latin typeface="Times New Roman" panose="02020603050405020304" pitchFamily="18" charset="0"/>
                <a:cs typeface="Times New Roman" panose="02020603050405020304" pitchFamily="18" charset="0"/>
              </a:rPr>
              <a:t>By </a:t>
            </a:r>
            <a:r>
              <a:rPr lang="en-US" altLang="zh-CN" dirty="0">
                <a:latin typeface="Times New Roman" panose="02020603050405020304" pitchFamily="18" charset="0"/>
                <a:cs typeface="Times New Roman" panose="02020603050405020304" pitchFamily="18" charset="0"/>
              </a:rPr>
              <a:t>exploiting the properties of fractional </a:t>
            </a:r>
            <a:r>
              <a:rPr lang="en-US" altLang="zh-CN" dirty="0" smtClean="0">
                <a:latin typeface="Times New Roman" panose="02020603050405020304" pitchFamily="18" charset="0"/>
                <a:cs typeface="Times New Roman" panose="02020603050405020304" pitchFamily="18" charset="0"/>
              </a:rPr>
              <a:t>programming,</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resulting non-convex optimization problem in </a:t>
            </a:r>
            <a:r>
              <a:rPr lang="en-US" altLang="zh-CN" dirty="0" smtClean="0">
                <a:latin typeface="Times New Roman" panose="02020603050405020304" pitchFamily="18" charset="0"/>
                <a:cs typeface="Times New Roman" panose="02020603050405020304" pitchFamily="18" charset="0"/>
              </a:rPr>
              <a:t>fractional</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form </a:t>
            </a:r>
            <a:r>
              <a:rPr lang="en-US" altLang="zh-CN" dirty="0">
                <a:latin typeface="Times New Roman" panose="02020603050405020304" pitchFamily="18" charset="0"/>
                <a:cs typeface="Times New Roman" panose="02020603050405020304" pitchFamily="18" charset="0"/>
              </a:rPr>
              <a:t>is transformed into an equivalent optimization </a:t>
            </a:r>
            <a:r>
              <a:rPr lang="en-US" altLang="zh-CN" dirty="0" smtClean="0">
                <a:latin typeface="Times New Roman" panose="02020603050405020304" pitchFamily="18" charset="0"/>
                <a:cs typeface="Times New Roman" panose="02020603050405020304" pitchFamily="18" charset="0"/>
              </a:rPr>
              <a:t>problem</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in </a:t>
            </a:r>
            <a:r>
              <a:rPr lang="en-US" altLang="zh-CN" dirty="0">
                <a:latin typeface="Times New Roman" panose="02020603050405020304" pitchFamily="18" charset="0"/>
                <a:cs typeface="Times New Roman" panose="02020603050405020304" pitchFamily="18" charset="0"/>
              </a:rPr>
              <a:t>subtractive form</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endParaRPr lang="en-US" altLang="zh-CN" dirty="0" smtClean="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980492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9. Energy-Efficient Resource Allocation in OFDMA Systems with Large Numbers of Base Station Antennas</a:t>
            </a:r>
            <a:endParaRPr lang="zh-CN" altLang="en-US" sz="2400" dirty="0"/>
          </a:p>
        </p:txBody>
      </p:sp>
      <p:sp>
        <p:nvSpPr>
          <p:cNvPr id="3" name="内容占位符 2"/>
          <p:cNvSpPr>
            <a:spLocks noGrp="1"/>
          </p:cNvSpPr>
          <p:nvPr>
            <p:ph idx="1"/>
          </p:nvPr>
        </p:nvSpPr>
        <p:spPr/>
        <p:txBody>
          <a:bodyPr>
            <a:normAutofit/>
          </a:bodyPr>
          <a:lstStyle/>
          <a:p>
            <a:r>
              <a:rPr lang="en-US" altLang="zh-CN" sz="2600" kern="0" dirty="0">
                <a:solidFill>
                  <a:srgbClr val="0070C0"/>
                </a:solidFill>
                <a:latin typeface="Times New Roman" panose="02020603050405020304" pitchFamily="18" charset="0"/>
                <a:cs typeface="Times New Roman" panose="02020603050405020304" pitchFamily="18" charset="0"/>
              </a:rPr>
              <a:t>The article mainly describe</a:t>
            </a:r>
          </a:p>
          <a:p>
            <a:pPr eaLnBrk="0" hangingPunct="0">
              <a:lnSpc>
                <a:spcPct val="125000"/>
              </a:lnSpc>
              <a:buClr>
                <a:srgbClr val="0070C0"/>
              </a:buClr>
              <a:buFont typeface="Wingdings" pitchFamily="2" charset="2"/>
              <a:buChar char="Ø"/>
              <a:defRPr/>
            </a:pPr>
            <a:r>
              <a:rPr lang="en-US" altLang="zh-CN" sz="2400" dirty="0">
                <a:latin typeface="Times New Roman" panose="02020603050405020304" pitchFamily="18" charset="0"/>
                <a:ea typeface="宋体" pitchFamily="2" charset="-122"/>
                <a:cs typeface="Times New Roman" panose="02020603050405020304" pitchFamily="18" charset="0"/>
              </a:rPr>
              <a:t>Outline of the </a:t>
            </a:r>
            <a:r>
              <a:rPr lang="en-US" altLang="zh-CN" sz="2400" dirty="0" err="1">
                <a:latin typeface="Times New Roman" panose="02020603050405020304" pitchFamily="18" charset="0"/>
                <a:ea typeface="宋体" pitchFamily="2" charset="-122"/>
                <a:cs typeface="Times New Roman" panose="02020603050405020304" pitchFamily="18" charset="0"/>
              </a:rPr>
              <a:t>signalling</a:t>
            </a:r>
            <a:r>
              <a:rPr lang="en-US" altLang="zh-CN" sz="2400" dirty="0">
                <a:latin typeface="Times New Roman" panose="02020603050405020304" pitchFamily="18" charset="0"/>
                <a:ea typeface="宋体" pitchFamily="2" charset="-122"/>
                <a:cs typeface="Times New Roman" panose="02020603050405020304" pitchFamily="18" charset="0"/>
              </a:rPr>
              <a:t> model and circuit power consumption model for downlink OFDMA systems</a:t>
            </a:r>
          </a:p>
          <a:p>
            <a:pPr eaLnBrk="0" hangingPunct="0">
              <a:lnSpc>
                <a:spcPct val="125000"/>
              </a:lnSpc>
              <a:buClr>
                <a:srgbClr val="0070C0"/>
              </a:buClr>
              <a:buFont typeface="Wingdings" pitchFamily="2" charset="2"/>
              <a:buChar char="Ø"/>
              <a:defRPr/>
            </a:pPr>
            <a:r>
              <a:rPr lang="en-US" altLang="zh-CN" sz="2400" dirty="0">
                <a:latin typeface="Times New Roman" panose="02020603050405020304" pitchFamily="18" charset="0"/>
                <a:ea typeface="宋体" pitchFamily="2" charset="-122"/>
                <a:cs typeface="Times New Roman" panose="02020603050405020304" pitchFamily="18" charset="0"/>
              </a:rPr>
              <a:t>Definition of the performance metric and formulate the resource allocation with imperfect CSIT as </a:t>
            </a:r>
            <a:r>
              <a:rPr lang="en-US" altLang="zh-CN" sz="2400" dirty="0" smtClean="0">
                <a:latin typeface="Times New Roman" panose="02020603050405020304" pitchFamily="18" charset="0"/>
                <a:ea typeface="宋体" pitchFamily="2" charset="-122"/>
                <a:cs typeface="Times New Roman" panose="02020603050405020304" pitchFamily="18" charset="0"/>
              </a:rPr>
              <a:t>an optimization </a:t>
            </a:r>
            <a:r>
              <a:rPr lang="en-US" altLang="zh-CN" sz="2400" dirty="0">
                <a:latin typeface="Times New Roman" panose="02020603050405020304" pitchFamily="18" charset="0"/>
                <a:ea typeface="宋体" pitchFamily="2" charset="-122"/>
                <a:cs typeface="Times New Roman" panose="02020603050405020304" pitchFamily="18" charset="0"/>
              </a:rPr>
              <a:t>problem</a:t>
            </a:r>
          </a:p>
          <a:p>
            <a:pPr eaLnBrk="0" hangingPunct="0">
              <a:lnSpc>
                <a:spcPct val="125000"/>
              </a:lnSpc>
              <a:buClr>
                <a:srgbClr val="0070C0"/>
              </a:buClr>
              <a:buFont typeface="Wingdings" pitchFamily="2" charset="2"/>
              <a:buChar char="Ø"/>
              <a:defRPr/>
            </a:pPr>
            <a:r>
              <a:rPr lang="en-US" altLang="zh-CN" sz="2400" dirty="0">
                <a:latin typeface="Times New Roman" panose="02020603050405020304" pitchFamily="18" charset="0"/>
                <a:ea typeface="宋体" pitchFamily="2" charset="-122"/>
                <a:cs typeface="Times New Roman" panose="02020603050405020304" pitchFamily="18" charset="0"/>
              </a:rPr>
              <a:t>Solution of the non-convex optimization problem via an iterative algorithm and presents numerical performance results</a:t>
            </a:r>
          </a:p>
          <a:p>
            <a:endParaRPr lang="zh-CN" altLang="en-US" dirty="0"/>
          </a:p>
        </p:txBody>
      </p:sp>
    </p:spTree>
    <p:extLst>
      <p:ext uri="{BB962C8B-B14F-4D97-AF65-F5344CB8AC3E}">
        <p14:creationId xmlns:p14="http://schemas.microsoft.com/office/powerpoint/2010/main" val="33113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228998"/>
          </a:xfrm>
        </p:spPr>
        <p:txBody>
          <a:bodyPr>
            <a:normAutofit fontScale="90000"/>
          </a:bodyPr>
          <a:lstStyle/>
          <a:p>
            <a:r>
              <a:rPr lang="en-US" altLang="zh-CN" sz="2800" dirty="0" smtClean="0">
                <a:solidFill>
                  <a:srgbClr val="7030A0"/>
                </a:solidFill>
              </a:rPr>
              <a:t> </a:t>
            </a:r>
            <a:r>
              <a:rPr lang="en-US" altLang="zh-CN" sz="2800" dirty="0">
                <a:solidFill>
                  <a:srgbClr val="7030A0"/>
                </a:solidFill>
              </a:rPr>
              <a:t>LTE-advanced: </a:t>
            </a:r>
            <a:br>
              <a:rPr lang="en-US" altLang="zh-CN" sz="2800" dirty="0">
                <a:solidFill>
                  <a:srgbClr val="7030A0"/>
                </a:solidFill>
              </a:rPr>
            </a:br>
            <a:r>
              <a:rPr lang="en-US" altLang="zh-CN" sz="2800" dirty="0">
                <a:solidFill>
                  <a:srgbClr val="7030A0"/>
                </a:solidFill>
              </a:rPr>
              <a:t>next-generation wireless broadband technology</a:t>
            </a:r>
            <a:r>
              <a:rPr lang="en-US" altLang="zh-CN" dirty="0">
                <a:solidFill>
                  <a:srgbClr val="7030A0"/>
                </a:solidFill>
              </a:rPr>
              <a:t/>
            </a:r>
            <a:br>
              <a:rPr lang="en-US" altLang="zh-CN" dirty="0">
                <a:solidFill>
                  <a:srgbClr val="7030A0"/>
                </a:solidFill>
              </a:rPr>
            </a:br>
            <a:endParaRPr lang="zh-CN" altLang="en-US" dirty="0"/>
          </a:p>
        </p:txBody>
      </p:sp>
      <p:sp>
        <p:nvSpPr>
          <p:cNvPr id="3" name="内容占位符 2"/>
          <p:cNvSpPr>
            <a:spLocks noGrp="1"/>
          </p:cNvSpPr>
          <p:nvPr>
            <p:ph idx="1"/>
          </p:nvPr>
        </p:nvSpPr>
        <p:spPr/>
        <p:txBody>
          <a:bodyPr>
            <a:normAutofit fontScale="70000" lnSpcReduction="20000"/>
          </a:bodyPr>
          <a:lstStyle/>
          <a:p>
            <a:pPr eaLnBrk="0" hangingPunct="0">
              <a:lnSpc>
                <a:spcPct val="125000"/>
              </a:lnSpc>
              <a:defRPr/>
            </a:pPr>
            <a:r>
              <a:rPr lang="en-US" altLang="zh-CN" sz="4000" kern="0" dirty="0">
                <a:solidFill>
                  <a:srgbClr val="0070C0"/>
                </a:solidFill>
                <a:latin typeface="Times New Roman" panose="02020603050405020304" pitchFamily="18" charset="0"/>
              </a:rPr>
              <a:t>The architecture of this paper is as follows:</a:t>
            </a:r>
          </a:p>
          <a:p>
            <a:pPr>
              <a:lnSpc>
                <a:spcPct val="125000"/>
              </a:lnSpc>
              <a:buClr>
                <a:srgbClr val="0070C0"/>
              </a:buClr>
              <a:buFont typeface="Wingdings" pitchFamily="2" charset="2"/>
              <a:buChar char="Ø"/>
              <a:defRPr/>
            </a:pPr>
            <a:r>
              <a:rPr lang="en-US" altLang="zh-CN" dirty="0">
                <a:latin typeface="Times New Roman" panose="02020603050405020304" pitchFamily="18" charset="0"/>
                <a:ea typeface="宋体" pitchFamily="2" charset="-122"/>
                <a:cs typeface="Times New Roman" pitchFamily="18" charset="0"/>
              </a:rPr>
              <a:t>An overview of the LTE Release 8 physical layer(PHY) and evolved UMTS terrestrial radio access(E-UTRA) LTE-A requirements</a:t>
            </a:r>
          </a:p>
          <a:p>
            <a:pPr>
              <a:lnSpc>
                <a:spcPct val="125000"/>
              </a:lnSpc>
              <a:buClr>
                <a:srgbClr val="0070C0"/>
              </a:buClr>
              <a:buFont typeface="Wingdings" pitchFamily="2" charset="2"/>
              <a:buChar char="Ø"/>
              <a:defRPr/>
            </a:pPr>
            <a:r>
              <a:rPr lang="en-US" altLang="zh-CN" dirty="0">
                <a:latin typeface="Times New Roman" panose="02020603050405020304" pitchFamily="18" charset="0"/>
                <a:ea typeface="宋体" pitchFamily="2" charset="-122"/>
                <a:cs typeface="Times New Roman" pitchFamily="18" charset="0"/>
              </a:rPr>
              <a:t>A discussion on carrier aggregation</a:t>
            </a:r>
          </a:p>
          <a:p>
            <a:pPr>
              <a:lnSpc>
                <a:spcPct val="125000"/>
              </a:lnSpc>
              <a:buClr>
                <a:srgbClr val="0070C0"/>
              </a:buClr>
              <a:buFont typeface="Wingdings" pitchFamily="2" charset="2"/>
              <a:buChar char="Ø"/>
              <a:defRPr/>
            </a:pPr>
            <a:r>
              <a:rPr lang="en-US" altLang="zh-CN" dirty="0">
                <a:latin typeface="Times New Roman" panose="02020603050405020304" pitchFamily="18" charset="0"/>
                <a:ea typeface="宋体" pitchFamily="2" charset="-122"/>
                <a:cs typeface="Times New Roman" pitchFamily="18" charset="0"/>
              </a:rPr>
              <a:t>An overview of DL and UL spatial multiplexing and fundamentals of DL  </a:t>
            </a:r>
            <a:r>
              <a:rPr lang="en-US" altLang="zh-CN" dirty="0" err="1">
                <a:latin typeface="Times New Roman" panose="02020603050405020304" pitchFamily="18" charset="0"/>
                <a:ea typeface="宋体" pitchFamily="2" charset="-122"/>
                <a:cs typeface="Times New Roman" pitchFamily="18" charset="0"/>
              </a:rPr>
              <a:t>CoMP</a:t>
            </a:r>
            <a:r>
              <a:rPr lang="en-US" altLang="zh-CN" dirty="0">
                <a:latin typeface="Times New Roman" panose="02020603050405020304" pitchFamily="18" charset="0"/>
                <a:ea typeface="宋体" pitchFamily="2" charset="-122"/>
                <a:cs typeface="Times New Roman" pitchFamily="18" charset="0"/>
              </a:rPr>
              <a:t> design</a:t>
            </a:r>
          </a:p>
          <a:p>
            <a:pPr>
              <a:lnSpc>
                <a:spcPct val="125000"/>
              </a:lnSpc>
              <a:buClr>
                <a:srgbClr val="0070C0"/>
              </a:buClr>
              <a:buFont typeface="Wingdings" pitchFamily="2" charset="2"/>
              <a:buChar char="Ø"/>
              <a:defRPr/>
            </a:pPr>
            <a:r>
              <a:rPr lang="en-US" altLang="zh-CN" dirty="0">
                <a:latin typeface="Times New Roman" panose="02020603050405020304" pitchFamily="18" charset="0"/>
                <a:ea typeface="宋体" pitchFamily="2" charset="-122"/>
                <a:cs typeface="Times New Roman" pitchFamily="18" charset="0"/>
              </a:rPr>
              <a:t>Introduction to the concept of heterogeneous networks, withy an emphasis on LTE relays</a:t>
            </a:r>
          </a:p>
          <a:p>
            <a:pPr>
              <a:lnSpc>
                <a:spcPct val="125000"/>
              </a:lnSpc>
              <a:buClr>
                <a:srgbClr val="0070C0"/>
              </a:buClr>
              <a:buFont typeface="Wingdings" pitchFamily="2" charset="2"/>
              <a:buChar char="Ø"/>
              <a:defRPr/>
            </a:pPr>
            <a:r>
              <a:rPr lang="en-US" altLang="zh-CN" dirty="0">
                <a:latin typeface="Times New Roman" panose="02020603050405020304" pitchFamily="18" charset="0"/>
                <a:ea typeface="宋体" pitchFamily="2" charset="-122"/>
                <a:cs typeface="Times New Roman" pitchFamily="18" charset="0"/>
              </a:rPr>
              <a:t>Comparison between the performance of LTE Release 8 and LTE-A in the context of IMT-A requirements</a:t>
            </a:r>
            <a:endParaRPr lang="en-US" altLang="zh-CN" kern="0" dirty="0">
              <a:latin typeface="Times New Roman" panose="02020603050405020304" pitchFamily="18" charset="0"/>
              <a:cs typeface="Times New Roman" pitchFamily="18" charset="0"/>
            </a:endParaRPr>
          </a:p>
          <a:p>
            <a:endParaRPr lang="zh-CN" altLang="en-US" dirty="0"/>
          </a:p>
        </p:txBody>
      </p:sp>
    </p:spTree>
    <p:extLst>
      <p:ext uri="{BB962C8B-B14F-4D97-AF65-F5344CB8AC3E}">
        <p14:creationId xmlns:p14="http://schemas.microsoft.com/office/powerpoint/2010/main" val="3422342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9. Energy-Efficient Resource Allocation in OFDMA Systems with Large Numbers of Base Station Antennas</a:t>
            </a:r>
            <a:endParaRPr lang="zh-CN" altLang="en-US"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556792"/>
            <a:ext cx="488632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31640" y="5445224"/>
            <a:ext cx="6336704" cy="1200329"/>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Illustration of an OFDMA downlink network. There are one BS </a:t>
            </a:r>
            <a:r>
              <a:rPr lang="en-US" altLang="zh-CN" dirty="0" smtClean="0">
                <a:latin typeface="Times New Roman" panose="02020603050405020304" pitchFamily="18" charset="0"/>
                <a:cs typeface="Times New Roman" panose="02020603050405020304" pitchFamily="18" charset="0"/>
              </a:rPr>
              <a:t>with a </a:t>
            </a:r>
            <a:r>
              <a:rPr lang="en-US" altLang="zh-CN" dirty="0">
                <a:latin typeface="Times New Roman" panose="02020603050405020304" pitchFamily="18" charset="0"/>
                <a:cs typeface="Times New Roman" panose="02020603050405020304" pitchFamily="18" charset="0"/>
              </a:rPr>
              <a:t>large number of antennas and </a:t>
            </a:r>
            <a:r>
              <a:rPr lang="en-US" altLang="zh-CN" i="1" dirty="0">
                <a:latin typeface="Times New Roman" panose="02020603050405020304" pitchFamily="18" charset="0"/>
                <a:cs typeface="Times New Roman" panose="02020603050405020304" pitchFamily="18" charset="0"/>
              </a:rPr>
              <a:t>K </a:t>
            </a:r>
            <a:r>
              <a:rPr lang="en-US" altLang="zh-CN" dirty="0">
                <a:latin typeface="Times New Roman" panose="02020603050405020304" pitchFamily="18" charset="0"/>
                <a:cs typeface="Times New Roman" panose="02020603050405020304" pitchFamily="18" charset="0"/>
              </a:rPr>
              <a:t>= 9 desired users equipped with a </a:t>
            </a:r>
            <a:r>
              <a:rPr lang="en-US" altLang="zh-CN" dirty="0" smtClean="0">
                <a:latin typeface="Times New Roman" panose="02020603050405020304" pitchFamily="18" charset="0"/>
                <a:cs typeface="Times New Roman" panose="02020603050405020304" pitchFamily="18" charset="0"/>
              </a:rPr>
              <a:t>single antenna</a:t>
            </a:r>
            <a:r>
              <a:rPr lang="en-US" altLang="zh-CN" dirty="0">
                <a:latin typeface="Times New Roman" panose="02020603050405020304" pitchFamily="18" charset="0"/>
                <a:cs typeface="Times New Roman" panose="02020603050405020304" pitchFamily="18" charset="0"/>
              </a:rPr>
              <a:t>.</a:t>
            </a:r>
            <a:r>
              <a:rPr lang="en-US" altLang="zh-CN" dirty="0"/>
              <a:t/>
            </a:r>
            <a:br>
              <a:rPr lang="en-US" altLang="zh-CN" dirty="0"/>
            </a:br>
            <a:endParaRPr lang="zh-CN" altLang="en-US" dirty="0"/>
          </a:p>
        </p:txBody>
      </p:sp>
    </p:spTree>
    <p:extLst>
      <p:ext uri="{BB962C8B-B14F-4D97-AF65-F5344CB8AC3E}">
        <p14:creationId xmlns:p14="http://schemas.microsoft.com/office/powerpoint/2010/main" val="3346537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10. Full- </a:t>
            </a:r>
            <a:r>
              <a:rPr lang="en-US" altLang="zh-CN" sz="2400" dirty="0">
                <a:solidFill>
                  <a:srgbClr val="7030A0"/>
                </a:solidFill>
              </a:rPr>
              <a:t>dimension MIMO (FD-MIMO) for next generation cellular technology</a:t>
            </a:r>
            <a:endParaRPr lang="zh-CN" altLang="en-US" sz="2400" dirty="0">
              <a:solidFill>
                <a:srgbClr val="7030A0"/>
              </a:solidFill>
            </a:endParaRPr>
          </a:p>
        </p:txBody>
      </p:sp>
      <p:sp>
        <p:nvSpPr>
          <p:cNvPr id="3" name="内容占位符 2"/>
          <p:cNvSpPr>
            <a:spLocks noGrp="1"/>
          </p:cNvSpPr>
          <p:nvPr>
            <p:ph idx="1"/>
          </p:nvPr>
        </p:nvSpPr>
        <p:spPr/>
        <p:txBody>
          <a:bodyPr>
            <a:normAutofit fontScale="70000" lnSpcReduction="20000"/>
          </a:bodyPr>
          <a:lstStyle/>
          <a:p>
            <a:r>
              <a:rPr lang="en-US" altLang="zh-CN" sz="4000" kern="0" dirty="0">
                <a:solidFill>
                  <a:srgbClr val="0070C0"/>
                </a:solidFill>
                <a:latin typeface="Times New Roman" panose="02020603050405020304" pitchFamily="18" charset="0"/>
                <a:cs typeface="Times New Roman" panose="02020603050405020304" pitchFamily="18" charset="0"/>
              </a:rPr>
              <a:t>Abstract</a:t>
            </a:r>
          </a:p>
          <a:p>
            <a:pPr>
              <a:lnSpc>
                <a:spcPct val="125000"/>
              </a:lnSpc>
              <a:buClr>
                <a:srgbClr val="0070C0"/>
              </a:buClr>
              <a:buFont typeface="Wingdings" pitchFamily="2" charset="2"/>
              <a:buChar char="Ø"/>
              <a:defRPr/>
            </a:pPr>
            <a:r>
              <a:rPr lang="en-US" altLang="zh-CN" dirty="0">
                <a:latin typeface="Times New Roman" panose="02020603050405020304" pitchFamily="18" charset="0"/>
                <a:cs typeface="Times New Roman" panose="02020603050405020304" pitchFamily="18" charset="0"/>
              </a:rPr>
              <a:t>This article considers a </a:t>
            </a:r>
            <a:r>
              <a:rPr lang="en-US" altLang="zh-CN" dirty="0" smtClean="0">
                <a:latin typeface="Times New Roman" panose="02020603050405020304" pitchFamily="18" charset="0"/>
                <a:cs typeface="Times New Roman" panose="02020603050405020304" pitchFamily="18" charset="0"/>
              </a:rPr>
              <a:t>practical implementation </a:t>
            </a:r>
            <a:r>
              <a:rPr lang="en-US" altLang="zh-CN" dirty="0">
                <a:latin typeface="Times New Roman" panose="02020603050405020304" pitchFamily="18" charset="0"/>
                <a:cs typeface="Times New Roman" panose="02020603050405020304" pitchFamily="18" charset="0"/>
              </a:rPr>
              <a:t>of massive MIMO </a:t>
            </a:r>
            <a:r>
              <a:rPr lang="en-US" altLang="zh-CN" dirty="0" smtClean="0">
                <a:latin typeface="Times New Roman" panose="02020603050405020304" pitchFamily="18" charset="0"/>
                <a:cs typeface="Times New Roman" panose="02020603050405020304" pitchFamily="18" charset="0"/>
              </a:rPr>
              <a:t>systems</a:t>
            </a:r>
          </a:p>
          <a:p>
            <a:pPr>
              <a:lnSpc>
                <a:spcPct val="125000"/>
              </a:lnSpc>
              <a:buClr>
                <a:srgbClr val="0070C0"/>
              </a:buClr>
              <a:buFont typeface="Wingdings" pitchFamily="2" charset="2"/>
              <a:buChar char="Ø"/>
              <a:defRPr/>
            </a:pPr>
            <a:r>
              <a:rPr lang="en-US" altLang="zh-CN" dirty="0">
                <a:latin typeface="Times New Roman" panose="02020603050405020304" pitchFamily="18" charset="0"/>
                <a:cs typeface="Times New Roman" panose="02020603050405020304" pitchFamily="18" charset="0"/>
              </a:rPr>
              <a:t>Although </a:t>
            </a:r>
            <a:r>
              <a:rPr lang="en-US" altLang="zh-CN" dirty="0" smtClean="0">
                <a:latin typeface="Times New Roman" panose="02020603050405020304" pitchFamily="18" charset="0"/>
                <a:cs typeface="Times New Roman" panose="02020603050405020304" pitchFamily="18" charset="0"/>
              </a:rPr>
              <a:t>the best </a:t>
            </a:r>
            <a:r>
              <a:rPr lang="en-US" altLang="zh-CN" dirty="0">
                <a:latin typeface="Times New Roman" panose="02020603050405020304" pitchFamily="18" charset="0"/>
                <a:cs typeface="Times New Roman" panose="02020603050405020304" pitchFamily="18" charset="0"/>
              </a:rPr>
              <a:t>performance can be achieved when a large</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number of active antennas are placed only in </a:t>
            </a:r>
            <a:r>
              <a:rPr lang="en-US" altLang="zh-CN" dirty="0" smtClean="0">
                <a:latin typeface="Times New Roman" panose="02020603050405020304" pitchFamily="18" charset="0"/>
                <a:cs typeface="Times New Roman" panose="02020603050405020304" pitchFamily="18" charset="0"/>
              </a:rPr>
              <a:t>the horizontal </a:t>
            </a:r>
            <a:r>
              <a:rPr lang="en-US" altLang="zh-CN" dirty="0">
                <a:latin typeface="Times New Roman" panose="02020603050405020304" pitchFamily="18" charset="0"/>
                <a:cs typeface="Times New Roman" panose="02020603050405020304" pitchFamily="18" charset="0"/>
              </a:rPr>
              <a:t>domain, BS form factor </a:t>
            </a:r>
            <a:r>
              <a:rPr lang="en-US" altLang="zh-CN" dirty="0" smtClean="0">
                <a:latin typeface="Times New Roman" panose="02020603050405020304" pitchFamily="18" charset="0"/>
                <a:cs typeface="Times New Roman" panose="02020603050405020304" pitchFamily="18" charset="0"/>
              </a:rPr>
              <a:t>limitation often </a:t>
            </a:r>
            <a:r>
              <a:rPr lang="en-US" altLang="zh-CN" dirty="0">
                <a:latin typeface="Times New Roman" panose="02020603050405020304" pitchFamily="18" charset="0"/>
                <a:cs typeface="Times New Roman" panose="02020603050405020304" pitchFamily="18" charset="0"/>
              </a:rPr>
              <a:t>makes horizontal array placement </a:t>
            </a:r>
            <a:r>
              <a:rPr lang="en-US" altLang="zh-CN" dirty="0" smtClean="0">
                <a:latin typeface="Times New Roman" panose="02020603050405020304" pitchFamily="18" charset="0"/>
                <a:cs typeface="Times New Roman" panose="02020603050405020304" pitchFamily="18" charset="0"/>
              </a:rPr>
              <a:t>infeasible</a:t>
            </a:r>
          </a:p>
          <a:p>
            <a:pPr>
              <a:lnSpc>
                <a:spcPct val="125000"/>
              </a:lnSpc>
              <a:buClr>
                <a:srgbClr val="0070C0"/>
              </a:buClr>
              <a:buFont typeface="Wingdings" pitchFamily="2" charset="2"/>
              <a:buChar char="Ø"/>
              <a:defRPr/>
            </a:pPr>
            <a:r>
              <a:rPr lang="en-US" altLang="zh-CN" dirty="0">
                <a:latin typeface="Times New Roman" panose="02020603050405020304" pitchFamily="18" charset="0"/>
                <a:cs typeface="Times New Roman" panose="02020603050405020304" pitchFamily="18" charset="0"/>
              </a:rPr>
              <a:t>To cope with this limitation, this article introduces full-dimension MIMO (FD-MIMO) </a:t>
            </a:r>
            <a:r>
              <a:rPr lang="en-US" altLang="zh-CN" dirty="0" smtClean="0">
                <a:latin typeface="Times New Roman" panose="02020603050405020304" pitchFamily="18" charset="0"/>
                <a:cs typeface="Times New Roman" panose="02020603050405020304" pitchFamily="18" charset="0"/>
              </a:rPr>
              <a:t>cellular wireless </a:t>
            </a:r>
            <a:r>
              <a:rPr lang="en-US" altLang="zh-CN" dirty="0">
                <a:latin typeface="Times New Roman" panose="02020603050405020304" pitchFamily="18" charset="0"/>
                <a:cs typeface="Times New Roman" panose="02020603050405020304" pitchFamily="18" charset="0"/>
              </a:rPr>
              <a:t>communication system, where </a:t>
            </a:r>
            <a:r>
              <a:rPr lang="en-US" altLang="zh-CN" dirty="0" smtClean="0">
                <a:latin typeface="Times New Roman" panose="02020603050405020304" pitchFamily="18" charset="0"/>
                <a:cs typeface="Times New Roman" panose="02020603050405020304" pitchFamily="18" charset="0"/>
              </a:rPr>
              <a:t>active antennas </a:t>
            </a:r>
            <a:r>
              <a:rPr lang="en-US" altLang="zh-CN" dirty="0">
                <a:latin typeface="Times New Roman" panose="02020603050405020304" pitchFamily="18" charset="0"/>
                <a:cs typeface="Times New Roman" panose="02020603050405020304" pitchFamily="18" charset="0"/>
              </a:rPr>
              <a:t>are placed in a 2D grid at BSs</a:t>
            </a:r>
            <a:r>
              <a:rPr lang="en-US" altLang="zh-CN" dirty="0" smtClean="0">
                <a:latin typeface="Times New Roman" panose="02020603050405020304" pitchFamily="18" charset="0"/>
                <a:cs typeface="Times New Roman" panose="02020603050405020304" pitchFamily="18" charset="0"/>
              </a:rPr>
              <a:t>.</a:t>
            </a:r>
          </a:p>
          <a:p>
            <a:pPr>
              <a:lnSpc>
                <a:spcPct val="125000"/>
              </a:lnSpc>
              <a:buClr>
                <a:srgbClr val="0070C0"/>
              </a:buClr>
              <a:buFont typeface="Wingdings" pitchFamily="2" charset="2"/>
              <a:buChar char="Ø"/>
              <a:defRPr/>
            </a:pPr>
            <a:r>
              <a:rPr lang="en-US" altLang="zh-CN" dirty="0">
                <a:latin typeface="Times New Roman" panose="02020603050405020304" pitchFamily="18" charset="0"/>
                <a:cs typeface="Times New Roman" panose="02020603050405020304" pitchFamily="18" charset="0"/>
              </a:rPr>
              <a:t>For analysis of the FD-MIMO systems, a 3D spatial channel model is introduced, on which </a:t>
            </a:r>
            <a:r>
              <a:rPr lang="en-US" altLang="zh-CN" dirty="0" smtClean="0">
                <a:latin typeface="Times New Roman" panose="02020603050405020304" pitchFamily="18" charset="0"/>
                <a:cs typeface="Times New Roman" panose="02020603050405020304" pitchFamily="18" charset="0"/>
              </a:rPr>
              <a:t>system-level simulations </a:t>
            </a:r>
            <a:r>
              <a:rPr lang="en-US" altLang="zh-CN" dirty="0">
                <a:latin typeface="Times New Roman" panose="02020603050405020304" pitchFamily="18" charset="0"/>
                <a:cs typeface="Times New Roman" panose="02020603050405020304" pitchFamily="18" charset="0"/>
              </a:rPr>
              <a:t>are </a:t>
            </a:r>
            <a:r>
              <a:rPr lang="en-US" altLang="zh-CN" dirty="0" smtClean="0">
                <a:latin typeface="Times New Roman" panose="02020603050405020304" pitchFamily="18" charset="0"/>
                <a:cs typeface="Times New Roman" panose="02020603050405020304" pitchFamily="18" charset="0"/>
              </a:rPr>
              <a:t>conducted</a:t>
            </a:r>
          </a:p>
        </p:txBody>
      </p:sp>
    </p:spTree>
    <p:extLst>
      <p:ext uri="{BB962C8B-B14F-4D97-AF65-F5344CB8AC3E}">
        <p14:creationId xmlns:p14="http://schemas.microsoft.com/office/powerpoint/2010/main" val="51576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10. Full- dimension MIMO (FD-MIMO) for next generation cellular technology</a:t>
            </a:r>
            <a:endParaRPr lang="zh-CN" altLang="en-US" sz="2400" dirty="0"/>
          </a:p>
        </p:txBody>
      </p:sp>
      <p:sp>
        <p:nvSpPr>
          <p:cNvPr id="3" name="内容占位符 2"/>
          <p:cNvSpPr>
            <a:spLocks noGrp="1"/>
          </p:cNvSpPr>
          <p:nvPr>
            <p:ph idx="1"/>
          </p:nvPr>
        </p:nvSpPr>
        <p:spPr/>
        <p:txBody>
          <a:bodyPr>
            <a:normAutofit/>
          </a:bodyPr>
          <a:lstStyle/>
          <a:p>
            <a:r>
              <a:rPr lang="en-US" altLang="zh-CN" sz="2400" kern="0" dirty="0">
                <a:solidFill>
                  <a:srgbClr val="0070C0"/>
                </a:solidFill>
                <a:latin typeface="Times New Roman" panose="02020603050405020304" pitchFamily="18" charset="0"/>
                <a:cs typeface="Times New Roman" panose="02020603050405020304" pitchFamily="18" charset="0"/>
              </a:rPr>
              <a:t>The article mainly describe</a:t>
            </a:r>
          </a:p>
          <a:p>
            <a:pPr eaLnBrk="0" hangingPunct="0">
              <a:lnSpc>
                <a:spcPct val="125000"/>
              </a:lnSpc>
              <a:buClr>
                <a:srgbClr val="0070C0"/>
              </a:buClr>
              <a:buFont typeface="Wingdings" pitchFamily="2" charset="2"/>
              <a:buChar char="Ø"/>
              <a:defRPr/>
            </a:pPr>
            <a:r>
              <a:rPr lang="en-US" altLang="zh-CN" sz="2400" dirty="0">
                <a:latin typeface="Times New Roman" panose="02020603050405020304" pitchFamily="18" charset="0"/>
                <a:ea typeface="宋体" pitchFamily="2" charset="-122"/>
                <a:cs typeface="Times New Roman" panose="02020603050405020304" pitchFamily="18" charset="0"/>
              </a:rPr>
              <a:t>Two-dimensional active antenna array for </a:t>
            </a:r>
            <a:r>
              <a:rPr lang="en-US" altLang="zh-CN" sz="2400" dirty="0" smtClean="0">
                <a:latin typeface="Times New Roman" panose="02020603050405020304" pitchFamily="18" charset="0"/>
                <a:ea typeface="宋体" pitchFamily="2" charset="-122"/>
                <a:cs typeface="Times New Roman" panose="02020603050405020304" pitchFamily="18" charset="0"/>
              </a:rPr>
              <a:t>FD-MIMO.</a:t>
            </a:r>
            <a:endParaRPr lang="en-US" altLang="zh-CN" sz="2400" dirty="0">
              <a:latin typeface="Times New Roman" panose="02020603050405020304" pitchFamily="18" charset="0"/>
              <a:ea typeface="宋体" pitchFamily="2" charset="-122"/>
              <a:cs typeface="Times New Roman" panose="02020603050405020304" pitchFamily="18" charset="0"/>
            </a:endParaRPr>
          </a:p>
          <a:p>
            <a:pPr eaLnBrk="0" hangingPunct="0">
              <a:lnSpc>
                <a:spcPct val="125000"/>
              </a:lnSpc>
              <a:buClr>
                <a:srgbClr val="0070C0"/>
              </a:buClr>
              <a:buFont typeface="Wingdings" pitchFamily="2" charset="2"/>
              <a:buChar char="Ø"/>
              <a:defRPr/>
            </a:pPr>
            <a:r>
              <a:rPr lang="en-US" altLang="zh-CN" sz="2400" dirty="0">
                <a:latin typeface="Times New Roman" panose="02020603050405020304" pitchFamily="18" charset="0"/>
                <a:ea typeface="宋体" pitchFamily="2" charset="-122"/>
                <a:cs typeface="Times New Roman" panose="02020603050405020304" pitchFamily="18" charset="0"/>
              </a:rPr>
              <a:t>Three-dimensional spatial channel </a:t>
            </a:r>
            <a:r>
              <a:rPr lang="en-US" altLang="zh-CN" sz="2400" dirty="0" smtClean="0">
                <a:latin typeface="Times New Roman" panose="02020603050405020304" pitchFamily="18" charset="0"/>
                <a:ea typeface="宋体" pitchFamily="2" charset="-122"/>
                <a:cs typeface="Times New Roman" panose="02020603050405020304" pitchFamily="18" charset="0"/>
              </a:rPr>
              <a:t>model.</a:t>
            </a:r>
            <a:endParaRPr lang="en-US" altLang="zh-CN" sz="2400" dirty="0">
              <a:latin typeface="Times New Roman" panose="02020603050405020304" pitchFamily="18" charset="0"/>
              <a:ea typeface="宋体" pitchFamily="2" charset="-122"/>
              <a:cs typeface="Times New Roman" panose="02020603050405020304" pitchFamily="18" charset="0"/>
            </a:endParaRPr>
          </a:p>
          <a:p>
            <a:pPr eaLnBrk="0" hangingPunct="0">
              <a:lnSpc>
                <a:spcPct val="125000"/>
              </a:lnSpc>
              <a:buClr>
                <a:srgbClr val="0070C0"/>
              </a:buClr>
              <a:buFont typeface="Wingdings" pitchFamily="2" charset="2"/>
              <a:buChar char="Ø"/>
              <a:defRPr/>
            </a:pPr>
            <a:r>
              <a:rPr lang="en-US" altLang="zh-CN" sz="2400" dirty="0">
                <a:latin typeface="Times New Roman" panose="02020603050405020304" pitchFamily="18" charset="0"/>
                <a:ea typeface="宋体" pitchFamily="2" charset="-122"/>
                <a:cs typeface="Times New Roman" panose="02020603050405020304" pitchFamily="18" charset="0"/>
              </a:rPr>
              <a:t>Performance evaluation of FD-MIMO</a:t>
            </a:r>
          </a:p>
          <a:p>
            <a:pPr marL="457200" lvl="1" indent="0" eaLnBrk="0" hangingPunct="0">
              <a:lnSpc>
                <a:spcPct val="125000"/>
              </a:lnSpc>
              <a:buClr>
                <a:srgbClr val="0070C0"/>
              </a:buClr>
              <a:buNone/>
              <a:defRPr/>
            </a:pPr>
            <a:r>
              <a:rPr lang="en-US" altLang="zh-CN" sz="2400" dirty="0">
                <a:latin typeface="Times New Roman" panose="02020603050405020304" pitchFamily="18" charset="0"/>
                <a:ea typeface="宋体" pitchFamily="2" charset="-122"/>
                <a:cs typeface="Times New Roman" panose="02020603050405020304" pitchFamily="18" charset="0"/>
              </a:rPr>
              <a:t>1D vs. 2D antenna configurations: insights from line-of-sight channels</a:t>
            </a:r>
          </a:p>
          <a:p>
            <a:pPr marL="457200" lvl="1" indent="0" eaLnBrk="0" hangingPunct="0">
              <a:lnSpc>
                <a:spcPct val="125000"/>
              </a:lnSpc>
              <a:buClr>
                <a:srgbClr val="0070C0"/>
              </a:buClr>
              <a:buNone/>
              <a:defRPr/>
            </a:pPr>
            <a:r>
              <a:rPr lang="en-US" altLang="zh-CN" sz="2400" dirty="0">
                <a:latin typeface="Times New Roman" panose="02020603050405020304" pitchFamily="18" charset="0"/>
                <a:ea typeface="宋体" pitchFamily="2" charset="-122"/>
                <a:cs typeface="Times New Roman" panose="02020603050405020304" pitchFamily="18" charset="0"/>
              </a:rPr>
              <a:t>Performance evaluation using the proposed 3D-SCM</a:t>
            </a:r>
          </a:p>
          <a:p>
            <a:pPr marL="457200" lvl="1" indent="0" eaLnBrk="0" hangingPunct="0">
              <a:lnSpc>
                <a:spcPct val="125000"/>
              </a:lnSpc>
              <a:buClr>
                <a:srgbClr val="0070C0"/>
              </a:buClr>
              <a:buNone/>
              <a:defRPr/>
            </a:pPr>
            <a:r>
              <a:rPr lang="en-US" altLang="zh-CN" sz="2400" dirty="0">
                <a:latin typeface="Times New Roman" panose="02020603050405020304" pitchFamily="18" charset="0"/>
                <a:ea typeface="宋体" pitchFamily="2" charset="-122"/>
                <a:cs typeface="Times New Roman" panose="02020603050405020304" pitchFamily="18" charset="0"/>
              </a:rPr>
              <a:t>Channel estimation for </a:t>
            </a:r>
            <a:r>
              <a:rPr lang="en-US" altLang="zh-CN" sz="2400" dirty="0" smtClean="0">
                <a:latin typeface="Times New Roman" panose="02020603050405020304" pitchFamily="18" charset="0"/>
                <a:ea typeface="宋体" pitchFamily="2" charset="-122"/>
                <a:cs typeface="Times New Roman" panose="02020603050405020304" pitchFamily="18" charset="0"/>
              </a:rPr>
              <a:t>FD-MIMO</a:t>
            </a:r>
            <a:endParaRPr lang="en-US" altLang="zh-CN" sz="2400" dirty="0">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507972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10. Full- dimension MIMO (FD-MIMO) for next generation cellular technology</a:t>
            </a:r>
            <a:endParaRPr lang="zh-CN" altLang="en-US" sz="2400" dirty="0">
              <a:solidFill>
                <a:srgbClr val="7030A0"/>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91" y="1628800"/>
            <a:ext cx="5097189" cy="386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27784" y="5744648"/>
            <a:ext cx="3816424"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The FD MIMO system</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31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2700" dirty="0" smtClean="0">
                <a:solidFill>
                  <a:srgbClr val="7030A0"/>
                </a:solidFill>
              </a:rPr>
              <a:t>2. Multi-Cell MIMO Cooperative Networks: </a:t>
            </a:r>
            <a:br>
              <a:rPr lang="en-US" altLang="zh-CN" sz="2700" dirty="0" smtClean="0">
                <a:solidFill>
                  <a:srgbClr val="7030A0"/>
                </a:solidFill>
              </a:rPr>
            </a:br>
            <a:r>
              <a:rPr lang="en-US" altLang="zh-CN" sz="2700" dirty="0" smtClean="0">
                <a:solidFill>
                  <a:srgbClr val="7030A0"/>
                </a:solidFill>
              </a:rPr>
              <a:t>A New Look at Interference</a:t>
            </a:r>
            <a:r>
              <a:rPr lang="en-US" altLang="zh-CN" dirty="0">
                <a:solidFill>
                  <a:srgbClr val="7030A0"/>
                </a:solidFill>
              </a:rPr>
              <a:t/>
            </a:r>
            <a:br>
              <a:rPr lang="en-US" altLang="zh-CN" dirty="0">
                <a:solidFill>
                  <a:srgbClr val="7030A0"/>
                </a:solidFill>
              </a:rPr>
            </a:br>
            <a:endParaRPr lang="zh-CN" altLang="en-US" dirty="0"/>
          </a:p>
        </p:txBody>
      </p:sp>
      <p:sp>
        <p:nvSpPr>
          <p:cNvPr id="3" name="内容占位符 2"/>
          <p:cNvSpPr>
            <a:spLocks noGrp="1"/>
          </p:cNvSpPr>
          <p:nvPr>
            <p:ph idx="1"/>
          </p:nvPr>
        </p:nvSpPr>
        <p:spPr>
          <a:xfrm>
            <a:off x="457200" y="1600200"/>
            <a:ext cx="8229600" cy="4493096"/>
          </a:xfrm>
        </p:spPr>
        <p:txBody>
          <a:bodyPr>
            <a:normAutofit fontScale="25000" lnSpcReduction="20000"/>
          </a:bodyPr>
          <a:lstStyle/>
          <a:p>
            <a:pPr eaLnBrk="0" hangingPunct="0">
              <a:lnSpc>
                <a:spcPct val="125000"/>
              </a:lnSpc>
              <a:defRPr/>
            </a:pPr>
            <a:r>
              <a:rPr lang="en-US" altLang="zh-CN" sz="8600" kern="0" dirty="0">
                <a:solidFill>
                  <a:srgbClr val="0070C0"/>
                </a:solidFill>
                <a:latin typeface="Times New Roman" panose="02020603050405020304" pitchFamily="18" charset="0"/>
              </a:rPr>
              <a:t>The architecture of this paper is as follows:</a:t>
            </a:r>
          </a:p>
          <a:p>
            <a:pPr>
              <a:lnSpc>
                <a:spcPct val="125000"/>
              </a:lnSpc>
              <a:buClr>
                <a:srgbClr val="0070C0"/>
              </a:buClr>
              <a:buFont typeface="Wingdings" pitchFamily="2" charset="2"/>
              <a:buChar char="Ø"/>
              <a:defRPr/>
            </a:pPr>
            <a:r>
              <a:rPr lang="en-US" altLang="zh-CN" sz="8800" dirty="0">
                <a:latin typeface="Times New Roman" panose="02020603050405020304" pitchFamily="18" charset="0"/>
                <a:ea typeface="宋体" pitchFamily="2" charset="-122"/>
                <a:cs typeface="Times New Roman" pitchFamily="18" charset="0"/>
              </a:rPr>
              <a:t>an overview of the theory and currently known techniques for multi-cell MIMO (multiple input multiple output) cooperation in wireless networks.</a:t>
            </a:r>
          </a:p>
          <a:p>
            <a:pPr>
              <a:lnSpc>
                <a:spcPct val="125000"/>
              </a:lnSpc>
              <a:buClr>
                <a:srgbClr val="0070C0"/>
              </a:buClr>
              <a:buFont typeface="Wingdings" pitchFamily="2" charset="2"/>
              <a:buChar char="Ø"/>
              <a:defRPr/>
            </a:pPr>
            <a:r>
              <a:rPr lang="en-US" altLang="zh-CN" sz="8800" dirty="0">
                <a:latin typeface="Times New Roman" panose="02020603050405020304" pitchFamily="18" charset="0"/>
                <a:ea typeface="宋体" pitchFamily="2" charset="-122"/>
                <a:cs typeface="Times New Roman" pitchFamily="18" charset="0"/>
              </a:rPr>
              <a:t>In dense networks where interference emerges as the key capacity limiting factor, multi-cell cooperation can dramatically improve the system performance.</a:t>
            </a:r>
          </a:p>
          <a:p>
            <a:pPr>
              <a:lnSpc>
                <a:spcPct val="125000"/>
              </a:lnSpc>
              <a:buClr>
                <a:srgbClr val="0070C0"/>
              </a:buClr>
              <a:buFont typeface="Wingdings" pitchFamily="2" charset="2"/>
              <a:buChar char="Ø"/>
              <a:defRPr/>
            </a:pPr>
            <a:r>
              <a:rPr lang="en-US" altLang="zh-CN" sz="8800" dirty="0" err="1">
                <a:latin typeface="Times New Roman" panose="02020603050405020304" pitchFamily="18" charset="0"/>
                <a:ea typeface="宋体" pitchFamily="2" charset="-122"/>
                <a:cs typeface="Times New Roman" pitchFamily="18" charset="0"/>
              </a:rPr>
              <a:t>Multicell</a:t>
            </a:r>
            <a:r>
              <a:rPr lang="en-US" altLang="zh-CN" sz="8800" dirty="0">
                <a:latin typeface="Times New Roman" panose="02020603050405020304" pitchFamily="18" charset="0"/>
                <a:ea typeface="宋体" pitchFamily="2" charset="-122"/>
                <a:cs typeface="Times New Roman" pitchFamily="18" charset="0"/>
              </a:rPr>
              <a:t> MIMO cooperation concepts are examined from different perspectives.</a:t>
            </a:r>
          </a:p>
          <a:p>
            <a:pPr>
              <a:lnSpc>
                <a:spcPct val="125000"/>
              </a:lnSpc>
              <a:buClr>
                <a:srgbClr val="0070C0"/>
              </a:buClr>
              <a:buFont typeface="Wingdings" pitchFamily="2" charset="2"/>
              <a:buChar char="Ø"/>
              <a:defRPr/>
            </a:pPr>
            <a:r>
              <a:rPr lang="en-US" altLang="zh-CN" sz="8800" dirty="0">
                <a:latin typeface="Times New Roman" panose="02020603050405020304" pitchFamily="18" charset="0"/>
                <a:ea typeface="宋体" pitchFamily="2" charset="-122"/>
                <a:cs typeface="Times New Roman" pitchFamily="18" charset="0"/>
              </a:rPr>
              <a:t>A few promising and quite fundamental research avenues are also suggested.</a:t>
            </a:r>
            <a:r>
              <a:rPr lang="en-US" altLang="zh-CN" sz="5500" dirty="0">
                <a:latin typeface="Times New Roman" panose="02020603050405020304" pitchFamily="18" charset="0"/>
                <a:ea typeface="宋体" pitchFamily="2" charset="-122"/>
                <a:cs typeface="Times New Roman" pitchFamily="18" charset="0"/>
              </a:rPr>
              <a:t/>
            </a:r>
            <a:br>
              <a:rPr lang="en-US" altLang="zh-CN" sz="5500" dirty="0">
                <a:latin typeface="Times New Roman" panose="02020603050405020304" pitchFamily="18" charset="0"/>
                <a:ea typeface="宋体" pitchFamily="2" charset="-122"/>
                <a:cs typeface="Times New Roman" pitchFamily="18" charset="0"/>
              </a:rPr>
            </a:br>
            <a:r>
              <a:rPr lang="en-US" altLang="zh-CN" dirty="0"/>
              <a:t/>
            </a:r>
            <a:br>
              <a:rPr lang="en-US" altLang="zh-CN" dirty="0"/>
            </a:br>
            <a:endParaRPr lang="en-US" altLang="zh-CN" dirty="0" smtClean="0"/>
          </a:p>
          <a:p>
            <a:endParaRPr lang="zh-CN" altLang="en-US" dirty="0"/>
          </a:p>
        </p:txBody>
      </p:sp>
    </p:spTree>
    <p:extLst>
      <p:ext uri="{BB962C8B-B14F-4D97-AF65-F5344CB8AC3E}">
        <p14:creationId xmlns:p14="http://schemas.microsoft.com/office/powerpoint/2010/main" val="224877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2. Multi-Cell MIMO Cooperative Networks: </a:t>
            </a:r>
            <a:br>
              <a:rPr lang="en-US" altLang="zh-CN" sz="2400" dirty="0">
                <a:solidFill>
                  <a:srgbClr val="7030A0"/>
                </a:solidFill>
              </a:rPr>
            </a:br>
            <a:r>
              <a:rPr lang="en-US" altLang="zh-CN" sz="2400" dirty="0">
                <a:solidFill>
                  <a:srgbClr val="7030A0"/>
                </a:solidFill>
              </a:rPr>
              <a:t>A New Look at Interference</a:t>
            </a: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72816"/>
            <a:ext cx="6664013"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475657" y="5589240"/>
            <a:ext cx="6664012" cy="923330"/>
          </a:xfrm>
          <a:prstGeom prst="rect">
            <a:avLst/>
          </a:prstGeom>
          <a:noFill/>
        </p:spPr>
        <p:txBody>
          <a:bodyPr wrap="square" rtlCol="0">
            <a:spAutoFit/>
          </a:bodyPr>
          <a:lstStyle/>
          <a:p>
            <a:pPr algn="ctr"/>
            <a:r>
              <a:rPr lang="en-US" altLang="zh-CN" dirty="0" smtClean="0">
                <a:latin typeface="Times New Roman" panose="02020603050405020304" pitchFamily="18" charset="0"/>
              </a:rPr>
              <a:t>A linear </a:t>
            </a:r>
            <a:r>
              <a:rPr lang="en-US" altLang="zh-CN" dirty="0" err="1" smtClean="0">
                <a:latin typeface="Times New Roman" panose="02020603050405020304" pitchFamily="18" charset="0"/>
              </a:rPr>
              <a:t>Wyner</a:t>
            </a:r>
            <a:r>
              <a:rPr lang="en-US" altLang="zh-CN" dirty="0" smtClean="0">
                <a:latin typeface="Times New Roman" panose="02020603050405020304" pitchFamily="18" charset="0"/>
              </a:rPr>
              <a:t>-type model with inter-cell interference spans  L =</a:t>
            </a:r>
            <a:r>
              <a:rPr lang="en-US" altLang="zh-CN" dirty="0" err="1" smtClean="0">
                <a:latin typeface="Times New Roman" panose="02020603050405020304" pitchFamily="18" charset="0"/>
              </a:rPr>
              <a:t>Lr</a:t>
            </a:r>
            <a:r>
              <a:rPr lang="en-US" altLang="zh-CN" dirty="0" smtClean="0">
                <a:latin typeface="Times New Roman" panose="02020603050405020304" pitchFamily="18" charset="0"/>
              </a:rPr>
              <a:t> = 1 and K = 3 MSs per cell.</a:t>
            </a:r>
            <a:endParaRPr lang="zh-CN" altLang="en-US" dirty="0" smtClean="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294788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2. Multi-Cell MIMO Cooperative Networks: </a:t>
            </a:r>
            <a:br>
              <a:rPr lang="en-US" altLang="zh-CN" sz="2400" dirty="0">
                <a:solidFill>
                  <a:srgbClr val="7030A0"/>
                </a:solidFill>
              </a:rPr>
            </a:br>
            <a:r>
              <a:rPr lang="en-US" altLang="zh-CN" sz="2400" dirty="0">
                <a:solidFill>
                  <a:srgbClr val="7030A0"/>
                </a:solidFill>
              </a:rPr>
              <a:t>A New Look at Interference</a:t>
            </a:r>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84784"/>
            <a:ext cx="5934022" cy="3360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15616" y="5085184"/>
            <a:ext cx="6696744" cy="1754326"/>
          </a:xfrm>
          <a:prstGeom prst="rect">
            <a:avLst/>
          </a:prstGeom>
          <a:noFill/>
        </p:spPr>
        <p:txBody>
          <a:bodyPr wrap="square" rtlCol="0">
            <a:spAutoFit/>
          </a:bodyPr>
          <a:lstStyle/>
          <a:p>
            <a:pPr algn="ctr"/>
            <a:r>
              <a:rPr lang="en-US" altLang="zh-CN" dirty="0">
                <a:latin typeface="Times New Roman" panose="02020603050405020304" pitchFamily="18" charset="0"/>
              </a:rPr>
              <a:t>Illustration of interference coordination for the downlink. The </a:t>
            </a:r>
            <a:r>
              <a:rPr lang="en-US" altLang="zh-CN" dirty="0" smtClean="0">
                <a:latin typeface="Times New Roman" panose="02020603050405020304" pitchFamily="18" charset="0"/>
              </a:rPr>
              <a:t>BSs acquire </a:t>
            </a:r>
            <a:r>
              <a:rPr lang="en-US" altLang="zh-CN" dirty="0">
                <a:latin typeface="Times New Roman" panose="02020603050405020304" pitchFamily="18" charset="0"/>
              </a:rPr>
              <a:t>and exchange channel state information (but not the data </a:t>
            </a:r>
            <a:r>
              <a:rPr lang="en-US" altLang="zh-CN" dirty="0" smtClean="0">
                <a:latin typeface="Times New Roman" panose="02020603050405020304" pitchFamily="18" charset="0"/>
              </a:rPr>
              <a:t>symbols) pertaining </a:t>
            </a:r>
            <a:r>
              <a:rPr lang="en-US" altLang="zh-CN" dirty="0">
                <a:latin typeface="Times New Roman" panose="02020603050405020304" pitchFamily="18" charset="0"/>
              </a:rPr>
              <a:t>to all relevant direct and interfering links, so as to </a:t>
            </a:r>
            <a:r>
              <a:rPr lang="en-US" altLang="zh-CN" dirty="0" smtClean="0">
                <a:latin typeface="Times New Roman" panose="02020603050405020304" pitchFamily="18" charset="0"/>
              </a:rPr>
              <a:t>optimize jointly </a:t>
            </a:r>
            <a:r>
              <a:rPr lang="en-US" altLang="zh-CN" dirty="0">
                <a:latin typeface="Times New Roman" panose="02020603050405020304" pitchFamily="18" charset="0"/>
              </a:rPr>
              <a:t>their transmission parameters (time-frequency scheduling, power </a:t>
            </a:r>
            <a:r>
              <a:rPr lang="en-US" altLang="zh-CN" dirty="0" smtClean="0">
                <a:latin typeface="Times New Roman" panose="02020603050405020304" pitchFamily="18" charset="0"/>
              </a:rPr>
              <a:t>level, </a:t>
            </a:r>
            <a:r>
              <a:rPr lang="en-US" altLang="zh-CN" dirty="0" err="1" smtClean="0">
                <a:latin typeface="Times New Roman" panose="02020603050405020304" pitchFamily="18" charset="0"/>
              </a:rPr>
              <a:t>beamforming</a:t>
            </a:r>
            <a:r>
              <a:rPr lang="en-US" altLang="zh-CN" dirty="0">
                <a:latin typeface="Times New Roman" panose="02020603050405020304" pitchFamily="18" charset="0"/>
              </a:rPr>
              <a:t/>
            </a:r>
            <a:br>
              <a:rPr lang="en-US" altLang="zh-CN" dirty="0">
                <a:latin typeface="Times New Roman" panose="02020603050405020304" pitchFamily="18" charset="0"/>
              </a:rPr>
            </a:b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458417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2. Multi-Cell MIMO Cooperative Networks: </a:t>
            </a:r>
            <a:br>
              <a:rPr lang="en-US" altLang="zh-CN" sz="2400" dirty="0">
                <a:solidFill>
                  <a:srgbClr val="7030A0"/>
                </a:solidFill>
              </a:rPr>
            </a:br>
            <a:r>
              <a:rPr lang="en-US" altLang="zh-CN" sz="2400" dirty="0">
                <a:solidFill>
                  <a:srgbClr val="7030A0"/>
                </a:solidFill>
              </a:rPr>
              <a:t>A New Look at Interference</a:t>
            </a:r>
            <a:endParaRPr lang="zh-CN" alt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556792"/>
            <a:ext cx="5766078" cy="3255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43608" y="5048016"/>
            <a:ext cx="6768752" cy="1477328"/>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Illustration of multi-cell MIMO for the downlink. The BSs, each</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equipped with </a:t>
            </a:r>
            <a:r>
              <a:rPr lang="en-US" altLang="zh-CN" i="1" dirty="0">
                <a:latin typeface="Times New Roman" panose="02020603050405020304" pitchFamily="18" charset="0"/>
                <a:cs typeface="Times New Roman" panose="02020603050405020304" pitchFamily="18" charset="0"/>
              </a:rPr>
              <a:t>J </a:t>
            </a:r>
            <a:r>
              <a:rPr lang="en-US" altLang="zh-CN" dirty="0">
                <a:latin typeface="Times New Roman" panose="02020603050405020304" pitchFamily="18" charset="0"/>
                <a:cs typeface="Times New Roman" panose="02020603050405020304" pitchFamily="18" charset="0"/>
              </a:rPr>
              <a:t>antennas, acquire and share channel state information </a:t>
            </a:r>
            <a:r>
              <a:rPr lang="en-US" altLang="zh-CN" dirty="0" smtClean="0">
                <a:latin typeface="Times New Roman" panose="02020603050405020304" pitchFamily="18" charset="0"/>
                <a:cs typeface="Times New Roman" panose="02020603050405020304" pitchFamily="18" charset="0"/>
              </a:rPr>
              <a:t>and user </a:t>
            </a:r>
            <a:r>
              <a:rPr lang="en-US" altLang="zh-CN" dirty="0">
                <a:latin typeface="Times New Roman" panose="02020603050405020304" pitchFamily="18" charset="0"/>
                <a:cs typeface="Times New Roman" panose="02020603050405020304" pitchFamily="18" charset="0"/>
              </a:rPr>
              <a:t>data, so as to mimic the behavior of a large MIMO array with </a:t>
            </a:r>
            <a:r>
              <a:rPr lang="en-US" altLang="zh-CN" i="1" dirty="0" smtClean="0">
                <a:latin typeface="Times New Roman" panose="02020603050405020304" pitchFamily="18" charset="0"/>
                <a:cs typeface="Times New Roman" panose="02020603050405020304" pitchFamily="18" charset="0"/>
              </a:rPr>
              <a:t>MJ</a:t>
            </a:r>
            <a:r>
              <a:rPr lang="en-US" altLang="zh-CN" dirty="0" smtClean="0">
                <a:latin typeface="Times New Roman" panose="02020603050405020304" pitchFamily="18" charset="0"/>
                <a:cs typeface="Times New Roman" panose="02020603050405020304" pitchFamily="18" charset="0"/>
              </a:rPr>
              <a:t> antennas</a:t>
            </a:r>
            <a:r>
              <a:rPr lang="en-US" altLang="zh-CN" dirty="0"/>
              <a:t/>
            </a:r>
            <a:br>
              <a:rPr lang="en-US" altLang="zh-CN" dirty="0"/>
            </a:br>
            <a:endParaRPr lang="zh-CN" altLang="en-US" dirty="0"/>
          </a:p>
        </p:txBody>
      </p:sp>
    </p:spTree>
    <p:extLst>
      <p:ext uri="{BB962C8B-B14F-4D97-AF65-F5344CB8AC3E}">
        <p14:creationId xmlns:p14="http://schemas.microsoft.com/office/powerpoint/2010/main" val="300604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2700" dirty="0">
                <a:solidFill>
                  <a:srgbClr val="7030A0"/>
                </a:solidFill>
              </a:rPr>
              <a:t>3. Self-Organizing Networks: </a:t>
            </a:r>
            <a:br>
              <a:rPr lang="en-US" altLang="zh-CN" sz="2700" dirty="0">
                <a:solidFill>
                  <a:srgbClr val="7030A0"/>
                </a:solidFill>
              </a:rPr>
            </a:br>
            <a:r>
              <a:rPr lang="en-US" altLang="zh-CN" sz="2700" dirty="0">
                <a:solidFill>
                  <a:srgbClr val="7030A0"/>
                </a:solidFill>
              </a:rPr>
              <a:t>State-of-the-art, challenges and perspectives</a:t>
            </a:r>
            <a:r>
              <a:rPr lang="en-US" altLang="zh-CN" dirty="0">
                <a:solidFill>
                  <a:srgbClr val="7030A0"/>
                </a:solidFill>
              </a:rPr>
              <a:t/>
            </a:r>
            <a:br>
              <a:rPr lang="en-US" altLang="zh-CN" dirty="0">
                <a:solidFill>
                  <a:srgbClr val="7030A0"/>
                </a:solidFill>
              </a:rPr>
            </a:b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sz="5100" kern="0" dirty="0" smtClean="0">
                <a:solidFill>
                  <a:srgbClr val="0070C0"/>
                </a:solidFill>
                <a:latin typeface="Times New Roman" panose="02020603050405020304" pitchFamily="18" charset="0"/>
                <a:cs typeface="Times New Roman" panose="02020603050405020304" pitchFamily="18" charset="0"/>
              </a:rPr>
              <a:t>Abstract</a:t>
            </a:r>
          </a:p>
          <a:p>
            <a:pPr algn="just">
              <a:lnSpc>
                <a:spcPct val="125000"/>
              </a:lnSpc>
              <a:buClr>
                <a:srgbClr val="0070C0"/>
              </a:buClr>
              <a:buFont typeface="Wingdings" pitchFamily="2" charset="2"/>
              <a:buChar char="Ø"/>
              <a:defRPr/>
            </a:pPr>
            <a:r>
              <a:rPr lang="en-US" altLang="zh-CN" sz="4400" dirty="0" smtClean="0">
                <a:latin typeface="Times New Roman" panose="02020603050405020304" pitchFamily="18" charset="0"/>
                <a:cs typeface="Times New Roman" panose="02020603050405020304" pitchFamily="18" charset="0"/>
              </a:rPr>
              <a:t>In this paper, a general overview of Self-Organizing Networks (SON), and the rationale and state-of-the-art of wireless SON are first presented. The technical and business requirements are then briefly treated, and the research challenges within the field of SON are highlighted. Thereafter, the relation between SON and Cognitive Networks (CN) is covered. At last, the application of Algorithmic Information Theory (AIT) as a possible theoretical tool to support SON in addressing the growing complexity of networks is discussed.</a:t>
            </a:r>
            <a:r>
              <a:rPr lang="en-US" altLang="zh-CN" sz="4400" dirty="0" smtClean="0"/>
              <a:t/>
            </a:r>
            <a:br>
              <a:rPr lang="en-US" altLang="zh-CN" sz="4400" dirty="0" smtClean="0"/>
            </a:br>
            <a:endParaRPr lang="zh-CN" altLang="en-US" sz="4400" dirty="0"/>
          </a:p>
        </p:txBody>
      </p:sp>
    </p:spTree>
    <p:extLst>
      <p:ext uri="{BB962C8B-B14F-4D97-AF65-F5344CB8AC3E}">
        <p14:creationId xmlns:p14="http://schemas.microsoft.com/office/powerpoint/2010/main" val="323922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solidFill>
                  <a:srgbClr val="7030A0"/>
                </a:solidFill>
              </a:rPr>
              <a:t>3. Self-Organizing Networks: </a:t>
            </a:r>
            <a:br>
              <a:rPr lang="en-US" altLang="zh-CN" sz="2400" dirty="0">
                <a:solidFill>
                  <a:srgbClr val="7030A0"/>
                </a:solidFill>
              </a:rPr>
            </a:br>
            <a:r>
              <a:rPr lang="en-US" altLang="zh-CN" sz="2400" dirty="0">
                <a:solidFill>
                  <a:srgbClr val="7030A0"/>
                </a:solidFill>
              </a:rPr>
              <a:t>State-of-the-art, challenges and perspectives</a:t>
            </a:r>
            <a:endParaRPr lang="zh-CN" altLang="en-US" sz="2400" dirty="0"/>
          </a:p>
        </p:txBody>
      </p:sp>
      <p:sp>
        <p:nvSpPr>
          <p:cNvPr id="3" name="内容占位符 2"/>
          <p:cNvSpPr>
            <a:spLocks noGrp="1"/>
          </p:cNvSpPr>
          <p:nvPr>
            <p:ph idx="1"/>
          </p:nvPr>
        </p:nvSpPr>
        <p:spPr/>
        <p:txBody>
          <a:bodyPr>
            <a:normAutofit/>
          </a:bodyPr>
          <a:lstStyle/>
          <a:p>
            <a:r>
              <a:rPr lang="en-US" altLang="zh-CN" sz="2800" kern="0" dirty="0">
                <a:solidFill>
                  <a:srgbClr val="0070C0"/>
                </a:solidFill>
                <a:latin typeface="Times New Roman" panose="02020603050405020304" pitchFamily="18" charset="0"/>
                <a:cs typeface="Times New Roman" panose="02020603050405020304" pitchFamily="18" charset="0"/>
              </a:rPr>
              <a:t>The </a:t>
            </a:r>
            <a:r>
              <a:rPr lang="en-US" altLang="zh-CN" sz="2800" kern="0" dirty="0">
                <a:solidFill>
                  <a:srgbClr val="0070C0"/>
                </a:solidFill>
                <a:latin typeface="Times New Roman" panose="02020603050405020304" pitchFamily="18" charset="0"/>
                <a:cs typeface="Times New Roman" panose="02020603050405020304" pitchFamily="18" charset="0"/>
              </a:rPr>
              <a:t>article</a:t>
            </a:r>
            <a:r>
              <a:rPr lang="en-US" altLang="zh-CN" sz="2800" kern="0" dirty="0">
                <a:solidFill>
                  <a:srgbClr val="0070C0"/>
                </a:solidFill>
                <a:latin typeface="Times New Roman" panose="02020603050405020304" pitchFamily="18" charset="0"/>
                <a:cs typeface="Times New Roman" panose="02020603050405020304" pitchFamily="18" charset="0"/>
              </a:rPr>
              <a:t> mainly describe</a:t>
            </a:r>
          </a:p>
          <a:p>
            <a:pPr>
              <a:lnSpc>
                <a:spcPct val="125000"/>
              </a:lnSpc>
              <a:buClr>
                <a:srgbClr val="0070C0"/>
              </a:buClr>
              <a:buFont typeface="Wingdings" pitchFamily="2" charset="2"/>
              <a:buChar char="Ø"/>
              <a:defRPr/>
            </a:pPr>
            <a:r>
              <a:rPr lang="en-US" altLang="zh-CN" sz="2800" dirty="0" smtClean="0">
                <a:latin typeface="Times New Roman" panose="02020603050405020304" pitchFamily="18" charset="0"/>
                <a:ea typeface="宋体" pitchFamily="2" charset="-122"/>
                <a:cs typeface="Times New Roman" pitchFamily="18" charset="0"/>
              </a:rPr>
              <a:t>Introduction to self-organizing networks</a:t>
            </a:r>
          </a:p>
          <a:p>
            <a:pPr>
              <a:lnSpc>
                <a:spcPct val="125000"/>
              </a:lnSpc>
              <a:buClr>
                <a:srgbClr val="0070C0"/>
              </a:buClr>
              <a:buFont typeface="Wingdings" pitchFamily="2" charset="2"/>
              <a:buChar char="Ø"/>
              <a:defRPr/>
            </a:pPr>
            <a:r>
              <a:rPr lang="en-US" altLang="zh-CN" sz="2800" dirty="0" smtClean="0">
                <a:latin typeface="Times New Roman" panose="02020603050405020304" pitchFamily="18" charset="0"/>
                <a:ea typeface="宋体" pitchFamily="2" charset="-122"/>
                <a:cs typeface="Times New Roman" pitchFamily="18" charset="0"/>
              </a:rPr>
              <a:t>Self-organizing wireless networks and their rationale</a:t>
            </a:r>
            <a:endParaRPr lang="en-US" altLang="zh-CN" sz="2800" dirty="0">
              <a:latin typeface="Times New Roman" panose="02020603050405020304" pitchFamily="18" charset="0"/>
              <a:ea typeface="宋体" pitchFamily="2" charset="-122"/>
              <a:cs typeface="Times New Roman" pitchFamily="18" charset="0"/>
            </a:endParaRPr>
          </a:p>
          <a:p>
            <a:pPr>
              <a:lnSpc>
                <a:spcPct val="125000"/>
              </a:lnSpc>
              <a:buClr>
                <a:srgbClr val="0070C0"/>
              </a:buClr>
              <a:buFont typeface="Wingdings" pitchFamily="2" charset="2"/>
              <a:buChar char="Ø"/>
              <a:defRPr/>
            </a:pPr>
            <a:r>
              <a:rPr lang="en-US" altLang="zh-CN" sz="2800" dirty="0" smtClean="0">
                <a:latin typeface="Times New Roman" panose="02020603050405020304" pitchFamily="18" charset="0"/>
                <a:ea typeface="宋体" pitchFamily="2" charset="-122"/>
                <a:cs typeface="Times New Roman" pitchFamily="18" charset="0"/>
              </a:rPr>
              <a:t>State-of-the-art</a:t>
            </a:r>
            <a:endParaRPr lang="en-US" altLang="zh-CN" sz="2800" dirty="0" smtClean="0">
              <a:latin typeface="Times New Roman" panose="02020603050405020304" pitchFamily="18" charset="0"/>
              <a:cs typeface="Times New Roman" panose="02020603050405020304" pitchFamily="18" charset="0"/>
            </a:endParaRPr>
          </a:p>
          <a:p>
            <a:pPr>
              <a:lnSpc>
                <a:spcPct val="125000"/>
              </a:lnSpc>
              <a:buClr>
                <a:srgbClr val="0070C0"/>
              </a:buClr>
              <a:buFont typeface="Wingdings" pitchFamily="2" charset="2"/>
              <a:buChar char="Ø"/>
              <a:defRPr/>
            </a:pPr>
            <a:r>
              <a:rPr lang="en-US" altLang="zh-CN" sz="2800" dirty="0" smtClean="0">
                <a:latin typeface="Times New Roman" panose="02020603050405020304" pitchFamily="18" charset="0"/>
                <a:ea typeface="宋体" pitchFamily="2" charset="-122"/>
                <a:cs typeface="Times New Roman" pitchFamily="18" charset="0"/>
              </a:rPr>
              <a:t>Requirements and challenges</a:t>
            </a:r>
          </a:p>
        </p:txBody>
      </p:sp>
    </p:spTree>
    <p:extLst>
      <p:ext uri="{BB962C8B-B14F-4D97-AF65-F5344CB8AC3E}">
        <p14:creationId xmlns:p14="http://schemas.microsoft.com/office/powerpoint/2010/main" val="17837335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144</TotalTime>
  <Words>2008</Words>
  <Application>Microsoft Office PowerPoint</Application>
  <PresentationFormat>全屏显示(4:3)</PresentationFormat>
  <Paragraphs>155</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暗香扑面</vt:lpstr>
      <vt:lpstr>研究生专业英语文献阅读报告</vt:lpstr>
      <vt:lpstr>Paper Index</vt:lpstr>
      <vt:lpstr> LTE-advanced:  next-generation wireless broadband technology </vt:lpstr>
      <vt:lpstr>2. Multi-Cell MIMO Cooperative Networks:  A New Look at Interference </vt:lpstr>
      <vt:lpstr>2. Multi-Cell MIMO Cooperative Networks:  A New Look at Interference</vt:lpstr>
      <vt:lpstr>2. Multi-Cell MIMO Cooperative Networks:  A New Look at Interference</vt:lpstr>
      <vt:lpstr>2. Multi-Cell MIMO Cooperative Networks:  A New Look at Interference</vt:lpstr>
      <vt:lpstr>3. Self-Organizing Networks:  State-of-the-art, challenges and perspectives </vt:lpstr>
      <vt:lpstr>3. Self-Organizing Networks:  State-of-the-art, challenges and perspectives</vt:lpstr>
      <vt:lpstr>3. Self-Organizing Networks:  State-of-the-art, challenges and perspectives</vt:lpstr>
      <vt:lpstr>3. Self-Organizing Networks:  State-of-the-art, challenges and perspectives</vt:lpstr>
      <vt:lpstr>4. An overview of downlink radio resource management for UTRAN long-term evolution</vt:lpstr>
      <vt:lpstr>4. An overview of downlink radio resource management for UTRAN long-term evolution</vt:lpstr>
      <vt:lpstr>4. An overview of downlink radio resource management for UTRAN long-term evolution</vt:lpstr>
      <vt:lpstr>5. Multisite field trial for LTE and advanced concepts</vt:lpstr>
      <vt:lpstr>5. Multisite field trial for LTE and advanced concepts</vt:lpstr>
      <vt:lpstr>5. Multisite field trial for LTE and advanced concepts</vt:lpstr>
      <vt:lpstr>5. Multisite field trial for LTE and advanced concepts</vt:lpstr>
      <vt:lpstr>6. Scaling up MIMO: opportunities and challenges with very large arrays</vt:lpstr>
      <vt:lpstr>6. Scaling up MIMO: opportunities and challenges with very large arrays</vt:lpstr>
      <vt:lpstr>6. Scaling up MIMO: opportunities and challenges with very large arrays</vt:lpstr>
      <vt:lpstr>7. On capacity of large-scale MIMO multiple access channels with distributed sets of correlated antenna</vt:lpstr>
      <vt:lpstr>7. On capacity of large-scale MIMO multiple access channels with distributed sets of correlated antenna</vt:lpstr>
      <vt:lpstr>7. On capacity of large-scale MIMO multiple access channels with distributed sets of correlated antenna</vt:lpstr>
      <vt:lpstr>8. Multi-Cell MIMO Downlink With Cell Cooperation and Fair Scheduling: A Large-System Limit Analysis</vt:lpstr>
      <vt:lpstr>8. Multi-Cell MIMO Downlink With Cell Cooperation and Fair Scheduling: A Large-System Limit Analysis</vt:lpstr>
      <vt:lpstr>8. Multi-Cell MIMO Downlink With Cell Cooperation and Fair Scheduling: A Large-System Limit Analysis</vt:lpstr>
      <vt:lpstr>9. Energy-Efficient Resource Allocation in OFDMA Systems with Large Numbers of Base Station Antennas</vt:lpstr>
      <vt:lpstr>9. Energy-Efficient Resource Allocation in OFDMA Systems with Large Numbers of Base Station Antennas</vt:lpstr>
      <vt:lpstr>9. Energy-Efficient Resource Allocation in OFDMA Systems with Large Numbers of Base Station Antennas</vt:lpstr>
      <vt:lpstr>10. Full- dimension MIMO (FD-MIMO) for next generation cellular technology</vt:lpstr>
      <vt:lpstr>10. Full- dimension MIMO (FD-MIMO) for next generation cellular technology</vt:lpstr>
      <vt:lpstr>10. Full- dimension MIMO (FD-MIMO) for next generation cellular technology</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研究生专业英语文献阅读报告</dc:title>
  <dc:creator>USER-</dc:creator>
  <cp:lastModifiedBy>USER-</cp:lastModifiedBy>
  <cp:revision>41</cp:revision>
  <dcterms:created xsi:type="dcterms:W3CDTF">2015-11-28T01:34:18Z</dcterms:created>
  <dcterms:modified xsi:type="dcterms:W3CDTF">2015-11-28T03:59:01Z</dcterms:modified>
</cp:coreProperties>
</file>