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30"/>
  </p:notesMasterIdLst>
  <p:handoutMasterIdLst>
    <p:handoutMasterId r:id="rId31"/>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66" d="100"/>
          <a:sy n="66" d="100"/>
        </p:scale>
        <p:origin x="-1170" y="-25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830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ext uri="{91240B29-F687-4F45-9708-019B960494DF}"/>
            <a:ext uri="{AF507438-7753-43E0-B8FC-AC1667EBCBE1}"/>
          </a:extLst>
        </p:spPr>
        <p:txBody>
          <a:bodyPr vert="horz" wrap="square" lIns="91440" tIns="45720" rIns="91440" bIns="45720" numCol="1" anchor="t" anchorCtr="0" compatLnSpc="1">
            <a:prstTxWarp prst="textNoShape">
              <a:avLst/>
            </a:prstTxWarp>
          </a:bodyPr>
          <a:lstStyle>
            <a:lvl1pPr>
              <a:defRPr sz="1200"/>
            </a:lvl1pPr>
          </a:lstStyle>
          <a:p>
            <a:pPr>
              <a:defRPr/>
            </a:pPr>
            <a:endParaRPr lang="en-US" altLang="zh-CN"/>
          </a:p>
        </p:txBody>
      </p:sp>
      <p:sp>
        <p:nvSpPr>
          <p:cNvPr id="98307"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ext uri="{91240B29-F687-4F45-9708-019B960494DF}"/>
            <a:ext uri="{AF507438-7753-43E0-B8FC-AC1667EBCBE1}"/>
          </a:ex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ltLang="zh-CN"/>
          </a:p>
        </p:txBody>
      </p:sp>
      <p:sp>
        <p:nvSpPr>
          <p:cNvPr id="98308"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ext uri="{91240B29-F687-4F45-9708-019B960494DF}"/>
            <a:ext uri="{AF507438-7753-43E0-B8FC-AC1667EBCBE1}"/>
          </a:extLst>
        </p:spPr>
        <p:txBody>
          <a:bodyPr vert="horz" wrap="square" lIns="91440" tIns="45720" rIns="91440" bIns="45720" numCol="1" anchor="b" anchorCtr="0" compatLnSpc="1">
            <a:prstTxWarp prst="textNoShape">
              <a:avLst/>
            </a:prstTxWarp>
          </a:bodyPr>
          <a:lstStyle>
            <a:lvl1pPr>
              <a:defRPr sz="1200"/>
            </a:lvl1pPr>
          </a:lstStyle>
          <a:p>
            <a:pPr>
              <a:defRPr/>
            </a:pPr>
            <a:endParaRPr lang="en-US" altLang="zh-CN"/>
          </a:p>
        </p:txBody>
      </p:sp>
      <p:sp>
        <p:nvSpPr>
          <p:cNvPr id="98309"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ext uri="{91240B29-F687-4F45-9708-019B960494DF}"/>
            <a:ext uri="{AF507438-7753-43E0-B8FC-AC1667EBCBE1}"/>
          </a:extLst>
        </p:spPr>
        <p:txBody>
          <a:bodyPr vert="horz" wrap="square" lIns="91440" tIns="45720" rIns="91440" bIns="45720" numCol="1" anchor="b" anchorCtr="0" compatLnSpc="1">
            <a:prstTxWarp prst="textNoShape">
              <a:avLst/>
            </a:prstTxWarp>
          </a:bodyPr>
          <a:lstStyle>
            <a:lvl1pPr algn="r">
              <a:defRPr sz="1200"/>
            </a:lvl1pPr>
          </a:lstStyle>
          <a:p>
            <a:pPr>
              <a:defRPr/>
            </a:pPr>
            <a:fld id="{BC6FFBA5-EA68-4C9B-BC20-15C49A552958}"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625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ext uri="{91240B29-F687-4F45-9708-019B960494DF}"/>
            <a:ext uri="{AF507438-7753-43E0-B8FC-AC1667EBCBE1}"/>
          </a:extLst>
        </p:spPr>
        <p:txBody>
          <a:bodyPr vert="horz" wrap="square" lIns="91440" tIns="45720" rIns="91440" bIns="45720" numCol="1" anchor="t" anchorCtr="0" compatLnSpc="1">
            <a:prstTxWarp prst="textNoShape">
              <a:avLst/>
            </a:prstTxWarp>
          </a:bodyPr>
          <a:lstStyle>
            <a:lvl1pPr>
              <a:defRPr sz="1200"/>
            </a:lvl1pPr>
          </a:lstStyle>
          <a:p>
            <a:pPr>
              <a:defRPr/>
            </a:pPr>
            <a:endParaRPr lang="en-US" altLang="zh-CN"/>
          </a:p>
        </p:txBody>
      </p:sp>
      <p:sp>
        <p:nvSpPr>
          <p:cNvPr id="96259"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ext uri="{91240B29-F687-4F45-9708-019B960494DF}"/>
            <a:ext uri="{AF507438-7753-43E0-B8FC-AC1667EBCBE1}"/>
          </a:ex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ltLang="zh-CN"/>
          </a:p>
        </p:txBody>
      </p:sp>
      <p:sp>
        <p:nvSpPr>
          <p:cNvPr id="12292" name="Rectangle 4"/>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96261"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ext uri="{91240B29-F687-4F45-9708-019B960494DF}"/>
            <a:ext uri="{AF507438-7753-43E0-B8FC-AC1667EBCBE1}"/>
          </a:ex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96262"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ext uri="{91240B29-F687-4F45-9708-019B960494DF}"/>
            <a:ext uri="{AF507438-7753-43E0-B8FC-AC1667EBCBE1}"/>
          </a:extLst>
        </p:spPr>
        <p:txBody>
          <a:bodyPr vert="horz" wrap="square" lIns="91440" tIns="45720" rIns="91440" bIns="45720" numCol="1" anchor="b" anchorCtr="0" compatLnSpc="1">
            <a:prstTxWarp prst="textNoShape">
              <a:avLst/>
            </a:prstTxWarp>
          </a:bodyPr>
          <a:lstStyle>
            <a:lvl1pPr>
              <a:defRPr sz="1200"/>
            </a:lvl1pPr>
          </a:lstStyle>
          <a:p>
            <a:pPr>
              <a:defRPr/>
            </a:pPr>
            <a:endParaRPr lang="en-US" altLang="zh-CN"/>
          </a:p>
        </p:txBody>
      </p:sp>
      <p:sp>
        <p:nvSpPr>
          <p:cNvPr id="96263"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ext uri="{91240B29-F687-4F45-9708-019B960494DF}"/>
            <a:ext uri="{AF507438-7753-43E0-B8FC-AC1667EBCBE1}"/>
          </a:extLst>
        </p:spPr>
        <p:txBody>
          <a:bodyPr vert="horz" wrap="square" lIns="91440" tIns="45720" rIns="91440" bIns="45720" numCol="1" anchor="b" anchorCtr="0" compatLnSpc="1">
            <a:prstTxWarp prst="textNoShape">
              <a:avLst/>
            </a:prstTxWarp>
          </a:bodyPr>
          <a:lstStyle>
            <a:lvl1pPr algn="r">
              <a:defRPr sz="1200"/>
            </a:lvl1pPr>
          </a:lstStyle>
          <a:p>
            <a:pPr>
              <a:defRPr/>
            </a:pPr>
            <a:fld id="{FDE15B5B-34F5-4F6D-941F-CC1AC9E81D0B}"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ln>
            <a:miter lim="800000"/>
            <a:headEnd/>
            <a:tailEnd/>
          </a:ln>
        </p:spPr>
        <p:txBody>
          <a:bodyPr/>
          <a:lstStyle/>
          <a:p>
            <a:fld id="{58615ECE-3300-4490-8D47-E422094A4C96}" type="slidenum">
              <a:rPr lang="en-US" altLang="zh-CN" smtClean="0"/>
              <a:pPr/>
              <a:t>1</a:t>
            </a:fld>
            <a:endParaRPr lang="en-US" altLang="zh-CN" smtClean="0"/>
          </a:p>
        </p:txBody>
      </p:sp>
      <p:sp>
        <p:nvSpPr>
          <p:cNvPr id="13315" name="Rectangle 2"/>
          <p:cNvSpPr>
            <a:spLocks noRo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a:ln>
            <a:miter lim="800000"/>
            <a:headEnd/>
            <a:tailEnd/>
          </a:ln>
        </p:spPr>
        <p:txBody>
          <a:bodyPr/>
          <a:lstStyle/>
          <a:p>
            <a:fld id="{F677843C-1836-4511-8BC9-F2E83AB1CB43}" type="slidenum">
              <a:rPr lang="en-US" altLang="zh-CN" smtClean="0"/>
              <a:pPr/>
              <a:t>11</a:t>
            </a:fld>
            <a:endParaRPr lang="en-US" altLang="zh-CN" smtClean="0"/>
          </a:p>
        </p:txBody>
      </p:sp>
      <p:sp>
        <p:nvSpPr>
          <p:cNvPr id="14339" name="Rectangle 2"/>
          <p:cNvSpPr>
            <a:spLocks noRot="1" noChangeArrowheads="1" noTextEdit="1"/>
          </p:cNvSpPr>
          <p:nvPr>
            <p:ph type="sldImg"/>
          </p:nvPr>
        </p:nvSpPr>
        <p:spPr>
          <a:ln/>
        </p:spPr>
      </p:sp>
      <p:sp>
        <p:nvSpPr>
          <p:cNvPr id="14340"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a:ln>
            <a:miter lim="800000"/>
            <a:headEnd/>
            <a:tailEnd/>
          </a:ln>
        </p:spPr>
        <p:txBody>
          <a:bodyPr/>
          <a:lstStyle/>
          <a:p>
            <a:fld id="{F677843C-1836-4511-8BC9-F2E83AB1CB43}" type="slidenum">
              <a:rPr lang="en-US" altLang="zh-CN" smtClean="0"/>
              <a:pPr/>
              <a:t>12</a:t>
            </a:fld>
            <a:endParaRPr lang="en-US" altLang="zh-CN" smtClean="0"/>
          </a:p>
        </p:txBody>
      </p:sp>
      <p:sp>
        <p:nvSpPr>
          <p:cNvPr id="14339" name="Rectangle 2"/>
          <p:cNvSpPr>
            <a:spLocks noRot="1" noChangeArrowheads="1" noTextEdit="1"/>
          </p:cNvSpPr>
          <p:nvPr>
            <p:ph type="sldImg"/>
          </p:nvPr>
        </p:nvSpPr>
        <p:spPr>
          <a:ln/>
        </p:spPr>
      </p:sp>
      <p:sp>
        <p:nvSpPr>
          <p:cNvPr id="14340"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a:ln>
            <a:miter lim="800000"/>
            <a:headEnd/>
            <a:tailEnd/>
          </a:ln>
        </p:spPr>
        <p:txBody>
          <a:bodyPr/>
          <a:lstStyle/>
          <a:p>
            <a:fld id="{F677843C-1836-4511-8BC9-F2E83AB1CB43}" type="slidenum">
              <a:rPr lang="en-US" altLang="zh-CN" smtClean="0"/>
              <a:pPr/>
              <a:t>13</a:t>
            </a:fld>
            <a:endParaRPr lang="en-US" altLang="zh-CN" smtClean="0"/>
          </a:p>
        </p:txBody>
      </p:sp>
      <p:sp>
        <p:nvSpPr>
          <p:cNvPr id="14339" name="Rectangle 2"/>
          <p:cNvSpPr>
            <a:spLocks noRot="1" noChangeArrowheads="1" noTextEdit="1"/>
          </p:cNvSpPr>
          <p:nvPr>
            <p:ph type="sldImg"/>
          </p:nvPr>
        </p:nvSpPr>
        <p:spPr>
          <a:ln/>
        </p:spPr>
      </p:sp>
      <p:sp>
        <p:nvSpPr>
          <p:cNvPr id="14340"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a:ln>
            <a:miter lim="800000"/>
            <a:headEnd/>
            <a:tailEnd/>
          </a:ln>
        </p:spPr>
        <p:txBody>
          <a:bodyPr/>
          <a:lstStyle/>
          <a:p>
            <a:fld id="{F677843C-1836-4511-8BC9-F2E83AB1CB43}" type="slidenum">
              <a:rPr lang="en-US" altLang="zh-CN" smtClean="0"/>
              <a:pPr/>
              <a:t>14</a:t>
            </a:fld>
            <a:endParaRPr lang="en-US" altLang="zh-CN" smtClean="0"/>
          </a:p>
        </p:txBody>
      </p:sp>
      <p:sp>
        <p:nvSpPr>
          <p:cNvPr id="14339" name="Rectangle 2"/>
          <p:cNvSpPr>
            <a:spLocks noRot="1" noChangeArrowheads="1" noTextEdit="1"/>
          </p:cNvSpPr>
          <p:nvPr>
            <p:ph type="sldImg"/>
          </p:nvPr>
        </p:nvSpPr>
        <p:spPr>
          <a:ln/>
        </p:spPr>
      </p:sp>
      <p:sp>
        <p:nvSpPr>
          <p:cNvPr id="14340"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a:ln>
            <a:miter lim="800000"/>
            <a:headEnd/>
            <a:tailEnd/>
          </a:ln>
        </p:spPr>
        <p:txBody>
          <a:bodyPr/>
          <a:lstStyle/>
          <a:p>
            <a:fld id="{F677843C-1836-4511-8BC9-F2E83AB1CB43}" type="slidenum">
              <a:rPr lang="en-US" altLang="zh-CN" smtClean="0"/>
              <a:pPr/>
              <a:t>16</a:t>
            </a:fld>
            <a:endParaRPr lang="en-US" altLang="zh-CN" smtClean="0"/>
          </a:p>
        </p:txBody>
      </p:sp>
      <p:sp>
        <p:nvSpPr>
          <p:cNvPr id="14339" name="Rectangle 2"/>
          <p:cNvSpPr>
            <a:spLocks noRot="1" noChangeArrowheads="1" noTextEdit="1"/>
          </p:cNvSpPr>
          <p:nvPr>
            <p:ph type="sldImg"/>
          </p:nvPr>
        </p:nvSpPr>
        <p:spPr>
          <a:ln/>
        </p:spPr>
      </p:sp>
      <p:sp>
        <p:nvSpPr>
          <p:cNvPr id="14340"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a:ln>
            <a:miter lim="800000"/>
            <a:headEnd/>
            <a:tailEnd/>
          </a:ln>
        </p:spPr>
        <p:txBody>
          <a:bodyPr/>
          <a:lstStyle/>
          <a:p>
            <a:fld id="{F677843C-1836-4511-8BC9-F2E83AB1CB43}" type="slidenum">
              <a:rPr lang="en-US" altLang="zh-CN" smtClean="0"/>
              <a:pPr/>
              <a:t>17</a:t>
            </a:fld>
            <a:endParaRPr lang="en-US" altLang="zh-CN" smtClean="0"/>
          </a:p>
        </p:txBody>
      </p:sp>
      <p:sp>
        <p:nvSpPr>
          <p:cNvPr id="14339" name="Rectangle 2"/>
          <p:cNvSpPr>
            <a:spLocks noRot="1" noChangeArrowheads="1" noTextEdit="1"/>
          </p:cNvSpPr>
          <p:nvPr>
            <p:ph type="sldImg"/>
          </p:nvPr>
        </p:nvSpPr>
        <p:spPr>
          <a:ln/>
        </p:spPr>
      </p:sp>
      <p:sp>
        <p:nvSpPr>
          <p:cNvPr id="14340"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a:ln>
            <a:miter lim="800000"/>
            <a:headEnd/>
            <a:tailEnd/>
          </a:ln>
        </p:spPr>
        <p:txBody>
          <a:bodyPr/>
          <a:lstStyle/>
          <a:p>
            <a:fld id="{F677843C-1836-4511-8BC9-F2E83AB1CB43}" type="slidenum">
              <a:rPr lang="en-US" altLang="zh-CN" smtClean="0"/>
              <a:pPr/>
              <a:t>18</a:t>
            </a:fld>
            <a:endParaRPr lang="en-US" altLang="zh-CN" smtClean="0"/>
          </a:p>
        </p:txBody>
      </p:sp>
      <p:sp>
        <p:nvSpPr>
          <p:cNvPr id="14339" name="Rectangle 2"/>
          <p:cNvSpPr>
            <a:spLocks noRot="1" noChangeArrowheads="1" noTextEdit="1"/>
          </p:cNvSpPr>
          <p:nvPr>
            <p:ph type="sldImg"/>
          </p:nvPr>
        </p:nvSpPr>
        <p:spPr>
          <a:ln/>
        </p:spPr>
      </p:sp>
      <p:sp>
        <p:nvSpPr>
          <p:cNvPr id="14340"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a:ln>
            <a:miter lim="800000"/>
            <a:headEnd/>
            <a:tailEnd/>
          </a:ln>
        </p:spPr>
        <p:txBody>
          <a:bodyPr/>
          <a:lstStyle/>
          <a:p>
            <a:fld id="{F677843C-1836-4511-8BC9-F2E83AB1CB43}" type="slidenum">
              <a:rPr lang="en-US" altLang="zh-CN" smtClean="0"/>
              <a:pPr/>
              <a:t>19</a:t>
            </a:fld>
            <a:endParaRPr lang="en-US" altLang="zh-CN" smtClean="0"/>
          </a:p>
        </p:txBody>
      </p:sp>
      <p:sp>
        <p:nvSpPr>
          <p:cNvPr id="14339" name="Rectangle 2"/>
          <p:cNvSpPr>
            <a:spLocks noRot="1" noChangeArrowheads="1" noTextEdit="1"/>
          </p:cNvSpPr>
          <p:nvPr>
            <p:ph type="sldImg"/>
          </p:nvPr>
        </p:nvSpPr>
        <p:spPr>
          <a:ln/>
        </p:spPr>
      </p:sp>
      <p:sp>
        <p:nvSpPr>
          <p:cNvPr id="14340"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a:ln>
            <a:miter lim="800000"/>
            <a:headEnd/>
            <a:tailEnd/>
          </a:ln>
        </p:spPr>
        <p:txBody>
          <a:bodyPr/>
          <a:lstStyle/>
          <a:p>
            <a:fld id="{F677843C-1836-4511-8BC9-F2E83AB1CB43}" type="slidenum">
              <a:rPr lang="en-US" altLang="zh-CN" smtClean="0"/>
              <a:pPr/>
              <a:t>20</a:t>
            </a:fld>
            <a:endParaRPr lang="en-US" altLang="zh-CN" smtClean="0"/>
          </a:p>
        </p:txBody>
      </p:sp>
      <p:sp>
        <p:nvSpPr>
          <p:cNvPr id="14339" name="Rectangle 2"/>
          <p:cNvSpPr>
            <a:spLocks noRot="1" noChangeArrowheads="1" noTextEdit="1"/>
          </p:cNvSpPr>
          <p:nvPr>
            <p:ph type="sldImg"/>
          </p:nvPr>
        </p:nvSpPr>
        <p:spPr>
          <a:ln/>
        </p:spPr>
      </p:sp>
      <p:sp>
        <p:nvSpPr>
          <p:cNvPr id="14340"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a:ln>
            <a:miter lim="800000"/>
            <a:headEnd/>
            <a:tailEnd/>
          </a:ln>
        </p:spPr>
        <p:txBody>
          <a:bodyPr/>
          <a:lstStyle/>
          <a:p>
            <a:fld id="{F677843C-1836-4511-8BC9-F2E83AB1CB43}" type="slidenum">
              <a:rPr lang="en-US" altLang="zh-CN" smtClean="0"/>
              <a:pPr/>
              <a:t>21</a:t>
            </a:fld>
            <a:endParaRPr lang="en-US" altLang="zh-CN" smtClean="0"/>
          </a:p>
        </p:txBody>
      </p:sp>
      <p:sp>
        <p:nvSpPr>
          <p:cNvPr id="14339" name="Rectangle 2"/>
          <p:cNvSpPr>
            <a:spLocks noRot="1" noChangeArrowheads="1" noTextEdit="1"/>
          </p:cNvSpPr>
          <p:nvPr>
            <p:ph type="sldImg"/>
          </p:nvPr>
        </p:nvSpPr>
        <p:spPr>
          <a:ln/>
        </p:spPr>
      </p:sp>
      <p:sp>
        <p:nvSpPr>
          <p:cNvPr id="14340"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a:ln>
            <a:miter lim="800000"/>
            <a:headEnd/>
            <a:tailEnd/>
          </a:ln>
        </p:spPr>
        <p:txBody>
          <a:bodyPr/>
          <a:lstStyle/>
          <a:p>
            <a:fld id="{F677843C-1836-4511-8BC9-F2E83AB1CB43}" type="slidenum">
              <a:rPr lang="en-US" altLang="zh-CN" smtClean="0"/>
              <a:pPr/>
              <a:t>2</a:t>
            </a:fld>
            <a:endParaRPr lang="en-US" altLang="zh-CN" smtClean="0"/>
          </a:p>
        </p:txBody>
      </p:sp>
      <p:sp>
        <p:nvSpPr>
          <p:cNvPr id="14339" name="Rectangle 2"/>
          <p:cNvSpPr>
            <a:spLocks noRot="1" noChangeArrowheads="1" noTextEdit="1"/>
          </p:cNvSpPr>
          <p:nvPr>
            <p:ph type="sldImg"/>
          </p:nvPr>
        </p:nvSpPr>
        <p:spPr>
          <a:ln/>
        </p:spPr>
      </p:sp>
      <p:sp>
        <p:nvSpPr>
          <p:cNvPr id="14340"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a:ln>
            <a:miter lim="800000"/>
            <a:headEnd/>
            <a:tailEnd/>
          </a:ln>
        </p:spPr>
        <p:txBody>
          <a:bodyPr/>
          <a:lstStyle/>
          <a:p>
            <a:fld id="{F677843C-1836-4511-8BC9-F2E83AB1CB43}" type="slidenum">
              <a:rPr lang="en-US" altLang="zh-CN" smtClean="0"/>
              <a:pPr/>
              <a:t>22</a:t>
            </a:fld>
            <a:endParaRPr lang="en-US" altLang="zh-CN" smtClean="0"/>
          </a:p>
        </p:txBody>
      </p:sp>
      <p:sp>
        <p:nvSpPr>
          <p:cNvPr id="14339" name="Rectangle 2"/>
          <p:cNvSpPr>
            <a:spLocks noRot="1" noChangeArrowheads="1" noTextEdit="1"/>
          </p:cNvSpPr>
          <p:nvPr>
            <p:ph type="sldImg"/>
          </p:nvPr>
        </p:nvSpPr>
        <p:spPr>
          <a:ln/>
        </p:spPr>
      </p:sp>
      <p:sp>
        <p:nvSpPr>
          <p:cNvPr id="14340"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a:ln>
            <a:miter lim="800000"/>
            <a:headEnd/>
            <a:tailEnd/>
          </a:ln>
        </p:spPr>
        <p:txBody>
          <a:bodyPr/>
          <a:lstStyle/>
          <a:p>
            <a:fld id="{F677843C-1836-4511-8BC9-F2E83AB1CB43}" type="slidenum">
              <a:rPr lang="en-US" altLang="zh-CN" smtClean="0"/>
              <a:pPr/>
              <a:t>23</a:t>
            </a:fld>
            <a:endParaRPr lang="en-US" altLang="zh-CN" smtClean="0"/>
          </a:p>
        </p:txBody>
      </p:sp>
      <p:sp>
        <p:nvSpPr>
          <p:cNvPr id="14339" name="Rectangle 2"/>
          <p:cNvSpPr>
            <a:spLocks noRot="1" noChangeArrowheads="1" noTextEdit="1"/>
          </p:cNvSpPr>
          <p:nvPr>
            <p:ph type="sldImg"/>
          </p:nvPr>
        </p:nvSpPr>
        <p:spPr>
          <a:ln/>
        </p:spPr>
      </p:sp>
      <p:sp>
        <p:nvSpPr>
          <p:cNvPr id="14340"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a:ln>
            <a:miter lim="800000"/>
            <a:headEnd/>
            <a:tailEnd/>
          </a:ln>
        </p:spPr>
        <p:txBody>
          <a:bodyPr/>
          <a:lstStyle/>
          <a:p>
            <a:fld id="{F677843C-1836-4511-8BC9-F2E83AB1CB43}" type="slidenum">
              <a:rPr lang="en-US" altLang="zh-CN" smtClean="0"/>
              <a:pPr/>
              <a:t>24</a:t>
            </a:fld>
            <a:endParaRPr lang="en-US" altLang="zh-CN" smtClean="0"/>
          </a:p>
        </p:txBody>
      </p:sp>
      <p:sp>
        <p:nvSpPr>
          <p:cNvPr id="14339" name="Rectangle 2"/>
          <p:cNvSpPr>
            <a:spLocks noRot="1" noChangeArrowheads="1" noTextEdit="1"/>
          </p:cNvSpPr>
          <p:nvPr>
            <p:ph type="sldImg"/>
          </p:nvPr>
        </p:nvSpPr>
        <p:spPr>
          <a:ln/>
        </p:spPr>
      </p:sp>
      <p:sp>
        <p:nvSpPr>
          <p:cNvPr id="14340"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a:ln>
            <a:miter lim="800000"/>
            <a:headEnd/>
            <a:tailEnd/>
          </a:ln>
        </p:spPr>
        <p:txBody>
          <a:bodyPr/>
          <a:lstStyle/>
          <a:p>
            <a:fld id="{F677843C-1836-4511-8BC9-F2E83AB1CB43}" type="slidenum">
              <a:rPr lang="en-US" altLang="zh-CN" smtClean="0"/>
              <a:pPr/>
              <a:t>25</a:t>
            </a:fld>
            <a:endParaRPr lang="en-US" altLang="zh-CN" smtClean="0"/>
          </a:p>
        </p:txBody>
      </p:sp>
      <p:sp>
        <p:nvSpPr>
          <p:cNvPr id="14339" name="Rectangle 2"/>
          <p:cNvSpPr>
            <a:spLocks noRot="1" noChangeArrowheads="1" noTextEdit="1"/>
          </p:cNvSpPr>
          <p:nvPr>
            <p:ph type="sldImg"/>
          </p:nvPr>
        </p:nvSpPr>
        <p:spPr>
          <a:ln/>
        </p:spPr>
      </p:sp>
      <p:sp>
        <p:nvSpPr>
          <p:cNvPr id="14340"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a:ln>
            <a:miter lim="800000"/>
            <a:headEnd/>
            <a:tailEnd/>
          </a:ln>
        </p:spPr>
        <p:txBody>
          <a:bodyPr/>
          <a:lstStyle/>
          <a:p>
            <a:fld id="{F677843C-1836-4511-8BC9-F2E83AB1CB43}" type="slidenum">
              <a:rPr lang="en-US" altLang="zh-CN" smtClean="0"/>
              <a:pPr/>
              <a:t>26</a:t>
            </a:fld>
            <a:endParaRPr lang="en-US" altLang="zh-CN" smtClean="0"/>
          </a:p>
        </p:txBody>
      </p:sp>
      <p:sp>
        <p:nvSpPr>
          <p:cNvPr id="14339" name="Rectangle 2"/>
          <p:cNvSpPr>
            <a:spLocks noRot="1" noChangeArrowheads="1" noTextEdit="1"/>
          </p:cNvSpPr>
          <p:nvPr>
            <p:ph type="sldImg"/>
          </p:nvPr>
        </p:nvSpPr>
        <p:spPr>
          <a:ln/>
        </p:spPr>
      </p:sp>
      <p:sp>
        <p:nvSpPr>
          <p:cNvPr id="14340"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a:ln>
            <a:miter lim="800000"/>
            <a:headEnd/>
            <a:tailEnd/>
          </a:ln>
        </p:spPr>
        <p:txBody>
          <a:bodyPr/>
          <a:lstStyle/>
          <a:p>
            <a:fld id="{F677843C-1836-4511-8BC9-F2E83AB1CB43}" type="slidenum">
              <a:rPr lang="en-US" altLang="zh-CN" smtClean="0"/>
              <a:pPr/>
              <a:t>27</a:t>
            </a:fld>
            <a:endParaRPr lang="en-US" altLang="zh-CN" smtClean="0"/>
          </a:p>
        </p:txBody>
      </p:sp>
      <p:sp>
        <p:nvSpPr>
          <p:cNvPr id="14339" name="Rectangle 2"/>
          <p:cNvSpPr>
            <a:spLocks noRot="1" noChangeArrowheads="1" noTextEdit="1"/>
          </p:cNvSpPr>
          <p:nvPr>
            <p:ph type="sldImg"/>
          </p:nvPr>
        </p:nvSpPr>
        <p:spPr>
          <a:ln/>
        </p:spPr>
      </p:sp>
      <p:sp>
        <p:nvSpPr>
          <p:cNvPr id="14340"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a:ln>
            <a:miter lim="800000"/>
            <a:headEnd/>
            <a:tailEnd/>
          </a:ln>
        </p:spPr>
        <p:txBody>
          <a:bodyPr/>
          <a:lstStyle/>
          <a:p>
            <a:fld id="{F677843C-1836-4511-8BC9-F2E83AB1CB43}" type="slidenum">
              <a:rPr lang="en-US" altLang="zh-CN" smtClean="0"/>
              <a:pPr/>
              <a:t>28</a:t>
            </a:fld>
            <a:endParaRPr lang="en-US" altLang="zh-CN" smtClean="0"/>
          </a:p>
        </p:txBody>
      </p:sp>
      <p:sp>
        <p:nvSpPr>
          <p:cNvPr id="14339" name="Rectangle 2"/>
          <p:cNvSpPr>
            <a:spLocks noRot="1" noChangeArrowheads="1" noTextEdit="1"/>
          </p:cNvSpPr>
          <p:nvPr>
            <p:ph type="sldImg"/>
          </p:nvPr>
        </p:nvSpPr>
        <p:spPr>
          <a:ln/>
        </p:spPr>
      </p:sp>
      <p:sp>
        <p:nvSpPr>
          <p:cNvPr id="14340"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a:ln>
            <a:miter lim="800000"/>
            <a:headEnd/>
            <a:tailEnd/>
          </a:ln>
        </p:spPr>
        <p:txBody>
          <a:bodyPr/>
          <a:lstStyle/>
          <a:p>
            <a:fld id="{F677843C-1836-4511-8BC9-F2E83AB1CB43}" type="slidenum">
              <a:rPr lang="en-US" altLang="zh-CN" smtClean="0"/>
              <a:pPr/>
              <a:t>3</a:t>
            </a:fld>
            <a:endParaRPr lang="en-US" altLang="zh-CN" smtClean="0"/>
          </a:p>
        </p:txBody>
      </p:sp>
      <p:sp>
        <p:nvSpPr>
          <p:cNvPr id="14339" name="Rectangle 2"/>
          <p:cNvSpPr>
            <a:spLocks noRot="1" noChangeArrowheads="1" noTextEdit="1"/>
          </p:cNvSpPr>
          <p:nvPr>
            <p:ph type="sldImg"/>
          </p:nvPr>
        </p:nvSpPr>
        <p:spPr>
          <a:ln/>
        </p:spPr>
      </p:sp>
      <p:sp>
        <p:nvSpPr>
          <p:cNvPr id="14340"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a:ln>
            <a:miter lim="800000"/>
            <a:headEnd/>
            <a:tailEnd/>
          </a:ln>
        </p:spPr>
        <p:txBody>
          <a:bodyPr/>
          <a:lstStyle/>
          <a:p>
            <a:fld id="{F677843C-1836-4511-8BC9-F2E83AB1CB43}" type="slidenum">
              <a:rPr lang="en-US" altLang="zh-CN" smtClean="0"/>
              <a:pPr/>
              <a:t>4</a:t>
            </a:fld>
            <a:endParaRPr lang="en-US" altLang="zh-CN" smtClean="0"/>
          </a:p>
        </p:txBody>
      </p:sp>
      <p:sp>
        <p:nvSpPr>
          <p:cNvPr id="14339" name="Rectangle 2"/>
          <p:cNvSpPr>
            <a:spLocks noRot="1" noChangeArrowheads="1" noTextEdit="1"/>
          </p:cNvSpPr>
          <p:nvPr>
            <p:ph type="sldImg"/>
          </p:nvPr>
        </p:nvSpPr>
        <p:spPr>
          <a:ln/>
        </p:spPr>
      </p:sp>
      <p:sp>
        <p:nvSpPr>
          <p:cNvPr id="14340"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a:ln>
            <a:miter lim="800000"/>
            <a:headEnd/>
            <a:tailEnd/>
          </a:ln>
        </p:spPr>
        <p:txBody>
          <a:bodyPr/>
          <a:lstStyle/>
          <a:p>
            <a:fld id="{F677843C-1836-4511-8BC9-F2E83AB1CB43}" type="slidenum">
              <a:rPr lang="en-US" altLang="zh-CN" smtClean="0"/>
              <a:pPr/>
              <a:t>5</a:t>
            </a:fld>
            <a:endParaRPr lang="en-US" altLang="zh-CN" smtClean="0"/>
          </a:p>
        </p:txBody>
      </p:sp>
      <p:sp>
        <p:nvSpPr>
          <p:cNvPr id="14339" name="Rectangle 2"/>
          <p:cNvSpPr>
            <a:spLocks noRot="1" noChangeArrowheads="1" noTextEdit="1"/>
          </p:cNvSpPr>
          <p:nvPr>
            <p:ph type="sldImg"/>
          </p:nvPr>
        </p:nvSpPr>
        <p:spPr>
          <a:ln/>
        </p:spPr>
      </p:sp>
      <p:sp>
        <p:nvSpPr>
          <p:cNvPr id="14340"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a:ln>
            <a:miter lim="800000"/>
            <a:headEnd/>
            <a:tailEnd/>
          </a:ln>
        </p:spPr>
        <p:txBody>
          <a:bodyPr/>
          <a:lstStyle/>
          <a:p>
            <a:fld id="{F677843C-1836-4511-8BC9-F2E83AB1CB43}" type="slidenum">
              <a:rPr lang="en-US" altLang="zh-CN" smtClean="0"/>
              <a:pPr/>
              <a:t>6</a:t>
            </a:fld>
            <a:endParaRPr lang="en-US" altLang="zh-CN" smtClean="0"/>
          </a:p>
        </p:txBody>
      </p:sp>
      <p:sp>
        <p:nvSpPr>
          <p:cNvPr id="14339" name="Rectangle 2"/>
          <p:cNvSpPr>
            <a:spLocks noRot="1" noChangeArrowheads="1" noTextEdit="1"/>
          </p:cNvSpPr>
          <p:nvPr>
            <p:ph type="sldImg"/>
          </p:nvPr>
        </p:nvSpPr>
        <p:spPr>
          <a:ln/>
        </p:spPr>
      </p:sp>
      <p:sp>
        <p:nvSpPr>
          <p:cNvPr id="14340"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a:ln>
            <a:miter lim="800000"/>
            <a:headEnd/>
            <a:tailEnd/>
          </a:ln>
        </p:spPr>
        <p:txBody>
          <a:bodyPr/>
          <a:lstStyle/>
          <a:p>
            <a:fld id="{F677843C-1836-4511-8BC9-F2E83AB1CB43}" type="slidenum">
              <a:rPr lang="en-US" altLang="zh-CN" smtClean="0"/>
              <a:pPr/>
              <a:t>7</a:t>
            </a:fld>
            <a:endParaRPr lang="en-US" altLang="zh-CN" smtClean="0"/>
          </a:p>
        </p:txBody>
      </p:sp>
      <p:sp>
        <p:nvSpPr>
          <p:cNvPr id="14339" name="Rectangle 2"/>
          <p:cNvSpPr>
            <a:spLocks noRot="1" noChangeArrowheads="1" noTextEdit="1"/>
          </p:cNvSpPr>
          <p:nvPr>
            <p:ph type="sldImg"/>
          </p:nvPr>
        </p:nvSpPr>
        <p:spPr>
          <a:ln/>
        </p:spPr>
      </p:sp>
      <p:sp>
        <p:nvSpPr>
          <p:cNvPr id="14340"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a:ln>
            <a:miter lim="800000"/>
            <a:headEnd/>
            <a:tailEnd/>
          </a:ln>
        </p:spPr>
        <p:txBody>
          <a:bodyPr/>
          <a:lstStyle/>
          <a:p>
            <a:fld id="{F677843C-1836-4511-8BC9-F2E83AB1CB43}" type="slidenum">
              <a:rPr lang="en-US" altLang="zh-CN" smtClean="0"/>
              <a:pPr/>
              <a:t>8</a:t>
            </a:fld>
            <a:endParaRPr lang="en-US" altLang="zh-CN" smtClean="0"/>
          </a:p>
        </p:txBody>
      </p:sp>
      <p:sp>
        <p:nvSpPr>
          <p:cNvPr id="14339" name="Rectangle 2"/>
          <p:cNvSpPr>
            <a:spLocks noRot="1" noChangeArrowheads="1" noTextEdit="1"/>
          </p:cNvSpPr>
          <p:nvPr>
            <p:ph type="sldImg"/>
          </p:nvPr>
        </p:nvSpPr>
        <p:spPr>
          <a:ln/>
        </p:spPr>
      </p:sp>
      <p:sp>
        <p:nvSpPr>
          <p:cNvPr id="14340"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a:ln>
            <a:miter lim="800000"/>
            <a:headEnd/>
            <a:tailEnd/>
          </a:ln>
        </p:spPr>
        <p:txBody>
          <a:bodyPr/>
          <a:lstStyle/>
          <a:p>
            <a:fld id="{F677843C-1836-4511-8BC9-F2E83AB1CB43}" type="slidenum">
              <a:rPr lang="en-US" altLang="zh-CN" smtClean="0"/>
              <a:pPr/>
              <a:t>9</a:t>
            </a:fld>
            <a:endParaRPr lang="en-US" altLang="zh-CN" smtClean="0"/>
          </a:p>
        </p:txBody>
      </p:sp>
      <p:sp>
        <p:nvSpPr>
          <p:cNvPr id="14339" name="Rectangle 2"/>
          <p:cNvSpPr>
            <a:spLocks noRot="1" noChangeArrowheads="1" noTextEdit="1"/>
          </p:cNvSpPr>
          <p:nvPr>
            <p:ph type="sldImg"/>
          </p:nvPr>
        </p:nvSpPr>
        <p:spPr>
          <a:ln/>
        </p:spPr>
      </p:sp>
      <p:sp>
        <p:nvSpPr>
          <p:cNvPr id="14340"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4000" cy="6858000"/>
            <a:chOff x="0" y="0"/>
            <a:chExt cx="5760" cy="4320"/>
          </a:xfrm>
        </p:grpSpPr>
        <p:sp>
          <p:nvSpPr>
            <p:cNvPr id="5" name="Rectangle 3"/>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a:defRPr/>
              </a:pPr>
              <a:endParaRPr lang="zh-CN" altLang="zh-CN" sz="2400">
                <a:latin typeface="Times New Roman" pitchFamily="18" charset="0"/>
              </a:endParaRPr>
            </a:p>
          </p:txBody>
        </p:sp>
        <p:sp>
          <p:nvSpPr>
            <p:cNvPr id="6" name="Rectangle 4"/>
            <p:cNvSpPr>
              <a:spLocks noChangeArrowheads="1"/>
            </p:cNvSpPr>
            <p:nvPr/>
          </p:nvSpPr>
          <p:spPr bwMode="hidden">
            <a:xfrm>
              <a:off x="1081" y="1065"/>
              <a:ext cx="4679" cy="1596"/>
            </a:xfrm>
            <a:prstGeom prst="rect">
              <a:avLst/>
            </a:prstGeom>
            <a:solidFill>
              <a:schemeClr val="bg2"/>
            </a:solidFill>
            <a:ln w="9525">
              <a:noFill/>
              <a:miter lim="800000"/>
              <a:headEnd/>
              <a:tailEnd/>
            </a:ln>
          </p:spPr>
          <p:txBody>
            <a:bodyPr/>
            <a:lstStyle/>
            <a:p>
              <a:pPr>
                <a:defRPr/>
              </a:pPr>
              <a:endParaRPr lang="zh-CN" altLang="zh-CN" sz="2400">
                <a:latin typeface="Times New Roman" pitchFamily="18" charset="0"/>
              </a:endParaRPr>
            </a:p>
          </p:txBody>
        </p:sp>
        <p:grpSp>
          <p:nvGrpSpPr>
            <p:cNvPr id="7" name="Group 5"/>
            <p:cNvGrpSpPr>
              <a:grpSpLocks/>
            </p:cNvGrpSpPr>
            <p:nvPr/>
          </p:nvGrpSpPr>
          <p:grpSpPr bwMode="auto">
            <a:xfrm>
              <a:off x="0" y="672"/>
              <a:ext cx="1806" cy="1989"/>
              <a:chOff x="0" y="672"/>
              <a:chExt cx="1806" cy="1989"/>
            </a:xfrm>
          </p:grpSpPr>
          <p:sp>
            <p:nvSpPr>
              <p:cNvPr id="8" name="Rectangle 6"/>
              <p:cNvSpPr>
                <a:spLocks noChangeArrowheads="1"/>
              </p:cNvSpPr>
              <p:nvPr userDrawn="1"/>
            </p:nvSpPr>
            <p:spPr bwMode="auto">
              <a:xfrm>
                <a:off x="361" y="2257"/>
                <a:ext cx="363" cy="404"/>
              </a:xfrm>
              <a:prstGeom prst="rect">
                <a:avLst/>
              </a:prstGeom>
              <a:solidFill>
                <a:schemeClr val="accent2"/>
              </a:solidFill>
              <a:ln w="9525">
                <a:noFill/>
                <a:miter lim="800000"/>
                <a:headEnd/>
                <a:tailEnd/>
              </a:ln>
            </p:spPr>
            <p:txBody>
              <a:bodyPr/>
              <a:lstStyle/>
              <a:p>
                <a:pPr>
                  <a:defRPr/>
                </a:pPr>
                <a:endParaRPr lang="zh-CN" altLang="zh-CN" sz="2400">
                  <a:latin typeface="Times New Roman" pitchFamily="18" charset="0"/>
                </a:endParaRPr>
              </a:p>
            </p:txBody>
          </p:sp>
          <p:sp>
            <p:nvSpPr>
              <p:cNvPr id="9" name="Rectangle 7"/>
              <p:cNvSpPr>
                <a:spLocks noChangeArrowheads="1"/>
              </p:cNvSpPr>
              <p:nvPr userDrawn="1"/>
            </p:nvSpPr>
            <p:spPr bwMode="auto">
              <a:xfrm>
                <a:off x="1081" y="1065"/>
                <a:ext cx="362" cy="405"/>
              </a:xfrm>
              <a:prstGeom prst="rect">
                <a:avLst/>
              </a:prstGeom>
              <a:solidFill>
                <a:schemeClr val="folHlink"/>
              </a:solidFill>
              <a:ln w="9525">
                <a:noFill/>
                <a:miter lim="800000"/>
                <a:headEnd/>
                <a:tailEnd/>
              </a:ln>
            </p:spPr>
            <p:txBody>
              <a:bodyPr/>
              <a:lstStyle/>
              <a:p>
                <a:pPr>
                  <a:defRPr/>
                </a:pPr>
                <a:endParaRPr lang="zh-CN" altLang="zh-CN" sz="2400">
                  <a:latin typeface="Times New Roman" pitchFamily="18" charset="0"/>
                </a:endParaRPr>
              </a:p>
            </p:txBody>
          </p:sp>
          <p:sp>
            <p:nvSpPr>
              <p:cNvPr id="10" name="Rectangle 8"/>
              <p:cNvSpPr>
                <a:spLocks noChangeArrowheads="1"/>
              </p:cNvSpPr>
              <p:nvPr userDrawn="1"/>
            </p:nvSpPr>
            <p:spPr bwMode="auto">
              <a:xfrm>
                <a:off x="1437" y="672"/>
                <a:ext cx="369" cy="400"/>
              </a:xfrm>
              <a:prstGeom prst="rect">
                <a:avLst/>
              </a:prstGeom>
              <a:solidFill>
                <a:schemeClr val="folHlink"/>
              </a:solidFill>
              <a:ln w="9525">
                <a:noFill/>
                <a:miter lim="800000"/>
                <a:headEnd/>
                <a:tailEnd/>
              </a:ln>
            </p:spPr>
            <p:txBody>
              <a:bodyPr/>
              <a:lstStyle/>
              <a:p>
                <a:pPr>
                  <a:defRPr/>
                </a:pPr>
                <a:endParaRPr lang="zh-CN" altLang="zh-CN" sz="2400">
                  <a:latin typeface="Times New Roman" pitchFamily="18" charset="0"/>
                </a:endParaRPr>
              </a:p>
            </p:txBody>
          </p:sp>
          <p:sp>
            <p:nvSpPr>
              <p:cNvPr id="11" name="Rectangle 9"/>
              <p:cNvSpPr>
                <a:spLocks noChangeArrowheads="1"/>
              </p:cNvSpPr>
              <p:nvPr userDrawn="1"/>
            </p:nvSpPr>
            <p:spPr bwMode="auto">
              <a:xfrm>
                <a:off x="719" y="2257"/>
                <a:ext cx="368" cy="404"/>
              </a:xfrm>
              <a:prstGeom prst="rect">
                <a:avLst/>
              </a:prstGeom>
              <a:solidFill>
                <a:schemeClr val="bg2"/>
              </a:solidFill>
              <a:ln w="9525">
                <a:noFill/>
                <a:miter lim="800000"/>
                <a:headEnd/>
                <a:tailEnd/>
              </a:ln>
            </p:spPr>
            <p:txBody>
              <a:bodyPr/>
              <a:lstStyle/>
              <a:p>
                <a:pPr>
                  <a:defRPr/>
                </a:pPr>
                <a:endParaRPr lang="zh-CN" altLang="zh-CN" sz="2400">
                  <a:latin typeface="Times New Roman" pitchFamily="18" charset="0"/>
                </a:endParaRPr>
              </a:p>
            </p:txBody>
          </p:sp>
          <p:sp>
            <p:nvSpPr>
              <p:cNvPr id="12" name="Rectangle 10"/>
              <p:cNvSpPr>
                <a:spLocks noChangeArrowheads="1"/>
              </p:cNvSpPr>
              <p:nvPr userDrawn="1"/>
            </p:nvSpPr>
            <p:spPr bwMode="auto">
              <a:xfrm>
                <a:off x="1437" y="1065"/>
                <a:ext cx="369" cy="405"/>
              </a:xfrm>
              <a:prstGeom prst="rect">
                <a:avLst/>
              </a:prstGeom>
              <a:solidFill>
                <a:schemeClr val="accent2"/>
              </a:solidFill>
              <a:ln w="9525">
                <a:noFill/>
                <a:miter lim="800000"/>
                <a:headEnd/>
                <a:tailEnd/>
              </a:ln>
            </p:spPr>
            <p:txBody>
              <a:bodyPr/>
              <a:lstStyle/>
              <a:p>
                <a:pPr>
                  <a:defRPr/>
                </a:pPr>
                <a:endParaRPr lang="zh-CN" altLang="zh-CN" sz="2400">
                  <a:latin typeface="Times New Roman" pitchFamily="18" charset="0"/>
                </a:endParaRPr>
              </a:p>
            </p:txBody>
          </p:sp>
          <p:sp>
            <p:nvSpPr>
              <p:cNvPr id="13" name="Rectangle 11"/>
              <p:cNvSpPr>
                <a:spLocks noChangeArrowheads="1"/>
              </p:cNvSpPr>
              <p:nvPr userDrawn="1"/>
            </p:nvSpPr>
            <p:spPr bwMode="auto">
              <a:xfrm>
                <a:off x="719" y="1464"/>
                <a:ext cx="368" cy="399"/>
              </a:xfrm>
              <a:prstGeom prst="rect">
                <a:avLst/>
              </a:prstGeom>
              <a:solidFill>
                <a:schemeClr val="folHlink"/>
              </a:solidFill>
              <a:ln w="9525">
                <a:noFill/>
                <a:miter lim="800000"/>
                <a:headEnd/>
                <a:tailEnd/>
              </a:ln>
            </p:spPr>
            <p:txBody>
              <a:bodyPr/>
              <a:lstStyle/>
              <a:p>
                <a:pPr>
                  <a:defRPr/>
                </a:pPr>
                <a:endParaRPr lang="zh-CN" altLang="zh-CN" sz="2400">
                  <a:latin typeface="Times New Roman" pitchFamily="18" charset="0"/>
                </a:endParaRPr>
              </a:p>
            </p:txBody>
          </p:sp>
          <p:sp>
            <p:nvSpPr>
              <p:cNvPr id="14" name="Rectangle 12"/>
              <p:cNvSpPr>
                <a:spLocks noChangeArrowheads="1"/>
              </p:cNvSpPr>
              <p:nvPr userDrawn="1"/>
            </p:nvSpPr>
            <p:spPr bwMode="auto">
              <a:xfrm>
                <a:off x="0" y="1464"/>
                <a:ext cx="367" cy="399"/>
              </a:xfrm>
              <a:prstGeom prst="rect">
                <a:avLst/>
              </a:prstGeom>
              <a:solidFill>
                <a:schemeClr val="bg2"/>
              </a:solidFill>
              <a:ln w="9525">
                <a:noFill/>
                <a:miter lim="800000"/>
                <a:headEnd/>
                <a:tailEnd/>
              </a:ln>
            </p:spPr>
            <p:txBody>
              <a:bodyPr/>
              <a:lstStyle/>
              <a:p>
                <a:pPr>
                  <a:defRPr/>
                </a:pPr>
                <a:endParaRPr lang="zh-CN" altLang="zh-CN" sz="2400">
                  <a:latin typeface="Times New Roman" pitchFamily="18" charset="0"/>
                </a:endParaRPr>
              </a:p>
            </p:txBody>
          </p:sp>
          <p:sp>
            <p:nvSpPr>
              <p:cNvPr id="15" name="Rectangle 13"/>
              <p:cNvSpPr>
                <a:spLocks noChangeArrowheads="1"/>
              </p:cNvSpPr>
              <p:nvPr userDrawn="1"/>
            </p:nvSpPr>
            <p:spPr bwMode="auto">
              <a:xfrm>
                <a:off x="1081" y="1464"/>
                <a:ext cx="362" cy="399"/>
              </a:xfrm>
              <a:prstGeom prst="rect">
                <a:avLst/>
              </a:prstGeom>
              <a:solidFill>
                <a:schemeClr val="accent2"/>
              </a:solidFill>
              <a:ln w="9525">
                <a:noFill/>
                <a:miter lim="800000"/>
                <a:headEnd/>
                <a:tailEnd/>
              </a:ln>
            </p:spPr>
            <p:txBody>
              <a:bodyPr/>
              <a:lstStyle/>
              <a:p>
                <a:pPr>
                  <a:defRPr/>
                </a:pPr>
                <a:endParaRPr lang="zh-CN" altLang="zh-CN" sz="2400">
                  <a:latin typeface="Times New Roman" pitchFamily="18" charset="0"/>
                </a:endParaRPr>
              </a:p>
            </p:txBody>
          </p:sp>
          <p:sp>
            <p:nvSpPr>
              <p:cNvPr id="16" name="Rectangle 14"/>
              <p:cNvSpPr>
                <a:spLocks noChangeArrowheads="1"/>
              </p:cNvSpPr>
              <p:nvPr userDrawn="1"/>
            </p:nvSpPr>
            <p:spPr bwMode="auto">
              <a:xfrm>
                <a:off x="361" y="1857"/>
                <a:ext cx="363" cy="406"/>
              </a:xfrm>
              <a:prstGeom prst="rect">
                <a:avLst/>
              </a:prstGeom>
              <a:solidFill>
                <a:schemeClr val="folHlink"/>
              </a:solidFill>
              <a:ln w="9525">
                <a:noFill/>
                <a:miter lim="800000"/>
                <a:headEnd/>
                <a:tailEnd/>
              </a:ln>
            </p:spPr>
            <p:txBody>
              <a:bodyPr/>
              <a:lstStyle/>
              <a:p>
                <a:pPr>
                  <a:defRPr/>
                </a:pPr>
                <a:endParaRPr lang="zh-CN" altLang="zh-CN" sz="2400">
                  <a:latin typeface="Times New Roman" pitchFamily="18" charset="0"/>
                </a:endParaRPr>
              </a:p>
            </p:txBody>
          </p:sp>
          <p:sp>
            <p:nvSpPr>
              <p:cNvPr id="17" name="Rectangle 15"/>
              <p:cNvSpPr>
                <a:spLocks noChangeArrowheads="1"/>
              </p:cNvSpPr>
              <p:nvPr userDrawn="1"/>
            </p:nvSpPr>
            <p:spPr bwMode="auto">
              <a:xfrm>
                <a:off x="719" y="1857"/>
                <a:ext cx="368" cy="406"/>
              </a:xfrm>
              <a:prstGeom prst="rect">
                <a:avLst/>
              </a:prstGeom>
              <a:solidFill>
                <a:schemeClr val="accent2"/>
              </a:solidFill>
              <a:ln w="9525">
                <a:noFill/>
                <a:miter lim="800000"/>
                <a:headEnd/>
                <a:tailEnd/>
              </a:ln>
            </p:spPr>
            <p:txBody>
              <a:bodyPr/>
              <a:lstStyle/>
              <a:p>
                <a:pPr>
                  <a:defRPr/>
                </a:pPr>
                <a:endParaRPr lang="zh-CN" altLang="zh-CN" sz="2400">
                  <a:latin typeface="Times New Roman" pitchFamily="18" charset="0"/>
                </a:endParaRPr>
              </a:p>
            </p:txBody>
          </p:sp>
        </p:grpSp>
      </p:grpSp>
      <p:sp>
        <p:nvSpPr>
          <p:cNvPr id="129043" name="Rectangle 19"/>
          <p:cNvSpPr>
            <a:spLocks noGrp="1" noChangeArrowheads="1"/>
          </p:cNvSpPr>
          <p:nvPr>
            <p:ph type="ctrTitle"/>
          </p:nvPr>
        </p:nvSpPr>
        <p:spPr>
          <a:xfrm>
            <a:off x="2971800" y="1828800"/>
            <a:ext cx="6019800" cy="2209800"/>
          </a:xfrm>
        </p:spPr>
        <p:txBody>
          <a:bodyPr/>
          <a:lstStyle>
            <a:lvl1pPr>
              <a:defRPr sz="5000">
                <a:solidFill>
                  <a:srgbClr val="FFFFFF"/>
                </a:solidFill>
              </a:defRPr>
            </a:lvl1pPr>
          </a:lstStyle>
          <a:p>
            <a:pPr lvl="0"/>
            <a:r>
              <a:rPr lang="zh-CN" altLang="en-US" noProof="0" smtClean="0"/>
              <a:t>单击此处编辑母版标题样式</a:t>
            </a:r>
          </a:p>
        </p:txBody>
      </p:sp>
      <p:sp>
        <p:nvSpPr>
          <p:cNvPr id="129044" name="Rectangle 20"/>
          <p:cNvSpPr>
            <a:spLocks noGrp="1" noChangeArrowheads="1"/>
          </p:cNvSpPr>
          <p:nvPr>
            <p:ph type="subTitle" idx="1"/>
          </p:nvPr>
        </p:nvSpPr>
        <p:spPr>
          <a:xfrm>
            <a:off x="2971800" y="4267200"/>
            <a:ext cx="6019800" cy="1752600"/>
          </a:xfrm>
        </p:spPr>
        <p:txBody>
          <a:bodyPr/>
          <a:lstStyle>
            <a:lvl1pPr marL="0" indent="0">
              <a:buFont typeface="Wingdings" pitchFamily="2" charset="2"/>
              <a:buNone/>
              <a:defRPr sz="3400"/>
            </a:lvl1pPr>
          </a:lstStyle>
          <a:p>
            <a:pPr lvl="0"/>
            <a:r>
              <a:rPr lang="zh-CN" altLang="en-US" noProof="0" smtClean="0"/>
              <a:t>单击此处编辑母版副标题样式</a:t>
            </a:r>
          </a:p>
        </p:txBody>
      </p:sp>
      <p:sp>
        <p:nvSpPr>
          <p:cNvPr id="18" name="Rectangle 16"/>
          <p:cNvSpPr>
            <a:spLocks noGrp="1" noChangeArrowheads="1"/>
          </p:cNvSpPr>
          <p:nvPr>
            <p:ph type="dt" sz="half" idx="10"/>
          </p:nvPr>
        </p:nvSpPr>
        <p:spPr>
          <a:xfrm>
            <a:off x="457200" y="6248400"/>
            <a:ext cx="2133600" cy="457200"/>
          </a:xfrm>
        </p:spPr>
        <p:txBody>
          <a:bodyPr/>
          <a:lstStyle>
            <a:lvl1pPr>
              <a:defRPr/>
            </a:lvl1pPr>
          </a:lstStyle>
          <a:p>
            <a:pPr>
              <a:defRPr/>
            </a:pPr>
            <a:fld id="{06C1DECC-A424-4A7A-B285-67D3675E2E8F}" type="datetime1">
              <a:rPr lang="zh-CN" altLang="en-US"/>
              <a:pPr>
                <a:defRPr/>
              </a:pPr>
              <a:t>2015/12/8</a:t>
            </a:fld>
            <a:endParaRPr lang="en-US" altLang="zh-CN"/>
          </a:p>
        </p:txBody>
      </p:sp>
      <p:sp>
        <p:nvSpPr>
          <p:cNvPr id="19" name="Rectangle 17"/>
          <p:cNvSpPr>
            <a:spLocks noGrp="1" noChangeArrowheads="1"/>
          </p:cNvSpPr>
          <p:nvPr>
            <p:ph type="ftr" sz="quarter" idx="11"/>
          </p:nvPr>
        </p:nvSpPr>
        <p:spPr/>
        <p:txBody>
          <a:bodyPr/>
          <a:lstStyle>
            <a:lvl1pPr>
              <a:defRPr/>
            </a:lvl1pPr>
          </a:lstStyle>
          <a:p>
            <a:pPr>
              <a:defRPr/>
            </a:pPr>
            <a:r>
              <a:rPr lang="en-US" altLang="zh-CN"/>
              <a:t>计算机科学与工程学院</a:t>
            </a:r>
          </a:p>
        </p:txBody>
      </p:sp>
      <p:sp>
        <p:nvSpPr>
          <p:cNvPr id="20" name="Rectangle 18"/>
          <p:cNvSpPr>
            <a:spLocks noGrp="1" noChangeArrowheads="1"/>
          </p:cNvSpPr>
          <p:nvPr>
            <p:ph type="sldNum" sz="quarter" idx="12"/>
          </p:nvPr>
        </p:nvSpPr>
        <p:spPr>
          <a:xfrm>
            <a:off x="6553200" y="6248400"/>
            <a:ext cx="2133600" cy="457200"/>
          </a:xfrm>
        </p:spPr>
        <p:txBody>
          <a:bodyPr lIns="91440" tIns="45720" rIns="91440" bIns="45720"/>
          <a:lstStyle>
            <a:lvl1pPr>
              <a:defRPr/>
            </a:lvl1pPr>
          </a:lstStyle>
          <a:p>
            <a:pPr>
              <a:defRPr/>
            </a:pPr>
            <a:fld id="{093C8248-06AE-4ED3-B8C6-4D7834E0EC7D}" type="slidenum">
              <a:rPr lang="en-US" altLang="zh-CN"/>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
          <p:cNvSpPr>
            <a:spLocks noGrp="1" noChangeArrowheads="1"/>
          </p:cNvSpPr>
          <p:nvPr>
            <p:ph type="ftr" sz="quarter" idx="10"/>
          </p:nvPr>
        </p:nvSpPr>
        <p:spPr>
          <a:ln/>
        </p:spPr>
        <p:txBody>
          <a:bodyPr/>
          <a:lstStyle>
            <a:lvl1pPr>
              <a:defRPr/>
            </a:lvl1pPr>
          </a:lstStyle>
          <a:p>
            <a:pPr>
              <a:defRPr/>
            </a:pPr>
            <a:r>
              <a:rPr lang="en-US" altLang="zh-CN"/>
              <a:t>计算机科学与工程学院</a:t>
            </a:r>
          </a:p>
        </p:txBody>
      </p:sp>
      <p:sp>
        <p:nvSpPr>
          <p:cNvPr id="5" name="Rectangle 3"/>
          <p:cNvSpPr>
            <a:spLocks noGrp="1" noChangeArrowheads="1"/>
          </p:cNvSpPr>
          <p:nvPr>
            <p:ph type="sldNum" sz="quarter" idx="11"/>
          </p:nvPr>
        </p:nvSpPr>
        <p:spPr>
          <a:ln/>
        </p:spPr>
        <p:txBody>
          <a:bodyPr/>
          <a:lstStyle>
            <a:lvl1pPr>
              <a:defRPr/>
            </a:lvl1pPr>
          </a:lstStyle>
          <a:p>
            <a:pPr>
              <a:defRPr/>
            </a:pPr>
            <a:fld id="{D5CC8F27-0DA9-4214-8D28-8580F939BEF4}" type="slidenum">
              <a:rPr lang="en-US" altLang="zh-CN"/>
              <a:pPr>
                <a:defRPr/>
              </a:pPr>
              <a:t>‹#›</a:t>
            </a:fld>
            <a:endParaRPr lang="en-US" altLang="zh-CN"/>
          </a:p>
        </p:txBody>
      </p:sp>
      <p:sp>
        <p:nvSpPr>
          <p:cNvPr id="6" name="Rectangle 16"/>
          <p:cNvSpPr>
            <a:spLocks noGrp="1" noChangeArrowheads="1"/>
          </p:cNvSpPr>
          <p:nvPr>
            <p:ph type="dt" sz="half" idx="12"/>
          </p:nvPr>
        </p:nvSpPr>
        <p:spPr>
          <a:ln/>
        </p:spPr>
        <p:txBody>
          <a:bodyPr/>
          <a:lstStyle>
            <a:lvl1pPr>
              <a:defRPr/>
            </a:lvl1pPr>
          </a:lstStyle>
          <a:p>
            <a:pPr>
              <a:defRPr/>
            </a:pPr>
            <a:fld id="{1A32327B-E618-47C9-8C5C-9641BBC4FCB6}" type="datetime1">
              <a:rPr lang="zh-CN" altLang="en-US"/>
              <a:pPr>
                <a:defRPr/>
              </a:pPr>
              <a:t>2015/12/8</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457200"/>
            <a:ext cx="2057400" cy="5410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457200"/>
            <a:ext cx="6019800" cy="54102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
          <p:cNvSpPr>
            <a:spLocks noGrp="1" noChangeArrowheads="1"/>
          </p:cNvSpPr>
          <p:nvPr>
            <p:ph type="ftr" sz="quarter" idx="10"/>
          </p:nvPr>
        </p:nvSpPr>
        <p:spPr>
          <a:ln/>
        </p:spPr>
        <p:txBody>
          <a:bodyPr/>
          <a:lstStyle>
            <a:lvl1pPr>
              <a:defRPr/>
            </a:lvl1pPr>
          </a:lstStyle>
          <a:p>
            <a:pPr>
              <a:defRPr/>
            </a:pPr>
            <a:r>
              <a:rPr lang="en-US" altLang="zh-CN"/>
              <a:t>计算机科学与工程学院</a:t>
            </a:r>
          </a:p>
        </p:txBody>
      </p:sp>
      <p:sp>
        <p:nvSpPr>
          <p:cNvPr id="5" name="Rectangle 3"/>
          <p:cNvSpPr>
            <a:spLocks noGrp="1" noChangeArrowheads="1"/>
          </p:cNvSpPr>
          <p:nvPr>
            <p:ph type="sldNum" sz="quarter" idx="11"/>
          </p:nvPr>
        </p:nvSpPr>
        <p:spPr>
          <a:ln/>
        </p:spPr>
        <p:txBody>
          <a:bodyPr/>
          <a:lstStyle>
            <a:lvl1pPr>
              <a:defRPr/>
            </a:lvl1pPr>
          </a:lstStyle>
          <a:p>
            <a:pPr>
              <a:defRPr/>
            </a:pPr>
            <a:fld id="{7FF1DD27-D15F-41BD-B741-A63DAD0AE7D9}" type="slidenum">
              <a:rPr lang="en-US" altLang="zh-CN"/>
              <a:pPr>
                <a:defRPr/>
              </a:pPr>
              <a:t>‹#›</a:t>
            </a:fld>
            <a:endParaRPr lang="en-US" altLang="zh-CN"/>
          </a:p>
        </p:txBody>
      </p:sp>
      <p:sp>
        <p:nvSpPr>
          <p:cNvPr id="6" name="Rectangle 16"/>
          <p:cNvSpPr>
            <a:spLocks noGrp="1" noChangeArrowheads="1"/>
          </p:cNvSpPr>
          <p:nvPr>
            <p:ph type="dt" sz="half" idx="12"/>
          </p:nvPr>
        </p:nvSpPr>
        <p:spPr>
          <a:ln/>
        </p:spPr>
        <p:txBody>
          <a:bodyPr/>
          <a:lstStyle>
            <a:lvl1pPr>
              <a:defRPr/>
            </a:lvl1pPr>
          </a:lstStyle>
          <a:p>
            <a:pPr>
              <a:defRPr/>
            </a:pPr>
            <a:fld id="{91C26428-DC3D-43B3-B0F8-A18D40CD1FB9}" type="datetime1">
              <a:rPr lang="zh-CN" altLang="en-US"/>
              <a:pPr>
                <a:defRPr/>
              </a:pPr>
              <a:t>2015/12/8</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
          <p:cNvSpPr>
            <a:spLocks noGrp="1" noChangeArrowheads="1"/>
          </p:cNvSpPr>
          <p:nvPr>
            <p:ph type="ftr" sz="quarter" idx="10"/>
          </p:nvPr>
        </p:nvSpPr>
        <p:spPr>
          <a:ln/>
        </p:spPr>
        <p:txBody>
          <a:bodyPr/>
          <a:lstStyle>
            <a:lvl1pPr>
              <a:defRPr/>
            </a:lvl1pPr>
          </a:lstStyle>
          <a:p>
            <a:pPr>
              <a:defRPr/>
            </a:pPr>
            <a:r>
              <a:rPr lang="en-US" altLang="zh-CN"/>
              <a:t>计算机科学与工程学院</a:t>
            </a:r>
          </a:p>
        </p:txBody>
      </p:sp>
      <p:sp>
        <p:nvSpPr>
          <p:cNvPr id="5" name="Rectangle 3"/>
          <p:cNvSpPr>
            <a:spLocks noGrp="1" noChangeArrowheads="1"/>
          </p:cNvSpPr>
          <p:nvPr>
            <p:ph type="sldNum" sz="quarter" idx="11"/>
          </p:nvPr>
        </p:nvSpPr>
        <p:spPr>
          <a:ln/>
        </p:spPr>
        <p:txBody>
          <a:bodyPr/>
          <a:lstStyle>
            <a:lvl1pPr>
              <a:defRPr/>
            </a:lvl1pPr>
          </a:lstStyle>
          <a:p>
            <a:pPr>
              <a:defRPr/>
            </a:pPr>
            <a:fld id="{8BE21B34-F784-45B9-9044-7E774D76BB4A}" type="slidenum">
              <a:rPr lang="en-US" altLang="zh-CN"/>
              <a:pPr>
                <a:defRPr/>
              </a:pPr>
              <a:t>‹#›</a:t>
            </a:fld>
            <a:endParaRPr lang="en-US" altLang="zh-CN"/>
          </a:p>
        </p:txBody>
      </p:sp>
      <p:sp>
        <p:nvSpPr>
          <p:cNvPr id="6" name="Rectangle 16"/>
          <p:cNvSpPr>
            <a:spLocks noGrp="1" noChangeArrowheads="1"/>
          </p:cNvSpPr>
          <p:nvPr>
            <p:ph type="dt" sz="half" idx="12"/>
          </p:nvPr>
        </p:nvSpPr>
        <p:spPr>
          <a:ln/>
        </p:spPr>
        <p:txBody>
          <a:bodyPr/>
          <a:lstStyle>
            <a:lvl1pPr>
              <a:defRPr/>
            </a:lvl1pPr>
          </a:lstStyle>
          <a:p>
            <a:pPr>
              <a:defRPr/>
            </a:pPr>
            <a:fld id="{538640D3-AC6F-4DF5-A743-C2FE517C6393}" type="datetime1">
              <a:rPr lang="zh-CN" altLang="en-US"/>
              <a:pPr>
                <a:defRPr/>
              </a:pPr>
              <a:t>2015/12/8</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2"/>
          <p:cNvSpPr>
            <a:spLocks noGrp="1" noChangeArrowheads="1"/>
          </p:cNvSpPr>
          <p:nvPr>
            <p:ph type="ftr" sz="quarter" idx="10"/>
          </p:nvPr>
        </p:nvSpPr>
        <p:spPr>
          <a:ln/>
        </p:spPr>
        <p:txBody>
          <a:bodyPr/>
          <a:lstStyle>
            <a:lvl1pPr>
              <a:defRPr/>
            </a:lvl1pPr>
          </a:lstStyle>
          <a:p>
            <a:pPr>
              <a:defRPr/>
            </a:pPr>
            <a:r>
              <a:rPr lang="en-US" altLang="zh-CN"/>
              <a:t>计算机科学与工程学院</a:t>
            </a:r>
          </a:p>
        </p:txBody>
      </p:sp>
      <p:sp>
        <p:nvSpPr>
          <p:cNvPr id="5" name="Rectangle 3"/>
          <p:cNvSpPr>
            <a:spLocks noGrp="1" noChangeArrowheads="1"/>
          </p:cNvSpPr>
          <p:nvPr>
            <p:ph type="sldNum" sz="quarter" idx="11"/>
          </p:nvPr>
        </p:nvSpPr>
        <p:spPr>
          <a:ln/>
        </p:spPr>
        <p:txBody>
          <a:bodyPr/>
          <a:lstStyle>
            <a:lvl1pPr>
              <a:defRPr/>
            </a:lvl1pPr>
          </a:lstStyle>
          <a:p>
            <a:pPr>
              <a:defRPr/>
            </a:pPr>
            <a:fld id="{6E2D8DAE-9CED-4672-847A-9E0A64A20632}" type="slidenum">
              <a:rPr lang="en-US" altLang="zh-CN"/>
              <a:pPr>
                <a:defRPr/>
              </a:pPr>
              <a:t>‹#›</a:t>
            </a:fld>
            <a:endParaRPr lang="en-US" altLang="zh-CN"/>
          </a:p>
        </p:txBody>
      </p:sp>
      <p:sp>
        <p:nvSpPr>
          <p:cNvPr id="6" name="Rectangle 16"/>
          <p:cNvSpPr>
            <a:spLocks noGrp="1" noChangeArrowheads="1"/>
          </p:cNvSpPr>
          <p:nvPr>
            <p:ph type="dt" sz="half" idx="12"/>
          </p:nvPr>
        </p:nvSpPr>
        <p:spPr>
          <a:ln/>
        </p:spPr>
        <p:txBody>
          <a:bodyPr/>
          <a:lstStyle>
            <a:lvl1pPr>
              <a:defRPr/>
            </a:lvl1pPr>
          </a:lstStyle>
          <a:p>
            <a:pPr>
              <a:defRPr/>
            </a:pPr>
            <a:fld id="{2611CA05-5DBD-4487-BCC8-4F35480C2084}" type="datetime1">
              <a:rPr lang="zh-CN" altLang="en-US"/>
              <a:pPr>
                <a:defRPr/>
              </a:pPr>
              <a:t>2015/12/8</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2"/>
          <p:cNvSpPr>
            <a:spLocks noGrp="1" noChangeArrowheads="1"/>
          </p:cNvSpPr>
          <p:nvPr>
            <p:ph type="ftr" sz="quarter" idx="10"/>
          </p:nvPr>
        </p:nvSpPr>
        <p:spPr>
          <a:ln/>
        </p:spPr>
        <p:txBody>
          <a:bodyPr/>
          <a:lstStyle>
            <a:lvl1pPr>
              <a:defRPr/>
            </a:lvl1pPr>
          </a:lstStyle>
          <a:p>
            <a:pPr>
              <a:defRPr/>
            </a:pPr>
            <a:r>
              <a:rPr lang="en-US" altLang="zh-CN"/>
              <a:t>计算机科学与工程学院</a:t>
            </a:r>
          </a:p>
        </p:txBody>
      </p:sp>
      <p:sp>
        <p:nvSpPr>
          <p:cNvPr id="6" name="Rectangle 3"/>
          <p:cNvSpPr>
            <a:spLocks noGrp="1" noChangeArrowheads="1"/>
          </p:cNvSpPr>
          <p:nvPr>
            <p:ph type="sldNum" sz="quarter" idx="11"/>
          </p:nvPr>
        </p:nvSpPr>
        <p:spPr>
          <a:ln/>
        </p:spPr>
        <p:txBody>
          <a:bodyPr/>
          <a:lstStyle>
            <a:lvl1pPr>
              <a:defRPr/>
            </a:lvl1pPr>
          </a:lstStyle>
          <a:p>
            <a:pPr>
              <a:defRPr/>
            </a:pPr>
            <a:fld id="{B65F7D42-9663-46E4-B415-CB919DCB17BF}" type="slidenum">
              <a:rPr lang="en-US" altLang="zh-CN"/>
              <a:pPr>
                <a:defRPr/>
              </a:pPr>
              <a:t>‹#›</a:t>
            </a:fld>
            <a:endParaRPr lang="en-US" altLang="zh-CN"/>
          </a:p>
        </p:txBody>
      </p:sp>
      <p:sp>
        <p:nvSpPr>
          <p:cNvPr id="7" name="Rectangle 16"/>
          <p:cNvSpPr>
            <a:spLocks noGrp="1" noChangeArrowheads="1"/>
          </p:cNvSpPr>
          <p:nvPr>
            <p:ph type="dt" sz="half" idx="12"/>
          </p:nvPr>
        </p:nvSpPr>
        <p:spPr>
          <a:ln/>
        </p:spPr>
        <p:txBody>
          <a:bodyPr/>
          <a:lstStyle>
            <a:lvl1pPr>
              <a:defRPr/>
            </a:lvl1pPr>
          </a:lstStyle>
          <a:p>
            <a:pPr>
              <a:defRPr/>
            </a:pPr>
            <a:fld id="{451FD910-5617-4687-965C-DBD67A0E2D82}" type="datetime1">
              <a:rPr lang="zh-CN" altLang="en-US"/>
              <a:pPr>
                <a:defRPr/>
              </a:pPr>
              <a:t>2015/12/8</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2"/>
          <p:cNvSpPr>
            <a:spLocks noGrp="1" noChangeArrowheads="1"/>
          </p:cNvSpPr>
          <p:nvPr>
            <p:ph type="ftr" sz="quarter" idx="10"/>
          </p:nvPr>
        </p:nvSpPr>
        <p:spPr>
          <a:ln/>
        </p:spPr>
        <p:txBody>
          <a:bodyPr/>
          <a:lstStyle>
            <a:lvl1pPr>
              <a:defRPr/>
            </a:lvl1pPr>
          </a:lstStyle>
          <a:p>
            <a:pPr>
              <a:defRPr/>
            </a:pPr>
            <a:r>
              <a:rPr lang="en-US" altLang="zh-CN"/>
              <a:t>计算机科学与工程学院</a:t>
            </a:r>
          </a:p>
        </p:txBody>
      </p:sp>
      <p:sp>
        <p:nvSpPr>
          <p:cNvPr id="8" name="Rectangle 3"/>
          <p:cNvSpPr>
            <a:spLocks noGrp="1" noChangeArrowheads="1"/>
          </p:cNvSpPr>
          <p:nvPr>
            <p:ph type="sldNum" sz="quarter" idx="11"/>
          </p:nvPr>
        </p:nvSpPr>
        <p:spPr>
          <a:ln/>
        </p:spPr>
        <p:txBody>
          <a:bodyPr/>
          <a:lstStyle>
            <a:lvl1pPr>
              <a:defRPr/>
            </a:lvl1pPr>
          </a:lstStyle>
          <a:p>
            <a:pPr>
              <a:defRPr/>
            </a:pPr>
            <a:fld id="{64BC3D2D-5C80-402B-9CF4-25D27CAB9366}" type="slidenum">
              <a:rPr lang="en-US" altLang="zh-CN"/>
              <a:pPr>
                <a:defRPr/>
              </a:pPr>
              <a:t>‹#›</a:t>
            </a:fld>
            <a:endParaRPr lang="en-US" altLang="zh-CN"/>
          </a:p>
        </p:txBody>
      </p:sp>
      <p:sp>
        <p:nvSpPr>
          <p:cNvPr id="9" name="Rectangle 16"/>
          <p:cNvSpPr>
            <a:spLocks noGrp="1" noChangeArrowheads="1"/>
          </p:cNvSpPr>
          <p:nvPr>
            <p:ph type="dt" sz="half" idx="12"/>
          </p:nvPr>
        </p:nvSpPr>
        <p:spPr>
          <a:ln/>
        </p:spPr>
        <p:txBody>
          <a:bodyPr/>
          <a:lstStyle>
            <a:lvl1pPr>
              <a:defRPr/>
            </a:lvl1pPr>
          </a:lstStyle>
          <a:p>
            <a:pPr>
              <a:defRPr/>
            </a:pPr>
            <a:fld id="{95DA4024-578E-4074-8B7D-EFDDEB964579}" type="datetime1">
              <a:rPr lang="zh-CN" altLang="en-US"/>
              <a:pPr>
                <a:defRPr/>
              </a:pPr>
              <a:t>2015/12/8</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2"/>
          <p:cNvSpPr>
            <a:spLocks noGrp="1" noChangeArrowheads="1"/>
          </p:cNvSpPr>
          <p:nvPr>
            <p:ph type="ftr" sz="quarter" idx="10"/>
          </p:nvPr>
        </p:nvSpPr>
        <p:spPr>
          <a:ln/>
        </p:spPr>
        <p:txBody>
          <a:bodyPr/>
          <a:lstStyle>
            <a:lvl1pPr>
              <a:defRPr/>
            </a:lvl1pPr>
          </a:lstStyle>
          <a:p>
            <a:pPr>
              <a:defRPr/>
            </a:pPr>
            <a:r>
              <a:rPr lang="en-US" altLang="zh-CN"/>
              <a:t>计算机科学与工程学院</a:t>
            </a:r>
          </a:p>
        </p:txBody>
      </p:sp>
      <p:sp>
        <p:nvSpPr>
          <p:cNvPr id="4" name="Rectangle 3"/>
          <p:cNvSpPr>
            <a:spLocks noGrp="1" noChangeArrowheads="1"/>
          </p:cNvSpPr>
          <p:nvPr>
            <p:ph type="sldNum" sz="quarter" idx="11"/>
          </p:nvPr>
        </p:nvSpPr>
        <p:spPr>
          <a:ln/>
        </p:spPr>
        <p:txBody>
          <a:bodyPr/>
          <a:lstStyle>
            <a:lvl1pPr>
              <a:defRPr/>
            </a:lvl1pPr>
          </a:lstStyle>
          <a:p>
            <a:pPr>
              <a:defRPr/>
            </a:pPr>
            <a:fld id="{EAF4B9D7-2D6B-4994-B1A7-3E2FE88785C8}" type="slidenum">
              <a:rPr lang="en-US" altLang="zh-CN"/>
              <a:pPr>
                <a:defRPr/>
              </a:pPr>
              <a:t>‹#›</a:t>
            </a:fld>
            <a:endParaRPr lang="en-US" altLang="zh-CN"/>
          </a:p>
        </p:txBody>
      </p:sp>
      <p:sp>
        <p:nvSpPr>
          <p:cNvPr id="5" name="Rectangle 16"/>
          <p:cNvSpPr>
            <a:spLocks noGrp="1" noChangeArrowheads="1"/>
          </p:cNvSpPr>
          <p:nvPr>
            <p:ph type="dt" sz="half" idx="12"/>
          </p:nvPr>
        </p:nvSpPr>
        <p:spPr>
          <a:ln/>
        </p:spPr>
        <p:txBody>
          <a:bodyPr/>
          <a:lstStyle>
            <a:lvl1pPr>
              <a:defRPr/>
            </a:lvl1pPr>
          </a:lstStyle>
          <a:p>
            <a:pPr>
              <a:defRPr/>
            </a:pPr>
            <a:fld id="{3884EF74-24A0-46EB-82F5-EA4130005616}" type="datetime1">
              <a:rPr lang="zh-CN" altLang="en-US"/>
              <a:pPr>
                <a:defRPr/>
              </a:pPr>
              <a:t>2015/12/8</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
          <p:cNvSpPr>
            <a:spLocks noGrp="1" noChangeArrowheads="1"/>
          </p:cNvSpPr>
          <p:nvPr>
            <p:ph type="ftr" sz="quarter" idx="10"/>
          </p:nvPr>
        </p:nvSpPr>
        <p:spPr>
          <a:ln/>
        </p:spPr>
        <p:txBody>
          <a:bodyPr/>
          <a:lstStyle>
            <a:lvl1pPr>
              <a:defRPr/>
            </a:lvl1pPr>
          </a:lstStyle>
          <a:p>
            <a:pPr>
              <a:defRPr/>
            </a:pPr>
            <a:r>
              <a:rPr lang="en-US" altLang="zh-CN"/>
              <a:t>计算机科学与工程学院</a:t>
            </a:r>
          </a:p>
        </p:txBody>
      </p:sp>
      <p:sp>
        <p:nvSpPr>
          <p:cNvPr id="3" name="Rectangle 3"/>
          <p:cNvSpPr>
            <a:spLocks noGrp="1" noChangeArrowheads="1"/>
          </p:cNvSpPr>
          <p:nvPr>
            <p:ph type="sldNum" sz="quarter" idx="11"/>
          </p:nvPr>
        </p:nvSpPr>
        <p:spPr>
          <a:ln/>
        </p:spPr>
        <p:txBody>
          <a:bodyPr/>
          <a:lstStyle>
            <a:lvl1pPr>
              <a:defRPr/>
            </a:lvl1pPr>
          </a:lstStyle>
          <a:p>
            <a:pPr>
              <a:defRPr/>
            </a:pPr>
            <a:fld id="{A3CA9D1F-442D-450A-8D9E-BCBF28B4C01B}" type="slidenum">
              <a:rPr lang="en-US" altLang="zh-CN"/>
              <a:pPr>
                <a:defRPr/>
              </a:pPr>
              <a:t>‹#›</a:t>
            </a:fld>
            <a:endParaRPr lang="en-US" altLang="zh-CN"/>
          </a:p>
        </p:txBody>
      </p:sp>
      <p:sp>
        <p:nvSpPr>
          <p:cNvPr id="4" name="Rectangle 16"/>
          <p:cNvSpPr>
            <a:spLocks noGrp="1" noChangeArrowheads="1"/>
          </p:cNvSpPr>
          <p:nvPr>
            <p:ph type="dt" sz="half" idx="12"/>
          </p:nvPr>
        </p:nvSpPr>
        <p:spPr>
          <a:ln/>
        </p:spPr>
        <p:txBody>
          <a:bodyPr/>
          <a:lstStyle>
            <a:lvl1pPr>
              <a:defRPr/>
            </a:lvl1pPr>
          </a:lstStyle>
          <a:p>
            <a:pPr>
              <a:defRPr/>
            </a:pPr>
            <a:fld id="{74EDB187-A4C2-4AD6-BC44-E846788D3CC9}" type="datetime1">
              <a:rPr lang="zh-CN" altLang="en-US"/>
              <a:pPr>
                <a:defRPr/>
              </a:pPr>
              <a:t>2015/12/8</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2"/>
          <p:cNvSpPr>
            <a:spLocks noGrp="1" noChangeArrowheads="1"/>
          </p:cNvSpPr>
          <p:nvPr>
            <p:ph type="ftr" sz="quarter" idx="10"/>
          </p:nvPr>
        </p:nvSpPr>
        <p:spPr>
          <a:ln/>
        </p:spPr>
        <p:txBody>
          <a:bodyPr/>
          <a:lstStyle>
            <a:lvl1pPr>
              <a:defRPr/>
            </a:lvl1pPr>
          </a:lstStyle>
          <a:p>
            <a:pPr>
              <a:defRPr/>
            </a:pPr>
            <a:r>
              <a:rPr lang="en-US" altLang="zh-CN"/>
              <a:t>计算机科学与工程学院</a:t>
            </a:r>
          </a:p>
        </p:txBody>
      </p:sp>
      <p:sp>
        <p:nvSpPr>
          <p:cNvPr id="6" name="Rectangle 3"/>
          <p:cNvSpPr>
            <a:spLocks noGrp="1" noChangeArrowheads="1"/>
          </p:cNvSpPr>
          <p:nvPr>
            <p:ph type="sldNum" sz="quarter" idx="11"/>
          </p:nvPr>
        </p:nvSpPr>
        <p:spPr>
          <a:ln/>
        </p:spPr>
        <p:txBody>
          <a:bodyPr/>
          <a:lstStyle>
            <a:lvl1pPr>
              <a:defRPr/>
            </a:lvl1pPr>
          </a:lstStyle>
          <a:p>
            <a:pPr>
              <a:defRPr/>
            </a:pPr>
            <a:fld id="{A469B3BD-F905-4608-AAC5-ABE07D47EB5E}" type="slidenum">
              <a:rPr lang="en-US" altLang="zh-CN"/>
              <a:pPr>
                <a:defRPr/>
              </a:pPr>
              <a:t>‹#›</a:t>
            </a:fld>
            <a:endParaRPr lang="en-US" altLang="zh-CN"/>
          </a:p>
        </p:txBody>
      </p:sp>
      <p:sp>
        <p:nvSpPr>
          <p:cNvPr id="7" name="Rectangle 16"/>
          <p:cNvSpPr>
            <a:spLocks noGrp="1" noChangeArrowheads="1"/>
          </p:cNvSpPr>
          <p:nvPr>
            <p:ph type="dt" sz="half" idx="12"/>
          </p:nvPr>
        </p:nvSpPr>
        <p:spPr>
          <a:ln/>
        </p:spPr>
        <p:txBody>
          <a:bodyPr/>
          <a:lstStyle>
            <a:lvl1pPr>
              <a:defRPr/>
            </a:lvl1pPr>
          </a:lstStyle>
          <a:p>
            <a:pPr>
              <a:defRPr/>
            </a:pPr>
            <a:fld id="{F7E676CF-5D36-49A0-B9DD-649FAF30A169}" type="datetime1">
              <a:rPr lang="zh-CN" altLang="en-US"/>
              <a:pPr>
                <a:defRPr/>
              </a:pPr>
              <a:t>2015/12/8</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2"/>
          <p:cNvSpPr>
            <a:spLocks noGrp="1" noChangeArrowheads="1"/>
          </p:cNvSpPr>
          <p:nvPr>
            <p:ph type="ftr" sz="quarter" idx="10"/>
          </p:nvPr>
        </p:nvSpPr>
        <p:spPr>
          <a:ln/>
        </p:spPr>
        <p:txBody>
          <a:bodyPr/>
          <a:lstStyle>
            <a:lvl1pPr>
              <a:defRPr/>
            </a:lvl1pPr>
          </a:lstStyle>
          <a:p>
            <a:pPr>
              <a:defRPr/>
            </a:pPr>
            <a:r>
              <a:rPr lang="en-US" altLang="zh-CN"/>
              <a:t>计算机科学与工程学院</a:t>
            </a:r>
          </a:p>
        </p:txBody>
      </p:sp>
      <p:sp>
        <p:nvSpPr>
          <p:cNvPr id="6" name="Rectangle 3"/>
          <p:cNvSpPr>
            <a:spLocks noGrp="1" noChangeArrowheads="1"/>
          </p:cNvSpPr>
          <p:nvPr>
            <p:ph type="sldNum" sz="quarter" idx="11"/>
          </p:nvPr>
        </p:nvSpPr>
        <p:spPr>
          <a:ln/>
        </p:spPr>
        <p:txBody>
          <a:bodyPr/>
          <a:lstStyle>
            <a:lvl1pPr>
              <a:defRPr/>
            </a:lvl1pPr>
          </a:lstStyle>
          <a:p>
            <a:pPr>
              <a:defRPr/>
            </a:pPr>
            <a:fld id="{731136DD-9E08-449E-8CAA-4863943054D8}" type="slidenum">
              <a:rPr lang="en-US" altLang="zh-CN"/>
              <a:pPr>
                <a:defRPr/>
              </a:pPr>
              <a:t>‹#›</a:t>
            </a:fld>
            <a:endParaRPr lang="en-US" altLang="zh-CN"/>
          </a:p>
        </p:txBody>
      </p:sp>
      <p:sp>
        <p:nvSpPr>
          <p:cNvPr id="7" name="Rectangle 16"/>
          <p:cNvSpPr>
            <a:spLocks noGrp="1" noChangeArrowheads="1"/>
          </p:cNvSpPr>
          <p:nvPr>
            <p:ph type="dt" sz="half" idx="12"/>
          </p:nvPr>
        </p:nvSpPr>
        <p:spPr>
          <a:ln/>
        </p:spPr>
        <p:txBody>
          <a:bodyPr/>
          <a:lstStyle>
            <a:lvl1pPr>
              <a:defRPr/>
            </a:lvl1pPr>
          </a:lstStyle>
          <a:p>
            <a:pPr>
              <a:defRPr/>
            </a:pPr>
            <a:fld id="{26CAE95C-0841-40FC-8B91-85E4A5C544F1}" type="datetime1">
              <a:rPr lang="zh-CN" altLang="en-US"/>
              <a:pPr>
                <a:defRPr/>
              </a:pPr>
              <a:t>2015/12/8</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28002" name="Rectangle 2"/>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ext uri="{91240B29-F687-4F45-9708-019B960494DF}"/>
            <a:ext uri="{AF507438-7753-43E0-B8FC-AC1667EBCBE1}"/>
          </a:extLst>
        </p:spPr>
        <p:txBody>
          <a:bodyPr vert="horz" wrap="square" lIns="91440" tIns="45720" rIns="91440" bIns="45720" numCol="1" anchor="b" anchorCtr="0" compatLnSpc="1">
            <a:prstTxWarp prst="textNoShape">
              <a:avLst/>
            </a:prstTxWarp>
          </a:bodyPr>
          <a:lstStyle>
            <a:lvl1pPr algn="ctr">
              <a:defRPr sz="1200"/>
            </a:lvl1pPr>
          </a:lstStyle>
          <a:p>
            <a:pPr>
              <a:defRPr/>
            </a:pPr>
            <a:r>
              <a:rPr lang="en-US" altLang="zh-CN"/>
              <a:t>计算机科学与工程学院</a:t>
            </a:r>
          </a:p>
        </p:txBody>
      </p:sp>
      <p:sp>
        <p:nvSpPr>
          <p:cNvPr id="128003" name="Rectangle 3"/>
          <p:cNvSpPr>
            <a:spLocks noGrp="1" noChangeArrowheads="1"/>
          </p:cNvSpPr>
          <p:nvPr>
            <p:ph type="sldNum" sz="quarter" idx="4"/>
          </p:nvPr>
        </p:nvSpPr>
        <p:spPr bwMode="auto">
          <a:xfrm>
            <a:off x="6659563" y="6381750"/>
            <a:ext cx="395287" cy="322263"/>
          </a:xfrm>
          <a:prstGeom prst="rect">
            <a:avLst/>
          </a:prstGeom>
          <a:noFill/>
          <a:ln>
            <a:noFill/>
          </a:ln>
          <a:effectLst/>
          <a:extLst>
            <a:ext uri="{909E8E84-426E-40DD-AFC4-6F175D3DCCD1}"/>
            <a:ext uri="{91240B29-F687-4F45-9708-019B960494DF}"/>
            <a:ext uri="{AF507438-7753-43E0-B8FC-AC1667EBCBE1}"/>
          </a:extLst>
        </p:spPr>
        <p:txBody>
          <a:bodyPr vert="horz" wrap="square" lIns="90000" tIns="46800" rIns="90000" bIns="46800" numCol="1" anchor="b" anchorCtr="0" compatLnSpc="1">
            <a:prstTxWarp prst="textNoShape">
              <a:avLst/>
            </a:prstTxWarp>
          </a:bodyPr>
          <a:lstStyle>
            <a:lvl1pPr algn="r">
              <a:defRPr sz="1200">
                <a:latin typeface="Arial Black" pitchFamily="34" charset="0"/>
              </a:defRPr>
            </a:lvl1pPr>
          </a:lstStyle>
          <a:p>
            <a:pPr>
              <a:defRPr/>
            </a:pPr>
            <a:fld id="{C8AF6C10-42E2-40F7-95D4-91B48C827991}" type="slidenum">
              <a:rPr lang="en-US" altLang="zh-CN"/>
              <a:pPr>
                <a:defRPr/>
              </a:pPr>
              <a:t>‹#›</a:t>
            </a:fld>
            <a:endParaRPr lang="en-US" altLang="zh-CN"/>
          </a:p>
        </p:txBody>
      </p:sp>
      <p:grpSp>
        <p:nvGrpSpPr>
          <p:cNvPr id="2052" name="Group 4"/>
          <p:cNvGrpSpPr>
            <a:grpSpLocks/>
          </p:cNvGrpSpPr>
          <p:nvPr/>
        </p:nvGrpSpPr>
        <p:grpSpPr bwMode="auto">
          <a:xfrm>
            <a:off x="0" y="0"/>
            <a:ext cx="9144000" cy="546100"/>
            <a:chOff x="0" y="0"/>
            <a:chExt cx="5760" cy="344"/>
          </a:xfrm>
        </p:grpSpPr>
        <p:sp>
          <p:nvSpPr>
            <p:cNvPr id="1032"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a:defRPr/>
              </a:pPr>
              <a:endParaRPr lang="zh-CN" altLang="zh-CN" sz="2400">
                <a:latin typeface="Times New Roman" pitchFamily="18" charset="0"/>
              </a:endParaRPr>
            </a:p>
          </p:txBody>
        </p:sp>
        <p:sp>
          <p:nvSpPr>
            <p:cNvPr id="1033"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w="9525">
              <a:noFill/>
              <a:miter lim="800000"/>
              <a:headEnd/>
              <a:tailEnd/>
            </a:ln>
          </p:spPr>
          <p:txBody>
            <a:bodyPr/>
            <a:lstStyle/>
            <a:p>
              <a:pPr>
                <a:defRPr/>
              </a:pPr>
              <a:endParaRPr lang="zh-CN" altLang="zh-CN" sz="2400">
                <a:latin typeface="Times New Roman" pitchFamily="18" charset="0"/>
              </a:endParaRPr>
            </a:p>
          </p:txBody>
        </p:sp>
        <p:sp>
          <p:nvSpPr>
            <p:cNvPr id="1034" name="Rectangle 7"/>
            <p:cNvSpPr>
              <a:spLocks noChangeArrowheads="1"/>
            </p:cNvSpPr>
            <p:nvPr/>
          </p:nvSpPr>
          <p:spPr bwMode="auto">
            <a:xfrm>
              <a:off x="258" y="85"/>
              <a:ext cx="87" cy="89"/>
            </a:xfrm>
            <a:prstGeom prst="rect">
              <a:avLst/>
            </a:prstGeom>
            <a:solidFill>
              <a:schemeClr val="folHlink"/>
            </a:solidFill>
            <a:ln w="9525">
              <a:noFill/>
              <a:miter lim="800000"/>
              <a:headEnd/>
              <a:tailEnd/>
            </a:ln>
          </p:spPr>
          <p:txBody>
            <a:bodyPr/>
            <a:lstStyle/>
            <a:p>
              <a:pPr>
                <a:defRPr/>
              </a:pPr>
              <a:endParaRPr lang="zh-CN" altLang="zh-CN">
                <a:solidFill>
                  <a:schemeClr val="hlink"/>
                </a:solidFill>
              </a:endParaRPr>
            </a:p>
          </p:txBody>
        </p:sp>
        <p:sp>
          <p:nvSpPr>
            <p:cNvPr id="1035" name="Rectangle 8"/>
            <p:cNvSpPr>
              <a:spLocks noChangeArrowheads="1"/>
            </p:cNvSpPr>
            <p:nvPr/>
          </p:nvSpPr>
          <p:spPr bwMode="auto">
            <a:xfrm>
              <a:off x="345" y="0"/>
              <a:ext cx="88" cy="87"/>
            </a:xfrm>
            <a:prstGeom prst="rect">
              <a:avLst/>
            </a:prstGeom>
            <a:solidFill>
              <a:schemeClr val="folHlink"/>
            </a:solidFill>
            <a:ln w="9525">
              <a:noFill/>
              <a:miter lim="800000"/>
              <a:headEnd/>
              <a:tailEnd/>
            </a:ln>
          </p:spPr>
          <p:txBody>
            <a:bodyPr/>
            <a:lstStyle/>
            <a:p>
              <a:pPr>
                <a:defRPr/>
              </a:pPr>
              <a:endParaRPr lang="zh-CN" altLang="zh-CN">
                <a:solidFill>
                  <a:schemeClr val="hlink"/>
                </a:solidFill>
              </a:endParaRPr>
            </a:p>
          </p:txBody>
        </p:sp>
        <p:sp>
          <p:nvSpPr>
            <p:cNvPr id="1036" name="Rectangle 9"/>
            <p:cNvSpPr>
              <a:spLocks noChangeArrowheads="1"/>
            </p:cNvSpPr>
            <p:nvPr/>
          </p:nvSpPr>
          <p:spPr bwMode="auto">
            <a:xfrm>
              <a:off x="345" y="85"/>
              <a:ext cx="88" cy="89"/>
            </a:xfrm>
            <a:prstGeom prst="rect">
              <a:avLst/>
            </a:prstGeom>
            <a:solidFill>
              <a:schemeClr val="accent2"/>
            </a:solidFill>
            <a:ln w="9525">
              <a:noFill/>
              <a:miter lim="800000"/>
              <a:headEnd/>
              <a:tailEnd/>
            </a:ln>
          </p:spPr>
          <p:txBody>
            <a:bodyPr/>
            <a:lstStyle/>
            <a:p>
              <a:pPr>
                <a:defRPr/>
              </a:pPr>
              <a:endParaRPr lang="zh-CN" altLang="zh-CN">
                <a:solidFill>
                  <a:schemeClr val="accent2"/>
                </a:solidFill>
              </a:endParaRPr>
            </a:p>
          </p:txBody>
        </p:sp>
        <p:sp>
          <p:nvSpPr>
            <p:cNvPr id="1037" name="Rectangle 10"/>
            <p:cNvSpPr>
              <a:spLocks noChangeArrowheads="1"/>
            </p:cNvSpPr>
            <p:nvPr/>
          </p:nvSpPr>
          <p:spPr bwMode="auto">
            <a:xfrm>
              <a:off x="173" y="173"/>
              <a:ext cx="86" cy="87"/>
            </a:xfrm>
            <a:prstGeom prst="rect">
              <a:avLst/>
            </a:prstGeom>
            <a:solidFill>
              <a:schemeClr val="folHlink"/>
            </a:solidFill>
            <a:ln w="9525">
              <a:noFill/>
              <a:miter lim="800000"/>
              <a:headEnd/>
              <a:tailEnd/>
            </a:ln>
          </p:spPr>
          <p:txBody>
            <a:bodyPr/>
            <a:lstStyle/>
            <a:p>
              <a:pPr>
                <a:defRPr/>
              </a:pPr>
              <a:endParaRPr lang="zh-CN" altLang="zh-CN">
                <a:solidFill>
                  <a:schemeClr val="hlink"/>
                </a:solidFill>
              </a:endParaRPr>
            </a:p>
          </p:txBody>
        </p:sp>
        <p:sp>
          <p:nvSpPr>
            <p:cNvPr id="1038" name="Rectangle 11"/>
            <p:cNvSpPr>
              <a:spLocks noChangeArrowheads="1"/>
            </p:cNvSpPr>
            <p:nvPr/>
          </p:nvSpPr>
          <p:spPr bwMode="auto">
            <a:xfrm>
              <a:off x="83" y="86"/>
              <a:ext cx="89" cy="87"/>
            </a:xfrm>
            <a:prstGeom prst="rect">
              <a:avLst/>
            </a:prstGeom>
            <a:solidFill>
              <a:schemeClr val="bg2"/>
            </a:solidFill>
            <a:ln w="9525">
              <a:noFill/>
              <a:miter lim="800000"/>
              <a:headEnd/>
              <a:tailEnd/>
            </a:ln>
          </p:spPr>
          <p:txBody>
            <a:bodyPr/>
            <a:lstStyle/>
            <a:p>
              <a:pPr>
                <a:defRPr/>
              </a:pPr>
              <a:endParaRPr lang="zh-CN" altLang="zh-CN" sz="2400">
                <a:latin typeface="Times New Roman" pitchFamily="18" charset="0"/>
              </a:endParaRPr>
            </a:p>
          </p:txBody>
        </p:sp>
        <p:sp>
          <p:nvSpPr>
            <p:cNvPr id="1039" name="Rectangle 12"/>
            <p:cNvSpPr>
              <a:spLocks noChangeArrowheads="1"/>
            </p:cNvSpPr>
            <p:nvPr/>
          </p:nvSpPr>
          <p:spPr bwMode="auto">
            <a:xfrm>
              <a:off x="258" y="171"/>
              <a:ext cx="87" cy="87"/>
            </a:xfrm>
            <a:prstGeom prst="rect">
              <a:avLst/>
            </a:prstGeom>
            <a:solidFill>
              <a:schemeClr val="accent2"/>
            </a:solidFill>
            <a:ln w="9525">
              <a:noFill/>
              <a:miter lim="800000"/>
              <a:headEnd/>
              <a:tailEnd/>
            </a:ln>
          </p:spPr>
          <p:txBody>
            <a:bodyPr/>
            <a:lstStyle/>
            <a:p>
              <a:pPr>
                <a:defRPr/>
              </a:pPr>
              <a:endParaRPr lang="zh-CN" altLang="zh-CN">
                <a:solidFill>
                  <a:schemeClr val="accent2"/>
                </a:solidFill>
              </a:endParaRPr>
            </a:p>
          </p:txBody>
        </p:sp>
        <p:sp>
          <p:nvSpPr>
            <p:cNvPr id="1040" name="Rectangle 13"/>
            <p:cNvSpPr>
              <a:spLocks noChangeArrowheads="1"/>
            </p:cNvSpPr>
            <p:nvPr/>
          </p:nvSpPr>
          <p:spPr bwMode="auto">
            <a:xfrm>
              <a:off x="173" y="258"/>
              <a:ext cx="86" cy="86"/>
            </a:xfrm>
            <a:prstGeom prst="rect">
              <a:avLst/>
            </a:prstGeom>
            <a:solidFill>
              <a:schemeClr val="accent2"/>
            </a:solidFill>
            <a:ln w="9525">
              <a:noFill/>
              <a:miter lim="800000"/>
              <a:headEnd/>
              <a:tailEnd/>
            </a:ln>
          </p:spPr>
          <p:txBody>
            <a:bodyPr/>
            <a:lstStyle/>
            <a:p>
              <a:pPr>
                <a:defRPr/>
              </a:pPr>
              <a:endParaRPr lang="zh-CN" altLang="zh-CN">
                <a:solidFill>
                  <a:schemeClr val="accent2"/>
                </a:solidFill>
              </a:endParaRPr>
            </a:p>
          </p:txBody>
        </p:sp>
      </p:grpSp>
      <p:sp>
        <p:nvSpPr>
          <p:cNvPr id="2053" name="Rectangle 14"/>
          <p:cNvSpPr>
            <a:spLocks noGrp="1" noChangeArrowheads="1"/>
          </p:cNvSpPr>
          <p:nvPr>
            <p:ph type="title"/>
          </p:nvPr>
        </p:nvSpPr>
        <p:spPr bwMode="auto">
          <a:xfrm>
            <a:off x="457200" y="457200"/>
            <a:ext cx="8229600" cy="1371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2054" name="Rectangle 15"/>
          <p:cNvSpPr>
            <a:spLocks noGrp="1" noChangeArrowheads="1"/>
          </p:cNvSpPr>
          <p:nvPr>
            <p:ph type="body" idx="1"/>
          </p:nvPr>
        </p:nvSpPr>
        <p:spPr bwMode="auto">
          <a:xfrm>
            <a:off x="457200" y="1981200"/>
            <a:ext cx="8229600" cy="3886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28016" name="Rectangle 16"/>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ext uri="{91240B29-F687-4F45-9708-019B960494DF}"/>
            <a:ext uri="{AF507438-7753-43E0-B8FC-AC1667EBCBE1}"/>
          </a:extLst>
        </p:spPr>
        <p:txBody>
          <a:bodyPr vert="horz" wrap="square" lIns="91440" tIns="45720" rIns="91440" bIns="45720" numCol="1" anchor="b" anchorCtr="0" compatLnSpc="1">
            <a:prstTxWarp prst="textNoShape">
              <a:avLst/>
            </a:prstTxWarp>
          </a:bodyPr>
          <a:lstStyle>
            <a:lvl1pPr>
              <a:defRPr sz="1200"/>
            </a:lvl1pPr>
          </a:lstStyle>
          <a:p>
            <a:pPr>
              <a:defRPr/>
            </a:pPr>
            <a:fld id="{F396657B-65A4-4D4C-980F-A48E58C5F4B2}" type="datetime1">
              <a:rPr lang="zh-CN" altLang="en-US"/>
              <a:pPr>
                <a:defRPr/>
              </a:pPr>
              <a:t>2015/12/8</a:t>
            </a:fld>
            <a:endParaRPr lang="en-US" altLang="zh-CN"/>
          </a:p>
        </p:txBody>
      </p:sp>
    </p:spTree>
  </p:cSld>
  <p:clrMap bg1="lt1" tx1="dk1" bg2="lt2" tx2="dk2" accent1="accent1" accent2="accent2" accent3="accent3" accent4="accent4" accent5="accent5" accent6="accent6" hlink="hlink" folHlink="folHlink"/>
  <p:sldLayoutIdLst>
    <p:sldLayoutId id="2147483827" r:id="rId1"/>
    <p:sldLayoutId id="2147483817" r:id="rId2"/>
    <p:sldLayoutId id="2147483818" r:id="rId3"/>
    <p:sldLayoutId id="2147483819" r:id="rId4"/>
    <p:sldLayoutId id="2147483820" r:id="rId5"/>
    <p:sldLayoutId id="2147483821" r:id="rId6"/>
    <p:sldLayoutId id="2147483822" r:id="rId7"/>
    <p:sldLayoutId id="2147483823" r:id="rId8"/>
    <p:sldLayoutId id="2147483824" r:id="rId9"/>
    <p:sldLayoutId id="2147483825" r:id="rId10"/>
    <p:sldLayoutId id="2147483826" r:id="rId11"/>
  </p:sldLayoutIdLst>
  <p:hf sldNum="0" hdr="0" ftr="0"/>
  <p:txStyles>
    <p:title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charset="0"/>
          <a:ea typeface="宋体" pitchFamily="2" charset="-122"/>
        </a:defRPr>
      </a:lvl2pPr>
      <a:lvl3pPr algn="l" rtl="0" eaLnBrk="0" fontAlgn="base" hangingPunct="0">
        <a:spcBef>
          <a:spcPct val="0"/>
        </a:spcBef>
        <a:spcAft>
          <a:spcPct val="0"/>
        </a:spcAft>
        <a:defRPr sz="4400">
          <a:solidFill>
            <a:schemeClr val="tx1"/>
          </a:solidFill>
          <a:latin typeface="Arial" charset="0"/>
          <a:ea typeface="宋体" pitchFamily="2" charset="-122"/>
        </a:defRPr>
      </a:lvl3pPr>
      <a:lvl4pPr algn="l" rtl="0" eaLnBrk="0" fontAlgn="base" hangingPunct="0">
        <a:spcBef>
          <a:spcPct val="0"/>
        </a:spcBef>
        <a:spcAft>
          <a:spcPct val="0"/>
        </a:spcAft>
        <a:defRPr sz="4400">
          <a:solidFill>
            <a:schemeClr val="tx1"/>
          </a:solidFill>
          <a:latin typeface="Arial" charset="0"/>
          <a:ea typeface="宋体" pitchFamily="2" charset="-122"/>
        </a:defRPr>
      </a:lvl4pPr>
      <a:lvl5pPr algn="l" rtl="0" eaLnBrk="0" fontAlgn="base" hangingPunct="0">
        <a:spcBef>
          <a:spcPct val="0"/>
        </a:spcBef>
        <a:spcAft>
          <a:spcPct val="0"/>
        </a:spcAft>
        <a:defRPr sz="4400">
          <a:solidFill>
            <a:schemeClr val="tx1"/>
          </a:solidFill>
          <a:latin typeface="Arial" charset="0"/>
          <a:ea typeface="宋体" pitchFamily="2" charset="-122"/>
        </a:defRPr>
      </a:lvl5pPr>
      <a:lvl6pPr marL="457200" algn="l" rtl="0" fontAlgn="base">
        <a:spcBef>
          <a:spcPct val="0"/>
        </a:spcBef>
        <a:spcAft>
          <a:spcPct val="0"/>
        </a:spcAft>
        <a:defRPr sz="4400">
          <a:solidFill>
            <a:schemeClr val="tx1"/>
          </a:solidFill>
          <a:latin typeface="Arial" charset="0"/>
          <a:ea typeface="宋体" pitchFamily="2" charset="-122"/>
        </a:defRPr>
      </a:lvl6pPr>
      <a:lvl7pPr marL="914400" algn="l" rtl="0" fontAlgn="base">
        <a:spcBef>
          <a:spcPct val="0"/>
        </a:spcBef>
        <a:spcAft>
          <a:spcPct val="0"/>
        </a:spcAft>
        <a:defRPr sz="4400">
          <a:solidFill>
            <a:schemeClr val="tx1"/>
          </a:solidFill>
          <a:latin typeface="Arial" charset="0"/>
          <a:ea typeface="宋体" pitchFamily="2" charset="-122"/>
        </a:defRPr>
      </a:lvl7pPr>
      <a:lvl8pPr marL="1371600" algn="l" rtl="0" fontAlgn="base">
        <a:spcBef>
          <a:spcPct val="0"/>
        </a:spcBef>
        <a:spcAft>
          <a:spcPct val="0"/>
        </a:spcAft>
        <a:defRPr sz="4400">
          <a:solidFill>
            <a:schemeClr val="tx1"/>
          </a:solidFill>
          <a:latin typeface="Arial" charset="0"/>
          <a:ea typeface="宋体" pitchFamily="2" charset="-122"/>
        </a:defRPr>
      </a:lvl8pPr>
      <a:lvl9pPr marL="1828800" algn="l" rtl="0" fontAlgn="base">
        <a:spcBef>
          <a:spcPct val="0"/>
        </a:spcBef>
        <a:spcAft>
          <a:spcPct val="0"/>
        </a:spcAft>
        <a:defRPr sz="4400">
          <a:solidFill>
            <a:schemeClr val="tx1"/>
          </a:solidFill>
          <a:latin typeface="Arial" charset="0"/>
          <a:ea typeface="宋体" pitchFamily="2" charset="-122"/>
        </a:defRPr>
      </a:lvl9pPr>
    </p:titleStyle>
    <p:bodyStyle>
      <a:lvl1pPr marL="342900" indent="-342900" algn="l" rtl="0" eaLnBrk="0" fontAlgn="base" hangingPunct="0">
        <a:spcBef>
          <a:spcPct val="20000"/>
        </a:spcBef>
        <a:spcAft>
          <a:spcPct val="0"/>
        </a:spcAft>
        <a:buClr>
          <a:schemeClr val="bg2"/>
        </a:buClr>
        <a:buSzPct val="75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itchFamily="2" charset="2"/>
        <a:buChar char="§"/>
        <a:defRPr sz="2000">
          <a:solidFill>
            <a:schemeClr val="tx1"/>
          </a:solidFill>
          <a:latin typeface="+mn-lt"/>
          <a:ea typeface="+mn-ea"/>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 Id="rId9" Type="http://schemas.openxmlformats.org/officeDocument/2006/relationships/image" Target="../media/image24.png"/></Relationships>
</file>

<file path=ppt/slides/_rels/slide15.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6.png"/><Relationship Id="rId7" Type="http://schemas.openxmlformats.org/officeDocument/2006/relationships/image" Target="../media/image27.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0.png"/><Relationship Id="rId10" Type="http://schemas.openxmlformats.org/officeDocument/2006/relationships/image" Target="../media/image30.png"/><Relationship Id="rId4" Type="http://schemas.openxmlformats.org/officeDocument/2006/relationships/image" Target="../media/image21.png"/><Relationship Id="rId9" Type="http://schemas.openxmlformats.org/officeDocument/2006/relationships/image" Target="../media/image29.png"/></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0.png"/><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4.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p:txBody>
          <a:bodyPr/>
          <a:lstStyle/>
          <a:p>
            <a:pPr eaLnBrk="1" hangingPunct="1"/>
            <a:r>
              <a:rPr lang="zh-CN" altLang="en-US" sz="4000" b="1" smtClean="0"/>
              <a:t>有效复杂度的助听器听觉补偿</a:t>
            </a:r>
            <a:endParaRPr lang="zh-CN" altLang="en-US" sz="4000" smtClean="0"/>
          </a:p>
        </p:txBody>
      </p:sp>
      <p:sp>
        <p:nvSpPr>
          <p:cNvPr id="4099" name="Rectangle 3"/>
          <p:cNvSpPr>
            <a:spLocks noGrp="1" noChangeArrowheads="1"/>
          </p:cNvSpPr>
          <p:nvPr>
            <p:ph type="subTitle" idx="1"/>
          </p:nvPr>
        </p:nvSpPr>
        <p:spPr>
          <a:xfrm>
            <a:off x="4446588" y="4508500"/>
            <a:ext cx="4301876" cy="1944836"/>
          </a:xfrm>
        </p:spPr>
        <p:txBody>
          <a:bodyPr/>
          <a:lstStyle/>
          <a:p>
            <a:pPr eaLnBrk="1" hangingPunct="1"/>
            <a:r>
              <a:rPr lang="zh-CN" altLang="en-US" sz="2400" b="1" dirty="0" smtClean="0"/>
              <a:t>作者：</a:t>
            </a:r>
            <a:r>
              <a:rPr lang="en-US" altLang="zh-CN" sz="2400" dirty="0" smtClean="0"/>
              <a:t>Yu-Ting </a:t>
            </a:r>
            <a:r>
              <a:rPr lang="en-US" altLang="zh-CN" sz="2400" dirty="0" err="1" smtClean="0"/>
              <a:t>Kuo</a:t>
            </a:r>
            <a:r>
              <a:rPr lang="en-US" altLang="zh-CN" sz="2400" dirty="0" smtClean="0"/>
              <a:t>, </a:t>
            </a:r>
            <a:r>
              <a:rPr lang="en-US" altLang="zh-CN" sz="2400" dirty="0" err="1" smtClean="0"/>
              <a:t>Tay-Jyi</a:t>
            </a:r>
            <a:r>
              <a:rPr lang="en-US" altLang="zh-CN" sz="2400" dirty="0" smtClean="0"/>
              <a:t> Lin, Wei-Han Chang, </a:t>
            </a:r>
            <a:r>
              <a:rPr lang="en-US" altLang="zh-CN" sz="2400" dirty="0" err="1" smtClean="0"/>
              <a:t>Yueh</a:t>
            </a:r>
            <a:r>
              <a:rPr lang="en-US" altLang="zh-CN" sz="2400" dirty="0" smtClean="0"/>
              <a:t>-Tai Li, and </a:t>
            </a:r>
            <a:r>
              <a:rPr lang="en-US" altLang="zh-CN" sz="2400" dirty="0" err="1" smtClean="0"/>
              <a:t>Chih</a:t>
            </a:r>
            <a:r>
              <a:rPr lang="en-US" altLang="zh-CN" sz="2400" dirty="0" smtClean="0"/>
              <a:t>-Wei </a:t>
            </a:r>
            <a:r>
              <a:rPr lang="en-US" altLang="zh-CN" sz="2400" dirty="0" smtClean="0"/>
              <a:t>Liu</a:t>
            </a:r>
          </a:p>
          <a:p>
            <a:pPr eaLnBrk="1" hangingPunct="1"/>
            <a:r>
              <a:rPr lang="zh-CN" altLang="zh-CN" sz="2400" dirty="0" smtClean="0"/>
              <a:t>台湾交通大学，电子工程</a:t>
            </a:r>
            <a:r>
              <a:rPr lang="zh-CN" altLang="zh-CN" sz="2400" dirty="0" smtClean="0"/>
              <a:t>系</a:t>
            </a:r>
          </a:p>
          <a:p>
            <a:pPr eaLnBrk="1" hangingPunct="1"/>
            <a:endParaRPr lang="en-US" altLang="zh-CN" sz="2400" b="1" dirty="0" smtClean="0"/>
          </a:p>
        </p:txBody>
      </p:sp>
      <p:pic>
        <p:nvPicPr>
          <p:cNvPr id="4100" name="Picture 6" descr="东大校徽彩"/>
          <p:cNvPicPr>
            <a:picLocks noChangeAspect="1" noChangeArrowheads="1"/>
          </p:cNvPicPr>
          <p:nvPr/>
        </p:nvPicPr>
        <p:blipFill>
          <a:blip r:embed="rId3" cstate="print"/>
          <a:srcRect/>
          <a:stretch>
            <a:fillRect/>
          </a:stretch>
        </p:blipFill>
        <p:spPr bwMode="auto">
          <a:xfrm>
            <a:off x="3059113" y="115888"/>
            <a:ext cx="1008062" cy="982662"/>
          </a:xfrm>
          <a:prstGeom prst="rect">
            <a:avLst/>
          </a:prstGeom>
          <a:noFill/>
          <a:ln w="9525">
            <a:noFill/>
            <a:miter lim="800000"/>
            <a:headEnd/>
            <a:tailEnd/>
          </a:ln>
        </p:spPr>
      </p:pic>
      <p:pic>
        <p:nvPicPr>
          <p:cNvPr id="4101" name="Picture 7" descr="seu"/>
          <p:cNvPicPr>
            <a:picLocks noChangeAspect="1" noChangeArrowheads="1"/>
          </p:cNvPicPr>
          <p:nvPr/>
        </p:nvPicPr>
        <p:blipFill>
          <a:blip r:embed="rId4" cstate="print"/>
          <a:srcRect/>
          <a:stretch>
            <a:fillRect/>
          </a:stretch>
        </p:blipFill>
        <p:spPr bwMode="auto">
          <a:xfrm>
            <a:off x="4355257" y="392212"/>
            <a:ext cx="1512887" cy="444500"/>
          </a:xfrm>
          <a:prstGeom prst="rect">
            <a:avLst/>
          </a:prstGeom>
          <a:noFill/>
          <a:ln w="9525">
            <a:noFill/>
            <a:miter lim="800000"/>
            <a:headEnd/>
            <a:tailEnd/>
          </a:ln>
        </p:spPr>
      </p:pic>
      <p:sp>
        <p:nvSpPr>
          <p:cNvPr id="4102" name="WordArt 8"/>
          <p:cNvSpPr>
            <a:spLocks noChangeArrowheads="1" noChangeShapeType="1" noTextEdit="1"/>
          </p:cNvSpPr>
          <p:nvPr/>
        </p:nvSpPr>
        <p:spPr bwMode="auto">
          <a:xfrm>
            <a:off x="6300788" y="476350"/>
            <a:ext cx="2303462" cy="360362"/>
          </a:xfrm>
          <a:prstGeom prst="rect">
            <a:avLst/>
          </a:prstGeom>
        </p:spPr>
        <p:txBody>
          <a:bodyPr wrap="none" fromWordArt="1">
            <a:prstTxWarp prst="textPlain">
              <a:avLst>
                <a:gd name="adj" fmla="val 50000"/>
              </a:avLst>
            </a:prstTxWarp>
          </a:bodyPr>
          <a:lstStyle/>
          <a:p>
            <a:pPr algn="ctr"/>
            <a:r>
              <a:rPr lang="en-US" altLang="zh-CN" sz="3600" kern="10" dirty="0">
                <a:ln w="9525">
                  <a:noFill/>
                  <a:round/>
                  <a:headEnd/>
                  <a:tailEnd/>
                </a:ln>
                <a:effectLst>
                  <a:outerShdw dist="45791" dir="2021404" algn="ctr" rotWithShape="0">
                    <a:srgbClr val="B2B2B2">
                      <a:alpha val="79999"/>
                    </a:srgbClr>
                  </a:outerShdw>
                </a:effectLst>
                <a:latin typeface="华文隶书"/>
                <a:ea typeface="华文隶书"/>
              </a:rPr>
              <a:t>Southeast University</a:t>
            </a:r>
            <a:endParaRPr lang="zh-CN" altLang="en-US" sz="3600" kern="10" dirty="0">
              <a:ln w="9525">
                <a:noFill/>
                <a:round/>
                <a:headEnd/>
                <a:tailEnd/>
              </a:ln>
              <a:effectLst>
                <a:outerShdw dist="45791" dir="2021404" algn="ctr" rotWithShape="0">
                  <a:srgbClr val="B2B2B2">
                    <a:alpha val="79999"/>
                  </a:srgbClr>
                </a:outerShdw>
              </a:effectLst>
              <a:latin typeface="华文隶书"/>
              <a:ea typeface="华文隶书"/>
            </a:endParaRPr>
          </a:p>
        </p:txBody>
      </p:sp>
      <p:sp>
        <p:nvSpPr>
          <p:cNvPr id="4103" name="AutoShape 11"/>
          <p:cNvSpPr>
            <a:spLocks noChangeArrowheads="1"/>
          </p:cNvSpPr>
          <p:nvPr/>
        </p:nvSpPr>
        <p:spPr bwMode="auto">
          <a:xfrm>
            <a:off x="6948488" y="6165850"/>
            <a:ext cx="2195512" cy="692150"/>
          </a:xfrm>
          <a:prstGeom prst="flowChartProcess">
            <a:avLst/>
          </a:prstGeom>
          <a:solidFill>
            <a:schemeClr val="bg1"/>
          </a:solidFill>
          <a:ln w="9525">
            <a:noFill/>
            <a:miter lim="800000"/>
            <a:headEnd/>
            <a:tailEnd/>
          </a:ln>
        </p:spPr>
        <p:txBody>
          <a:bodyPr wrap="none" anchor="ctr"/>
          <a:lstStyle/>
          <a:p>
            <a:endParaRPr lang="zh-CN" altLang="en-US"/>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2"/>
          </p:nvPr>
        </p:nvSpPr>
        <p:spPr/>
        <p:txBody>
          <a:bodyPr/>
          <a:lstStyle/>
          <a:p>
            <a:pPr>
              <a:defRPr/>
            </a:pPr>
            <a:fld id="{538640D3-AC6F-4DF5-A743-C2FE517C6393}" type="datetime1">
              <a:rPr lang="zh-CN" altLang="en-US" smtClean="0"/>
              <a:pPr>
                <a:defRPr/>
              </a:pPr>
              <a:t>2015/12/8</a:t>
            </a:fld>
            <a:endParaRPr lang="en-US" altLang="zh-CN"/>
          </a:p>
        </p:txBody>
      </p:sp>
      <p:pic>
        <p:nvPicPr>
          <p:cNvPr id="5" name="图片 4"/>
          <p:cNvPicPr/>
          <p:nvPr/>
        </p:nvPicPr>
        <p:blipFill>
          <a:blip r:embed="rId2" cstate="print"/>
          <a:srcRect/>
          <a:stretch>
            <a:fillRect/>
          </a:stretch>
        </p:blipFill>
        <p:spPr bwMode="auto">
          <a:xfrm>
            <a:off x="971600" y="1196752"/>
            <a:ext cx="7056784" cy="4608512"/>
          </a:xfrm>
          <a:prstGeom prst="rect">
            <a:avLst/>
          </a:prstGeom>
          <a:noFill/>
          <a:ln w="9525">
            <a:noFill/>
            <a:miter lim="800000"/>
            <a:headEnd/>
            <a:tailEnd/>
          </a:ln>
        </p:spPr>
      </p:pic>
      <p:sp>
        <p:nvSpPr>
          <p:cNvPr id="6" name="Rectangle 26"/>
          <p:cNvSpPr>
            <a:spLocks noGrp="1" noChangeArrowheads="1"/>
          </p:cNvSpPr>
          <p:nvPr>
            <p:ph type="title"/>
          </p:nvPr>
        </p:nvSpPr>
        <p:spPr>
          <a:xfrm>
            <a:off x="467544" y="332656"/>
            <a:ext cx="8229600" cy="739552"/>
          </a:xfrm>
        </p:spPr>
        <p:txBody>
          <a:bodyPr/>
          <a:lstStyle/>
          <a:p>
            <a:pPr eaLnBrk="1" hangingPunct="1"/>
            <a:r>
              <a:rPr lang="en-US" altLang="zh-CN" sz="2400" b="1" dirty="0" smtClean="0"/>
              <a:t>II. </a:t>
            </a:r>
            <a:r>
              <a:rPr lang="zh-CN" altLang="en-US" sz="2400" b="1" dirty="0" smtClean="0"/>
              <a:t>听觉补偿</a:t>
            </a:r>
            <a:endParaRPr lang="zh-CN" altLang="en-US" sz="2400" b="1" dirty="0" smtClean="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日期占位符 5"/>
          <p:cNvSpPr>
            <a:spLocks noGrp="1"/>
          </p:cNvSpPr>
          <p:nvPr>
            <p:ph type="dt" sz="quarter" idx="12"/>
          </p:nvPr>
        </p:nvSpPr>
        <p:spPr>
          <a:xfrm>
            <a:off x="457200" y="6165304"/>
            <a:ext cx="2133600" cy="476250"/>
          </a:xfrm>
          <a:noFill/>
          <a:ln>
            <a:miter lim="800000"/>
            <a:headEnd/>
            <a:tailEnd/>
          </a:ln>
        </p:spPr>
        <p:txBody>
          <a:bodyPr/>
          <a:lstStyle/>
          <a:p>
            <a:fld id="{C6A4B62F-7EF2-4AC8-A109-51C400F631DA}" type="datetime1">
              <a:rPr lang="zh-CN" altLang="en-US" sz="1400" smtClean="0"/>
              <a:pPr/>
              <a:t>2015/12/8</a:t>
            </a:fld>
            <a:endParaRPr lang="en-US" altLang="zh-CN" dirty="0" smtClean="0"/>
          </a:p>
        </p:txBody>
      </p:sp>
      <p:sp>
        <p:nvSpPr>
          <p:cNvPr id="5123" name="Rectangle 26"/>
          <p:cNvSpPr>
            <a:spLocks noGrp="1" noChangeArrowheads="1"/>
          </p:cNvSpPr>
          <p:nvPr>
            <p:ph type="title"/>
          </p:nvPr>
        </p:nvSpPr>
        <p:spPr>
          <a:xfrm>
            <a:off x="467544" y="332656"/>
            <a:ext cx="8229600" cy="739552"/>
          </a:xfrm>
        </p:spPr>
        <p:txBody>
          <a:bodyPr/>
          <a:lstStyle/>
          <a:p>
            <a:pPr eaLnBrk="1" hangingPunct="1"/>
            <a:r>
              <a:rPr lang="en-US" altLang="zh-CN" sz="2400" b="1" dirty="0" smtClean="0"/>
              <a:t>II. </a:t>
            </a:r>
            <a:r>
              <a:rPr lang="zh-CN" altLang="en-US" sz="2400" b="1" dirty="0" smtClean="0"/>
              <a:t>听觉补偿</a:t>
            </a:r>
            <a:endParaRPr lang="zh-CN" altLang="en-US" sz="2400" b="1" dirty="0" smtClean="0"/>
          </a:p>
        </p:txBody>
      </p:sp>
      <p:sp>
        <p:nvSpPr>
          <p:cNvPr id="89136" name="Rectangle 48"/>
          <p:cNvSpPr>
            <a:spLocks noGrp="1" noChangeArrowheads="1"/>
          </p:cNvSpPr>
          <p:nvPr>
            <p:ph type="body" idx="1"/>
          </p:nvPr>
        </p:nvSpPr>
        <p:spPr>
          <a:xfrm>
            <a:off x="457200" y="980728"/>
            <a:ext cx="8229600" cy="5328592"/>
          </a:xfrm>
        </p:spPr>
        <p:txBody>
          <a:bodyPr/>
          <a:lstStyle/>
          <a:p>
            <a:pPr marL="0" indent="0" eaLnBrk="1" hangingPunct="1">
              <a:lnSpc>
                <a:spcPts val="3360"/>
              </a:lnSpc>
              <a:buNone/>
              <a:defRPr/>
            </a:pPr>
            <a:r>
              <a:rPr lang="zh-CN" altLang="zh-CN" sz="2400" dirty="0" smtClean="0">
                <a:solidFill>
                  <a:schemeClr val="tx1"/>
                </a:solidFill>
                <a:latin typeface="+mn-lt"/>
                <a:ea typeface="+mn-ea"/>
                <a:cs typeface="+mn-cs"/>
              </a:rPr>
              <a:t>图二（</a:t>
            </a:r>
            <a:r>
              <a:rPr lang="en-US" altLang="zh-CN" sz="2400" dirty="0" smtClean="0">
                <a:solidFill>
                  <a:schemeClr val="tx1"/>
                </a:solidFill>
                <a:latin typeface="+mn-lt"/>
                <a:ea typeface="+mn-ea"/>
                <a:cs typeface="+mn-cs"/>
              </a:rPr>
              <a:t>a</a:t>
            </a:r>
            <a:r>
              <a:rPr lang="zh-CN" altLang="zh-CN" sz="2400" dirty="0" smtClean="0">
                <a:solidFill>
                  <a:schemeClr val="tx1"/>
                </a:solidFill>
                <a:latin typeface="+mn-lt"/>
                <a:ea typeface="+mn-ea"/>
                <a:cs typeface="+mn-cs"/>
              </a:rPr>
              <a:t>）中的压缩器的三个功能模块按如下进行操作。首先，</a:t>
            </a:r>
            <a:r>
              <a:rPr lang="en-US" altLang="zh-CN" sz="2400" dirty="0" smtClean="0">
                <a:solidFill>
                  <a:schemeClr val="tx1"/>
                </a:solidFill>
                <a:latin typeface="+mn-lt"/>
                <a:ea typeface="+mn-ea"/>
                <a:cs typeface="+mn-cs"/>
              </a:rPr>
              <a:t>SPL</a:t>
            </a:r>
            <a:r>
              <a:rPr lang="zh-CN" altLang="zh-CN" sz="2400" dirty="0" smtClean="0">
                <a:solidFill>
                  <a:schemeClr val="tx1"/>
                </a:solidFill>
                <a:latin typeface="+mn-lt"/>
                <a:ea typeface="+mn-ea"/>
                <a:cs typeface="+mn-cs"/>
              </a:rPr>
              <a:t>计算模块按照如下公式计算输入信号的声压级</a:t>
            </a:r>
            <a:r>
              <a:rPr lang="zh-CN" altLang="zh-CN" sz="2400" dirty="0" smtClean="0">
                <a:solidFill>
                  <a:schemeClr val="tx1"/>
                </a:solidFill>
                <a:latin typeface="+mn-lt"/>
                <a:ea typeface="+mn-ea"/>
                <a:cs typeface="+mn-cs"/>
              </a:rPr>
              <a:t>：</a:t>
            </a:r>
            <a:endParaRPr lang="en-US" altLang="zh-CN" sz="2400" dirty="0" smtClean="0">
              <a:solidFill>
                <a:schemeClr val="tx1"/>
              </a:solidFill>
              <a:latin typeface="+mn-lt"/>
              <a:ea typeface="+mn-ea"/>
              <a:cs typeface="+mn-cs"/>
            </a:endParaRPr>
          </a:p>
          <a:p>
            <a:pPr marL="0" indent="0" eaLnBrk="1" hangingPunct="1">
              <a:lnSpc>
                <a:spcPts val="3360"/>
              </a:lnSpc>
              <a:buNone/>
              <a:defRPr/>
            </a:pPr>
            <a:endParaRPr lang="en-US" altLang="zh-CN" sz="2400" dirty="0" smtClean="0"/>
          </a:p>
          <a:p>
            <a:pPr marL="0" indent="0" eaLnBrk="1" hangingPunct="1">
              <a:lnSpc>
                <a:spcPts val="3360"/>
              </a:lnSpc>
              <a:buNone/>
              <a:defRPr/>
            </a:pPr>
            <a:endParaRPr lang="en-US" altLang="zh-CN" sz="2400" dirty="0" smtClean="0">
              <a:solidFill>
                <a:schemeClr val="tx1"/>
              </a:solidFill>
              <a:latin typeface="+mn-lt"/>
              <a:ea typeface="+mn-ea"/>
              <a:cs typeface="+mn-cs"/>
            </a:endParaRPr>
          </a:p>
          <a:p>
            <a:pPr marL="0" indent="0" eaLnBrk="1" hangingPunct="1">
              <a:lnSpc>
                <a:spcPts val="3360"/>
              </a:lnSpc>
              <a:buNone/>
              <a:defRPr/>
            </a:pPr>
            <a:r>
              <a:rPr lang="zh-CN" altLang="zh-CN" sz="2400" dirty="0" smtClean="0">
                <a:solidFill>
                  <a:schemeClr val="tx1"/>
                </a:solidFill>
                <a:latin typeface="+mn-lt"/>
                <a:ea typeface="+mn-ea"/>
                <a:cs typeface="+mn-cs"/>
              </a:rPr>
              <a:t>其中</a:t>
            </a:r>
            <a:r>
              <a:rPr lang="en-US" altLang="zh-CN" sz="2400" dirty="0" smtClean="0">
                <a:solidFill>
                  <a:schemeClr val="tx1"/>
                </a:solidFill>
                <a:latin typeface="+mn-lt"/>
                <a:ea typeface="+mn-ea"/>
                <a:cs typeface="+mn-cs"/>
              </a:rPr>
              <a:t>      </a:t>
            </a:r>
            <a:r>
              <a:rPr lang="zh-CN" altLang="zh-CN" sz="2400" dirty="0" smtClean="0">
                <a:solidFill>
                  <a:schemeClr val="tx1"/>
                </a:solidFill>
                <a:latin typeface="+mn-lt"/>
                <a:ea typeface="+mn-ea"/>
                <a:cs typeface="+mn-cs"/>
              </a:rPr>
              <a:t>是</a:t>
            </a:r>
            <a:r>
              <a:rPr lang="zh-CN" altLang="zh-CN" sz="2400" dirty="0" smtClean="0">
                <a:solidFill>
                  <a:schemeClr val="tx1"/>
                </a:solidFill>
                <a:latin typeface="+mn-lt"/>
                <a:ea typeface="+mn-ea"/>
                <a:cs typeface="+mn-cs"/>
              </a:rPr>
              <a:t>输入信号样本，是计算输入信号能量的窗长。这个窗的长度需要比语音信号短时平稳周期（</a:t>
            </a:r>
            <a:r>
              <a:rPr lang="en-US" altLang="zh-CN" sz="2400" dirty="0" smtClean="0">
                <a:solidFill>
                  <a:schemeClr val="tx1"/>
                </a:solidFill>
                <a:latin typeface="+mn-lt"/>
                <a:ea typeface="+mn-ea"/>
                <a:cs typeface="+mn-cs"/>
              </a:rPr>
              <a:t>5~20ms</a:t>
            </a:r>
            <a:r>
              <a:rPr lang="zh-CN" altLang="zh-CN" sz="2400" dirty="0" smtClean="0">
                <a:solidFill>
                  <a:schemeClr val="tx1"/>
                </a:solidFill>
                <a:latin typeface="+mn-lt"/>
                <a:ea typeface="+mn-ea"/>
                <a:cs typeface="+mn-cs"/>
              </a:rPr>
              <a:t>）小，比声音信号的周期</a:t>
            </a:r>
            <a:r>
              <a:rPr lang="en-US" altLang="zh-CN" sz="2400" dirty="0" smtClean="0">
                <a:solidFill>
                  <a:schemeClr val="tx1"/>
                </a:solidFill>
                <a:latin typeface="+mn-lt"/>
                <a:ea typeface="+mn-ea"/>
                <a:cs typeface="+mn-cs"/>
              </a:rPr>
              <a:t> (0.3~3ms) </a:t>
            </a:r>
            <a:r>
              <a:rPr lang="zh-CN" altLang="zh-CN" sz="2400" dirty="0" smtClean="0">
                <a:solidFill>
                  <a:schemeClr val="tx1"/>
                </a:solidFill>
                <a:latin typeface="+mn-lt"/>
                <a:ea typeface="+mn-ea"/>
                <a:cs typeface="+mn-cs"/>
              </a:rPr>
              <a:t>长。在本文的设计中选用</a:t>
            </a:r>
            <a:r>
              <a:rPr lang="en-US" altLang="zh-CN" sz="2400" dirty="0" smtClean="0">
                <a:solidFill>
                  <a:schemeClr val="tx1"/>
                </a:solidFill>
                <a:latin typeface="+mn-lt"/>
                <a:ea typeface="+mn-ea"/>
                <a:cs typeface="+mn-cs"/>
              </a:rPr>
              <a:t>4ms</a:t>
            </a:r>
            <a:r>
              <a:rPr lang="zh-CN" altLang="zh-CN" sz="2400" dirty="0" smtClean="0">
                <a:solidFill>
                  <a:schemeClr val="tx1"/>
                </a:solidFill>
                <a:latin typeface="+mn-lt"/>
                <a:ea typeface="+mn-ea"/>
                <a:cs typeface="+mn-cs"/>
              </a:rPr>
              <a:t>长的窗，因此值为</a:t>
            </a:r>
            <a:r>
              <a:rPr lang="en-US" altLang="zh-CN" sz="2400" dirty="0" smtClean="0">
                <a:solidFill>
                  <a:schemeClr val="tx1"/>
                </a:solidFill>
                <a:latin typeface="+mn-lt"/>
                <a:ea typeface="+mn-ea"/>
                <a:cs typeface="+mn-cs"/>
              </a:rPr>
              <a:t>96</a:t>
            </a:r>
            <a:r>
              <a:rPr lang="zh-CN" altLang="zh-CN" sz="2400" dirty="0" smtClean="0">
                <a:solidFill>
                  <a:schemeClr val="tx1"/>
                </a:solidFill>
                <a:latin typeface="+mn-lt"/>
                <a:ea typeface="+mn-ea"/>
                <a:cs typeface="+mn-cs"/>
              </a:rPr>
              <a:t>（采样频率</a:t>
            </a:r>
            <a:r>
              <a:rPr lang="en-US" altLang="zh-CN" sz="2400" dirty="0" smtClean="0">
                <a:solidFill>
                  <a:schemeClr val="tx1"/>
                </a:solidFill>
                <a:latin typeface="+mn-lt"/>
                <a:ea typeface="+mn-ea"/>
                <a:cs typeface="+mn-cs"/>
              </a:rPr>
              <a:t>24KHz</a:t>
            </a:r>
            <a:r>
              <a:rPr lang="zh-CN" altLang="zh-CN" sz="2400" dirty="0" smtClean="0">
                <a:solidFill>
                  <a:schemeClr val="tx1"/>
                </a:solidFill>
                <a:latin typeface="+mn-lt"/>
                <a:ea typeface="+mn-ea"/>
                <a:cs typeface="+mn-cs"/>
              </a:rPr>
              <a:t>）。增益评估模块按照</a:t>
            </a:r>
            <a:r>
              <a:rPr lang="en-US" altLang="zh-CN" sz="2400" dirty="0" smtClean="0">
                <a:solidFill>
                  <a:schemeClr val="tx1"/>
                </a:solidFill>
                <a:latin typeface="+mn-lt"/>
                <a:ea typeface="+mn-ea"/>
                <a:cs typeface="+mn-cs"/>
              </a:rPr>
              <a:t>I/O</a:t>
            </a:r>
            <a:r>
              <a:rPr lang="zh-CN" altLang="zh-CN" sz="2400" dirty="0" smtClean="0">
                <a:solidFill>
                  <a:schemeClr val="tx1"/>
                </a:solidFill>
                <a:latin typeface="+mn-lt"/>
                <a:ea typeface="+mn-ea"/>
                <a:cs typeface="+mn-cs"/>
              </a:rPr>
              <a:t>图，计算压缩信号级别所需的增益。最后一个模块，发作和释放模块，控制着被应用的增益多块可以让期望增益产生改变，并且计算相应的缩放因子，它用来与输入样本相乘。</a:t>
            </a:r>
          </a:p>
          <a:p>
            <a:pPr marL="0" indent="0" eaLnBrk="1" hangingPunct="1">
              <a:lnSpc>
                <a:spcPts val="3360"/>
              </a:lnSpc>
              <a:buNone/>
              <a:defRPr/>
            </a:pPr>
            <a:endParaRPr lang="zh-CN" altLang="zh-CN" sz="2400" dirty="0" smtClean="0">
              <a:solidFill>
                <a:schemeClr val="tx1"/>
              </a:solidFill>
              <a:latin typeface="+mn-lt"/>
              <a:ea typeface="+mn-ea"/>
              <a:cs typeface="+mn-cs"/>
            </a:endParaRPr>
          </a:p>
        </p:txBody>
      </p:sp>
      <p:sp>
        <p:nvSpPr>
          <p:cNvPr id="5120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120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734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57345" name="Picture 1"/>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899593" y="1916832"/>
            <a:ext cx="6408712" cy="1112623"/>
          </a:xfrm>
          <a:prstGeom prst="rect">
            <a:avLst/>
          </a:prstGeom>
          <a:noFill/>
        </p:spPr>
      </p:pic>
      <p:sp>
        <p:nvSpPr>
          <p:cNvPr id="5734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57347" name="Picture 3"/>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1259632" y="2996952"/>
            <a:ext cx="322141" cy="360040"/>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日期占位符 5"/>
          <p:cNvSpPr>
            <a:spLocks noGrp="1"/>
          </p:cNvSpPr>
          <p:nvPr>
            <p:ph type="dt" sz="quarter" idx="12"/>
          </p:nvPr>
        </p:nvSpPr>
        <p:spPr>
          <a:xfrm>
            <a:off x="457200" y="6165304"/>
            <a:ext cx="2133600" cy="476250"/>
          </a:xfrm>
          <a:noFill/>
          <a:ln>
            <a:miter lim="800000"/>
            <a:headEnd/>
            <a:tailEnd/>
          </a:ln>
        </p:spPr>
        <p:txBody>
          <a:bodyPr/>
          <a:lstStyle/>
          <a:p>
            <a:fld id="{C6A4B62F-7EF2-4AC8-A109-51C400F631DA}" type="datetime1">
              <a:rPr lang="zh-CN" altLang="en-US" sz="1400" smtClean="0"/>
              <a:pPr/>
              <a:t>2015/12/8</a:t>
            </a:fld>
            <a:endParaRPr lang="en-US" altLang="zh-CN" dirty="0" smtClean="0"/>
          </a:p>
        </p:txBody>
      </p:sp>
      <p:sp>
        <p:nvSpPr>
          <p:cNvPr id="5123" name="Rectangle 26"/>
          <p:cNvSpPr>
            <a:spLocks noGrp="1" noChangeArrowheads="1"/>
          </p:cNvSpPr>
          <p:nvPr>
            <p:ph type="title"/>
          </p:nvPr>
        </p:nvSpPr>
        <p:spPr>
          <a:xfrm>
            <a:off x="467544" y="332656"/>
            <a:ext cx="8229600" cy="739552"/>
          </a:xfrm>
        </p:spPr>
        <p:txBody>
          <a:bodyPr/>
          <a:lstStyle/>
          <a:p>
            <a:pPr eaLnBrk="1" hangingPunct="1"/>
            <a:r>
              <a:rPr lang="en-US" altLang="zh-CN" sz="2400" b="1" dirty="0" smtClean="0"/>
              <a:t>II. </a:t>
            </a:r>
            <a:r>
              <a:rPr lang="zh-CN" altLang="en-US" sz="2400" b="1" dirty="0" smtClean="0"/>
              <a:t>听觉补偿</a:t>
            </a:r>
            <a:endParaRPr lang="zh-CN" altLang="en-US" sz="2400" b="1" dirty="0" smtClean="0"/>
          </a:p>
        </p:txBody>
      </p:sp>
      <p:sp>
        <p:nvSpPr>
          <p:cNvPr id="89136" name="Rectangle 48"/>
          <p:cNvSpPr>
            <a:spLocks noGrp="1" noChangeArrowheads="1"/>
          </p:cNvSpPr>
          <p:nvPr>
            <p:ph type="body" idx="1"/>
          </p:nvPr>
        </p:nvSpPr>
        <p:spPr>
          <a:xfrm>
            <a:off x="457200" y="980728"/>
            <a:ext cx="8229600" cy="5328592"/>
          </a:xfrm>
        </p:spPr>
        <p:txBody>
          <a:bodyPr/>
          <a:lstStyle/>
          <a:p>
            <a:pPr marL="0" indent="0" eaLnBrk="1" hangingPunct="1">
              <a:lnSpc>
                <a:spcPts val="3360"/>
              </a:lnSpc>
              <a:buNone/>
              <a:defRPr/>
            </a:pPr>
            <a:r>
              <a:rPr lang="zh-CN" altLang="zh-CN" sz="2400" dirty="0" smtClean="0">
                <a:solidFill>
                  <a:schemeClr val="tx1"/>
                </a:solidFill>
                <a:latin typeface="+mn-lt"/>
                <a:ea typeface="+mn-ea"/>
                <a:cs typeface="+mn-cs"/>
              </a:rPr>
              <a:t>对冲击和释放时间的控制会改变信号的一些细节来缓解信号波动。图二（</a:t>
            </a:r>
            <a:r>
              <a:rPr lang="en-US" altLang="zh-CN" sz="2400" dirty="0" smtClean="0">
                <a:solidFill>
                  <a:schemeClr val="tx1"/>
                </a:solidFill>
                <a:latin typeface="+mn-lt"/>
                <a:ea typeface="+mn-ea"/>
                <a:cs typeface="+mn-cs"/>
              </a:rPr>
              <a:t>c</a:t>
            </a:r>
            <a:r>
              <a:rPr lang="zh-CN" altLang="zh-CN" sz="2400" dirty="0" smtClean="0">
                <a:solidFill>
                  <a:schemeClr val="tx1"/>
                </a:solidFill>
                <a:latin typeface="+mn-lt"/>
                <a:ea typeface="+mn-ea"/>
                <a:cs typeface="+mn-cs"/>
              </a:rPr>
              <a:t>）说明了冲击操作，在这过程中增益随着输入信号</a:t>
            </a:r>
            <a:r>
              <a:rPr lang="en-US" altLang="zh-CN" sz="2400" dirty="0" smtClean="0">
                <a:solidFill>
                  <a:schemeClr val="tx1"/>
                </a:solidFill>
                <a:latin typeface="+mn-lt"/>
                <a:ea typeface="+mn-ea"/>
                <a:cs typeface="+mn-cs"/>
              </a:rPr>
              <a:t>SPL</a:t>
            </a:r>
            <a:r>
              <a:rPr lang="zh-CN" altLang="zh-CN" sz="2400" dirty="0" smtClean="0">
                <a:solidFill>
                  <a:schemeClr val="tx1"/>
                </a:solidFill>
                <a:latin typeface="+mn-lt"/>
                <a:ea typeface="+mn-ea"/>
                <a:cs typeface="+mn-cs"/>
              </a:rPr>
              <a:t>的突然上升二逐渐的变小。冲击时间常数通常比释放时间小很多，这样可以阻止声音冲击患者的耳朵，因为大的声音会损伤听觉。本文的压缩器将触发冲击时间和释放时间分别设置为</a:t>
            </a:r>
            <a:r>
              <a:rPr lang="en-US" altLang="zh-CN" sz="2400" dirty="0" smtClean="0">
                <a:solidFill>
                  <a:schemeClr val="tx1"/>
                </a:solidFill>
                <a:latin typeface="+mn-lt"/>
                <a:ea typeface="+mn-ea"/>
                <a:cs typeface="+mn-cs"/>
              </a:rPr>
              <a:t>10ms</a:t>
            </a:r>
            <a:r>
              <a:rPr lang="zh-CN" altLang="zh-CN" sz="2400" dirty="0" smtClean="0">
                <a:solidFill>
                  <a:schemeClr val="tx1"/>
                </a:solidFill>
                <a:latin typeface="+mn-lt"/>
                <a:ea typeface="+mn-ea"/>
                <a:cs typeface="+mn-cs"/>
              </a:rPr>
              <a:t>和</a:t>
            </a:r>
            <a:r>
              <a:rPr lang="en-US" altLang="zh-CN" sz="2400" dirty="0" smtClean="0">
                <a:solidFill>
                  <a:schemeClr val="tx1"/>
                </a:solidFill>
                <a:latin typeface="+mn-lt"/>
                <a:ea typeface="+mn-ea"/>
                <a:cs typeface="+mn-cs"/>
              </a:rPr>
              <a:t>100ms.</a:t>
            </a:r>
            <a:endParaRPr lang="zh-CN" altLang="zh-CN" sz="2400" dirty="0" smtClean="0">
              <a:solidFill>
                <a:schemeClr val="tx1"/>
              </a:solidFill>
              <a:latin typeface="+mn-lt"/>
              <a:ea typeface="+mn-ea"/>
              <a:cs typeface="+mn-cs"/>
            </a:endParaRPr>
          </a:p>
          <a:p>
            <a:pPr marL="0" indent="0" eaLnBrk="1" hangingPunct="1">
              <a:lnSpc>
                <a:spcPts val="3360"/>
              </a:lnSpc>
              <a:buNone/>
              <a:defRPr/>
            </a:pPr>
            <a:r>
              <a:rPr lang="en-US" altLang="zh-CN" sz="2400" dirty="0" smtClean="0">
                <a:solidFill>
                  <a:schemeClr val="tx1"/>
                </a:solidFill>
                <a:latin typeface="+mn-lt"/>
                <a:ea typeface="+mn-ea"/>
                <a:cs typeface="+mn-cs"/>
              </a:rPr>
              <a:t>        </a:t>
            </a:r>
            <a:r>
              <a:rPr lang="zh-CN" altLang="zh-CN" sz="2400" dirty="0" smtClean="0">
                <a:solidFill>
                  <a:schemeClr val="tx1"/>
                </a:solidFill>
                <a:latin typeface="+mn-lt"/>
                <a:ea typeface="+mn-ea"/>
                <a:cs typeface="+mn-cs"/>
              </a:rPr>
              <a:t>冲击</a:t>
            </a:r>
            <a:r>
              <a:rPr lang="zh-CN" altLang="zh-CN" sz="2400" dirty="0" smtClean="0">
                <a:solidFill>
                  <a:schemeClr val="tx1"/>
                </a:solidFill>
                <a:latin typeface="+mn-lt"/>
                <a:ea typeface="+mn-ea"/>
                <a:cs typeface="+mn-cs"/>
              </a:rPr>
              <a:t>和释放的算法由图三所示，其中当前的增益按一定的步长慢慢的达到目标增益，而步长由冲击和释放时间常数所决定。目标增益仅仅在期望的增益有较大的改变时才会修改，因此它不会被频繁的更新。伸缩因子的大小由将当前增益从</a:t>
            </a:r>
            <a:r>
              <a:rPr lang="en-US" altLang="zh-CN" sz="2400" dirty="0" smtClean="0">
                <a:solidFill>
                  <a:schemeClr val="tx1"/>
                </a:solidFill>
                <a:latin typeface="+mn-lt"/>
                <a:ea typeface="+mn-ea"/>
                <a:cs typeface="+mn-cs"/>
              </a:rPr>
              <a:t>dB</a:t>
            </a:r>
            <a:r>
              <a:rPr lang="zh-CN" altLang="zh-CN" sz="2400" dirty="0" smtClean="0">
                <a:solidFill>
                  <a:schemeClr val="tx1"/>
                </a:solidFill>
                <a:latin typeface="+mn-lt"/>
                <a:ea typeface="+mn-ea"/>
                <a:cs typeface="+mn-cs"/>
              </a:rPr>
              <a:t>单位转化为线性尺度获得。</a:t>
            </a:r>
          </a:p>
          <a:p>
            <a:pPr marL="0" indent="0" eaLnBrk="1" hangingPunct="1">
              <a:lnSpc>
                <a:spcPts val="3360"/>
              </a:lnSpc>
              <a:buNone/>
              <a:defRPr/>
            </a:pPr>
            <a:endParaRPr lang="zh-CN" altLang="zh-CN" sz="2400" dirty="0" smtClean="0">
              <a:solidFill>
                <a:schemeClr val="tx1"/>
              </a:solidFill>
              <a:latin typeface="+mn-lt"/>
              <a:ea typeface="+mn-ea"/>
              <a:cs typeface="+mn-cs"/>
            </a:endParaRPr>
          </a:p>
        </p:txBody>
      </p:sp>
      <p:sp>
        <p:nvSpPr>
          <p:cNvPr id="5120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120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734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734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日期占位符 5"/>
          <p:cNvSpPr>
            <a:spLocks noGrp="1"/>
          </p:cNvSpPr>
          <p:nvPr>
            <p:ph type="dt" sz="quarter" idx="12"/>
          </p:nvPr>
        </p:nvSpPr>
        <p:spPr>
          <a:xfrm>
            <a:off x="457200" y="6165304"/>
            <a:ext cx="2133600" cy="476250"/>
          </a:xfrm>
          <a:noFill/>
          <a:ln>
            <a:miter lim="800000"/>
            <a:headEnd/>
            <a:tailEnd/>
          </a:ln>
        </p:spPr>
        <p:txBody>
          <a:bodyPr/>
          <a:lstStyle/>
          <a:p>
            <a:fld id="{C6A4B62F-7EF2-4AC8-A109-51C400F631DA}" type="datetime1">
              <a:rPr lang="zh-CN" altLang="en-US" sz="1400" smtClean="0"/>
              <a:pPr/>
              <a:t>2015/12/8</a:t>
            </a:fld>
            <a:endParaRPr lang="en-US" altLang="zh-CN" dirty="0" smtClean="0"/>
          </a:p>
        </p:txBody>
      </p:sp>
      <p:sp>
        <p:nvSpPr>
          <p:cNvPr id="5123" name="Rectangle 26"/>
          <p:cNvSpPr>
            <a:spLocks noGrp="1" noChangeArrowheads="1"/>
          </p:cNvSpPr>
          <p:nvPr>
            <p:ph type="title"/>
          </p:nvPr>
        </p:nvSpPr>
        <p:spPr>
          <a:xfrm>
            <a:off x="467544" y="332656"/>
            <a:ext cx="8229600" cy="739552"/>
          </a:xfrm>
        </p:spPr>
        <p:txBody>
          <a:bodyPr/>
          <a:lstStyle/>
          <a:p>
            <a:pPr eaLnBrk="1" hangingPunct="1"/>
            <a:r>
              <a:rPr lang="en-US" altLang="zh-CN" sz="2400" b="1" dirty="0" smtClean="0"/>
              <a:t>III.</a:t>
            </a:r>
            <a:r>
              <a:rPr lang="zh-CN" altLang="zh-CN" sz="2400" b="1" dirty="0" smtClean="0">
                <a:solidFill>
                  <a:schemeClr val="tx1"/>
                </a:solidFill>
                <a:latin typeface="+mj-lt"/>
                <a:ea typeface="+mj-ea"/>
                <a:cs typeface="+mj-cs"/>
              </a:rPr>
              <a:t>多速率结构</a:t>
            </a:r>
            <a:endParaRPr lang="zh-CN" altLang="en-US" sz="2400" b="1" dirty="0" smtClean="0"/>
          </a:p>
        </p:txBody>
      </p:sp>
      <p:sp>
        <p:nvSpPr>
          <p:cNvPr id="89136" name="Rectangle 48"/>
          <p:cNvSpPr>
            <a:spLocks noGrp="1" noChangeArrowheads="1"/>
          </p:cNvSpPr>
          <p:nvPr>
            <p:ph type="body" idx="1"/>
          </p:nvPr>
        </p:nvSpPr>
        <p:spPr>
          <a:xfrm>
            <a:off x="457200" y="980728"/>
            <a:ext cx="8229600" cy="5328592"/>
          </a:xfrm>
        </p:spPr>
        <p:txBody>
          <a:bodyPr/>
          <a:lstStyle/>
          <a:p>
            <a:pPr marL="0" indent="0" eaLnBrk="1" hangingPunct="1">
              <a:lnSpc>
                <a:spcPts val="3360"/>
              </a:lnSpc>
              <a:buNone/>
              <a:defRPr/>
            </a:pPr>
            <a:r>
              <a:rPr lang="en-US" altLang="zh-CN" sz="2400" dirty="0" smtClean="0">
                <a:solidFill>
                  <a:schemeClr val="tx1"/>
                </a:solidFill>
                <a:latin typeface="+mn-lt"/>
                <a:ea typeface="+mn-ea"/>
                <a:cs typeface="+mn-cs"/>
              </a:rPr>
              <a:t>        </a:t>
            </a:r>
            <a:r>
              <a:rPr lang="zh-CN" altLang="zh-CN" sz="2400" dirty="0" smtClean="0">
                <a:solidFill>
                  <a:schemeClr val="tx1"/>
                </a:solidFill>
                <a:latin typeface="+mn-lt"/>
                <a:ea typeface="+mn-ea"/>
                <a:cs typeface="+mn-cs"/>
              </a:rPr>
              <a:t>图</a:t>
            </a:r>
            <a:r>
              <a:rPr lang="zh-CN" altLang="zh-CN" sz="2400" dirty="0" smtClean="0">
                <a:solidFill>
                  <a:schemeClr val="tx1"/>
                </a:solidFill>
                <a:latin typeface="+mn-lt"/>
                <a:ea typeface="+mn-ea"/>
                <a:cs typeface="+mn-cs"/>
              </a:rPr>
              <a:t>一中，这个部分以一个复杂有效的听觉补偿设计的形式展示。我们使用多速率的处理来节约计算成本。此外，</a:t>
            </a:r>
            <a:r>
              <a:rPr lang="en-US" altLang="zh-CN" sz="2400" dirty="0" smtClean="0">
                <a:solidFill>
                  <a:schemeClr val="tx1"/>
                </a:solidFill>
                <a:latin typeface="+mn-lt"/>
                <a:ea typeface="+mn-ea"/>
                <a:cs typeface="+mn-cs"/>
              </a:rPr>
              <a:t>ANSIS1.11</a:t>
            </a:r>
            <a:r>
              <a:rPr lang="zh-CN" altLang="zh-CN" sz="2400" dirty="0" smtClean="0">
                <a:solidFill>
                  <a:schemeClr val="tx1"/>
                </a:solidFill>
                <a:latin typeface="+mn-lt"/>
                <a:ea typeface="+mn-ea"/>
                <a:cs typeface="+mn-cs"/>
              </a:rPr>
              <a:t>滤波器组的设计也会被介绍</a:t>
            </a:r>
            <a:r>
              <a:rPr lang="zh-CN" altLang="zh-CN" sz="2400" dirty="0" smtClean="0">
                <a:solidFill>
                  <a:schemeClr val="tx1"/>
                </a:solidFill>
                <a:latin typeface="+mn-lt"/>
                <a:ea typeface="+mn-ea"/>
                <a:cs typeface="+mn-cs"/>
              </a:rPr>
              <a:t>。</a:t>
            </a:r>
            <a:endParaRPr lang="en-US" altLang="zh-CN" sz="2400" dirty="0" smtClean="0">
              <a:solidFill>
                <a:schemeClr val="tx1"/>
              </a:solidFill>
              <a:latin typeface="+mn-lt"/>
              <a:ea typeface="+mn-ea"/>
              <a:cs typeface="+mn-cs"/>
            </a:endParaRPr>
          </a:p>
          <a:p>
            <a:pPr marL="0" indent="0" eaLnBrk="1" hangingPunct="1">
              <a:lnSpc>
                <a:spcPts val="3360"/>
              </a:lnSpc>
              <a:buNone/>
              <a:defRPr/>
            </a:pPr>
            <a:r>
              <a:rPr lang="en-US" altLang="zh-CN" sz="2400" dirty="0" smtClean="0">
                <a:solidFill>
                  <a:schemeClr val="tx1"/>
                </a:solidFill>
                <a:latin typeface="+mn-lt"/>
                <a:ea typeface="+mn-ea"/>
                <a:cs typeface="+mn-cs"/>
              </a:rPr>
              <a:t>        </a:t>
            </a:r>
            <a:r>
              <a:rPr lang="zh-CN" altLang="zh-CN" sz="2400" dirty="0" smtClean="0">
                <a:solidFill>
                  <a:schemeClr val="tx1"/>
                </a:solidFill>
                <a:latin typeface="+mn-lt"/>
                <a:ea typeface="+mn-ea"/>
                <a:cs typeface="+mn-cs"/>
              </a:rPr>
              <a:t>本文</a:t>
            </a:r>
            <a:r>
              <a:rPr lang="zh-CN" altLang="zh-CN" sz="2400" dirty="0" smtClean="0">
                <a:solidFill>
                  <a:schemeClr val="tx1"/>
                </a:solidFill>
                <a:latin typeface="+mn-lt"/>
                <a:ea typeface="+mn-ea"/>
                <a:cs typeface="+mn-cs"/>
              </a:rPr>
              <a:t>所提出的多速率听觉补偿可以按如下方式所介绍。首先，由于是带限信号，图一中所有的</a:t>
            </a:r>
            <a:r>
              <a:rPr lang="en-US" altLang="zh-CN" sz="2400" dirty="0" smtClean="0">
                <a:solidFill>
                  <a:schemeClr val="tx1"/>
                </a:solidFill>
                <a:latin typeface="+mn-lt"/>
                <a:ea typeface="+mn-ea"/>
                <a:cs typeface="+mn-cs"/>
              </a:rPr>
              <a:t>1/3</a:t>
            </a:r>
            <a:r>
              <a:rPr lang="zh-CN" altLang="zh-CN" sz="2400" dirty="0" smtClean="0">
                <a:solidFill>
                  <a:schemeClr val="tx1"/>
                </a:solidFill>
                <a:latin typeface="+mn-lt"/>
                <a:ea typeface="+mn-ea"/>
                <a:cs typeface="+mn-cs"/>
              </a:rPr>
              <a:t>倍频程频带的原始听觉补偿都被降采样来减少计算量。将采样率每三个频带乘以</a:t>
            </a:r>
            <a:r>
              <a:rPr lang="en-US" altLang="zh-CN" sz="2400" dirty="0" smtClean="0">
                <a:solidFill>
                  <a:schemeClr val="tx1"/>
                </a:solidFill>
                <a:latin typeface="+mn-lt"/>
                <a:ea typeface="+mn-ea"/>
                <a:cs typeface="+mn-cs"/>
              </a:rPr>
              <a:t>2</a:t>
            </a:r>
            <a:r>
              <a:rPr lang="zh-CN" altLang="zh-CN" sz="2400" dirty="0" smtClean="0">
                <a:solidFill>
                  <a:schemeClr val="tx1"/>
                </a:solidFill>
                <a:latin typeface="+mn-lt"/>
                <a:ea typeface="+mn-ea"/>
                <a:cs typeface="+mn-cs"/>
              </a:rPr>
              <a:t>，因为带宽在每隔一个倍频程就减半。图四描绘了多速率听觉补偿，其中包含两个滤波器组；分析频带</a:t>
            </a:r>
            <a:r>
              <a:rPr lang="zh-CN" altLang="zh-CN" sz="2400" dirty="0" smtClean="0">
                <a:solidFill>
                  <a:schemeClr val="tx1"/>
                </a:solidFill>
                <a:latin typeface="+mn-lt"/>
                <a:ea typeface="+mn-ea"/>
                <a:cs typeface="+mn-cs"/>
              </a:rPr>
              <a:t>由</a:t>
            </a:r>
            <a:r>
              <a:rPr lang="en-US" altLang="zh-CN" sz="2400" dirty="0" smtClean="0">
                <a:solidFill>
                  <a:schemeClr val="tx1"/>
                </a:solidFill>
                <a:latin typeface="+mn-lt"/>
                <a:ea typeface="+mn-ea"/>
                <a:cs typeface="+mn-cs"/>
              </a:rPr>
              <a:t>    </a:t>
            </a:r>
            <a:r>
              <a:rPr lang="zh-CN" altLang="zh-CN" sz="2400" dirty="0" smtClean="0">
                <a:solidFill>
                  <a:schemeClr val="tx1"/>
                </a:solidFill>
                <a:latin typeface="+mn-lt"/>
                <a:ea typeface="+mn-ea"/>
                <a:cs typeface="+mn-cs"/>
              </a:rPr>
              <a:t>表示</a:t>
            </a:r>
            <a:r>
              <a:rPr lang="zh-CN" altLang="zh-CN" sz="2400" dirty="0" smtClean="0">
                <a:solidFill>
                  <a:schemeClr val="tx1"/>
                </a:solidFill>
                <a:latin typeface="+mn-lt"/>
                <a:ea typeface="+mn-ea"/>
                <a:cs typeface="+mn-cs"/>
              </a:rPr>
              <a:t>，合成部分</a:t>
            </a:r>
            <a:r>
              <a:rPr lang="zh-CN" altLang="zh-CN" sz="2400" dirty="0" smtClean="0">
                <a:solidFill>
                  <a:schemeClr val="tx1"/>
                </a:solidFill>
                <a:latin typeface="+mn-lt"/>
                <a:ea typeface="+mn-ea"/>
                <a:cs typeface="+mn-cs"/>
              </a:rPr>
              <a:t>由</a:t>
            </a:r>
            <a:r>
              <a:rPr lang="en-US" altLang="zh-CN" sz="2400" dirty="0" smtClean="0">
                <a:solidFill>
                  <a:schemeClr val="tx1"/>
                </a:solidFill>
                <a:latin typeface="+mn-lt"/>
                <a:ea typeface="+mn-ea"/>
                <a:cs typeface="+mn-cs"/>
              </a:rPr>
              <a:t>   </a:t>
            </a:r>
            <a:r>
              <a:rPr lang="zh-CN" altLang="zh-CN" sz="2400" dirty="0" smtClean="0">
                <a:solidFill>
                  <a:schemeClr val="tx1"/>
                </a:solidFill>
                <a:latin typeface="+mn-lt"/>
                <a:ea typeface="+mn-ea"/>
                <a:cs typeface="+mn-cs"/>
              </a:rPr>
              <a:t>表示</a:t>
            </a:r>
            <a:r>
              <a:rPr lang="zh-CN" altLang="zh-CN" sz="2400" dirty="0" smtClean="0">
                <a:solidFill>
                  <a:schemeClr val="tx1"/>
                </a:solidFill>
                <a:latin typeface="+mn-lt"/>
                <a:ea typeface="+mn-ea"/>
                <a:cs typeface="+mn-cs"/>
              </a:rPr>
              <a:t>。为了简单我们可以</a:t>
            </a:r>
            <a:r>
              <a:rPr lang="zh-CN" altLang="zh-CN" sz="2400" dirty="0" smtClean="0">
                <a:solidFill>
                  <a:schemeClr val="tx1"/>
                </a:solidFill>
                <a:latin typeface="+mn-lt"/>
                <a:ea typeface="+mn-ea"/>
                <a:cs typeface="+mn-cs"/>
              </a:rPr>
              <a:t>假定</a:t>
            </a:r>
            <a:r>
              <a:rPr lang="en-US" altLang="zh-CN" sz="2400" dirty="0" smtClean="0">
                <a:solidFill>
                  <a:schemeClr val="tx1"/>
                </a:solidFill>
                <a:latin typeface="+mn-lt"/>
                <a:ea typeface="+mn-ea"/>
                <a:cs typeface="+mn-cs"/>
              </a:rPr>
              <a:t>            </a:t>
            </a:r>
            <a:r>
              <a:rPr lang="zh-CN" altLang="zh-CN" sz="2400" dirty="0" smtClean="0">
                <a:solidFill>
                  <a:schemeClr val="tx1"/>
                </a:solidFill>
                <a:latin typeface="+mn-lt"/>
                <a:ea typeface="+mn-ea"/>
                <a:cs typeface="+mn-cs"/>
              </a:rPr>
              <a:t>。</a:t>
            </a:r>
            <a:endParaRPr lang="en-US" altLang="zh-CN" sz="2400" dirty="0" smtClean="0">
              <a:solidFill>
                <a:schemeClr val="tx1"/>
              </a:solidFill>
              <a:latin typeface="+mn-lt"/>
              <a:ea typeface="+mn-ea"/>
              <a:cs typeface="+mn-cs"/>
            </a:endParaRPr>
          </a:p>
          <a:p>
            <a:pPr marL="0" indent="0" eaLnBrk="1" hangingPunct="1">
              <a:lnSpc>
                <a:spcPts val="3360"/>
              </a:lnSpc>
              <a:buNone/>
              <a:defRPr/>
            </a:pPr>
            <a:r>
              <a:rPr lang="en-US" altLang="zh-CN" sz="2400" dirty="0" smtClean="0">
                <a:solidFill>
                  <a:schemeClr val="tx1"/>
                </a:solidFill>
                <a:latin typeface="+mn-lt"/>
                <a:ea typeface="+mn-ea"/>
                <a:cs typeface="+mn-cs"/>
              </a:rPr>
              <a:t>        </a:t>
            </a:r>
            <a:r>
              <a:rPr lang="zh-CN" altLang="zh-CN" sz="2400" dirty="0" smtClean="0">
                <a:solidFill>
                  <a:schemeClr val="tx1"/>
                </a:solidFill>
                <a:latin typeface="+mn-lt"/>
                <a:ea typeface="+mn-ea"/>
                <a:cs typeface="+mn-cs"/>
              </a:rPr>
              <a:t>第二</a:t>
            </a:r>
            <a:r>
              <a:rPr lang="zh-CN" altLang="zh-CN" sz="2400" dirty="0" smtClean="0">
                <a:solidFill>
                  <a:schemeClr val="tx1"/>
                </a:solidFill>
                <a:latin typeface="+mn-lt"/>
                <a:ea typeface="+mn-ea"/>
                <a:cs typeface="+mn-cs"/>
              </a:rPr>
              <a:t>步是将这个多速率结构转化成金字塔结构一间小滤波器的复杂度。按如下完成。</a:t>
            </a:r>
          </a:p>
          <a:p>
            <a:pPr marL="0" indent="0" eaLnBrk="1" hangingPunct="1">
              <a:lnSpc>
                <a:spcPts val="3360"/>
              </a:lnSpc>
              <a:buNone/>
              <a:defRPr/>
            </a:pPr>
            <a:endParaRPr lang="zh-CN" altLang="zh-CN" sz="2400" dirty="0" smtClean="0">
              <a:solidFill>
                <a:schemeClr val="tx1"/>
              </a:solidFill>
              <a:latin typeface="+mn-lt"/>
              <a:ea typeface="+mn-ea"/>
              <a:cs typeface="+mn-cs"/>
            </a:endParaRPr>
          </a:p>
        </p:txBody>
      </p:sp>
      <p:sp>
        <p:nvSpPr>
          <p:cNvPr id="5120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120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734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734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939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59393" name="Picture 1"/>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7308304" y="4149080"/>
            <a:ext cx="262623" cy="332656"/>
          </a:xfrm>
          <a:prstGeom prst="rect">
            <a:avLst/>
          </a:prstGeom>
          <a:noFill/>
        </p:spPr>
      </p:pic>
      <p:sp>
        <p:nvSpPr>
          <p:cNvPr id="5939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59395" name="Picture 3"/>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2051720" y="4608512"/>
            <a:ext cx="297640" cy="332656"/>
          </a:xfrm>
          <a:prstGeom prst="rect">
            <a:avLst/>
          </a:prstGeom>
          <a:noFill/>
        </p:spPr>
      </p:pic>
      <p:sp>
        <p:nvSpPr>
          <p:cNvPr id="59398"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59397" name="Picture 5"/>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6300191" y="4627322"/>
            <a:ext cx="936105" cy="335584"/>
          </a:xfrm>
          <a:prstGeom prst="rect">
            <a:avLst/>
          </a:prstGeom>
          <a:noFill/>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日期占位符 5"/>
          <p:cNvSpPr>
            <a:spLocks noGrp="1"/>
          </p:cNvSpPr>
          <p:nvPr>
            <p:ph type="dt" sz="quarter" idx="12"/>
          </p:nvPr>
        </p:nvSpPr>
        <p:spPr>
          <a:xfrm>
            <a:off x="457200" y="6165304"/>
            <a:ext cx="2133600" cy="476250"/>
          </a:xfrm>
          <a:noFill/>
          <a:ln>
            <a:miter lim="800000"/>
            <a:headEnd/>
            <a:tailEnd/>
          </a:ln>
        </p:spPr>
        <p:txBody>
          <a:bodyPr/>
          <a:lstStyle/>
          <a:p>
            <a:fld id="{C6A4B62F-7EF2-4AC8-A109-51C400F631DA}" type="datetime1">
              <a:rPr lang="zh-CN" altLang="en-US" sz="1400" smtClean="0"/>
              <a:pPr/>
              <a:t>2015/12/8</a:t>
            </a:fld>
            <a:endParaRPr lang="en-US" altLang="zh-CN" dirty="0" smtClean="0"/>
          </a:p>
        </p:txBody>
      </p:sp>
      <p:sp>
        <p:nvSpPr>
          <p:cNvPr id="5123" name="Rectangle 26"/>
          <p:cNvSpPr>
            <a:spLocks noGrp="1" noChangeArrowheads="1"/>
          </p:cNvSpPr>
          <p:nvPr>
            <p:ph type="title"/>
          </p:nvPr>
        </p:nvSpPr>
        <p:spPr>
          <a:xfrm>
            <a:off x="467544" y="332656"/>
            <a:ext cx="8229600" cy="739552"/>
          </a:xfrm>
        </p:spPr>
        <p:txBody>
          <a:bodyPr/>
          <a:lstStyle/>
          <a:p>
            <a:pPr eaLnBrk="1" hangingPunct="1"/>
            <a:r>
              <a:rPr lang="en-US" altLang="zh-CN" sz="2400" b="1" dirty="0" smtClean="0"/>
              <a:t>III.</a:t>
            </a:r>
            <a:r>
              <a:rPr lang="zh-CN" altLang="zh-CN" sz="2400" b="1" dirty="0" smtClean="0">
                <a:solidFill>
                  <a:schemeClr val="tx1"/>
                </a:solidFill>
                <a:latin typeface="+mj-lt"/>
                <a:ea typeface="+mj-ea"/>
                <a:cs typeface="+mj-cs"/>
              </a:rPr>
              <a:t>多速率结构</a:t>
            </a:r>
            <a:endParaRPr lang="zh-CN" altLang="en-US" sz="2400" b="1" dirty="0" smtClean="0"/>
          </a:p>
        </p:txBody>
      </p:sp>
      <p:sp>
        <p:nvSpPr>
          <p:cNvPr id="89136" name="Rectangle 48"/>
          <p:cNvSpPr>
            <a:spLocks noGrp="1" noChangeArrowheads="1"/>
          </p:cNvSpPr>
          <p:nvPr>
            <p:ph type="body" idx="1"/>
          </p:nvPr>
        </p:nvSpPr>
        <p:spPr>
          <a:xfrm>
            <a:off x="457200" y="980728"/>
            <a:ext cx="8229600" cy="5328592"/>
          </a:xfrm>
        </p:spPr>
        <p:txBody>
          <a:bodyPr/>
          <a:lstStyle/>
          <a:p>
            <a:pPr marL="0" indent="0" eaLnBrk="1" hangingPunct="1">
              <a:lnSpc>
                <a:spcPts val="3360"/>
              </a:lnSpc>
              <a:buNone/>
              <a:defRPr/>
            </a:pPr>
            <a:r>
              <a:rPr lang="zh-CN" altLang="zh-CN" sz="2400" dirty="0" smtClean="0">
                <a:solidFill>
                  <a:schemeClr val="tx1"/>
                </a:solidFill>
                <a:latin typeface="+mn-lt"/>
                <a:ea typeface="+mn-ea"/>
                <a:cs typeface="+mn-cs"/>
              </a:rPr>
              <a:t>考虑到这样一个事实，每个倍频程内的带宽减半</a:t>
            </a:r>
            <a:r>
              <a:rPr lang="zh-CN" altLang="zh-CN" sz="2400" dirty="0" smtClean="0">
                <a:solidFill>
                  <a:schemeClr val="tx1"/>
                </a:solidFill>
                <a:latin typeface="+mn-lt"/>
                <a:ea typeface="+mn-ea"/>
                <a:cs typeface="+mn-cs"/>
              </a:rPr>
              <a:t>，</a:t>
            </a:r>
            <a:r>
              <a:rPr lang="en-US" altLang="zh-CN" sz="2400" dirty="0" smtClean="0">
                <a:solidFill>
                  <a:schemeClr val="tx1"/>
                </a:solidFill>
                <a:latin typeface="+mn-lt"/>
                <a:ea typeface="+mn-ea"/>
                <a:cs typeface="+mn-cs"/>
              </a:rPr>
              <a:t>      </a:t>
            </a:r>
            <a:r>
              <a:rPr lang="zh-CN" altLang="zh-CN" sz="2400" dirty="0" smtClean="0">
                <a:solidFill>
                  <a:schemeClr val="tx1"/>
                </a:solidFill>
                <a:latin typeface="+mn-lt"/>
                <a:ea typeface="+mn-ea"/>
                <a:cs typeface="+mn-cs"/>
              </a:rPr>
              <a:t>可以被</a:t>
            </a:r>
            <a:r>
              <a:rPr lang="en-US" altLang="zh-CN" sz="2400" dirty="0" smtClean="0">
                <a:solidFill>
                  <a:schemeClr val="tx1"/>
                </a:solidFill>
                <a:latin typeface="+mn-lt"/>
                <a:ea typeface="+mn-ea"/>
                <a:cs typeface="+mn-cs"/>
              </a:rPr>
              <a:t>                    </a:t>
            </a:r>
            <a:r>
              <a:rPr lang="zh-CN" altLang="zh-CN" sz="2400" dirty="0" smtClean="0">
                <a:solidFill>
                  <a:schemeClr val="tx1"/>
                </a:solidFill>
                <a:latin typeface="+mn-lt"/>
                <a:ea typeface="+mn-ea"/>
                <a:cs typeface="+mn-cs"/>
              </a:rPr>
              <a:t>取代</a:t>
            </a:r>
            <a:r>
              <a:rPr lang="zh-CN" altLang="en-US" sz="2400" dirty="0" smtClean="0"/>
              <a:t>，</a:t>
            </a:r>
            <a:r>
              <a:rPr lang="zh-CN" altLang="zh-CN" sz="2400" dirty="0" smtClean="0">
                <a:solidFill>
                  <a:schemeClr val="tx1"/>
                </a:solidFill>
                <a:latin typeface="+mn-lt"/>
                <a:ea typeface="+mn-ea"/>
                <a:cs typeface="+mn-cs"/>
              </a:rPr>
              <a:t>其中抽取</a:t>
            </a:r>
            <a:r>
              <a:rPr lang="zh-CN" altLang="zh-CN" sz="2400" dirty="0" smtClean="0">
                <a:solidFill>
                  <a:schemeClr val="tx1"/>
                </a:solidFill>
                <a:latin typeface="+mn-lt"/>
                <a:ea typeface="+mn-ea"/>
                <a:cs typeface="+mn-cs"/>
              </a:rPr>
              <a:t>滤波器</a:t>
            </a:r>
            <a:r>
              <a:rPr lang="en-US" altLang="zh-CN" sz="2400" dirty="0" smtClean="0">
                <a:solidFill>
                  <a:schemeClr val="tx1"/>
                </a:solidFill>
                <a:latin typeface="+mn-lt"/>
                <a:ea typeface="+mn-ea"/>
                <a:cs typeface="+mn-cs"/>
              </a:rPr>
              <a:t>    </a:t>
            </a:r>
            <a:r>
              <a:rPr lang="zh-CN" altLang="zh-CN" sz="2400" dirty="0" smtClean="0">
                <a:solidFill>
                  <a:schemeClr val="tx1"/>
                </a:solidFill>
                <a:latin typeface="+mn-lt"/>
                <a:ea typeface="+mn-ea"/>
                <a:cs typeface="+mn-cs"/>
              </a:rPr>
              <a:t>是</a:t>
            </a:r>
            <a:r>
              <a:rPr lang="zh-CN" altLang="zh-CN" sz="2400" dirty="0" smtClean="0">
                <a:solidFill>
                  <a:schemeClr val="tx1"/>
                </a:solidFill>
                <a:latin typeface="+mn-lt"/>
                <a:ea typeface="+mn-ea"/>
                <a:cs typeface="+mn-cs"/>
              </a:rPr>
              <a:t>一个</a:t>
            </a:r>
            <a:r>
              <a:rPr lang="zh-CN" altLang="zh-CN" sz="2400" dirty="0" smtClean="0">
                <a:solidFill>
                  <a:schemeClr val="tx1"/>
                </a:solidFill>
                <a:latin typeface="+mn-lt"/>
                <a:ea typeface="+mn-ea"/>
                <a:cs typeface="+mn-cs"/>
              </a:rPr>
              <a:t>低通滤波器。</a:t>
            </a:r>
            <a:r>
              <a:rPr lang="zh-CN" altLang="zh-CN" sz="2400" dirty="0" smtClean="0">
                <a:solidFill>
                  <a:schemeClr val="tx1"/>
                </a:solidFill>
                <a:latin typeface="+mn-lt"/>
                <a:ea typeface="+mn-ea"/>
                <a:cs typeface="+mn-cs"/>
              </a:rPr>
              <a:t>然后，像图五（</a:t>
            </a:r>
            <a:r>
              <a:rPr lang="en-US" altLang="zh-CN" sz="2400" dirty="0" smtClean="0">
                <a:solidFill>
                  <a:schemeClr val="tx1"/>
                </a:solidFill>
                <a:latin typeface="+mn-lt"/>
                <a:ea typeface="+mn-ea"/>
                <a:cs typeface="+mn-cs"/>
              </a:rPr>
              <a:t>a</a:t>
            </a:r>
            <a:r>
              <a:rPr lang="zh-CN" altLang="zh-CN" sz="2400" dirty="0" smtClean="0">
                <a:solidFill>
                  <a:schemeClr val="tx1"/>
                </a:solidFill>
                <a:latin typeface="+mn-lt"/>
                <a:ea typeface="+mn-ea"/>
                <a:cs typeface="+mn-cs"/>
              </a:rPr>
              <a:t>）所示的那样，我们可以将下采样的输出作为数据链路的输入。通过上边的变换和转化，我们可以得到图五（</a:t>
            </a:r>
            <a:r>
              <a:rPr lang="en-US" altLang="zh-CN" sz="2400" dirty="0" smtClean="0">
                <a:solidFill>
                  <a:schemeClr val="tx1"/>
                </a:solidFill>
                <a:latin typeface="+mn-lt"/>
                <a:ea typeface="+mn-ea"/>
                <a:cs typeface="+mn-cs"/>
              </a:rPr>
              <a:t>b</a:t>
            </a:r>
            <a:r>
              <a:rPr lang="zh-CN" altLang="zh-CN" sz="2400" dirty="0" smtClean="0">
                <a:solidFill>
                  <a:schemeClr val="tx1"/>
                </a:solidFill>
                <a:latin typeface="+mn-lt"/>
                <a:ea typeface="+mn-ea"/>
                <a:cs typeface="+mn-cs"/>
              </a:rPr>
              <a:t>）中的用于分析带的金字塔结构。相似的对称带也同样可以被安排在金字塔结构中，它可以包含</a:t>
            </a:r>
            <a:r>
              <a:rPr lang="zh-CN" altLang="zh-CN" sz="2400" dirty="0" smtClean="0">
                <a:solidFill>
                  <a:schemeClr val="tx1"/>
                </a:solidFill>
                <a:latin typeface="+mn-lt"/>
                <a:ea typeface="+mn-ea"/>
                <a:cs typeface="+mn-cs"/>
              </a:rPr>
              <a:t>滤波器</a:t>
            </a:r>
            <a:endParaRPr lang="en-US" altLang="zh-CN" sz="2400" dirty="0" smtClean="0">
              <a:solidFill>
                <a:schemeClr val="tx1"/>
              </a:solidFill>
              <a:latin typeface="+mn-lt"/>
              <a:ea typeface="+mn-ea"/>
              <a:cs typeface="+mn-cs"/>
            </a:endParaRPr>
          </a:p>
          <a:p>
            <a:pPr marL="0" indent="0" eaLnBrk="1" hangingPunct="1">
              <a:lnSpc>
                <a:spcPts val="3360"/>
              </a:lnSpc>
              <a:buNone/>
              <a:defRPr/>
            </a:pPr>
            <a:r>
              <a:rPr lang="zh-CN" altLang="zh-CN" sz="2400" dirty="0" smtClean="0">
                <a:solidFill>
                  <a:schemeClr val="tx1"/>
                </a:solidFill>
                <a:latin typeface="+mn-lt"/>
                <a:ea typeface="+mn-ea"/>
                <a:cs typeface="+mn-cs"/>
              </a:rPr>
              <a:t>和插值滤波器（</a:t>
            </a:r>
            <a:r>
              <a:rPr lang="zh-CN" altLang="zh-CN" sz="2400" dirty="0" smtClean="0">
                <a:solidFill>
                  <a:schemeClr val="tx1"/>
                </a:solidFill>
                <a:latin typeface="+mn-lt"/>
                <a:ea typeface="+mn-ea"/>
                <a:cs typeface="+mn-cs"/>
              </a:rPr>
              <a:t>用</a:t>
            </a:r>
            <a:r>
              <a:rPr lang="en-US" altLang="zh-CN" sz="2400" dirty="0" smtClean="0">
                <a:solidFill>
                  <a:schemeClr val="tx1"/>
                </a:solidFill>
                <a:latin typeface="+mn-lt"/>
                <a:ea typeface="+mn-ea"/>
                <a:cs typeface="+mn-cs"/>
              </a:rPr>
              <a:t>    </a:t>
            </a:r>
            <a:r>
              <a:rPr lang="zh-CN" altLang="zh-CN" sz="2400" dirty="0" smtClean="0">
                <a:solidFill>
                  <a:schemeClr val="tx1"/>
                </a:solidFill>
                <a:latin typeface="+mn-lt"/>
                <a:ea typeface="+mn-ea"/>
                <a:cs typeface="+mn-cs"/>
              </a:rPr>
              <a:t>表示</a:t>
            </a:r>
            <a:r>
              <a:rPr lang="zh-CN" altLang="zh-CN" sz="2400" dirty="0" smtClean="0">
                <a:solidFill>
                  <a:schemeClr val="tx1"/>
                </a:solidFill>
                <a:latin typeface="+mn-lt"/>
                <a:ea typeface="+mn-ea"/>
                <a:cs typeface="+mn-cs"/>
              </a:rPr>
              <a:t>）</a:t>
            </a:r>
            <a:r>
              <a:rPr lang="zh-CN" altLang="zh-CN" sz="2400" dirty="0" smtClean="0">
                <a:solidFill>
                  <a:schemeClr val="tx1"/>
                </a:solidFill>
                <a:latin typeface="+mn-lt"/>
                <a:ea typeface="+mn-ea"/>
                <a:cs typeface="+mn-cs"/>
              </a:rPr>
              <a:t>。</a:t>
            </a:r>
            <a:r>
              <a:rPr lang="zh-CN" altLang="zh-CN" sz="2400" dirty="0" smtClean="0">
                <a:solidFill>
                  <a:schemeClr val="tx1"/>
                </a:solidFill>
                <a:latin typeface="+mn-lt"/>
                <a:ea typeface="+mn-ea"/>
                <a:cs typeface="+mn-cs"/>
              </a:rPr>
              <a:t>这个金字塔结构避免了级窄滤波器，</a:t>
            </a:r>
            <a:r>
              <a:rPr lang="zh-CN" altLang="zh-CN" sz="2400" dirty="0" smtClean="0">
                <a:solidFill>
                  <a:schemeClr val="tx1"/>
                </a:solidFill>
                <a:latin typeface="+mn-lt"/>
                <a:ea typeface="+mn-ea"/>
                <a:cs typeface="+mn-cs"/>
              </a:rPr>
              <a:t>比如</a:t>
            </a:r>
            <a:r>
              <a:rPr lang="en-US" altLang="zh-CN" sz="2400" dirty="0" smtClean="0">
                <a:solidFill>
                  <a:schemeClr val="tx1"/>
                </a:solidFill>
                <a:latin typeface="+mn-lt"/>
                <a:ea typeface="+mn-ea"/>
                <a:cs typeface="+mn-cs"/>
              </a:rPr>
              <a:t>     </a:t>
            </a:r>
            <a:r>
              <a:rPr lang="zh-CN" altLang="zh-CN" sz="2400" dirty="0" smtClean="0">
                <a:solidFill>
                  <a:schemeClr val="tx1"/>
                </a:solidFill>
                <a:latin typeface="+mn-lt"/>
                <a:ea typeface="+mn-ea"/>
                <a:cs typeface="+mn-cs"/>
              </a:rPr>
              <a:t>和</a:t>
            </a:r>
            <a:r>
              <a:rPr lang="en-US" altLang="zh-CN" sz="2400" dirty="0" smtClean="0">
                <a:solidFill>
                  <a:schemeClr val="tx1"/>
                </a:solidFill>
                <a:latin typeface="+mn-lt"/>
                <a:ea typeface="+mn-ea"/>
                <a:cs typeface="+mn-cs"/>
              </a:rPr>
              <a:t>     </a:t>
            </a:r>
            <a:r>
              <a:rPr lang="zh-CN" altLang="zh-CN" sz="2400" dirty="0" smtClean="0">
                <a:solidFill>
                  <a:schemeClr val="tx1"/>
                </a:solidFill>
                <a:latin typeface="+mn-lt"/>
                <a:ea typeface="+mn-ea"/>
                <a:cs typeface="+mn-cs"/>
              </a:rPr>
              <a:t>，</a:t>
            </a:r>
            <a:r>
              <a:rPr lang="zh-CN" altLang="zh-CN" sz="2400" dirty="0" smtClean="0">
                <a:solidFill>
                  <a:schemeClr val="tx1"/>
                </a:solidFill>
                <a:latin typeface="+mn-lt"/>
                <a:ea typeface="+mn-ea"/>
                <a:cs typeface="+mn-cs"/>
              </a:rPr>
              <a:t>的实现，他们需要更高阶数的滤波器。因此，滤波器组的复杂性被降低。</a:t>
            </a:r>
          </a:p>
          <a:p>
            <a:pPr marL="0" indent="0" eaLnBrk="1" hangingPunct="1">
              <a:lnSpc>
                <a:spcPts val="3360"/>
              </a:lnSpc>
              <a:buNone/>
              <a:defRPr/>
            </a:pPr>
            <a:endParaRPr lang="zh-CN" altLang="zh-CN" sz="2400" dirty="0" smtClean="0">
              <a:solidFill>
                <a:schemeClr val="tx1"/>
              </a:solidFill>
              <a:latin typeface="+mn-lt"/>
              <a:ea typeface="+mn-ea"/>
              <a:cs typeface="+mn-cs"/>
            </a:endParaRPr>
          </a:p>
        </p:txBody>
      </p:sp>
      <p:sp>
        <p:nvSpPr>
          <p:cNvPr id="5120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120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734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734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939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939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9398"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349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63489" name="Picture 1"/>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7092280" y="1086740"/>
            <a:ext cx="611560" cy="322768"/>
          </a:xfrm>
          <a:prstGeom prst="rect">
            <a:avLst/>
          </a:prstGeom>
          <a:noFill/>
        </p:spPr>
      </p:pic>
      <p:sp>
        <p:nvSpPr>
          <p:cNvPr id="6349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63491" name="Picture 3"/>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899592" y="1484784"/>
            <a:ext cx="1628264" cy="332656"/>
          </a:xfrm>
          <a:prstGeom prst="rect">
            <a:avLst/>
          </a:prstGeom>
          <a:noFill/>
        </p:spPr>
      </p:pic>
      <p:sp>
        <p:nvSpPr>
          <p:cNvPr id="63494"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63493" name="Picture 5"/>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5640750" y="1484784"/>
            <a:ext cx="227394" cy="360040"/>
          </a:xfrm>
          <a:prstGeom prst="rect">
            <a:avLst/>
          </a:prstGeom>
          <a:noFill/>
        </p:spPr>
      </p:pic>
      <p:sp>
        <p:nvSpPr>
          <p:cNvPr id="63496"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63495" name="Picture 7"/>
          <p:cNvPicPr>
            <a:picLocks noChangeAspect="1" noChangeArrowheads="1"/>
          </p:cNvPicPr>
          <p:nvPr/>
        </p:nvPicPr>
        <p:blipFill>
          <a:blip r:embed="rId6" cstate="print">
            <a:clrChange>
              <a:clrFrom>
                <a:srgbClr val="FFFFFF"/>
              </a:clrFrom>
              <a:clrTo>
                <a:srgbClr val="FFFFFF">
                  <a:alpha val="0"/>
                </a:srgbClr>
              </a:clrTo>
            </a:clrChange>
          </a:blip>
          <a:srcRect/>
          <a:stretch>
            <a:fillRect/>
          </a:stretch>
        </p:blipFill>
        <p:spPr bwMode="auto">
          <a:xfrm>
            <a:off x="7884368" y="3212976"/>
            <a:ext cx="833777" cy="360040"/>
          </a:xfrm>
          <a:prstGeom prst="rect">
            <a:avLst/>
          </a:prstGeom>
          <a:noFill/>
        </p:spPr>
      </p:pic>
      <p:sp>
        <p:nvSpPr>
          <p:cNvPr id="63498"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63497" name="Picture 9"/>
          <p:cNvPicPr>
            <a:picLocks noChangeAspect="1" noChangeArrowheads="1"/>
          </p:cNvPicPr>
          <p:nvPr/>
        </p:nvPicPr>
        <p:blipFill>
          <a:blip r:embed="rId7" cstate="print">
            <a:clrChange>
              <a:clrFrom>
                <a:srgbClr val="FFFFFF"/>
              </a:clrFrom>
              <a:clrTo>
                <a:srgbClr val="FFFFFF">
                  <a:alpha val="0"/>
                </a:srgbClr>
              </a:clrTo>
            </a:clrChange>
          </a:blip>
          <a:srcRect/>
          <a:stretch>
            <a:fillRect/>
          </a:stretch>
        </p:blipFill>
        <p:spPr bwMode="auto">
          <a:xfrm>
            <a:off x="3059832" y="3717032"/>
            <a:ext cx="144016" cy="390901"/>
          </a:xfrm>
          <a:prstGeom prst="rect">
            <a:avLst/>
          </a:prstGeom>
          <a:noFill/>
        </p:spPr>
      </p:pic>
      <p:sp>
        <p:nvSpPr>
          <p:cNvPr id="63500"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63499" name="Picture 11"/>
          <p:cNvPicPr>
            <a:picLocks noChangeAspect="1" noChangeArrowheads="1"/>
          </p:cNvPicPr>
          <p:nvPr/>
        </p:nvPicPr>
        <p:blipFill>
          <a:blip r:embed="rId8" cstate="print">
            <a:clrChange>
              <a:clrFrom>
                <a:srgbClr val="FFFFFF"/>
              </a:clrFrom>
              <a:clrTo>
                <a:srgbClr val="FFFFFF">
                  <a:alpha val="0"/>
                </a:srgbClr>
              </a:clrTo>
            </a:clrChange>
          </a:blip>
          <a:srcRect/>
          <a:stretch>
            <a:fillRect/>
          </a:stretch>
        </p:blipFill>
        <p:spPr bwMode="auto">
          <a:xfrm>
            <a:off x="2123728" y="4149080"/>
            <a:ext cx="385181" cy="332656"/>
          </a:xfrm>
          <a:prstGeom prst="rect">
            <a:avLst/>
          </a:prstGeom>
          <a:noFill/>
        </p:spPr>
      </p:pic>
      <p:sp>
        <p:nvSpPr>
          <p:cNvPr id="63502" name="Rectangle 1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63501" name="Picture 13"/>
          <p:cNvPicPr>
            <a:picLocks noChangeAspect="1" noChangeArrowheads="1"/>
          </p:cNvPicPr>
          <p:nvPr/>
        </p:nvPicPr>
        <p:blipFill>
          <a:blip r:embed="rId9" cstate="print">
            <a:clrChange>
              <a:clrFrom>
                <a:srgbClr val="FFFFFF"/>
              </a:clrFrom>
              <a:clrTo>
                <a:srgbClr val="FFFFFF">
                  <a:alpha val="0"/>
                </a:srgbClr>
              </a:clrTo>
            </a:clrChange>
          </a:blip>
          <a:srcRect/>
          <a:stretch>
            <a:fillRect/>
          </a:stretch>
        </p:blipFill>
        <p:spPr bwMode="auto">
          <a:xfrm>
            <a:off x="2801159" y="4149080"/>
            <a:ext cx="402689" cy="332656"/>
          </a:xfrm>
          <a:prstGeom prst="rect">
            <a:avLst/>
          </a:prstGeom>
          <a:noFill/>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2"/>
          </p:nvPr>
        </p:nvSpPr>
        <p:spPr/>
        <p:txBody>
          <a:bodyPr/>
          <a:lstStyle/>
          <a:p>
            <a:pPr>
              <a:defRPr/>
            </a:pPr>
            <a:fld id="{538640D3-AC6F-4DF5-A743-C2FE517C6393}" type="datetime1">
              <a:rPr lang="zh-CN" altLang="en-US" smtClean="0"/>
              <a:pPr>
                <a:defRPr/>
              </a:pPr>
              <a:t>2015/12/8</a:t>
            </a:fld>
            <a:endParaRPr lang="en-US" altLang="zh-CN"/>
          </a:p>
        </p:txBody>
      </p:sp>
      <p:sp>
        <p:nvSpPr>
          <p:cNvPr id="6" name="Rectangle 26"/>
          <p:cNvSpPr>
            <a:spLocks noGrp="1" noChangeArrowheads="1"/>
          </p:cNvSpPr>
          <p:nvPr>
            <p:ph type="title"/>
          </p:nvPr>
        </p:nvSpPr>
        <p:spPr>
          <a:xfrm>
            <a:off x="467544" y="332656"/>
            <a:ext cx="8229600" cy="739552"/>
          </a:xfrm>
        </p:spPr>
        <p:txBody>
          <a:bodyPr/>
          <a:lstStyle/>
          <a:p>
            <a:pPr eaLnBrk="1" hangingPunct="1"/>
            <a:r>
              <a:rPr lang="en-US" altLang="zh-CN" sz="2400" b="1" dirty="0" smtClean="0"/>
              <a:t>III.</a:t>
            </a:r>
            <a:r>
              <a:rPr lang="zh-CN" altLang="zh-CN" sz="2400" b="1" dirty="0" smtClean="0">
                <a:solidFill>
                  <a:schemeClr val="tx1"/>
                </a:solidFill>
                <a:latin typeface="+mj-lt"/>
                <a:ea typeface="+mj-ea"/>
                <a:cs typeface="+mj-cs"/>
              </a:rPr>
              <a:t>多速率结构</a:t>
            </a:r>
            <a:endParaRPr lang="zh-CN" altLang="en-US" sz="2400" b="1" dirty="0" smtClean="0"/>
          </a:p>
        </p:txBody>
      </p:sp>
      <p:pic>
        <p:nvPicPr>
          <p:cNvPr id="7" name="图片 6"/>
          <p:cNvPicPr/>
          <p:nvPr/>
        </p:nvPicPr>
        <p:blipFill>
          <a:blip r:embed="rId2" cstate="print"/>
          <a:srcRect/>
          <a:stretch>
            <a:fillRect/>
          </a:stretch>
        </p:blipFill>
        <p:spPr bwMode="auto">
          <a:xfrm>
            <a:off x="755576" y="1052736"/>
            <a:ext cx="7344816" cy="3384376"/>
          </a:xfrm>
          <a:prstGeom prst="rect">
            <a:avLst/>
          </a:prstGeom>
          <a:noFill/>
          <a:ln w="9525">
            <a:noFill/>
            <a:miter lim="800000"/>
            <a:headEnd/>
            <a:tailEnd/>
          </a:ln>
        </p:spPr>
      </p:pic>
      <p:sp>
        <p:nvSpPr>
          <p:cNvPr id="9" name="Rectangle 48"/>
          <p:cNvSpPr txBox="1">
            <a:spLocks noChangeArrowheads="1"/>
          </p:cNvSpPr>
          <p:nvPr/>
        </p:nvSpPr>
        <p:spPr bwMode="auto">
          <a:xfrm>
            <a:off x="457200" y="4293096"/>
            <a:ext cx="8229600" cy="201622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lnSpc>
                <a:spcPts val="3360"/>
              </a:lnSpc>
              <a:spcBef>
                <a:spcPct val="20000"/>
              </a:spcBef>
              <a:buClr>
                <a:schemeClr val="bg2"/>
              </a:buClr>
              <a:buSzPct val="75000"/>
              <a:defRPr/>
            </a:pPr>
            <a:r>
              <a:rPr lang="en-US" altLang="zh-CN" sz="2400" dirty="0" smtClean="0"/>
              <a:t>        </a:t>
            </a:r>
            <a:r>
              <a:rPr lang="zh-CN" altLang="zh-CN" sz="2400" dirty="0" smtClean="0"/>
              <a:t>最终</a:t>
            </a:r>
            <a:r>
              <a:rPr lang="zh-CN" altLang="zh-CN" sz="2400" dirty="0"/>
              <a:t>，我们折叠图四中的金字塔结构来得到一个多速率听觉补偿的复杂有效并且紧凑的结构</a:t>
            </a:r>
            <a:r>
              <a:rPr lang="zh-CN" altLang="zh-CN" sz="2400" dirty="0" smtClean="0"/>
              <a:t>。</a:t>
            </a:r>
            <a:r>
              <a:rPr lang="zh-CN" altLang="zh-CN" sz="2400" dirty="0"/>
              <a:t>图六展示了所提出的结构，其中</a:t>
            </a:r>
            <a:r>
              <a:rPr lang="zh-CN" altLang="zh-CN" sz="2400" dirty="0" smtClean="0"/>
              <a:t>只有</a:t>
            </a:r>
            <a:r>
              <a:rPr lang="en-US" altLang="zh-CN" sz="2400" dirty="0" smtClean="0"/>
              <a:t>          </a:t>
            </a:r>
            <a:r>
              <a:rPr lang="zh-CN" altLang="en-US" sz="2400" dirty="0" smtClean="0"/>
              <a:t>，       ，  和   </a:t>
            </a:r>
            <a:r>
              <a:rPr lang="zh-CN" altLang="zh-CN" sz="2400" dirty="0" smtClean="0"/>
              <a:t>是</a:t>
            </a:r>
            <a:r>
              <a:rPr lang="zh-CN" altLang="zh-CN" sz="2400" dirty="0"/>
              <a:t>具体实现的</a:t>
            </a:r>
            <a:r>
              <a:rPr lang="zh-CN" altLang="zh-CN" sz="2400" dirty="0" smtClean="0"/>
              <a:t>。</a:t>
            </a:r>
            <a:r>
              <a:rPr lang="zh-CN" altLang="zh-CN" sz="2400" dirty="0"/>
              <a:t>更小倍频程的频带，</a:t>
            </a:r>
            <a:r>
              <a:rPr lang="zh-CN" altLang="zh-CN" sz="2400" dirty="0" smtClean="0"/>
              <a:t>比如</a:t>
            </a:r>
            <a:r>
              <a:rPr lang="en-US" altLang="zh-CN" sz="2400" dirty="0" smtClean="0"/>
              <a:t> </a:t>
            </a:r>
            <a:r>
              <a:rPr lang="zh-CN" altLang="zh-CN" sz="2400" dirty="0" smtClean="0"/>
              <a:t>，</a:t>
            </a:r>
            <a:r>
              <a:rPr lang="en-US" altLang="zh-CN" sz="2400" dirty="0" smtClean="0"/>
              <a:t>   </a:t>
            </a:r>
            <a:r>
              <a:rPr lang="zh-CN" altLang="zh-CN" sz="2400" dirty="0" smtClean="0"/>
              <a:t>可以利用</a:t>
            </a:r>
            <a:r>
              <a:rPr lang="en-US" altLang="zh-CN" sz="2400" dirty="0" smtClean="0"/>
              <a:t>     </a:t>
            </a:r>
            <a:r>
              <a:rPr lang="zh-CN" altLang="en-US" sz="2400" dirty="0" smtClean="0"/>
              <a:t>，   </a:t>
            </a:r>
            <a:r>
              <a:rPr lang="zh-CN" altLang="zh-CN" sz="2400" dirty="0" smtClean="0"/>
              <a:t>和</a:t>
            </a:r>
            <a:r>
              <a:rPr lang="en-US" altLang="zh-CN" sz="2400" dirty="0" smtClean="0"/>
              <a:t>     </a:t>
            </a:r>
            <a:r>
              <a:rPr lang="zh-CN" altLang="zh-CN" sz="2400" dirty="0" smtClean="0"/>
              <a:t>迭代计算</a:t>
            </a:r>
            <a:r>
              <a:rPr lang="zh-CN" altLang="zh-CN" sz="2400" dirty="0"/>
              <a:t>而得。</a:t>
            </a:r>
            <a:endParaRPr kumimoji="0" lang="zh-CN" altLang="zh-CN" sz="2400" b="0" i="0" u="none" strike="noStrike" kern="0" cap="none" spc="0" normalizeH="0" baseline="0" noProof="0" dirty="0" smtClean="0">
              <a:ln>
                <a:noFill/>
              </a:ln>
              <a:solidFill>
                <a:schemeClr val="tx1"/>
              </a:solidFill>
              <a:effectLst/>
              <a:uLnTx/>
              <a:uFillTx/>
              <a:latin typeface="+mn-lt"/>
              <a:ea typeface="+mn-ea"/>
              <a:cs typeface="+mn-cs"/>
            </a:endParaRPr>
          </a:p>
        </p:txBody>
      </p:sp>
      <p:sp>
        <p:nvSpPr>
          <p:cNvPr id="6451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64513" name="Picture 1"/>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2694739" y="5229200"/>
            <a:ext cx="797141" cy="330211"/>
          </a:xfrm>
          <a:prstGeom prst="rect">
            <a:avLst/>
          </a:prstGeom>
          <a:noFill/>
        </p:spPr>
      </p:pic>
      <p:sp>
        <p:nvSpPr>
          <p:cNvPr id="6451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64515" name="Picture 3"/>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3635896" y="5229200"/>
            <a:ext cx="752611" cy="324991"/>
          </a:xfrm>
          <a:prstGeom prst="rect">
            <a:avLst/>
          </a:prstGeom>
          <a:noFill/>
        </p:spPr>
      </p:pic>
      <p:sp>
        <p:nvSpPr>
          <p:cNvPr id="64518"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64517" name="Picture 5"/>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4572000" y="5229200"/>
            <a:ext cx="253923" cy="402045"/>
          </a:xfrm>
          <a:prstGeom prst="rect">
            <a:avLst/>
          </a:prstGeom>
          <a:noFill/>
        </p:spPr>
      </p:pic>
      <p:sp>
        <p:nvSpPr>
          <p:cNvPr id="64520"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64519" name="Picture 7"/>
          <p:cNvPicPr>
            <a:picLocks noChangeAspect="1" noChangeArrowheads="1"/>
          </p:cNvPicPr>
          <p:nvPr/>
        </p:nvPicPr>
        <p:blipFill>
          <a:blip r:embed="rId6" cstate="print">
            <a:clrChange>
              <a:clrFrom>
                <a:srgbClr val="FFFFFF"/>
              </a:clrFrom>
              <a:clrTo>
                <a:srgbClr val="FFFFFF">
                  <a:alpha val="0"/>
                </a:srgbClr>
              </a:clrTo>
            </a:clrChange>
          </a:blip>
          <a:srcRect/>
          <a:stretch>
            <a:fillRect/>
          </a:stretch>
        </p:blipFill>
        <p:spPr bwMode="auto">
          <a:xfrm>
            <a:off x="5220072" y="5229200"/>
            <a:ext cx="144016" cy="390901"/>
          </a:xfrm>
          <a:prstGeom prst="rect">
            <a:avLst/>
          </a:prstGeom>
          <a:noFill/>
        </p:spPr>
      </p:pic>
      <p:sp>
        <p:nvSpPr>
          <p:cNvPr id="64522"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64521" name="Picture 9"/>
          <p:cNvPicPr>
            <a:picLocks noChangeAspect="1" noChangeArrowheads="1"/>
          </p:cNvPicPr>
          <p:nvPr/>
        </p:nvPicPr>
        <p:blipFill>
          <a:blip r:embed="rId7" cstate="print">
            <a:clrChange>
              <a:clrFrom>
                <a:srgbClr val="FFFFFF"/>
              </a:clrFrom>
              <a:clrTo>
                <a:srgbClr val="FFFFFF">
                  <a:alpha val="0"/>
                </a:srgbClr>
              </a:clrTo>
            </a:clrChange>
          </a:blip>
          <a:srcRect/>
          <a:stretch>
            <a:fillRect/>
          </a:stretch>
        </p:blipFill>
        <p:spPr bwMode="auto">
          <a:xfrm>
            <a:off x="2984034" y="5733256"/>
            <a:ext cx="651862" cy="288032"/>
          </a:xfrm>
          <a:prstGeom prst="rect">
            <a:avLst/>
          </a:prstGeom>
          <a:noFill/>
        </p:spPr>
      </p:pic>
      <p:sp>
        <p:nvSpPr>
          <p:cNvPr id="64524"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64523" name="Picture 11"/>
          <p:cNvPicPr>
            <a:picLocks noChangeAspect="1" noChangeArrowheads="1"/>
          </p:cNvPicPr>
          <p:nvPr/>
        </p:nvPicPr>
        <p:blipFill>
          <a:blip r:embed="rId8" cstate="print">
            <a:clrChange>
              <a:clrFrom>
                <a:srgbClr val="FFFFFF"/>
              </a:clrFrom>
              <a:clrTo>
                <a:srgbClr val="FFFFFF">
                  <a:alpha val="0"/>
                </a:srgbClr>
              </a:clrTo>
            </a:clrChange>
          </a:blip>
          <a:srcRect/>
          <a:stretch>
            <a:fillRect/>
          </a:stretch>
        </p:blipFill>
        <p:spPr bwMode="auto">
          <a:xfrm>
            <a:off x="4860032" y="5661248"/>
            <a:ext cx="333511" cy="288032"/>
          </a:xfrm>
          <a:prstGeom prst="rect">
            <a:avLst/>
          </a:prstGeom>
          <a:noFill/>
        </p:spPr>
      </p:pic>
      <p:sp>
        <p:nvSpPr>
          <p:cNvPr id="64526" name="Rectangle 1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64525" name="Picture 13"/>
          <p:cNvPicPr>
            <a:picLocks noChangeAspect="1" noChangeArrowheads="1"/>
          </p:cNvPicPr>
          <p:nvPr/>
        </p:nvPicPr>
        <p:blipFill>
          <a:blip r:embed="rId9" cstate="print">
            <a:clrChange>
              <a:clrFrom>
                <a:srgbClr val="FFFFFF"/>
              </a:clrFrom>
              <a:clrTo>
                <a:srgbClr val="FFFFFF">
                  <a:alpha val="0"/>
                </a:srgbClr>
              </a:clrTo>
            </a:clrChange>
          </a:blip>
          <a:srcRect/>
          <a:stretch>
            <a:fillRect/>
          </a:stretch>
        </p:blipFill>
        <p:spPr bwMode="auto">
          <a:xfrm>
            <a:off x="5436096" y="5661248"/>
            <a:ext cx="385181" cy="332656"/>
          </a:xfrm>
          <a:prstGeom prst="rect">
            <a:avLst/>
          </a:prstGeom>
          <a:noFill/>
        </p:spPr>
      </p:pic>
      <p:sp>
        <p:nvSpPr>
          <p:cNvPr id="64528" name="Rectangle 1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64527" name="Picture 15"/>
          <p:cNvPicPr>
            <a:picLocks noChangeAspect="1" noChangeArrowheads="1"/>
          </p:cNvPicPr>
          <p:nvPr/>
        </p:nvPicPr>
        <p:blipFill>
          <a:blip r:embed="rId10" cstate="print">
            <a:clrChange>
              <a:clrFrom>
                <a:srgbClr val="FFFFFF"/>
              </a:clrFrom>
              <a:clrTo>
                <a:srgbClr val="FFFFFF">
                  <a:alpha val="0"/>
                </a:srgbClr>
              </a:clrTo>
            </a:clrChange>
          </a:blip>
          <a:srcRect/>
          <a:stretch>
            <a:fillRect/>
          </a:stretch>
        </p:blipFill>
        <p:spPr bwMode="auto">
          <a:xfrm>
            <a:off x="6156176" y="5661248"/>
            <a:ext cx="395536" cy="357866"/>
          </a:xfrm>
          <a:prstGeom prst="rect">
            <a:avLst/>
          </a:prstGeo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日期占位符 5"/>
          <p:cNvSpPr>
            <a:spLocks noGrp="1"/>
          </p:cNvSpPr>
          <p:nvPr>
            <p:ph type="dt" sz="quarter" idx="12"/>
          </p:nvPr>
        </p:nvSpPr>
        <p:spPr>
          <a:xfrm>
            <a:off x="457200" y="6165304"/>
            <a:ext cx="2133600" cy="476250"/>
          </a:xfrm>
          <a:noFill/>
          <a:ln>
            <a:miter lim="800000"/>
            <a:headEnd/>
            <a:tailEnd/>
          </a:ln>
        </p:spPr>
        <p:txBody>
          <a:bodyPr/>
          <a:lstStyle/>
          <a:p>
            <a:fld id="{C6A4B62F-7EF2-4AC8-A109-51C400F631DA}" type="datetime1">
              <a:rPr lang="zh-CN" altLang="en-US" sz="1400" smtClean="0"/>
              <a:pPr/>
              <a:t>2015/12/8</a:t>
            </a:fld>
            <a:endParaRPr lang="en-US" altLang="zh-CN" dirty="0" smtClean="0"/>
          </a:p>
        </p:txBody>
      </p:sp>
      <p:sp>
        <p:nvSpPr>
          <p:cNvPr id="5123" name="Rectangle 26"/>
          <p:cNvSpPr>
            <a:spLocks noGrp="1" noChangeArrowheads="1"/>
          </p:cNvSpPr>
          <p:nvPr>
            <p:ph type="title"/>
          </p:nvPr>
        </p:nvSpPr>
        <p:spPr>
          <a:xfrm>
            <a:off x="467544" y="332656"/>
            <a:ext cx="8229600" cy="739552"/>
          </a:xfrm>
        </p:spPr>
        <p:txBody>
          <a:bodyPr/>
          <a:lstStyle/>
          <a:p>
            <a:pPr eaLnBrk="1" hangingPunct="1"/>
            <a:r>
              <a:rPr lang="en-US" altLang="zh-CN" sz="2400" b="1" dirty="0" smtClean="0"/>
              <a:t>III.</a:t>
            </a:r>
            <a:r>
              <a:rPr lang="zh-CN" altLang="zh-CN" sz="2400" b="1" dirty="0" smtClean="0">
                <a:solidFill>
                  <a:schemeClr val="tx1"/>
                </a:solidFill>
                <a:latin typeface="+mj-lt"/>
                <a:ea typeface="+mj-ea"/>
                <a:cs typeface="+mj-cs"/>
              </a:rPr>
              <a:t>多速率结构</a:t>
            </a:r>
            <a:endParaRPr lang="zh-CN" altLang="en-US" sz="2400" b="1" dirty="0" smtClean="0"/>
          </a:p>
        </p:txBody>
      </p:sp>
      <p:sp>
        <p:nvSpPr>
          <p:cNvPr id="89136" name="Rectangle 48"/>
          <p:cNvSpPr>
            <a:spLocks noGrp="1" noChangeArrowheads="1"/>
          </p:cNvSpPr>
          <p:nvPr>
            <p:ph type="body" idx="1"/>
          </p:nvPr>
        </p:nvSpPr>
        <p:spPr>
          <a:xfrm>
            <a:off x="457200" y="980728"/>
            <a:ext cx="8229600" cy="5328592"/>
          </a:xfrm>
        </p:spPr>
        <p:txBody>
          <a:bodyPr/>
          <a:lstStyle/>
          <a:p>
            <a:pPr marL="0" indent="0" eaLnBrk="1" hangingPunct="1">
              <a:lnSpc>
                <a:spcPts val="3360"/>
              </a:lnSpc>
              <a:buNone/>
              <a:defRPr/>
            </a:pPr>
            <a:r>
              <a:rPr lang="zh-CN" altLang="zh-CN" sz="2400" dirty="0" smtClean="0">
                <a:solidFill>
                  <a:schemeClr val="tx1"/>
                </a:solidFill>
                <a:latin typeface="+mn-lt"/>
                <a:ea typeface="+mn-ea"/>
                <a:cs typeface="+mn-cs"/>
              </a:rPr>
              <a:t>因为这些频带的带宽 在经过</a:t>
            </a:r>
            <a:r>
              <a:rPr lang="en-US" altLang="zh-CN" sz="2400" dirty="0" smtClean="0">
                <a:solidFill>
                  <a:schemeClr val="tx1"/>
                </a:solidFill>
                <a:latin typeface="+mn-lt"/>
                <a:ea typeface="+mn-ea"/>
                <a:cs typeface="+mn-cs"/>
              </a:rPr>
              <a:t>2</a:t>
            </a:r>
            <a:r>
              <a:rPr lang="zh-CN" altLang="zh-CN" sz="2400" dirty="0" smtClean="0">
                <a:solidFill>
                  <a:schemeClr val="tx1"/>
                </a:solidFill>
                <a:latin typeface="+mn-lt"/>
                <a:ea typeface="+mn-ea"/>
                <a:cs typeface="+mn-cs"/>
              </a:rPr>
              <a:t>降采样后是一样的。上采样和下采样的失真将会由</a:t>
            </a:r>
            <a:r>
              <a:rPr lang="zh-CN" altLang="zh-CN" sz="2400" dirty="0" smtClean="0">
                <a:solidFill>
                  <a:schemeClr val="tx1"/>
                </a:solidFill>
                <a:latin typeface="+mn-lt"/>
                <a:ea typeface="+mn-ea"/>
                <a:cs typeface="+mn-cs"/>
              </a:rPr>
              <a:t>滤波器</a:t>
            </a:r>
            <a:r>
              <a:rPr lang="en-US" altLang="zh-CN" sz="2400" dirty="0" smtClean="0">
                <a:solidFill>
                  <a:schemeClr val="tx1"/>
                </a:solidFill>
                <a:latin typeface="+mn-lt"/>
                <a:ea typeface="+mn-ea"/>
                <a:cs typeface="+mn-cs"/>
              </a:rPr>
              <a:t>          </a:t>
            </a:r>
            <a:r>
              <a:rPr lang="zh-CN" altLang="en-US" sz="2400" dirty="0" smtClean="0">
                <a:solidFill>
                  <a:schemeClr val="tx1"/>
                </a:solidFill>
                <a:latin typeface="+mn-lt"/>
                <a:ea typeface="+mn-ea"/>
                <a:cs typeface="+mn-cs"/>
              </a:rPr>
              <a:t>， 和   </a:t>
            </a:r>
            <a:r>
              <a:rPr lang="zh-CN" altLang="zh-CN" sz="2400" dirty="0" smtClean="0">
                <a:solidFill>
                  <a:schemeClr val="tx1"/>
                </a:solidFill>
                <a:latin typeface="+mn-lt"/>
                <a:ea typeface="+mn-ea"/>
                <a:cs typeface="+mn-cs"/>
              </a:rPr>
              <a:t>来</a:t>
            </a:r>
            <a:r>
              <a:rPr lang="zh-CN" altLang="zh-CN" sz="2400" dirty="0" smtClean="0">
                <a:solidFill>
                  <a:schemeClr val="tx1"/>
                </a:solidFill>
                <a:latin typeface="+mn-lt"/>
                <a:ea typeface="+mn-ea"/>
                <a:cs typeface="+mn-cs"/>
              </a:rPr>
              <a:t>抑制。</a:t>
            </a:r>
          </a:p>
        </p:txBody>
      </p:sp>
      <p:sp>
        <p:nvSpPr>
          <p:cNvPr id="5120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120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734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734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939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939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9398"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349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349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3494"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3496"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3498"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3500"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3502" name="Rectangle 1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656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66561" name="Picture 1"/>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4283969" y="1484784"/>
            <a:ext cx="720080" cy="310944"/>
          </a:xfrm>
          <a:prstGeom prst="rect">
            <a:avLst/>
          </a:prstGeom>
          <a:noFill/>
        </p:spPr>
      </p:pic>
      <p:sp>
        <p:nvSpPr>
          <p:cNvPr id="6656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66563" name="Picture 3"/>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5148064" y="1484784"/>
            <a:ext cx="251520" cy="398240"/>
          </a:xfrm>
          <a:prstGeom prst="rect">
            <a:avLst/>
          </a:prstGeom>
          <a:noFill/>
        </p:spPr>
      </p:pic>
      <p:sp>
        <p:nvSpPr>
          <p:cNvPr id="66566"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66565" name="Picture 5"/>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5796136" y="1509122"/>
            <a:ext cx="144016" cy="390901"/>
          </a:xfrm>
          <a:prstGeom prst="rect">
            <a:avLst/>
          </a:prstGeom>
          <a:noFill/>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日期占位符 5"/>
          <p:cNvSpPr>
            <a:spLocks noGrp="1"/>
          </p:cNvSpPr>
          <p:nvPr>
            <p:ph type="dt" sz="quarter" idx="12"/>
          </p:nvPr>
        </p:nvSpPr>
        <p:spPr>
          <a:xfrm>
            <a:off x="457200" y="6165304"/>
            <a:ext cx="2133600" cy="476250"/>
          </a:xfrm>
          <a:noFill/>
          <a:ln>
            <a:miter lim="800000"/>
            <a:headEnd/>
            <a:tailEnd/>
          </a:ln>
        </p:spPr>
        <p:txBody>
          <a:bodyPr/>
          <a:lstStyle/>
          <a:p>
            <a:fld id="{C6A4B62F-7EF2-4AC8-A109-51C400F631DA}" type="datetime1">
              <a:rPr lang="zh-CN" altLang="en-US" sz="1400" smtClean="0"/>
              <a:pPr/>
              <a:t>2015/12/8</a:t>
            </a:fld>
            <a:endParaRPr lang="en-US" altLang="zh-CN" dirty="0" smtClean="0"/>
          </a:p>
        </p:txBody>
      </p:sp>
      <p:sp>
        <p:nvSpPr>
          <p:cNvPr id="5120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120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734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734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939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939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9398"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349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349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3494"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3496"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3498"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3500"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3502" name="Rectangle 1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656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656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6566"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26" name="图片 25"/>
          <p:cNvPicPr/>
          <p:nvPr/>
        </p:nvPicPr>
        <p:blipFill>
          <a:blip r:embed="rId3" cstate="print"/>
          <a:srcRect/>
          <a:stretch>
            <a:fillRect/>
          </a:stretch>
        </p:blipFill>
        <p:spPr bwMode="auto">
          <a:xfrm>
            <a:off x="1403648" y="718381"/>
            <a:ext cx="5426303" cy="5446923"/>
          </a:xfrm>
          <a:prstGeom prst="rect">
            <a:avLst/>
          </a:prstGeom>
          <a:noFill/>
          <a:ln w="9525">
            <a:noFill/>
            <a:miter lim="800000"/>
            <a:headEnd/>
            <a:tailEnd/>
          </a:ln>
        </p:spPr>
      </p:pic>
      <p:sp>
        <p:nvSpPr>
          <p:cNvPr id="5123" name="Rectangle 26"/>
          <p:cNvSpPr>
            <a:spLocks noGrp="1" noChangeArrowheads="1"/>
          </p:cNvSpPr>
          <p:nvPr>
            <p:ph type="title"/>
          </p:nvPr>
        </p:nvSpPr>
        <p:spPr>
          <a:xfrm>
            <a:off x="467544" y="332656"/>
            <a:ext cx="8229600" cy="739552"/>
          </a:xfrm>
        </p:spPr>
        <p:txBody>
          <a:bodyPr/>
          <a:lstStyle/>
          <a:p>
            <a:pPr eaLnBrk="1" hangingPunct="1"/>
            <a:r>
              <a:rPr lang="en-US" altLang="zh-CN" sz="2400" b="1" dirty="0" smtClean="0"/>
              <a:t>III.</a:t>
            </a:r>
            <a:r>
              <a:rPr lang="zh-CN" altLang="zh-CN" sz="2400" b="1" dirty="0" smtClean="0">
                <a:solidFill>
                  <a:schemeClr val="tx1"/>
                </a:solidFill>
                <a:latin typeface="+mj-lt"/>
                <a:ea typeface="+mj-ea"/>
                <a:cs typeface="+mj-cs"/>
              </a:rPr>
              <a:t>多速率结构</a:t>
            </a:r>
            <a:endParaRPr lang="zh-CN" altLang="en-US" sz="2400" b="1" dirty="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日期占位符 5"/>
          <p:cNvSpPr>
            <a:spLocks noGrp="1"/>
          </p:cNvSpPr>
          <p:nvPr>
            <p:ph type="dt" sz="quarter" idx="12"/>
          </p:nvPr>
        </p:nvSpPr>
        <p:spPr>
          <a:xfrm>
            <a:off x="457200" y="6165304"/>
            <a:ext cx="2133600" cy="476250"/>
          </a:xfrm>
          <a:noFill/>
          <a:ln>
            <a:miter lim="800000"/>
            <a:headEnd/>
            <a:tailEnd/>
          </a:ln>
        </p:spPr>
        <p:txBody>
          <a:bodyPr/>
          <a:lstStyle/>
          <a:p>
            <a:fld id="{C6A4B62F-7EF2-4AC8-A109-51C400F631DA}" type="datetime1">
              <a:rPr lang="zh-CN" altLang="en-US" sz="1400" smtClean="0"/>
              <a:pPr/>
              <a:t>2015/12/8</a:t>
            </a:fld>
            <a:endParaRPr lang="en-US" altLang="zh-CN" dirty="0" smtClean="0"/>
          </a:p>
        </p:txBody>
      </p:sp>
      <p:sp>
        <p:nvSpPr>
          <p:cNvPr id="5123" name="Rectangle 26"/>
          <p:cNvSpPr>
            <a:spLocks noGrp="1" noChangeArrowheads="1"/>
          </p:cNvSpPr>
          <p:nvPr>
            <p:ph type="title"/>
          </p:nvPr>
        </p:nvSpPr>
        <p:spPr>
          <a:xfrm>
            <a:off x="467544" y="332656"/>
            <a:ext cx="8229600" cy="739552"/>
          </a:xfrm>
        </p:spPr>
        <p:txBody>
          <a:bodyPr/>
          <a:lstStyle/>
          <a:p>
            <a:pPr eaLnBrk="1" hangingPunct="1"/>
            <a:r>
              <a:rPr lang="en-US" altLang="zh-CN" sz="2400" b="1" dirty="0" smtClean="0"/>
              <a:t>III.</a:t>
            </a:r>
            <a:r>
              <a:rPr lang="zh-CN" altLang="zh-CN" sz="2400" b="1" dirty="0" smtClean="0">
                <a:solidFill>
                  <a:schemeClr val="tx1"/>
                </a:solidFill>
                <a:latin typeface="+mj-lt"/>
                <a:ea typeface="+mj-ea"/>
                <a:cs typeface="+mj-cs"/>
              </a:rPr>
              <a:t>多速率结构</a:t>
            </a:r>
            <a:endParaRPr lang="zh-CN" altLang="en-US" sz="2400" b="1" dirty="0" smtClean="0"/>
          </a:p>
        </p:txBody>
      </p:sp>
      <p:sp>
        <p:nvSpPr>
          <p:cNvPr id="89136" name="Rectangle 48"/>
          <p:cNvSpPr>
            <a:spLocks noGrp="1" noChangeArrowheads="1"/>
          </p:cNvSpPr>
          <p:nvPr>
            <p:ph type="body" idx="1"/>
          </p:nvPr>
        </p:nvSpPr>
        <p:spPr>
          <a:xfrm>
            <a:off x="457200" y="980728"/>
            <a:ext cx="8229600" cy="5328592"/>
          </a:xfrm>
        </p:spPr>
        <p:txBody>
          <a:bodyPr/>
          <a:lstStyle/>
          <a:p>
            <a:pPr marL="0" indent="0" eaLnBrk="1" hangingPunct="1">
              <a:lnSpc>
                <a:spcPts val="3360"/>
              </a:lnSpc>
              <a:buNone/>
              <a:defRPr/>
            </a:pPr>
            <a:r>
              <a:rPr lang="en-US" altLang="zh-CN" sz="2400" dirty="0" smtClean="0">
                <a:solidFill>
                  <a:schemeClr val="tx1"/>
                </a:solidFill>
                <a:latin typeface="+mn-lt"/>
                <a:ea typeface="+mn-ea"/>
                <a:cs typeface="+mn-cs"/>
              </a:rPr>
              <a:t>        </a:t>
            </a:r>
            <a:r>
              <a:rPr lang="zh-CN" altLang="zh-CN" sz="2400" dirty="0" smtClean="0">
                <a:solidFill>
                  <a:schemeClr val="tx1"/>
                </a:solidFill>
                <a:latin typeface="+mn-lt"/>
                <a:ea typeface="+mn-ea"/>
                <a:cs typeface="+mn-cs"/>
              </a:rPr>
              <a:t>滤波器</a:t>
            </a:r>
            <a:r>
              <a:rPr lang="zh-CN" altLang="zh-CN" sz="2400" dirty="0" smtClean="0">
                <a:solidFill>
                  <a:schemeClr val="tx1"/>
                </a:solidFill>
                <a:latin typeface="+mn-lt"/>
                <a:ea typeface="+mn-ea"/>
                <a:cs typeface="+mn-cs"/>
              </a:rPr>
              <a:t>的系数使用</a:t>
            </a:r>
            <a:r>
              <a:rPr lang="en-US" altLang="zh-CN" sz="2400" dirty="0" smtClean="0">
                <a:solidFill>
                  <a:schemeClr val="tx1"/>
                </a:solidFill>
                <a:latin typeface="+mn-lt"/>
                <a:ea typeface="+mn-ea"/>
                <a:cs typeface="+mn-cs"/>
              </a:rPr>
              <a:t>MATLAB </a:t>
            </a:r>
            <a:r>
              <a:rPr lang="en-US" altLang="zh-CN" sz="2400" dirty="0" err="1" smtClean="0">
                <a:solidFill>
                  <a:schemeClr val="tx1"/>
                </a:solidFill>
                <a:latin typeface="+mn-lt"/>
                <a:ea typeface="+mn-ea"/>
                <a:cs typeface="+mn-cs"/>
              </a:rPr>
              <a:t>firpm</a:t>
            </a:r>
            <a:r>
              <a:rPr lang="en-US" altLang="zh-CN" sz="2400" dirty="0" smtClean="0">
                <a:solidFill>
                  <a:schemeClr val="tx1"/>
                </a:solidFill>
                <a:latin typeface="+mn-lt"/>
                <a:ea typeface="+mn-ea"/>
                <a:cs typeface="+mn-cs"/>
              </a:rPr>
              <a:t> </a:t>
            </a:r>
            <a:r>
              <a:rPr lang="zh-CN" altLang="zh-CN" sz="2400" dirty="0" smtClean="0">
                <a:solidFill>
                  <a:schemeClr val="tx1"/>
                </a:solidFill>
                <a:latin typeface="+mn-lt"/>
                <a:ea typeface="+mn-ea"/>
                <a:cs typeface="+mn-cs"/>
              </a:rPr>
              <a:t>和</a:t>
            </a:r>
            <a:r>
              <a:rPr lang="en-US" altLang="zh-CN" sz="2400" dirty="0" smtClean="0">
                <a:solidFill>
                  <a:schemeClr val="tx1"/>
                </a:solidFill>
                <a:latin typeface="+mn-lt"/>
                <a:ea typeface="+mn-ea"/>
                <a:cs typeface="+mn-cs"/>
              </a:rPr>
              <a:t> </a:t>
            </a:r>
            <a:r>
              <a:rPr lang="en-US" altLang="zh-CN" sz="2400" dirty="0" err="1" smtClean="0">
                <a:solidFill>
                  <a:schemeClr val="tx1"/>
                </a:solidFill>
                <a:latin typeface="+mn-lt"/>
                <a:ea typeface="+mn-ea"/>
                <a:cs typeface="+mn-cs"/>
              </a:rPr>
              <a:t>firpmord</a:t>
            </a:r>
            <a:r>
              <a:rPr lang="zh-CN" altLang="zh-CN" sz="2400" dirty="0" smtClean="0">
                <a:solidFill>
                  <a:schemeClr val="tx1"/>
                </a:solidFill>
                <a:latin typeface="+mn-lt"/>
                <a:ea typeface="+mn-ea"/>
                <a:cs typeface="+mn-cs"/>
              </a:rPr>
              <a:t>函数得到，它对称的</a:t>
            </a:r>
            <a:r>
              <a:rPr lang="en-US" altLang="zh-CN" sz="2400" dirty="0" smtClean="0">
                <a:solidFill>
                  <a:schemeClr val="tx1"/>
                </a:solidFill>
                <a:latin typeface="+mn-lt"/>
                <a:ea typeface="+mn-ea"/>
                <a:cs typeface="+mn-cs"/>
              </a:rPr>
              <a:t>FIR</a:t>
            </a:r>
            <a:r>
              <a:rPr lang="zh-CN" altLang="zh-CN" sz="2400" dirty="0" smtClean="0">
                <a:solidFill>
                  <a:schemeClr val="tx1"/>
                </a:solidFill>
                <a:latin typeface="+mn-lt"/>
                <a:ea typeface="+mn-ea"/>
                <a:cs typeface="+mn-cs"/>
              </a:rPr>
              <a:t>滤波器系数由下面的参数决定：滤波器的通带波纹，阻带衰减，通带和阻带频率。由于为了简单起见，我们假设</a:t>
            </a:r>
            <a:r>
              <a:rPr lang="zh-CN" altLang="zh-CN" sz="2400" dirty="0" smtClean="0">
                <a:solidFill>
                  <a:schemeClr val="tx1"/>
                </a:solidFill>
                <a:latin typeface="+mn-lt"/>
                <a:ea typeface="+mn-ea"/>
                <a:cs typeface="+mn-cs"/>
              </a:rPr>
              <a:t>了</a:t>
            </a:r>
            <a:r>
              <a:rPr lang="en-US" altLang="zh-CN" sz="2400" dirty="0" smtClean="0">
                <a:solidFill>
                  <a:schemeClr val="tx1"/>
                </a:solidFill>
                <a:latin typeface="+mn-lt"/>
                <a:ea typeface="+mn-ea"/>
                <a:cs typeface="+mn-cs"/>
              </a:rPr>
              <a:t>          </a:t>
            </a:r>
            <a:r>
              <a:rPr lang="zh-CN" altLang="en-US" sz="2400" dirty="0" smtClean="0">
                <a:solidFill>
                  <a:schemeClr val="tx1"/>
                </a:solidFill>
                <a:latin typeface="+mn-lt"/>
                <a:ea typeface="+mn-ea"/>
                <a:cs typeface="+mn-cs"/>
              </a:rPr>
              <a:t>，</a:t>
            </a:r>
            <a:r>
              <a:rPr lang="zh-CN" altLang="zh-CN" sz="2400" dirty="0" smtClean="0">
                <a:solidFill>
                  <a:schemeClr val="tx1"/>
                </a:solidFill>
                <a:latin typeface="+mn-lt"/>
                <a:ea typeface="+mn-ea"/>
                <a:cs typeface="+mn-cs"/>
              </a:rPr>
              <a:t>滤波器设计问题就转化为寻找</a:t>
            </a:r>
            <a:r>
              <a:rPr lang="zh-CN" altLang="zh-CN" sz="2400" dirty="0" smtClean="0">
                <a:solidFill>
                  <a:schemeClr val="tx1"/>
                </a:solidFill>
                <a:latin typeface="+mn-lt"/>
                <a:ea typeface="+mn-ea"/>
                <a:cs typeface="+mn-cs"/>
              </a:rPr>
              <a:t>滤波器</a:t>
            </a:r>
            <a:r>
              <a:rPr lang="en-US" altLang="zh-CN" sz="2400" dirty="0" smtClean="0"/>
              <a:t> </a:t>
            </a:r>
            <a:r>
              <a:rPr lang="en-US" altLang="zh-CN" sz="2400" dirty="0" smtClean="0"/>
              <a:t>    </a:t>
            </a:r>
          </a:p>
          <a:p>
            <a:pPr marL="0" indent="0" eaLnBrk="1" hangingPunct="1">
              <a:lnSpc>
                <a:spcPts val="3360"/>
              </a:lnSpc>
              <a:buNone/>
              <a:defRPr/>
            </a:pPr>
            <a:r>
              <a:rPr lang="en-US" altLang="zh-CN" sz="2400" dirty="0" smtClean="0">
                <a:solidFill>
                  <a:schemeClr val="tx1"/>
                </a:solidFill>
                <a:latin typeface="+mn-lt"/>
                <a:ea typeface="+mn-ea"/>
                <a:cs typeface="+mn-cs"/>
              </a:rPr>
              <a:t>    </a:t>
            </a:r>
            <a:r>
              <a:rPr lang="zh-CN" altLang="zh-CN" sz="2400" dirty="0" smtClean="0">
                <a:solidFill>
                  <a:schemeClr val="tx1"/>
                </a:solidFill>
                <a:latin typeface="+mn-lt"/>
                <a:ea typeface="+mn-ea"/>
                <a:cs typeface="+mn-cs"/>
              </a:rPr>
              <a:t>和</a:t>
            </a:r>
            <a:r>
              <a:rPr lang="en-US" altLang="zh-CN" sz="2400" dirty="0" smtClean="0">
                <a:solidFill>
                  <a:schemeClr val="tx1"/>
                </a:solidFill>
                <a:latin typeface="+mn-lt"/>
                <a:ea typeface="+mn-ea"/>
                <a:cs typeface="+mn-cs"/>
              </a:rPr>
              <a:t>    </a:t>
            </a:r>
            <a:r>
              <a:rPr lang="zh-CN" altLang="zh-CN" sz="2400" dirty="0" smtClean="0">
                <a:solidFill>
                  <a:schemeClr val="tx1"/>
                </a:solidFill>
                <a:latin typeface="+mn-lt"/>
                <a:ea typeface="+mn-ea"/>
                <a:cs typeface="+mn-cs"/>
              </a:rPr>
              <a:t>的</a:t>
            </a:r>
            <a:r>
              <a:rPr lang="zh-CN" altLang="zh-CN" sz="2400" dirty="0" smtClean="0">
                <a:solidFill>
                  <a:schemeClr val="tx1"/>
                </a:solidFill>
                <a:latin typeface="+mn-lt"/>
                <a:ea typeface="+mn-ea"/>
                <a:cs typeface="+mn-cs"/>
              </a:rPr>
              <a:t>最佳设计</a:t>
            </a:r>
            <a:r>
              <a:rPr lang="zh-CN" altLang="zh-CN" sz="2400" dirty="0" smtClean="0">
                <a:solidFill>
                  <a:schemeClr val="tx1"/>
                </a:solidFill>
                <a:latin typeface="+mn-lt"/>
                <a:ea typeface="+mn-ea"/>
                <a:cs typeface="+mn-cs"/>
              </a:rPr>
              <a:t>参数</a:t>
            </a:r>
            <a:r>
              <a:rPr lang="zh-CN" altLang="en-US" sz="2400" dirty="0" smtClean="0">
                <a:solidFill>
                  <a:schemeClr val="tx1"/>
                </a:solidFill>
                <a:latin typeface="+mn-lt"/>
                <a:ea typeface="+mn-ea"/>
                <a:cs typeface="+mn-cs"/>
              </a:rPr>
              <a:t>，</a:t>
            </a:r>
            <a:r>
              <a:rPr lang="zh-CN" altLang="zh-CN" sz="2400" dirty="0" smtClean="0">
                <a:solidFill>
                  <a:schemeClr val="tx1"/>
                </a:solidFill>
                <a:latin typeface="+mn-lt"/>
                <a:ea typeface="+mn-ea"/>
                <a:cs typeface="+mn-cs"/>
              </a:rPr>
              <a:t>这样，这</a:t>
            </a:r>
            <a:r>
              <a:rPr lang="en-US" altLang="zh-CN" sz="2400" dirty="0" smtClean="0">
                <a:solidFill>
                  <a:schemeClr val="tx1"/>
                </a:solidFill>
                <a:latin typeface="+mn-lt"/>
                <a:ea typeface="+mn-ea"/>
                <a:cs typeface="+mn-cs"/>
              </a:rPr>
              <a:t>18</a:t>
            </a:r>
            <a:r>
              <a:rPr lang="zh-CN" altLang="zh-CN" sz="2400" dirty="0" smtClean="0">
                <a:solidFill>
                  <a:schemeClr val="tx1"/>
                </a:solidFill>
                <a:latin typeface="+mn-lt"/>
                <a:ea typeface="+mn-ea"/>
                <a:cs typeface="+mn-cs"/>
              </a:rPr>
              <a:t>个</a:t>
            </a:r>
            <a:r>
              <a:rPr lang="en-US" altLang="zh-CN" sz="2400" dirty="0" smtClean="0">
                <a:solidFill>
                  <a:schemeClr val="tx1"/>
                </a:solidFill>
                <a:latin typeface="+mn-lt"/>
                <a:ea typeface="+mn-ea"/>
                <a:cs typeface="+mn-cs"/>
              </a:rPr>
              <a:t>1/3</a:t>
            </a:r>
            <a:r>
              <a:rPr lang="zh-CN" altLang="zh-CN" sz="2400" dirty="0" smtClean="0">
                <a:solidFill>
                  <a:schemeClr val="tx1"/>
                </a:solidFill>
                <a:latin typeface="+mn-lt"/>
                <a:ea typeface="+mn-ea"/>
                <a:cs typeface="+mn-cs"/>
              </a:rPr>
              <a:t>倍频程的频带都符合</a:t>
            </a:r>
            <a:r>
              <a:rPr lang="en-US" altLang="zh-CN" sz="2400" dirty="0" smtClean="0">
                <a:solidFill>
                  <a:schemeClr val="tx1"/>
                </a:solidFill>
                <a:latin typeface="+mn-lt"/>
                <a:ea typeface="+mn-ea"/>
                <a:cs typeface="+mn-cs"/>
              </a:rPr>
              <a:t>ANSI S1.11</a:t>
            </a:r>
            <a:r>
              <a:rPr lang="zh-CN" altLang="zh-CN" sz="2400" dirty="0" smtClean="0">
                <a:solidFill>
                  <a:schemeClr val="tx1"/>
                </a:solidFill>
                <a:latin typeface="+mn-lt"/>
                <a:ea typeface="+mn-ea"/>
                <a:cs typeface="+mn-cs"/>
              </a:rPr>
              <a:t>规约，并且整体复杂度最小。我们设计系数用</a:t>
            </a:r>
            <a:r>
              <a:rPr lang="en-US" altLang="zh-CN" sz="2400" dirty="0" smtClean="0">
                <a:solidFill>
                  <a:schemeClr val="tx1"/>
                </a:solidFill>
                <a:latin typeface="+mn-lt"/>
                <a:ea typeface="+mn-ea"/>
                <a:cs typeface="+mn-cs"/>
              </a:rPr>
              <a:t>2</a:t>
            </a:r>
            <a:r>
              <a:rPr lang="zh-CN" altLang="zh-CN" sz="2400" dirty="0" smtClean="0">
                <a:solidFill>
                  <a:schemeClr val="tx1"/>
                </a:solidFill>
                <a:latin typeface="+mn-lt"/>
                <a:ea typeface="+mn-ea"/>
                <a:cs typeface="+mn-cs"/>
              </a:rPr>
              <a:t>步的设计流程。第一步，我们</a:t>
            </a:r>
            <a:r>
              <a:rPr lang="zh-CN" altLang="zh-CN" sz="2400" dirty="0" smtClean="0">
                <a:solidFill>
                  <a:schemeClr val="tx1"/>
                </a:solidFill>
                <a:latin typeface="+mn-lt"/>
                <a:ea typeface="+mn-ea"/>
                <a:cs typeface="+mn-cs"/>
              </a:rPr>
              <a:t>设计</a:t>
            </a:r>
            <a:r>
              <a:rPr lang="en-US" altLang="zh-CN" sz="2400" dirty="0" smtClean="0">
                <a:solidFill>
                  <a:schemeClr val="tx1"/>
                </a:solidFill>
                <a:latin typeface="+mn-lt"/>
                <a:ea typeface="+mn-ea"/>
                <a:cs typeface="+mn-cs"/>
              </a:rPr>
              <a:t>           </a:t>
            </a:r>
            <a:r>
              <a:rPr lang="zh-CN" altLang="en-US" sz="2400" dirty="0" smtClean="0">
                <a:solidFill>
                  <a:schemeClr val="tx1"/>
                </a:solidFill>
                <a:latin typeface="+mn-lt"/>
                <a:ea typeface="+mn-ea"/>
                <a:cs typeface="+mn-cs"/>
              </a:rPr>
              <a:t>，</a:t>
            </a:r>
            <a:r>
              <a:rPr lang="zh-CN" altLang="zh-CN" sz="2400" dirty="0" smtClean="0">
                <a:solidFill>
                  <a:schemeClr val="tx1"/>
                </a:solidFill>
                <a:latin typeface="+mn-lt"/>
                <a:ea typeface="+mn-ea"/>
                <a:cs typeface="+mn-cs"/>
              </a:rPr>
              <a:t>这样</a:t>
            </a:r>
            <a:r>
              <a:rPr lang="zh-CN" altLang="zh-CN" sz="2400" dirty="0" smtClean="0">
                <a:solidFill>
                  <a:schemeClr val="tx1"/>
                </a:solidFill>
                <a:latin typeface="+mn-lt"/>
                <a:ea typeface="+mn-ea"/>
                <a:cs typeface="+mn-cs"/>
              </a:rPr>
              <a:t>他们的响应结合第</a:t>
            </a:r>
            <a:r>
              <a:rPr lang="en-US" altLang="zh-CN" sz="2400" dirty="0" smtClean="0">
                <a:solidFill>
                  <a:schemeClr val="tx1"/>
                </a:solidFill>
                <a:latin typeface="+mn-lt"/>
                <a:ea typeface="+mn-ea"/>
                <a:cs typeface="+mn-cs"/>
              </a:rPr>
              <a:t>37</a:t>
            </a:r>
            <a:r>
              <a:rPr lang="zh-CN" altLang="zh-CN" sz="2400" dirty="0" smtClean="0">
                <a:solidFill>
                  <a:schemeClr val="tx1"/>
                </a:solidFill>
                <a:latin typeface="+mn-lt"/>
                <a:ea typeface="+mn-ea"/>
                <a:cs typeface="+mn-cs"/>
              </a:rPr>
              <a:t>至</a:t>
            </a:r>
            <a:r>
              <a:rPr lang="en-US" altLang="zh-CN" sz="2400" dirty="0" smtClean="0">
                <a:solidFill>
                  <a:schemeClr val="tx1"/>
                </a:solidFill>
                <a:latin typeface="+mn-lt"/>
                <a:ea typeface="+mn-ea"/>
                <a:cs typeface="+mn-cs"/>
              </a:rPr>
              <a:t>39</a:t>
            </a:r>
            <a:r>
              <a:rPr lang="zh-CN" altLang="zh-CN" sz="2400" dirty="0" smtClean="0">
                <a:solidFill>
                  <a:schemeClr val="tx1"/>
                </a:solidFill>
                <a:latin typeface="+mn-lt"/>
                <a:ea typeface="+mn-ea"/>
                <a:cs typeface="+mn-cs"/>
              </a:rPr>
              <a:t>频带的规约相一致，并且阶数最小。根据标准，波动和衰减分别是</a:t>
            </a:r>
            <a:r>
              <a:rPr lang="en-US" altLang="zh-CN" sz="2400" dirty="0" smtClean="0">
                <a:solidFill>
                  <a:schemeClr val="tx1"/>
                </a:solidFill>
                <a:latin typeface="+mn-lt"/>
                <a:ea typeface="+mn-ea"/>
                <a:cs typeface="+mn-cs"/>
              </a:rPr>
              <a:t>1</a:t>
            </a:r>
            <a:r>
              <a:rPr lang="zh-CN" altLang="zh-CN" sz="2400" dirty="0" smtClean="0">
                <a:solidFill>
                  <a:schemeClr val="tx1"/>
                </a:solidFill>
                <a:latin typeface="+mn-lt"/>
                <a:ea typeface="+mn-ea"/>
                <a:cs typeface="+mn-cs"/>
              </a:rPr>
              <a:t>和</a:t>
            </a:r>
            <a:r>
              <a:rPr lang="en-US" altLang="zh-CN" sz="2400" dirty="0" smtClean="0">
                <a:solidFill>
                  <a:schemeClr val="tx1"/>
                </a:solidFill>
                <a:latin typeface="+mn-lt"/>
                <a:ea typeface="+mn-ea"/>
                <a:cs typeface="+mn-cs"/>
              </a:rPr>
              <a:t>-60dB</a:t>
            </a:r>
            <a:r>
              <a:rPr lang="zh-CN" altLang="zh-CN" sz="2400" dirty="0" smtClean="0">
                <a:solidFill>
                  <a:schemeClr val="tx1"/>
                </a:solidFill>
                <a:latin typeface="+mn-lt"/>
                <a:ea typeface="+mn-ea"/>
                <a:cs typeface="+mn-cs"/>
              </a:rPr>
              <a:t>。然而，标准不仅仅给定了滤波器的波动和衰减喊说明了在转化带内的响应。因此我们详尽地搜寻通带和阻带可能的频率范围，并选择最优的结果。另一方面，</a:t>
            </a:r>
            <a:r>
              <a:rPr lang="zh-CN" altLang="zh-CN" sz="2400" dirty="0" smtClean="0">
                <a:solidFill>
                  <a:schemeClr val="tx1"/>
                </a:solidFill>
                <a:latin typeface="+mn-lt"/>
                <a:ea typeface="+mn-ea"/>
                <a:cs typeface="+mn-cs"/>
              </a:rPr>
              <a:t>滤波器</a:t>
            </a:r>
            <a:r>
              <a:rPr lang="en-US" altLang="zh-CN" sz="2400" dirty="0" smtClean="0">
                <a:solidFill>
                  <a:schemeClr val="tx1"/>
                </a:solidFill>
                <a:latin typeface="+mn-lt"/>
                <a:ea typeface="+mn-ea"/>
                <a:cs typeface="+mn-cs"/>
              </a:rPr>
              <a:t>    </a:t>
            </a:r>
            <a:r>
              <a:rPr lang="zh-CN" altLang="en-US" sz="2400" dirty="0" smtClean="0">
                <a:solidFill>
                  <a:schemeClr val="tx1"/>
                </a:solidFill>
                <a:latin typeface="+mn-lt"/>
                <a:ea typeface="+mn-ea"/>
                <a:cs typeface="+mn-cs"/>
              </a:rPr>
              <a:t>和  </a:t>
            </a:r>
            <a:r>
              <a:rPr lang="zh-CN" altLang="zh-CN" sz="2400" dirty="0" smtClean="0">
                <a:solidFill>
                  <a:schemeClr val="tx1"/>
                </a:solidFill>
                <a:latin typeface="+mn-lt"/>
                <a:ea typeface="+mn-ea"/>
                <a:cs typeface="+mn-cs"/>
              </a:rPr>
              <a:t>的</a:t>
            </a:r>
            <a:r>
              <a:rPr lang="zh-CN" altLang="zh-CN" sz="2400" dirty="0" smtClean="0">
                <a:solidFill>
                  <a:schemeClr val="tx1"/>
                </a:solidFill>
                <a:latin typeface="+mn-lt"/>
                <a:ea typeface="+mn-ea"/>
                <a:cs typeface="+mn-cs"/>
              </a:rPr>
              <a:t>设计减小了</a:t>
            </a:r>
            <a:r>
              <a:rPr lang="zh-CN" altLang="zh-CN" sz="2400" dirty="0" smtClean="0">
                <a:solidFill>
                  <a:schemeClr val="tx1"/>
                </a:solidFill>
                <a:latin typeface="+mn-lt"/>
                <a:ea typeface="+mn-ea"/>
                <a:cs typeface="+mn-cs"/>
              </a:rPr>
              <a:t>由</a:t>
            </a:r>
            <a:r>
              <a:rPr lang="zh-CN" altLang="zh-CN" sz="2400" dirty="0" smtClean="0">
                <a:solidFill>
                  <a:schemeClr val="tx1"/>
                </a:solidFill>
                <a:latin typeface="+mn-lt"/>
                <a:ea typeface="+mn-ea"/>
                <a:cs typeface="+mn-cs"/>
              </a:rPr>
              <a:t>上下采样</a:t>
            </a:r>
            <a:r>
              <a:rPr lang="zh-CN" altLang="zh-CN" sz="2400" dirty="0" smtClean="0">
                <a:solidFill>
                  <a:schemeClr val="tx1"/>
                </a:solidFill>
                <a:latin typeface="+mn-lt"/>
                <a:ea typeface="+mn-ea"/>
                <a:cs typeface="+mn-cs"/>
              </a:rPr>
              <a:t>造</a:t>
            </a:r>
            <a:r>
              <a:rPr lang="zh-CN" altLang="en-US" sz="2400" dirty="0" smtClean="0"/>
              <a:t>成</a:t>
            </a:r>
            <a:endParaRPr lang="zh-CN" altLang="zh-CN" sz="2400" dirty="0" smtClean="0">
              <a:solidFill>
                <a:schemeClr val="tx1"/>
              </a:solidFill>
              <a:latin typeface="+mn-lt"/>
              <a:ea typeface="+mn-ea"/>
              <a:cs typeface="+mn-cs"/>
            </a:endParaRPr>
          </a:p>
        </p:txBody>
      </p:sp>
      <p:sp>
        <p:nvSpPr>
          <p:cNvPr id="5120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120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734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734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939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939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9398"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349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349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3494"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3496"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3498"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3500"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3502" name="Rectangle 1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656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656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6566"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861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68609" name="Picture 1"/>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835696" y="2420888"/>
            <a:ext cx="727071" cy="260648"/>
          </a:xfrm>
          <a:prstGeom prst="rect">
            <a:avLst/>
          </a:prstGeom>
          <a:noFill/>
        </p:spPr>
      </p:pic>
      <p:pic>
        <p:nvPicPr>
          <p:cNvPr id="27" name="Picture 1"/>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7884368" y="2348880"/>
            <a:ext cx="797141" cy="330211"/>
          </a:xfrm>
          <a:prstGeom prst="rect">
            <a:avLst/>
          </a:prstGeom>
          <a:noFill/>
        </p:spPr>
      </p:pic>
      <p:pic>
        <p:nvPicPr>
          <p:cNvPr id="28" name="Picture 5"/>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539552" y="2852936"/>
            <a:ext cx="253923" cy="402045"/>
          </a:xfrm>
          <a:prstGeom prst="rect">
            <a:avLst/>
          </a:prstGeom>
          <a:noFill/>
        </p:spPr>
      </p:pic>
      <p:pic>
        <p:nvPicPr>
          <p:cNvPr id="29" name="Picture 7"/>
          <p:cNvPicPr>
            <a:picLocks noChangeAspect="1" noChangeArrowheads="1"/>
          </p:cNvPicPr>
          <p:nvPr/>
        </p:nvPicPr>
        <p:blipFill>
          <a:blip r:embed="rId6" cstate="print">
            <a:clrChange>
              <a:clrFrom>
                <a:srgbClr val="FFFFFF"/>
              </a:clrFrom>
              <a:clrTo>
                <a:srgbClr val="FFFFFF">
                  <a:alpha val="0"/>
                </a:srgbClr>
              </a:clrTo>
            </a:clrChange>
          </a:blip>
          <a:srcRect/>
          <a:stretch>
            <a:fillRect/>
          </a:stretch>
        </p:blipFill>
        <p:spPr bwMode="auto">
          <a:xfrm>
            <a:off x="1259632" y="2852936"/>
            <a:ext cx="144016" cy="390901"/>
          </a:xfrm>
          <a:prstGeom prst="rect">
            <a:avLst/>
          </a:prstGeom>
          <a:noFill/>
        </p:spPr>
      </p:pic>
      <p:pic>
        <p:nvPicPr>
          <p:cNvPr id="30" name="Picture 1"/>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5652120" y="3717032"/>
            <a:ext cx="797141" cy="330211"/>
          </a:xfrm>
          <a:prstGeom prst="rect">
            <a:avLst/>
          </a:prstGeom>
          <a:noFill/>
        </p:spPr>
      </p:pic>
      <p:pic>
        <p:nvPicPr>
          <p:cNvPr id="31" name="Picture 5"/>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3635896" y="5877272"/>
            <a:ext cx="253923" cy="402045"/>
          </a:xfrm>
          <a:prstGeom prst="rect">
            <a:avLst/>
          </a:prstGeom>
          <a:noFill/>
        </p:spPr>
      </p:pic>
      <p:pic>
        <p:nvPicPr>
          <p:cNvPr id="32" name="Picture 7"/>
          <p:cNvPicPr>
            <a:picLocks noChangeAspect="1" noChangeArrowheads="1"/>
          </p:cNvPicPr>
          <p:nvPr/>
        </p:nvPicPr>
        <p:blipFill>
          <a:blip r:embed="rId6" cstate="print">
            <a:clrChange>
              <a:clrFrom>
                <a:srgbClr val="FFFFFF"/>
              </a:clrFrom>
              <a:clrTo>
                <a:srgbClr val="FFFFFF">
                  <a:alpha val="0"/>
                </a:srgbClr>
              </a:clrTo>
            </a:clrChange>
          </a:blip>
          <a:srcRect/>
          <a:stretch>
            <a:fillRect/>
          </a:stretch>
        </p:blipFill>
        <p:spPr bwMode="auto">
          <a:xfrm>
            <a:off x="4211960" y="5877272"/>
            <a:ext cx="144016" cy="390901"/>
          </a:xfrm>
          <a:prstGeom prst="rect">
            <a:avLst/>
          </a:prstGeom>
          <a:noFill/>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6"/>
          <p:cNvSpPr>
            <a:spLocks noGrp="1" noChangeArrowheads="1"/>
          </p:cNvSpPr>
          <p:nvPr>
            <p:ph type="title"/>
          </p:nvPr>
        </p:nvSpPr>
        <p:spPr>
          <a:xfrm>
            <a:off x="467544" y="332656"/>
            <a:ext cx="8229600" cy="739552"/>
          </a:xfrm>
        </p:spPr>
        <p:txBody>
          <a:bodyPr/>
          <a:lstStyle/>
          <a:p>
            <a:pPr eaLnBrk="1" hangingPunct="1"/>
            <a:r>
              <a:rPr lang="en-US" altLang="zh-CN" sz="2400" b="1" dirty="0" smtClean="0"/>
              <a:t>III.</a:t>
            </a:r>
            <a:r>
              <a:rPr lang="zh-CN" altLang="zh-CN" sz="2400" b="1" dirty="0" smtClean="0">
                <a:solidFill>
                  <a:schemeClr val="tx1"/>
                </a:solidFill>
                <a:latin typeface="+mj-lt"/>
                <a:ea typeface="+mj-ea"/>
                <a:cs typeface="+mj-cs"/>
              </a:rPr>
              <a:t>多速率结构</a:t>
            </a:r>
            <a:endParaRPr lang="zh-CN" altLang="en-US" sz="2400" b="1" dirty="0" smtClean="0"/>
          </a:p>
        </p:txBody>
      </p:sp>
      <p:sp>
        <p:nvSpPr>
          <p:cNvPr id="89136" name="Rectangle 48"/>
          <p:cNvSpPr>
            <a:spLocks noGrp="1" noChangeArrowheads="1"/>
          </p:cNvSpPr>
          <p:nvPr>
            <p:ph type="body" idx="1"/>
          </p:nvPr>
        </p:nvSpPr>
        <p:spPr>
          <a:xfrm>
            <a:off x="457200" y="980728"/>
            <a:ext cx="8229600" cy="5328592"/>
          </a:xfrm>
        </p:spPr>
        <p:txBody>
          <a:bodyPr/>
          <a:lstStyle/>
          <a:p>
            <a:pPr marL="0" indent="0" eaLnBrk="1" hangingPunct="1">
              <a:lnSpc>
                <a:spcPts val="3360"/>
              </a:lnSpc>
              <a:buNone/>
              <a:defRPr/>
            </a:pPr>
            <a:r>
              <a:rPr lang="zh-CN" altLang="zh-CN" sz="2400" dirty="0" smtClean="0">
                <a:solidFill>
                  <a:schemeClr val="tx1"/>
                </a:solidFill>
                <a:latin typeface="+mn-lt"/>
                <a:ea typeface="+mn-ea"/>
                <a:cs typeface="+mn-cs"/>
              </a:rPr>
              <a:t>的锯齿和镜像失真。</a:t>
            </a:r>
            <a:r>
              <a:rPr lang="zh-CN" altLang="zh-CN" sz="2400" dirty="0" smtClean="0">
                <a:solidFill>
                  <a:schemeClr val="tx1"/>
                </a:solidFill>
                <a:latin typeface="+mn-lt"/>
                <a:ea typeface="+mn-ea"/>
                <a:cs typeface="+mn-cs"/>
              </a:rPr>
              <a:t>滤波器</a:t>
            </a:r>
            <a:r>
              <a:rPr lang="en-US" altLang="zh-CN" sz="2400" dirty="0" smtClean="0">
                <a:solidFill>
                  <a:schemeClr val="tx1"/>
                </a:solidFill>
                <a:latin typeface="+mn-lt"/>
                <a:ea typeface="+mn-ea"/>
                <a:cs typeface="+mn-cs"/>
              </a:rPr>
              <a:t>           </a:t>
            </a:r>
            <a:r>
              <a:rPr lang="zh-CN" altLang="en-US" sz="2400" dirty="0" smtClean="0">
                <a:solidFill>
                  <a:schemeClr val="tx1"/>
                </a:solidFill>
                <a:latin typeface="+mn-lt"/>
                <a:ea typeface="+mn-ea"/>
                <a:cs typeface="+mn-cs"/>
              </a:rPr>
              <a:t>， </a:t>
            </a:r>
            <a:r>
              <a:rPr lang="zh-CN" altLang="zh-CN" sz="2400" dirty="0" smtClean="0">
                <a:solidFill>
                  <a:schemeClr val="tx1"/>
                </a:solidFill>
                <a:latin typeface="+mn-lt"/>
                <a:ea typeface="+mn-ea"/>
                <a:cs typeface="+mn-cs"/>
              </a:rPr>
              <a:t>和</a:t>
            </a:r>
            <a:r>
              <a:rPr lang="en-US" altLang="zh-CN" sz="2400" dirty="0" smtClean="0">
                <a:solidFill>
                  <a:schemeClr val="tx1"/>
                </a:solidFill>
                <a:latin typeface="+mn-lt"/>
                <a:ea typeface="+mn-ea"/>
                <a:cs typeface="+mn-cs"/>
              </a:rPr>
              <a:t>  </a:t>
            </a:r>
            <a:r>
              <a:rPr lang="zh-CN" altLang="zh-CN" sz="2400" dirty="0" smtClean="0">
                <a:solidFill>
                  <a:schemeClr val="tx1"/>
                </a:solidFill>
                <a:latin typeface="+mn-lt"/>
                <a:ea typeface="+mn-ea"/>
                <a:cs typeface="+mn-cs"/>
              </a:rPr>
              <a:t>的</a:t>
            </a:r>
            <a:r>
              <a:rPr lang="zh-CN" altLang="zh-CN" sz="2400" dirty="0" smtClean="0">
                <a:solidFill>
                  <a:schemeClr val="tx1"/>
                </a:solidFill>
                <a:latin typeface="+mn-lt"/>
                <a:ea typeface="+mn-ea"/>
                <a:cs typeface="+mn-cs"/>
              </a:rPr>
              <a:t>通带波纹与一致</a:t>
            </a:r>
            <a:r>
              <a:rPr lang="zh-CN" altLang="zh-CN" sz="2400" dirty="0" smtClean="0">
                <a:solidFill>
                  <a:schemeClr val="tx1"/>
                </a:solidFill>
                <a:latin typeface="+mn-lt"/>
                <a:ea typeface="+mn-ea"/>
                <a:cs typeface="+mn-cs"/>
              </a:rPr>
              <a:t>。</a:t>
            </a:r>
            <a:endParaRPr lang="en-US" altLang="zh-CN" sz="2400" dirty="0" smtClean="0">
              <a:solidFill>
                <a:schemeClr val="tx1"/>
              </a:solidFill>
              <a:latin typeface="+mn-lt"/>
              <a:ea typeface="+mn-ea"/>
              <a:cs typeface="+mn-cs"/>
            </a:endParaRPr>
          </a:p>
          <a:p>
            <a:pPr marL="0" indent="0" eaLnBrk="1" hangingPunct="1">
              <a:lnSpc>
                <a:spcPts val="3360"/>
              </a:lnSpc>
              <a:buNone/>
              <a:defRPr/>
            </a:pPr>
            <a:r>
              <a:rPr lang="en-US" altLang="zh-CN" sz="2400" dirty="0" smtClean="0">
                <a:solidFill>
                  <a:schemeClr val="tx1"/>
                </a:solidFill>
                <a:latin typeface="+mn-lt"/>
                <a:ea typeface="+mn-ea"/>
                <a:cs typeface="+mn-cs"/>
              </a:rPr>
              <a:t>        </a:t>
            </a:r>
            <a:r>
              <a:rPr lang="zh-CN" altLang="zh-CN" sz="2400" dirty="0" smtClean="0">
                <a:solidFill>
                  <a:schemeClr val="tx1"/>
                </a:solidFill>
                <a:latin typeface="+mn-lt"/>
                <a:ea typeface="+mn-ea"/>
                <a:cs typeface="+mn-cs"/>
              </a:rPr>
              <a:t>虽然</a:t>
            </a:r>
            <a:r>
              <a:rPr lang="zh-CN" altLang="zh-CN" sz="2400" dirty="0" smtClean="0">
                <a:solidFill>
                  <a:schemeClr val="tx1"/>
                </a:solidFill>
                <a:latin typeface="+mn-lt"/>
                <a:ea typeface="+mn-ea"/>
                <a:cs typeface="+mn-cs"/>
              </a:rPr>
              <a:t>，滤波器组在第一步的设计中</a:t>
            </a:r>
            <a:r>
              <a:rPr lang="zh-CN" altLang="zh-CN" sz="2400" dirty="0" smtClean="0">
                <a:solidFill>
                  <a:schemeClr val="tx1"/>
                </a:solidFill>
                <a:latin typeface="+mn-lt"/>
                <a:ea typeface="+mn-ea"/>
                <a:cs typeface="+mn-cs"/>
              </a:rPr>
              <a:t>保证</a:t>
            </a:r>
            <a:r>
              <a:rPr lang="en-US" altLang="zh-CN" sz="2400" dirty="0" smtClean="0">
                <a:solidFill>
                  <a:schemeClr val="tx1"/>
                </a:solidFill>
                <a:latin typeface="+mn-lt"/>
                <a:ea typeface="+mn-ea"/>
                <a:cs typeface="+mn-cs"/>
              </a:rPr>
              <a:t>         </a:t>
            </a:r>
            <a:r>
              <a:rPr lang="zh-CN" altLang="zh-CN" sz="2400" dirty="0" smtClean="0">
                <a:solidFill>
                  <a:schemeClr val="tx1"/>
                </a:solidFill>
                <a:latin typeface="+mn-lt"/>
                <a:ea typeface="+mn-ea"/>
                <a:cs typeface="+mn-cs"/>
              </a:rPr>
              <a:t>满足</a:t>
            </a:r>
            <a:r>
              <a:rPr lang="zh-CN" altLang="zh-CN" sz="2400" dirty="0" smtClean="0">
                <a:solidFill>
                  <a:schemeClr val="tx1"/>
                </a:solidFill>
                <a:latin typeface="+mn-lt"/>
                <a:ea typeface="+mn-ea"/>
                <a:cs typeface="+mn-cs"/>
              </a:rPr>
              <a:t>规约，但是</a:t>
            </a:r>
            <a:r>
              <a:rPr lang="zh-CN" altLang="zh-CN" sz="2400" dirty="0" smtClean="0">
                <a:solidFill>
                  <a:schemeClr val="tx1"/>
                </a:solidFill>
                <a:latin typeface="+mn-lt"/>
                <a:ea typeface="+mn-ea"/>
                <a:cs typeface="+mn-cs"/>
              </a:rPr>
              <a:t>滤波器</a:t>
            </a:r>
            <a:r>
              <a:rPr lang="en-US" altLang="zh-CN" sz="2400" dirty="0" smtClean="0">
                <a:solidFill>
                  <a:schemeClr val="tx1"/>
                </a:solidFill>
                <a:latin typeface="+mn-lt"/>
                <a:ea typeface="+mn-ea"/>
                <a:cs typeface="+mn-cs"/>
              </a:rPr>
              <a:t>    </a:t>
            </a:r>
            <a:r>
              <a:rPr lang="zh-CN" altLang="en-US" sz="2400" dirty="0" smtClean="0">
                <a:solidFill>
                  <a:schemeClr val="tx1"/>
                </a:solidFill>
                <a:latin typeface="+mn-lt"/>
                <a:ea typeface="+mn-ea"/>
                <a:cs typeface="+mn-cs"/>
              </a:rPr>
              <a:t>和   </a:t>
            </a:r>
            <a:r>
              <a:rPr lang="zh-CN" altLang="zh-CN" sz="2400" dirty="0" smtClean="0">
                <a:solidFill>
                  <a:schemeClr val="tx1"/>
                </a:solidFill>
                <a:latin typeface="+mn-lt"/>
                <a:ea typeface="+mn-ea"/>
                <a:cs typeface="+mn-cs"/>
              </a:rPr>
              <a:t>的</a:t>
            </a:r>
            <a:r>
              <a:rPr lang="zh-CN" altLang="zh-CN" sz="2400" dirty="0" smtClean="0">
                <a:solidFill>
                  <a:schemeClr val="tx1"/>
                </a:solidFill>
                <a:latin typeface="+mn-lt"/>
                <a:ea typeface="+mn-ea"/>
                <a:cs typeface="+mn-cs"/>
              </a:rPr>
              <a:t>波纹</a:t>
            </a:r>
            <a:r>
              <a:rPr lang="zh-CN" altLang="zh-CN" sz="2400" dirty="0" smtClean="0">
                <a:solidFill>
                  <a:schemeClr val="tx1"/>
                </a:solidFill>
                <a:latin typeface="+mn-lt"/>
                <a:ea typeface="+mn-ea"/>
                <a:cs typeface="+mn-cs"/>
              </a:rPr>
              <a:t>和</a:t>
            </a:r>
            <a:r>
              <a:rPr lang="en-US" altLang="zh-CN" sz="2400" dirty="0" smtClean="0">
                <a:solidFill>
                  <a:schemeClr val="tx1"/>
                </a:solidFill>
                <a:latin typeface="+mn-lt"/>
                <a:ea typeface="+mn-ea"/>
                <a:cs typeface="+mn-cs"/>
              </a:rPr>
              <a:t>           </a:t>
            </a:r>
            <a:r>
              <a:rPr lang="zh-CN" altLang="zh-CN" sz="2400" dirty="0" smtClean="0">
                <a:solidFill>
                  <a:schemeClr val="tx1"/>
                </a:solidFill>
                <a:latin typeface="+mn-lt"/>
                <a:ea typeface="+mn-ea"/>
                <a:cs typeface="+mn-cs"/>
              </a:rPr>
              <a:t>的</a:t>
            </a:r>
            <a:r>
              <a:rPr lang="zh-CN" altLang="zh-CN" sz="2400" dirty="0" smtClean="0">
                <a:solidFill>
                  <a:schemeClr val="tx1"/>
                </a:solidFill>
                <a:latin typeface="+mn-lt"/>
                <a:ea typeface="+mn-ea"/>
                <a:cs typeface="+mn-cs"/>
              </a:rPr>
              <a:t>波纹叠加将会使第</a:t>
            </a:r>
            <a:r>
              <a:rPr lang="en-US" altLang="zh-CN" sz="2400" dirty="0" smtClean="0">
                <a:solidFill>
                  <a:schemeClr val="tx1"/>
                </a:solidFill>
                <a:latin typeface="+mn-lt"/>
                <a:ea typeface="+mn-ea"/>
                <a:cs typeface="+mn-cs"/>
              </a:rPr>
              <a:t>22</a:t>
            </a:r>
            <a:r>
              <a:rPr lang="zh-CN" altLang="zh-CN" sz="2400" dirty="0" smtClean="0">
                <a:solidFill>
                  <a:schemeClr val="tx1"/>
                </a:solidFill>
                <a:latin typeface="+mn-lt"/>
                <a:ea typeface="+mn-ea"/>
                <a:cs typeface="+mn-cs"/>
              </a:rPr>
              <a:t>至</a:t>
            </a:r>
            <a:r>
              <a:rPr lang="en-US" altLang="zh-CN" sz="2400" dirty="0" smtClean="0">
                <a:solidFill>
                  <a:schemeClr val="tx1"/>
                </a:solidFill>
                <a:latin typeface="+mn-lt"/>
                <a:ea typeface="+mn-ea"/>
                <a:cs typeface="+mn-cs"/>
              </a:rPr>
              <a:t>36</a:t>
            </a:r>
            <a:r>
              <a:rPr lang="zh-CN" altLang="zh-CN" sz="2400" dirty="0" smtClean="0">
                <a:solidFill>
                  <a:schemeClr val="tx1"/>
                </a:solidFill>
                <a:latin typeface="+mn-lt"/>
                <a:ea typeface="+mn-ea"/>
                <a:cs typeface="+mn-cs"/>
              </a:rPr>
              <a:t>频带内出现违反规约的情况。因此，我们第二部的系数设计就是要使每个频带内的响应都不会违反规约</a:t>
            </a:r>
            <a:r>
              <a:rPr lang="zh-CN" altLang="zh-CN" sz="2400" dirty="0" smtClean="0">
                <a:solidFill>
                  <a:schemeClr val="tx1"/>
                </a:solidFill>
                <a:latin typeface="+mn-lt"/>
                <a:ea typeface="+mn-ea"/>
                <a:cs typeface="+mn-cs"/>
              </a:rPr>
              <a:t>。</a:t>
            </a:r>
            <a:r>
              <a:rPr lang="zh-CN" altLang="zh-CN" sz="2400" dirty="0" smtClean="0">
                <a:solidFill>
                  <a:schemeClr val="tx1"/>
                </a:solidFill>
                <a:latin typeface="+mn-lt"/>
                <a:ea typeface="+mn-ea"/>
                <a:cs typeface="+mn-cs"/>
              </a:rPr>
              <a:t>这时，我们重新</a:t>
            </a:r>
            <a:r>
              <a:rPr lang="zh-CN" altLang="zh-CN" sz="2400" dirty="0" smtClean="0">
                <a:solidFill>
                  <a:schemeClr val="tx1"/>
                </a:solidFill>
                <a:latin typeface="+mn-lt"/>
                <a:ea typeface="+mn-ea"/>
                <a:cs typeface="+mn-cs"/>
              </a:rPr>
              <a:t>设计</a:t>
            </a:r>
            <a:r>
              <a:rPr lang="en-US" altLang="zh-CN" sz="2400" dirty="0" smtClean="0">
                <a:solidFill>
                  <a:schemeClr val="tx1"/>
                </a:solidFill>
                <a:latin typeface="+mn-lt"/>
                <a:ea typeface="+mn-ea"/>
                <a:cs typeface="+mn-cs"/>
              </a:rPr>
              <a:t>          </a:t>
            </a:r>
            <a:r>
              <a:rPr lang="zh-CN" altLang="zh-CN" sz="2400" dirty="0" smtClean="0">
                <a:solidFill>
                  <a:schemeClr val="tx1"/>
                </a:solidFill>
                <a:latin typeface="+mn-lt"/>
                <a:ea typeface="+mn-ea"/>
                <a:cs typeface="+mn-cs"/>
              </a:rPr>
              <a:t>的</a:t>
            </a:r>
            <a:r>
              <a:rPr lang="zh-CN" altLang="zh-CN" sz="2400" dirty="0" smtClean="0">
                <a:solidFill>
                  <a:schemeClr val="tx1"/>
                </a:solidFill>
                <a:latin typeface="+mn-lt"/>
                <a:ea typeface="+mn-ea"/>
                <a:cs typeface="+mn-cs"/>
              </a:rPr>
              <a:t>波动</a:t>
            </a:r>
            <a:r>
              <a:rPr lang="zh-CN" altLang="zh-CN" sz="2400" dirty="0" smtClean="0">
                <a:solidFill>
                  <a:schemeClr val="tx1"/>
                </a:solidFill>
                <a:latin typeface="+mn-lt"/>
                <a:ea typeface="+mn-ea"/>
                <a:cs typeface="+mn-cs"/>
              </a:rPr>
              <a:t>。对于</a:t>
            </a:r>
            <a:r>
              <a:rPr lang="en-US" altLang="zh-CN" sz="2400" dirty="0" smtClean="0">
                <a:solidFill>
                  <a:schemeClr val="tx1"/>
                </a:solidFill>
                <a:latin typeface="+mn-lt"/>
                <a:ea typeface="+mn-ea"/>
                <a:cs typeface="+mn-cs"/>
              </a:rPr>
              <a:t>           </a:t>
            </a:r>
            <a:r>
              <a:rPr lang="zh-CN" altLang="zh-CN" sz="2400" dirty="0" smtClean="0">
                <a:solidFill>
                  <a:schemeClr val="tx1"/>
                </a:solidFill>
                <a:latin typeface="+mn-lt"/>
                <a:ea typeface="+mn-ea"/>
                <a:cs typeface="+mn-cs"/>
              </a:rPr>
              <a:t>的</a:t>
            </a:r>
            <a:r>
              <a:rPr lang="zh-CN" altLang="zh-CN" sz="2400" dirty="0" smtClean="0">
                <a:solidFill>
                  <a:schemeClr val="tx1"/>
                </a:solidFill>
                <a:latin typeface="+mn-lt"/>
                <a:ea typeface="+mn-ea"/>
                <a:cs typeface="+mn-cs"/>
              </a:rPr>
              <a:t>每个波纹，我们将会找出</a:t>
            </a:r>
            <a:r>
              <a:rPr lang="zh-CN" altLang="zh-CN" sz="2400" dirty="0" smtClean="0">
                <a:solidFill>
                  <a:schemeClr val="tx1"/>
                </a:solidFill>
                <a:latin typeface="+mn-lt"/>
                <a:ea typeface="+mn-ea"/>
                <a:cs typeface="+mn-cs"/>
              </a:rPr>
              <a:t>滤波器</a:t>
            </a:r>
            <a:r>
              <a:rPr lang="en-US" altLang="zh-CN" sz="2400" dirty="0" smtClean="0">
                <a:solidFill>
                  <a:schemeClr val="tx1"/>
                </a:solidFill>
                <a:latin typeface="+mn-lt"/>
                <a:ea typeface="+mn-ea"/>
                <a:cs typeface="+mn-cs"/>
              </a:rPr>
              <a:t>D</a:t>
            </a:r>
            <a:r>
              <a:rPr lang="zh-CN" altLang="en-US" sz="2400" dirty="0" smtClean="0">
                <a:solidFill>
                  <a:schemeClr val="tx1"/>
                </a:solidFill>
                <a:latin typeface="+mn-lt"/>
                <a:ea typeface="+mn-ea"/>
                <a:cs typeface="+mn-cs"/>
              </a:rPr>
              <a:t>和</a:t>
            </a:r>
            <a:r>
              <a:rPr lang="en-US" altLang="zh-CN" sz="2400" dirty="0" smtClean="0">
                <a:solidFill>
                  <a:schemeClr val="tx1"/>
                </a:solidFill>
                <a:latin typeface="+mn-lt"/>
                <a:ea typeface="+mn-ea"/>
                <a:cs typeface="+mn-cs"/>
              </a:rPr>
              <a:t>I</a:t>
            </a:r>
            <a:r>
              <a:rPr lang="zh-CN" altLang="en-US" sz="2400" dirty="0" smtClean="0">
                <a:solidFill>
                  <a:schemeClr val="tx1"/>
                </a:solidFill>
                <a:latin typeface="+mn-lt"/>
                <a:ea typeface="+mn-ea"/>
                <a:cs typeface="+mn-cs"/>
              </a:rPr>
              <a:t>的</a:t>
            </a:r>
            <a:r>
              <a:rPr lang="zh-CN" altLang="zh-CN" sz="2400" dirty="0" smtClean="0">
                <a:solidFill>
                  <a:schemeClr val="tx1"/>
                </a:solidFill>
                <a:latin typeface="+mn-lt"/>
                <a:ea typeface="+mn-ea"/>
                <a:cs typeface="+mn-cs"/>
              </a:rPr>
              <a:t>分别是</a:t>
            </a:r>
            <a:r>
              <a:rPr lang="en-US" altLang="zh-CN" sz="2400" dirty="0" smtClean="0">
                <a:solidFill>
                  <a:schemeClr val="tx1"/>
                </a:solidFill>
                <a:latin typeface="+mn-lt"/>
                <a:ea typeface="+mn-ea"/>
                <a:cs typeface="+mn-cs"/>
              </a:rPr>
              <a:t>41,33,26,35</a:t>
            </a:r>
            <a:r>
              <a:rPr lang="zh-CN" altLang="zh-CN" sz="2400" dirty="0" smtClean="0">
                <a:solidFill>
                  <a:schemeClr val="tx1"/>
                </a:solidFill>
                <a:latin typeface="+mn-lt"/>
                <a:ea typeface="+mn-ea"/>
                <a:cs typeface="+mn-cs"/>
              </a:rPr>
              <a:t>和</a:t>
            </a:r>
            <a:r>
              <a:rPr lang="en-US" altLang="zh-CN" sz="2400" dirty="0" smtClean="0">
                <a:solidFill>
                  <a:schemeClr val="tx1"/>
                </a:solidFill>
                <a:latin typeface="+mn-lt"/>
                <a:ea typeface="+mn-ea"/>
                <a:cs typeface="+mn-cs"/>
              </a:rPr>
              <a:t>41</a:t>
            </a:r>
            <a:r>
              <a:rPr lang="zh-CN" altLang="zh-CN" sz="2400" dirty="0" smtClean="0">
                <a:solidFill>
                  <a:schemeClr val="tx1"/>
                </a:solidFill>
                <a:latin typeface="+mn-lt"/>
                <a:ea typeface="+mn-ea"/>
                <a:cs typeface="+mn-cs"/>
              </a:rPr>
              <a:t>标签。另外</a:t>
            </a:r>
            <a:r>
              <a:rPr lang="zh-CN" altLang="zh-CN" sz="2400" dirty="0" smtClean="0">
                <a:solidFill>
                  <a:schemeClr val="tx1"/>
                </a:solidFill>
                <a:latin typeface="+mn-lt"/>
                <a:ea typeface="+mn-ea"/>
                <a:cs typeface="+mn-cs"/>
              </a:rPr>
              <a:t>，</a:t>
            </a:r>
            <a:r>
              <a:rPr lang="en-US" altLang="zh-CN" sz="2400" dirty="0" err="1" smtClean="0">
                <a:solidFill>
                  <a:schemeClr val="tx1"/>
                </a:solidFill>
                <a:latin typeface="+mn-lt"/>
                <a:ea typeface="+mn-ea"/>
                <a:cs typeface="+mn-cs"/>
              </a:rPr>
              <a:t>Gn</a:t>
            </a:r>
            <a:r>
              <a:rPr lang="zh-CN" altLang="zh-CN" sz="2400" dirty="0" smtClean="0">
                <a:solidFill>
                  <a:schemeClr val="tx1"/>
                </a:solidFill>
                <a:latin typeface="+mn-lt"/>
                <a:ea typeface="+mn-ea"/>
                <a:cs typeface="+mn-cs"/>
              </a:rPr>
              <a:t>的</a:t>
            </a:r>
            <a:r>
              <a:rPr lang="zh-CN" altLang="zh-CN" sz="2400" dirty="0" smtClean="0">
                <a:solidFill>
                  <a:schemeClr val="tx1"/>
                </a:solidFill>
                <a:latin typeface="+mn-lt"/>
                <a:ea typeface="+mn-ea"/>
                <a:cs typeface="+mn-cs"/>
              </a:rPr>
              <a:t>系数</a:t>
            </a:r>
            <a:r>
              <a:rPr lang="zh-CN" altLang="zh-CN" sz="2400" dirty="0" smtClean="0">
                <a:solidFill>
                  <a:schemeClr val="tx1"/>
                </a:solidFill>
                <a:latin typeface="+mn-lt"/>
                <a:ea typeface="+mn-ea"/>
                <a:cs typeface="+mn-cs"/>
              </a:rPr>
              <a:t>和</a:t>
            </a:r>
            <a:r>
              <a:rPr lang="en-US" altLang="zh-CN" sz="2400" dirty="0" smtClean="0">
                <a:solidFill>
                  <a:schemeClr val="tx1"/>
                </a:solidFill>
                <a:latin typeface="+mn-lt"/>
                <a:ea typeface="+mn-ea"/>
                <a:cs typeface="+mn-cs"/>
              </a:rPr>
              <a:t>Fn</a:t>
            </a:r>
            <a:r>
              <a:rPr lang="zh-CN" altLang="zh-CN" sz="2400" dirty="0" smtClean="0"/>
              <a:t>的</a:t>
            </a:r>
            <a:r>
              <a:rPr lang="zh-CN" altLang="zh-CN" sz="2400" dirty="0" smtClean="0">
                <a:solidFill>
                  <a:schemeClr val="tx1"/>
                </a:solidFill>
                <a:latin typeface="+mn-lt"/>
                <a:ea typeface="+mn-ea"/>
                <a:cs typeface="+mn-cs"/>
              </a:rPr>
              <a:t>系数</a:t>
            </a:r>
            <a:r>
              <a:rPr lang="zh-CN" altLang="zh-CN" sz="2400" dirty="0" smtClean="0">
                <a:solidFill>
                  <a:schemeClr val="tx1"/>
                </a:solidFill>
                <a:latin typeface="+mn-lt"/>
                <a:ea typeface="+mn-ea"/>
                <a:cs typeface="+mn-cs"/>
              </a:rPr>
              <a:t>一致。</a:t>
            </a:r>
          </a:p>
          <a:p>
            <a:pPr marL="0" indent="0" eaLnBrk="1" hangingPunct="1">
              <a:lnSpc>
                <a:spcPts val="3360"/>
              </a:lnSpc>
              <a:buNone/>
              <a:defRPr/>
            </a:pPr>
            <a:endParaRPr lang="zh-CN" altLang="zh-CN" sz="2400" dirty="0" smtClean="0">
              <a:solidFill>
                <a:schemeClr val="tx1"/>
              </a:solidFill>
              <a:latin typeface="+mn-lt"/>
              <a:ea typeface="+mn-ea"/>
              <a:cs typeface="+mn-cs"/>
            </a:endParaRPr>
          </a:p>
          <a:p>
            <a:pPr marL="0" indent="0" eaLnBrk="1" hangingPunct="1">
              <a:lnSpc>
                <a:spcPts val="3360"/>
              </a:lnSpc>
              <a:buNone/>
              <a:defRPr/>
            </a:pPr>
            <a:endParaRPr lang="zh-CN" altLang="zh-CN" sz="2400" dirty="0" smtClean="0">
              <a:solidFill>
                <a:schemeClr val="tx1"/>
              </a:solidFill>
              <a:latin typeface="+mn-lt"/>
              <a:ea typeface="+mn-ea"/>
              <a:cs typeface="+mn-cs"/>
            </a:endParaRPr>
          </a:p>
        </p:txBody>
      </p:sp>
      <p:sp>
        <p:nvSpPr>
          <p:cNvPr id="5120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120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734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734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939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939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9398"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349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349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3494"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3496"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3498"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3500"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3502" name="Rectangle 1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656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656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6566"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861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33" name="Picture 1"/>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4283968" y="1052736"/>
            <a:ext cx="797141" cy="330211"/>
          </a:xfrm>
          <a:prstGeom prst="rect">
            <a:avLst/>
          </a:prstGeom>
          <a:noFill/>
        </p:spPr>
      </p:pic>
      <p:pic>
        <p:nvPicPr>
          <p:cNvPr id="34" name="Picture 5"/>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5254181" y="1052736"/>
            <a:ext cx="253923" cy="402045"/>
          </a:xfrm>
          <a:prstGeom prst="rect">
            <a:avLst/>
          </a:prstGeom>
          <a:noFill/>
        </p:spPr>
      </p:pic>
      <p:pic>
        <p:nvPicPr>
          <p:cNvPr id="35" name="Picture 7"/>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5868144" y="1052736"/>
            <a:ext cx="144016" cy="390901"/>
          </a:xfrm>
          <a:prstGeom prst="rect">
            <a:avLst/>
          </a:prstGeom>
          <a:noFill/>
        </p:spPr>
      </p:pic>
      <p:pic>
        <p:nvPicPr>
          <p:cNvPr id="36" name="Picture 1"/>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6372200" y="1556792"/>
            <a:ext cx="797141" cy="330211"/>
          </a:xfrm>
          <a:prstGeom prst="rect">
            <a:avLst/>
          </a:prstGeom>
          <a:noFill/>
        </p:spPr>
      </p:pic>
      <p:pic>
        <p:nvPicPr>
          <p:cNvPr id="37" name="Picture 5"/>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2123728" y="1988840"/>
            <a:ext cx="253923" cy="402045"/>
          </a:xfrm>
          <a:prstGeom prst="rect">
            <a:avLst/>
          </a:prstGeom>
          <a:noFill/>
        </p:spPr>
      </p:pic>
      <p:pic>
        <p:nvPicPr>
          <p:cNvPr id="38" name="Picture 7"/>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2771800" y="1988840"/>
            <a:ext cx="144016" cy="390901"/>
          </a:xfrm>
          <a:prstGeom prst="rect">
            <a:avLst/>
          </a:prstGeom>
          <a:noFill/>
        </p:spPr>
      </p:pic>
      <p:pic>
        <p:nvPicPr>
          <p:cNvPr id="39" name="Picture 1"/>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4211960" y="1988840"/>
            <a:ext cx="797141" cy="330211"/>
          </a:xfrm>
          <a:prstGeom prst="rect">
            <a:avLst/>
          </a:prstGeom>
          <a:noFill/>
        </p:spPr>
      </p:pic>
      <p:pic>
        <p:nvPicPr>
          <p:cNvPr id="40" name="Picture 1"/>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763688" y="3284984"/>
            <a:ext cx="797141" cy="330211"/>
          </a:xfrm>
          <a:prstGeom prst="rect">
            <a:avLst/>
          </a:prstGeom>
          <a:noFill/>
        </p:spPr>
      </p:pic>
      <p:pic>
        <p:nvPicPr>
          <p:cNvPr id="41" name="Picture 1"/>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4499992" y="3284984"/>
            <a:ext cx="797141" cy="330211"/>
          </a:xfrm>
          <a:prstGeom prst="rect">
            <a:avLst/>
          </a:prstGeom>
          <a:noFill/>
        </p:spPr>
      </p:pic>
      <p:sp>
        <p:nvSpPr>
          <p:cNvPr id="42" name="日期占位符 5"/>
          <p:cNvSpPr>
            <a:spLocks noGrp="1"/>
          </p:cNvSpPr>
          <p:nvPr>
            <p:ph type="dt" sz="quarter" idx="12"/>
          </p:nvPr>
        </p:nvSpPr>
        <p:spPr>
          <a:xfrm>
            <a:off x="457200" y="6165304"/>
            <a:ext cx="2133600" cy="476250"/>
          </a:xfrm>
          <a:noFill/>
          <a:ln>
            <a:miter lim="800000"/>
            <a:headEnd/>
            <a:tailEnd/>
          </a:ln>
        </p:spPr>
        <p:txBody>
          <a:bodyPr/>
          <a:lstStyle/>
          <a:p>
            <a:fld id="{C6A4B62F-7EF2-4AC8-A109-51C400F631DA}" type="datetime1">
              <a:rPr lang="zh-CN" altLang="en-US" sz="1400" smtClean="0"/>
              <a:pPr/>
              <a:t>2015/12/8</a:t>
            </a:fld>
            <a:endParaRPr lang="en-US" altLang="zh-CN"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日期占位符 5"/>
          <p:cNvSpPr>
            <a:spLocks noGrp="1"/>
          </p:cNvSpPr>
          <p:nvPr>
            <p:ph type="dt" sz="quarter" idx="12"/>
          </p:nvPr>
        </p:nvSpPr>
        <p:spPr>
          <a:xfrm>
            <a:off x="457200" y="6165304"/>
            <a:ext cx="2133600" cy="476250"/>
          </a:xfrm>
          <a:noFill/>
          <a:ln>
            <a:miter lim="800000"/>
            <a:headEnd/>
            <a:tailEnd/>
          </a:ln>
        </p:spPr>
        <p:txBody>
          <a:bodyPr/>
          <a:lstStyle/>
          <a:p>
            <a:fld id="{C6A4B62F-7EF2-4AC8-A109-51C400F631DA}" type="datetime1">
              <a:rPr lang="zh-CN" altLang="en-US" sz="1400" smtClean="0"/>
              <a:pPr/>
              <a:t>2015/12/8</a:t>
            </a:fld>
            <a:endParaRPr lang="en-US" altLang="zh-CN" dirty="0" smtClean="0"/>
          </a:p>
        </p:txBody>
      </p:sp>
      <p:sp>
        <p:nvSpPr>
          <p:cNvPr id="5123" name="Rectangle 26"/>
          <p:cNvSpPr>
            <a:spLocks noGrp="1" noChangeArrowheads="1"/>
          </p:cNvSpPr>
          <p:nvPr>
            <p:ph type="title"/>
          </p:nvPr>
        </p:nvSpPr>
        <p:spPr>
          <a:xfrm>
            <a:off x="467544" y="332656"/>
            <a:ext cx="8229600" cy="739552"/>
          </a:xfrm>
        </p:spPr>
        <p:txBody>
          <a:bodyPr/>
          <a:lstStyle/>
          <a:p>
            <a:pPr eaLnBrk="1" hangingPunct="1"/>
            <a:r>
              <a:rPr lang="zh-CN" altLang="en-US" sz="2400" b="1" dirty="0" smtClean="0"/>
              <a:t>摘要</a:t>
            </a:r>
            <a:endParaRPr lang="zh-CN" altLang="en-US" sz="2400" b="1" dirty="0" smtClean="0"/>
          </a:p>
        </p:txBody>
      </p:sp>
      <p:sp>
        <p:nvSpPr>
          <p:cNvPr id="89136" name="Rectangle 48"/>
          <p:cNvSpPr>
            <a:spLocks noGrp="1" noChangeArrowheads="1"/>
          </p:cNvSpPr>
          <p:nvPr>
            <p:ph type="body" idx="1"/>
          </p:nvPr>
        </p:nvSpPr>
        <p:spPr>
          <a:xfrm>
            <a:off x="457200" y="1279178"/>
            <a:ext cx="8229600" cy="4310062"/>
          </a:xfrm>
        </p:spPr>
        <p:txBody>
          <a:bodyPr/>
          <a:lstStyle/>
          <a:p>
            <a:pPr marL="0" indent="0" eaLnBrk="1" hangingPunct="1">
              <a:lnSpc>
                <a:spcPts val="3360"/>
              </a:lnSpc>
              <a:buNone/>
              <a:defRPr/>
            </a:pPr>
            <a:r>
              <a:rPr lang="en-US" altLang="zh-CN" sz="2800" dirty="0" smtClean="0"/>
              <a:t> </a:t>
            </a:r>
            <a:r>
              <a:rPr lang="en-US" altLang="zh-CN" sz="2800" dirty="0" smtClean="0"/>
              <a:t>       </a:t>
            </a:r>
            <a:r>
              <a:rPr lang="zh-CN" altLang="zh-CN" sz="2800" dirty="0" smtClean="0">
                <a:solidFill>
                  <a:schemeClr val="tx1"/>
                </a:solidFill>
                <a:latin typeface="+mn-lt"/>
                <a:ea typeface="+mn-ea"/>
                <a:cs typeface="+mn-cs"/>
              </a:rPr>
              <a:t>听觉</a:t>
            </a:r>
            <a:r>
              <a:rPr lang="zh-CN" altLang="zh-CN" sz="2800" dirty="0" smtClean="0">
                <a:solidFill>
                  <a:schemeClr val="tx1"/>
                </a:solidFill>
                <a:latin typeface="+mn-lt"/>
                <a:ea typeface="+mn-ea"/>
                <a:cs typeface="+mn-cs"/>
              </a:rPr>
              <a:t>补偿模块是数字助听器的一个重要单元，本文描述了一种复杂有效的助听器听觉补偿设计方案。文章提出了一种多速率体系结构设计和录波器组设计来大大降低带限通道的数据率和计算复杂度。此外针对于多速率听觉补偿中的动态范围压缩问题，本文也给出了几种优化方案，并加以讨论以致更加简化。在一个</a:t>
            </a:r>
            <a:r>
              <a:rPr lang="en-US" altLang="zh-CN" sz="2800" dirty="0" smtClean="0">
                <a:solidFill>
                  <a:schemeClr val="tx1"/>
                </a:solidFill>
                <a:latin typeface="+mn-lt"/>
                <a:ea typeface="+mn-ea"/>
                <a:cs typeface="+mn-cs"/>
              </a:rPr>
              <a:t>18</a:t>
            </a:r>
            <a:r>
              <a:rPr lang="zh-CN" altLang="zh-CN" sz="2800" dirty="0" smtClean="0">
                <a:solidFill>
                  <a:schemeClr val="tx1"/>
                </a:solidFill>
                <a:latin typeface="+mn-lt"/>
                <a:ea typeface="+mn-ea"/>
                <a:cs typeface="+mn-cs"/>
              </a:rPr>
              <a:t>通道</a:t>
            </a:r>
            <a:r>
              <a:rPr lang="en-US" altLang="zh-CN" sz="2800" dirty="0" smtClean="0">
                <a:solidFill>
                  <a:schemeClr val="tx1"/>
                </a:solidFill>
                <a:latin typeface="+mn-lt"/>
                <a:ea typeface="+mn-ea"/>
                <a:cs typeface="+mn-cs"/>
              </a:rPr>
              <a:t>24KHz</a:t>
            </a:r>
            <a:r>
              <a:rPr lang="zh-CN" altLang="zh-CN" sz="2800" dirty="0" smtClean="0">
                <a:solidFill>
                  <a:schemeClr val="tx1"/>
                </a:solidFill>
                <a:latin typeface="+mn-lt"/>
                <a:ea typeface="+mn-ea"/>
                <a:cs typeface="+mn-cs"/>
              </a:rPr>
              <a:t>的数字助听器中，</a:t>
            </a:r>
            <a:r>
              <a:rPr lang="en-US" altLang="zh-CN" sz="2800" dirty="0" smtClean="0">
                <a:solidFill>
                  <a:schemeClr val="tx1"/>
                </a:solidFill>
                <a:latin typeface="+mn-lt"/>
                <a:ea typeface="+mn-ea"/>
                <a:cs typeface="+mn-cs"/>
              </a:rPr>
              <a:t>94%</a:t>
            </a:r>
            <a:r>
              <a:rPr lang="zh-CN" altLang="zh-CN" sz="2800" dirty="0" smtClean="0">
                <a:solidFill>
                  <a:schemeClr val="tx1"/>
                </a:solidFill>
                <a:latin typeface="+mn-lt"/>
                <a:ea typeface="+mn-ea"/>
                <a:cs typeface="+mn-cs"/>
              </a:rPr>
              <a:t>的乘法和加法都由一简单的滤波器组设计而简化。而且，每个频段的动态范围压缩器的计算和存储开销都分别减少到只有</a:t>
            </a:r>
            <a:r>
              <a:rPr lang="en-US" altLang="zh-CN" sz="2800" dirty="0" smtClean="0">
                <a:solidFill>
                  <a:schemeClr val="tx1"/>
                </a:solidFill>
                <a:latin typeface="+mn-lt"/>
                <a:ea typeface="+mn-ea"/>
                <a:cs typeface="+mn-cs"/>
              </a:rPr>
              <a:t>16%</a:t>
            </a:r>
            <a:r>
              <a:rPr lang="zh-CN" altLang="zh-CN" sz="2800" dirty="0" smtClean="0">
                <a:solidFill>
                  <a:schemeClr val="tx1"/>
                </a:solidFill>
                <a:latin typeface="+mn-lt"/>
                <a:ea typeface="+mn-ea"/>
                <a:cs typeface="+mn-cs"/>
              </a:rPr>
              <a:t>和</a:t>
            </a:r>
            <a:r>
              <a:rPr lang="en-US" altLang="zh-CN" sz="2800" dirty="0" smtClean="0">
                <a:solidFill>
                  <a:schemeClr val="tx1"/>
                </a:solidFill>
                <a:latin typeface="+mn-lt"/>
                <a:ea typeface="+mn-ea"/>
                <a:cs typeface="+mn-cs"/>
              </a:rPr>
              <a:t>1%</a:t>
            </a:r>
            <a:r>
              <a:rPr lang="zh-CN" altLang="zh-CN" sz="2800" dirty="0" smtClean="0">
                <a:solidFill>
                  <a:schemeClr val="tx1"/>
                </a:solidFill>
                <a:latin typeface="+mn-lt"/>
                <a:ea typeface="+mn-ea"/>
                <a:cs typeface="+mn-cs"/>
              </a:rPr>
              <a:t>。</a:t>
            </a:r>
            <a:endParaRPr lang="zh-CN" altLang="en-US" sz="2800" dirty="0" smtClean="0">
              <a:latin typeface="+mj-ea"/>
              <a:ea typeface="+mj-ea"/>
            </a:endParaRPr>
          </a:p>
          <a:p>
            <a:pPr marL="0" indent="0" eaLnBrk="1" hangingPunct="1">
              <a:buFont typeface="Wingdings" pitchFamily="2" charset="2"/>
              <a:buNone/>
              <a:defRPr/>
            </a:pPr>
            <a:endParaRPr lang="zh-CN" altLang="zh-CN" sz="2000" dirty="0" smtClean="0">
              <a:latin typeface="+mj-ea"/>
              <a:ea typeface="+mj-ea"/>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6"/>
          <p:cNvSpPr>
            <a:spLocks noGrp="1" noChangeArrowheads="1"/>
          </p:cNvSpPr>
          <p:nvPr>
            <p:ph type="title"/>
          </p:nvPr>
        </p:nvSpPr>
        <p:spPr>
          <a:xfrm>
            <a:off x="467544" y="332656"/>
            <a:ext cx="8229600" cy="739552"/>
          </a:xfrm>
        </p:spPr>
        <p:txBody>
          <a:bodyPr/>
          <a:lstStyle/>
          <a:p>
            <a:pPr eaLnBrk="1" hangingPunct="1"/>
            <a:r>
              <a:rPr lang="en-US" altLang="zh-CN" sz="2400" b="1" dirty="0" smtClean="0"/>
              <a:t>IV.</a:t>
            </a:r>
            <a:r>
              <a:rPr lang="zh-CN" altLang="zh-CN" sz="2400" b="1" dirty="0" smtClean="0">
                <a:solidFill>
                  <a:schemeClr val="tx1"/>
                </a:solidFill>
                <a:latin typeface="+mj-lt"/>
                <a:ea typeface="+mj-ea"/>
                <a:cs typeface="+mj-cs"/>
              </a:rPr>
              <a:t>压缩器复杂度降低</a:t>
            </a:r>
            <a:endParaRPr lang="zh-CN" altLang="en-US" sz="2400" b="1" dirty="0" smtClean="0"/>
          </a:p>
        </p:txBody>
      </p:sp>
      <p:sp>
        <p:nvSpPr>
          <p:cNvPr id="89136" name="Rectangle 48"/>
          <p:cNvSpPr>
            <a:spLocks noGrp="1" noChangeArrowheads="1"/>
          </p:cNvSpPr>
          <p:nvPr>
            <p:ph type="body" idx="1"/>
          </p:nvPr>
        </p:nvSpPr>
        <p:spPr>
          <a:xfrm>
            <a:off x="457200" y="980728"/>
            <a:ext cx="8229600" cy="5328592"/>
          </a:xfrm>
        </p:spPr>
        <p:txBody>
          <a:bodyPr/>
          <a:lstStyle/>
          <a:p>
            <a:pPr marL="0" indent="0" eaLnBrk="1" hangingPunct="1">
              <a:lnSpc>
                <a:spcPts val="3360"/>
              </a:lnSpc>
              <a:buNone/>
              <a:defRPr/>
            </a:pPr>
            <a:r>
              <a:rPr lang="en-US" altLang="zh-CN" sz="2400" dirty="0" smtClean="0">
                <a:solidFill>
                  <a:schemeClr val="tx1"/>
                </a:solidFill>
                <a:latin typeface="+mn-lt"/>
                <a:ea typeface="+mn-ea"/>
                <a:cs typeface="+mn-cs"/>
              </a:rPr>
              <a:t>        </a:t>
            </a:r>
            <a:r>
              <a:rPr lang="zh-CN" altLang="zh-CN" sz="2400" dirty="0" smtClean="0">
                <a:solidFill>
                  <a:schemeClr val="tx1"/>
                </a:solidFill>
                <a:latin typeface="+mn-lt"/>
                <a:ea typeface="+mn-ea"/>
                <a:cs typeface="+mn-cs"/>
              </a:rPr>
              <a:t>本</a:t>
            </a:r>
            <a:r>
              <a:rPr lang="zh-CN" altLang="zh-CN" sz="2400" dirty="0" smtClean="0">
                <a:solidFill>
                  <a:schemeClr val="tx1"/>
                </a:solidFill>
                <a:latin typeface="+mn-lt"/>
                <a:ea typeface="+mn-ea"/>
                <a:cs typeface="+mn-cs"/>
              </a:rPr>
              <a:t>节我们将探讨如何减小图二（</a:t>
            </a:r>
            <a:r>
              <a:rPr lang="en-US" altLang="zh-CN" sz="2400" dirty="0" smtClean="0">
                <a:solidFill>
                  <a:schemeClr val="tx1"/>
                </a:solidFill>
                <a:latin typeface="+mn-lt"/>
                <a:ea typeface="+mn-ea"/>
                <a:cs typeface="+mn-cs"/>
              </a:rPr>
              <a:t>a</a:t>
            </a:r>
            <a:r>
              <a:rPr lang="zh-CN" altLang="zh-CN" sz="2400" dirty="0" smtClean="0">
                <a:solidFill>
                  <a:schemeClr val="tx1"/>
                </a:solidFill>
                <a:latin typeface="+mn-lt"/>
                <a:ea typeface="+mn-ea"/>
                <a:cs typeface="+mn-cs"/>
              </a:rPr>
              <a:t>）中动态范围压缩器三个功能框图的复杂度。它们分别是</a:t>
            </a:r>
            <a:r>
              <a:rPr lang="en-US" altLang="zh-CN" sz="2400" dirty="0" smtClean="0">
                <a:solidFill>
                  <a:schemeClr val="tx1"/>
                </a:solidFill>
                <a:latin typeface="+mn-lt"/>
                <a:ea typeface="+mn-ea"/>
                <a:cs typeface="+mn-cs"/>
              </a:rPr>
              <a:t>SPL</a:t>
            </a:r>
            <a:r>
              <a:rPr lang="zh-CN" altLang="zh-CN" sz="2400" dirty="0" smtClean="0">
                <a:solidFill>
                  <a:schemeClr val="tx1"/>
                </a:solidFill>
                <a:latin typeface="+mn-lt"/>
                <a:ea typeface="+mn-ea"/>
                <a:cs typeface="+mn-cs"/>
              </a:rPr>
              <a:t>计算模块；增益估计模块和冲击释放模块。我们为冲击释放模块提供两种实现方式。因此，实际上本文提出了两个优化过的压缩算法。</a:t>
            </a:r>
            <a:r>
              <a:rPr lang="en-US" altLang="zh-CN" sz="2400" dirty="0" smtClean="0">
                <a:solidFill>
                  <a:schemeClr val="tx1"/>
                </a:solidFill>
                <a:latin typeface="+mn-lt"/>
                <a:ea typeface="+mn-ea"/>
                <a:cs typeface="+mn-cs"/>
              </a:rPr>
              <a:t>SPL</a:t>
            </a:r>
            <a:r>
              <a:rPr lang="zh-CN" altLang="zh-CN" sz="2400" dirty="0" smtClean="0">
                <a:solidFill>
                  <a:schemeClr val="tx1"/>
                </a:solidFill>
                <a:latin typeface="+mn-lt"/>
                <a:ea typeface="+mn-ea"/>
                <a:cs typeface="+mn-cs"/>
              </a:rPr>
              <a:t>计算模块；增益估计模块和冲击释放模块的复杂度减小按如下描述</a:t>
            </a:r>
            <a:r>
              <a:rPr lang="zh-CN" altLang="zh-CN" sz="2400" dirty="0" smtClean="0">
                <a:solidFill>
                  <a:schemeClr val="tx1"/>
                </a:solidFill>
                <a:latin typeface="+mn-lt"/>
                <a:ea typeface="+mn-ea"/>
                <a:cs typeface="+mn-cs"/>
              </a:rPr>
              <a:t>：</a:t>
            </a:r>
            <a:endParaRPr lang="en-US" altLang="zh-CN" sz="2400" dirty="0" smtClean="0">
              <a:solidFill>
                <a:schemeClr val="tx1"/>
              </a:solidFill>
              <a:latin typeface="+mn-lt"/>
              <a:ea typeface="+mn-ea"/>
              <a:cs typeface="+mn-cs"/>
            </a:endParaRPr>
          </a:p>
          <a:p>
            <a:pPr marL="0" indent="0" eaLnBrk="1" hangingPunct="1">
              <a:lnSpc>
                <a:spcPts val="3360"/>
              </a:lnSpc>
              <a:buNone/>
              <a:defRPr/>
            </a:pPr>
            <a:r>
              <a:rPr lang="en-US" altLang="zh-CN" sz="2400" i="1" dirty="0" smtClean="0">
                <a:solidFill>
                  <a:schemeClr val="tx1"/>
                </a:solidFill>
                <a:latin typeface="+mn-lt"/>
                <a:ea typeface="+mn-ea"/>
                <a:cs typeface="+mn-cs"/>
              </a:rPr>
              <a:t>A.  SPL </a:t>
            </a:r>
            <a:r>
              <a:rPr lang="zh-CN" altLang="zh-CN" sz="2400" i="1" dirty="0" smtClean="0">
                <a:solidFill>
                  <a:schemeClr val="tx1"/>
                </a:solidFill>
                <a:latin typeface="+mn-lt"/>
                <a:ea typeface="+mn-ea"/>
                <a:cs typeface="+mn-cs"/>
              </a:rPr>
              <a:t>计算</a:t>
            </a:r>
            <a:endParaRPr lang="zh-CN" altLang="zh-CN" sz="2400" dirty="0" smtClean="0">
              <a:solidFill>
                <a:schemeClr val="tx1"/>
              </a:solidFill>
              <a:latin typeface="+mn-lt"/>
              <a:ea typeface="+mn-ea"/>
              <a:cs typeface="+mn-cs"/>
            </a:endParaRPr>
          </a:p>
          <a:p>
            <a:pPr marL="0" indent="0" eaLnBrk="1" hangingPunct="1">
              <a:lnSpc>
                <a:spcPts val="3360"/>
              </a:lnSpc>
              <a:buNone/>
              <a:defRPr/>
            </a:pPr>
            <a:r>
              <a:rPr lang="en-US" altLang="zh-CN" sz="2400" dirty="0" smtClean="0">
                <a:solidFill>
                  <a:schemeClr val="tx1"/>
                </a:solidFill>
                <a:latin typeface="+mn-lt"/>
                <a:ea typeface="+mn-ea"/>
                <a:cs typeface="+mn-cs"/>
              </a:rPr>
              <a:t>        </a:t>
            </a:r>
            <a:r>
              <a:rPr lang="zh-CN" altLang="zh-CN" sz="2400" dirty="0" smtClean="0">
                <a:solidFill>
                  <a:schemeClr val="tx1"/>
                </a:solidFill>
                <a:latin typeface="+mn-lt"/>
                <a:ea typeface="+mn-ea"/>
                <a:cs typeface="+mn-cs"/>
              </a:rPr>
              <a:t>我们</a:t>
            </a:r>
            <a:r>
              <a:rPr lang="zh-CN" altLang="zh-CN" sz="2400" dirty="0" smtClean="0">
                <a:solidFill>
                  <a:schemeClr val="tx1"/>
                </a:solidFill>
                <a:latin typeface="+mn-lt"/>
                <a:ea typeface="+mn-ea"/>
                <a:cs typeface="+mn-cs"/>
              </a:rPr>
              <a:t>第一次</a:t>
            </a:r>
            <a:r>
              <a:rPr lang="zh-CN" altLang="zh-CN" sz="2400" dirty="0" smtClean="0">
                <a:solidFill>
                  <a:schemeClr val="tx1"/>
                </a:solidFill>
                <a:latin typeface="+mn-lt"/>
                <a:ea typeface="+mn-ea"/>
                <a:cs typeface="+mn-cs"/>
              </a:rPr>
              <a:t>定义</a:t>
            </a:r>
            <a:r>
              <a:rPr lang="en-US" altLang="zh-CN" sz="2400" dirty="0" smtClean="0">
                <a:solidFill>
                  <a:schemeClr val="tx1"/>
                </a:solidFill>
                <a:latin typeface="+mn-lt"/>
                <a:ea typeface="+mn-ea"/>
                <a:cs typeface="+mn-cs"/>
              </a:rPr>
              <a:t>     </a:t>
            </a:r>
            <a:r>
              <a:rPr lang="zh-CN" altLang="zh-CN" sz="2400" dirty="0" smtClean="0">
                <a:solidFill>
                  <a:schemeClr val="tx1"/>
                </a:solidFill>
                <a:latin typeface="+mn-lt"/>
                <a:ea typeface="+mn-ea"/>
                <a:cs typeface="+mn-cs"/>
              </a:rPr>
              <a:t>作为</a:t>
            </a:r>
            <a:r>
              <a:rPr lang="zh-CN" altLang="zh-CN" sz="2400" dirty="0" smtClean="0">
                <a:solidFill>
                  <a:schemeClr val="tx1"/>
                </a:solidFill>
                <a:latin typeface="+mn-lt"/>
                <a:ea typeface="+mn-ea"/>
                <a:cs typeface="+mn-cs"/>
              </a:rPr>
              <a:t>输入样点的均方值，他可以近似的按下式计算</a:t>
            </a:r>
          </a:p>
          <a:p>
            <a:pPr marL="0" indent="0" eaLnBrk="1" hangingPunct="1">
              <a:lnSpc>
                <a:spcPts val="3360"/>
              </a:lnSpc>
              <a:buNone/>
              <a:defRPr/>
            </a:pPr>
            <a:endParaRPr lang="zh-CN" altLang="zh-CN" sz="2400" dirty="0" smtClean="0">
              <a:solidFill>
                <a:schemeClr val="tx1"/>
              </a:solidFill>
              <a:latin typeface="+mn-lt"/>
              <a:ea typeface="+mn-ea"/>
              <a:cs typeface="+mn-cs"/>
            </a:endParaRPr>
          </a:p>
          <a:p>
            <a:pPr marL="0" indent="0" eaLnBrk="1" hangingPunct="1">
              <a:lnSpc>
                <a:spcPts val="3360"/>
              </a:lnSpc>
              <a:buNone/>
              <a:defRPr/>
            </a:pPr>
            <a:endParaRPr lang="zh-CN" altLang="zh-CN" sz="2400" dirty="0" smtClean="0">
              <a:solidFill>
                <a:schemeClr val="tx1"/>
              </a:solidFill>
              <a:latin typeface="+mn-lt"/>
              <a:ea typeface="+mn-ea"/>
              <a:cs typeface="+mn-cs"/>
            </a:endParaRPr>
          </a:p>
        </p:txBody>
      </p:sp>
      <p:sp>
        <p:nvSpPr>
          <p:cNvPr id="5120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120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734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734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939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939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9398"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349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349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3494"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3496"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3498"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3500"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3502" name="Rectangle 1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656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656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6566"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861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270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72705" name="Picture 1"/>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3419872" y="4221088"/>
            <a:ext cx="323528" cy="380621"/>
          </a:xfrm>
          <a:prstGeom prst="rect">
            <a:avLst/>
          </a:prstGeom>
          <a:noFill/>
        </p:spPr>
      </p:pic>
      <p:sp>
        <p:nvSpPr>
          <p:cNvPr id="7270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72707" name="Picture 3"/>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2051720" y="5157192"/>
            <a:ext cx="5328592" cy="968835"/>
          </a:xfrm>
          <a:prstGeom prst="rect">
            <a:avLst/>
          </a:prstGeom>
          <a:noFill/>
        </p:spPr>
      </p:pic>
      <p:sp>
        <p:nvSpPr>
          <p:cNvPr id="42" name="日期占位符 5"/>
          <p:cNvSpPr>
            <a:spLocks noGrp="1"/>
          </p:cNvSpPr>
          <p:nvPr>
            <p:ph type="dt" sz="quarter" idx="12"/>
          </p:nvPr>
        </p:nvSpPr>
        <p:spPr>
          <a:xfrm>
            <a:off x="457200" y="6165304"/>
            <a:ext cx="2133600" cy="476250"/>
          </a:xfrm>
          <a:noFill/>
          <a:ln>
            <a:miter lim="800000"/>
            <a:headEnd/>
            <a:tailEnd/>
          </a:ln>
        </p:spPr>
        <p:txBody>
          <a:bodyPr/>
          <a:lstStyle/>
          <a:p>
            <a:fld id="{C6A4B62F-7EF2-4AC8-A109-51C400F631DA}" type="datetime1">
              <a:rPr lang="zh-CN" altLang="en-US" sz="1400" smtClean="0"/>
              <a:pPr/>
              <a:t>2015/12/8</a:t>
            </a:fld>
            <a:endParaRPr lang="en-US" altLang="zh-CN" dirty="0"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6"/>
          <p:cNvSpPr>
            <a:spLocks noGrp="1" noChangeArrowheads="1"/>
          </p:cNvSpPr>
          <p:nvPr>
            <p:ph type="title"/>
          </p:nvPr>
        </p:nvSpPr>
        <p:spPr>
          <a:xfrm>
            <a:off x="467544" y="332656"/>
            <a:ext cx="8229600" cy="739552"/>
          </a:xfrm>
        </p:spPr>
        <p:txBody>
          <a:bodyPr/>
          <a:lstStyle/>
          <a:p>
            <a:pPr eaLnBrk="1" hangingPunct="1"/>
            <a:r>
              <a:rPr lang="en-US" altLang="zh-CN" sz="2400" b="1" dirty="0" smtClean="0"/>
              <a:t>IV.</a:t>
            </a:r>
            <a:r>
              <a:rPr lang="zh-CN" altLang="zh-CN" sz="2400" b="1" dirty="0" smtClean="0">
                <a:solidFill>
                  <a:schemeClr val="tx1"/>
                </a:solidFill>
                <a:latin typeface="+mj-lt"/>
                <a:ea typeface="+mj-ea"/>
                <a:cs typeface="+mj-cs"/>
              </a:rPr>
              <a:t>压缩器复杂度降低</a:t>
            </a:r>
            <a:endParaRPr lang="zh-CN" altLang="en-US" sz="2400" b="1" dirty="0" smtClean="0"/>
          </a:p>
        </p:txBody>
      </p:sp>
      <p:sp>
        <p:nvSpPr>
          <p:cNvPr id="89136" name="Rectangle 48"/>
          <p:cNvSpPr>
            <a:spLocks noGrp="1" noChangeArrowheads="1"/>
          </p:cNvSpPr>
          <p:nvPr>
            <p:ph type="body" idx="1"/>
          </p:nvPr>
        </p:nvSpPr>
        <p:spPr>
          <a:xfrm>
            <a:off x="457200" y="980728"/>
            <a:ext cx="8229600" cy="5328592"/>
          </a:xfrm>
        </p:spPr>
        <p:txBody>
          <a:bodyPr/>
          <a:lstStyle/>
          <a:p>
            <a:pPr marL="0" indent="0" eaLnBrk="1" hangingPunct="1">
              <a:lnSpc>
                <a:spcPts val="3360"/>
              </a:lnSpc>
              <a:buNone/>
              <a:defRPr/>
            </a:pPr>
            <a:r>
              <a:rPr lang="en-US" altLang="zh-CN" sz="2400" dirty="0" smtClean="0">
                <a:solidFill>
                  <a:schemeClr val="tx1"/>
                </a:solidFill>
                <a:latin typeface="+mn-lt"/>
                <a:ea typeface="+mn-ea"/>
                <a:cs typeface="+mn-cs"/>
              </a:rPr>
              <a:t>        </a:t>
            </a:r>
            <a:r>
              <a:rPr lang="zh-CN" altLang="zh-CN" sz="2400" dirty="0" smtClean="0">
                <a:solidFill>
                  <a:schemeClr val="tx1"/>
                </a:solidFill>
                <a:latin typeface="+mn-lt"/>
                <a:ea typeface="+mn-ea"/>
                <a:cs typeface="+mn-cs"/>
              </a:rPr>
              <a:t>其中，</a:t>
            </a:r>
            <a:r>
              <a:rPr lang="en-US" altLang="zh-CN" sz="2400" dirty="0" smtClean="0">
                <a:solidFill>
                  <a:schemeClr val="tx1"/>
                </a:solidFill>
                <a:latin typeface="+mn-lt"/>
                <a:ea typeface="+mn-ea"/>
                <a:cs typeface="+mn-cs"/>
              </a:rPr>
              <a:t>   </a:t>
            </a:r>
            <a:r>
              <a:rPr lang="zh-CN" altLang="zh-CN" sz="2400" dirty="0" smtClean="0">
                <a:solidFill>
                  <a:schemeClr val="tx1"/>
                </a:solidFill>
                <a:latin typeface="+mn-lt"/>
                <a:ea typeface="+mn-ea"/>
                <a:cs typeface="+mn-cs"/>
              </a:rPr>
              <a:t>是</a:t>
            </a:r>
            <a:r>
              <a:rPr lang="zh-CN" altLang="zh-CN" sz="2400" dirty="0" smtClean="0">
                <a:solidFill>
                  <a:schemeClr val="tx1"/>
                </a:solidFill>
                <a:latin typeface="+mn-lt"/>
                <a:ea typeface="+mn-ea"/>
                <a:cs typeface="+mn-cs"/>
              </a:rPr>
              <a:t>输入样点值</a:t>
            </a:r>
            <a:r>
              <a:rPr lang="zh-CN" altLang="zh-CN" sz="2400" dirty="0" smtClean="0">
                <a:solidFill>
                  <a:schemeClr val="tx1"/>
                </a:solidFill>
                <a:latin typeface="+mn-lt"/>
                <a:ea typeface="+mn-ea"/>
                <a:cs typeface="+mn-cs"/>
              </a:rPr>
              <a:t>，</a:t>
            </a:r>
            <a:r>
              <a:rPr lang="en-US" altLang="zh-CN" sz="2400" dirty="0" smtClean="0">
                <a:solidFill>
                  <a:schemeClr val="tx1"/>
                </a:solidFill>
                <a:latin typeface="+mn-lt"/>
                <a:ea typeface="+mn-ea"/>
                <a:cs typeface="+mn-cs"/>
              </a:rPr>
              <a:t>m</a:t>
            </a:r>
            <a:r>
              <a:rPr lang="zh-CN" altLang="zh-CN" sz="2400" dirty="0" smtClean="0">
                <a:solidFill>
                  <a:schemeClr val="tx1"/>
                </a:solidFill>
                <a:latin typeface="+mn-lt"/>
                <a:ea typeface="+mn-ea"/>
                <a:cs typeface="+mn-cs"/>
              </a:rPr>
              <a:t>是</a:t>
            </a:r>
            <a:r>
              <a:rPr lang="zh-CN" altLang="zh-CN" sz="2400" dirty="0" smtClean="0">
                <a:solidFill>
                  <a:schemeClr val="tx1"/>
                </a:solidFill>
                <a:latin typeface="+mn-lt"/>
                <a:ea typeface="+mn-ea"/>
                <a:cs typeface="+mn-cs"/>
              </a:rPr>
              <a:t>计算输入信号能量的窗长。因此，公式</a:t>
            </a:r>
            <a:r>
              <a:rPr lang="en-US" altLang="zh-CN" sz="2400" dirty="0" smtClean="0">
                <a:solidFill>
                  <a:schemeClr val="tx1"/>
                </a:solidFill>
                <a:latin typeface="+mn-lt"/>
                <a:ea typeface="+mn-ea"/>
                <a:cs typeface="+mn-cs"/>
              </a:rPr>
              <a:t>(1)</a:t>
            </a:r>
            <a:r>
              <a:rPr lang="zh-CN" altLang="zh-CN" sz="2400" dirty="0" smtClean="0">
                <a:solidFill>
                  <a:schemeClr val="tx1"/>
                </a:solidFill>
                <a:latin typeface="+mn-lt"/>
                <a:ea typeface="+mn-ea"/>
                <a:cs typeface="+mn-cs"/>
              </a:rPr>
              <a:t>可以被修改，其中输入信号的均方值可以通过一个单极点的</a:t>
            </a:r>
            <a:r>
              <a:rPr lang="en-US" altLang="zh-CN" sz="2400" dirty="0" smtClean="0">
                <a:solidFill>
                  <a:schemeClr val="tx1"/>
                </a:solidFill>
                <a:latin typeface="+mn-lt"/>
                <a:ea typeface="+mn-ea"/>
                <a:cs typeface="+mn-cs"/>
              </a:rPr>
              <a:t>IIR</a:t>
            </a:r>
            <a:r>
              <a:rPr lang="zh-CN" altLang="zh-CN" sz="2400" dirty="0" smtClean="0">
                <a:solidFill>
                  <a:schemeClr val="tx1"/>
                </a:solidFill>
                <a:latin typeface="+mn-lt"/>
                <a:ea typeface="+mn-ea"/>
                <a:cs typeface="+mn-cs"/>
              </a:rPr>
              <a:t>滤波器来计算并且</a:t>
            </a:r>
            <a:r>
              <a:rPr lang="zh-CN" altLang="zh-CN" sz="2400" dirty="0" smtClean="0">
                <a:solidFill>
                  <a:schemeClr val="tx1"/>
                </a:solidFill>
                <a:latin typeface="+mn-lt"/>
                <a:ea typeface="+mn-ea"/>
                <a:cs typeface="+mn-cs"/>
              </a:rPr>
              <a:t>系数</a:t>
            </a:r>
            <a:r>
              <a:rPr lang="en-US" altLang="zh-CN" sz="2400" dirty="0" smtClean="0">
                <a:solidFill>
                  <a:schemeClr val="tx1"/>
                </a:solidFill>
                <a:latin typeface="+mn-lt"/>
                <a:ea typeface="+mn-ea"/>
                <a:cs typeface="+mn-cs"/>
              </a:rPr>
              <a:t>    </a:t>
            </a:r>
            <a:r>
              <a:rPr lang="zh-CN" altLang="zh-CN" sz="2400" dirty="0" smtClean="0">
                <a:solidFill>
                  <a:schemeClr val="tx1"/>
                </a:solidFill>
                <a:latin typeface="+mn-lt"/>
                <a:ea typeface="+mn-ea"/>
                <a:cs typeface="+mn-cs"/>
              </a:rPr>
              <a:t>可以</a:t>
            </a:r>
            <a:r>
              <a:rPr lang="zh-CN" altLang="zh-CN" sz="2400" dirty="0" smtClean="0">
                <a:solidFill>
                  <a:schemeClr val="tx1"/>
                </a:solidFill>
                <a:latin typeface="+mn-lt"/>
                <a:ea typeface="+mn-ea"/>
                <a:cs typeface="+mn-cs"/>
              </a:rPr>
              <a:t>估算</a:t>
            </a:r>
            <a:r>
              <a:rPr lang="zh-CN" altLang="zh-CN" sz="2400" dirty="0" smtClean="0">
                <a:solidFill>
                  <a:schemeClr val="tx1"/>
                </a:solidFill>
                <a:latin typeface="+mn-lt"/>
                <a:ea typeface="+mn-ea"/>
                <a:cs typeface="+mn-cs"/>
              </a:rPr>
              <a:t>为</a:t>
            </a:r>
            <a:r>
              <a:rPr lang="en-US" altLang="zh-CN" sz="2400" dirty="0" smtClean="0">
                <a:solidFill>
                  <a:schemeClr val="tx1"/>
                </a:solidFill>
                <a:latin typeface="+mn-lt"/>
                <a:ea typeface="+mn-ea"/>
                <a:cs typeface="+mn-cs"/>
              </a:rPr>
              <a:t>(m-1)/m</a:t>
            </a:r>
            <a:r>
              <a:rPr lang="zh-CN" altLang="zh-CN" sz="2400" dirty="0" smtClean="0">
                <a:solidFill>
                  <a:schemeClr val="tx1"/>
                </a:solidFill>
                <a:latin typeface="+mn-lt"/>
                <a:ea typeface="+mn-ea"/>
                <a:cs typeface="+mn-cs"/>
              </a:rPr>
              <a:t>。</a:t>
            </a:r>
            <a:r>
              <a:rPr lang="en-US" altLang="zh-CN" sz="2400" dirty="0" smtClean="0">
                <a:solidFill>
                  <a:schemeClr val="tx1"/>
                </a:solidFill>
                <a:latin typeface="+mn-lt"/>
                <a:ea typeface="+mn-ea"/>
                <a:cs typeface="+mn-cs"/>
              </a:rPr>
              <a:t>   </a:t>
            </a:r>
            <a:r>
              <a:rPr lang="zh-CN" altLang="zh-CN" sz="2400" dirty="0" smtClean="0">
                <a:solidFill>
                  <a:schemeClr val="tx1"/>
                </a:solidFill>
                <a:latin typeface="+mn-lt"/>
                <a:ea typeface="+mn-ea"/>
                <a:cs typeface="+mn-cs"/>
              </a:rPr>
              <a:t>的</a:t>
            </a:r>
            <a:r>
              <a:rPr lang="zh-CN" altLang="zh-CN" sz="2400" dirty="0" smtClean="0">
                <a:solidFill>
                  <a:schemeClr val="tx1"/>
                </a:solidFill>
                <a:latin typeface="+mn-lt"/>
                <a:ea typeface="+mn-ea"/>
                <a:cs typeface="+mn-cs"/>
              </a:rPr>
              <a:t>值是</a:t>
            </a:r>
            <a:r>
              <a:rPr lang="en-US" altLang="zh-CN" sz="2400" dirty="0" smtClean="0">
                <a:solidFill>
                  <a:schemeClr val="tx1"/>
                </a:solidFill>
                <a:latin typeface="+mn-lt"/>
                <a:ea typeface="+mn-ea"/>
                <a:cs typeface="+mn-cs"/>
              </a:rPr>
              <a:t>0.9958</a:t>
            </a:r>
            <a:r>
              <a:rPr lang="zh-CN" altLang="zh-CN" sz="2400" dirty="0" smtClean="0">
                <a:solidFill>
                  <a:schemeClr val="tx1"/>
                </a:solidFill>
                <a:latin typeface="+mn-lt"/>
                <a:ea typeface="+mn-ea"/>
                <a:cs typeface="+mn-cs"/>
              </a:rPr>
              <a:t>，</a:t>
            </a:r>
            <a:r>
              <a:rPr lang="en-US" altLang="zh-CN" sz="2400" dirty="0" smtClean="0">
                <a:solidFill>
                  <a:schemeClr val="tx1"/>
                </a:solidFill>
                <a:latin typeface="+mn-lt"/>
                <a:ea typeface="+mn-ea"/>
                <a:cs typeface="+mn-cs"/>
              </a:rPr>
              <a:t>           </a:t>
            </a:r>
            <a:r>
              <a:rPr lang="zh-CN" altLang="zh-CN" sz="2400" dirty="0" smtClean="0">
                <a:solidFill>
                  <a:schemeClr val="tx1"/>
                </a:solidFill>
                <a:latin typeface="+mn-lt"/>
                <a:ea typeface="+mn-ea"/>
                <a:cs typeface="+mn-cs"/>
              </a:rPr>
              <a:t>。</a:t>
            </a:r>
            <a:r>
              <a:rPr lang="zh-CN" altLang="zh-CN" sz="2400" dirty="0" smtClean="0">
                <a:solidFill>
                  <a:schemeClr val="tx1"/>
                </a:solidFill>
                <a:latin typeface="+mn-lt"/>
                <a:ea typeface="+mn-ea"/>
                <a:cs typeface="+mn-cs"/>
              </a:rPr>
              <a:t>由于单极点</a:t>
            </a:r>
            <a:r>
              <a:rPr lang="en-US" altLang="zh-CN" sz="2400" dirty="0" smtClean="0">
                <a:solidFill>
                  <a:schemeClr val="tx1"/>
                </a:solidFill>
                <a:latin typeface="+mn-lt"/>
                <a:ea typeface="+mn-ea"/>
                <a:cs typeface="+mn-cs"/>
              </a:rPr>
              <a:t>IIR</a:t>
            </a:r>
            <a:r>
              <a:rPr lang="zh-CN" altLang="zh-CN" sz="2400" dirty="0" smtClean="0">
                <a:solidFill>
                  <a:schemeClr val="tx1"/>
                </a:solidFill>
                <a:latin typeface="+mn-lt"/>
                <a:ea typeface="+mn-ea"/>
                <a:cs typeface="+mn-cs"/>
              </a:rPr>
              <a:t>滤波器只有一个存储单元，相比于额外的计算均方值而言存储量被大大的降低，它需要</a:t>
            </a:r>
            <a:r>
              <a:rPr lang="en-US" altLang="zh-CN" sz="2400" dirty="0" smtClean="0">
                <a:solidFill>
                  <a:schemeClr val="tx1"/>
                </a:solidFill>
                <a:latin typeface="+mn-lt"/>
                <a:ea typeface="+mn-ea"/>
                <a:cs typeface="+mn-cs"/>
              </a:rPr>
              <a:t>96</a:t>
            </a:r>
            <a:r>
              <a:rPr lang="zh-CN" altLang="zh-CN" sz="2400" dirty="0" smtClean="0">
                <a:solidFill>
                  <a:schemeClr val="tx1"/>
                </a:solidFill>
                <a:latin typeface="+mn-lt"/>
                <a:ea typeface="+mn-ea"/>
                <a:cs typeface="+mn-cs"/>
              </a:rPr>
              <a:t>个存储单元。</a:t>
            </a:r>
          </a:p>
          <a:p>
            <a:pPr marL="0" indent="0" eaLnBrk="1" hangingPunct="1">
              <a:lnSpc>
                <a:spcPts val="3360"/>
              </a:lnSpc>
              <a:buNone/>
              <a:defRPr/>
            </a:pPr>
            <a:r>
              <a:rPr lang="en-US" altLang="zh-CN" sz="2400" i="1" dirty="0" smtClean="0">
                <a:solidFill>
                  <a:schemeClr val="tx1"/>
                </a:solidFill>
                <a:latin typeface="+mn-lt"/>
                <a:ea typeface="+mn-ea"/>
                <a:cs typeface="+mn-cs"/>
              </a:rPr>
              <a:t>B. </a:t>
            </a:r>
            <a:r>
              <a:rPr lang="zh-CN" altLang="zh-CN" sz="2400" i="1" dirty="0" smtClean="0">
                <a:solidFill>
                  <a:schemeClr val="tx1"/>
                </a:solidFill>
                <a:latin typeface="+mn-lt"/>
                <a:ea typeface="+mn-ea"/>
                <a:cs typeface="+mn-cs"/>
              </a:rPr>
              <a:t>增益估计</a:t>
            </a:r>
            <a:endParaRPr lang="zh-CN" altLang="zh-CN" sz="2400" dirty="0" smtClean="0">
              <a:solidFill>
                <a:schemeClr val="tx1"/>
              </a:solidFill>
              <a:latin typeface="+mn-lt"/>
              <a:ea typeface="+mn-ea"/>
              <a:cs typeface="+mn-cs"/>
            </a:endParaRPr>
          </a:p>
          <a:p>
            <a:pPr marL="0" indent="0" eaLnBrk="1" hangingPunct="1">
              <a:lnSpc>
                <a:spcPts val="3360"/>
              </a:lnSpc>
              <a:buNone/>
              <a:defRPr/>
            </a:pPr>
            <a:r>
              <a:rPr lang="en-US" altLang="zh-CN" sz="2400" dirty="0" smtClean="0">
                <a:solidFill>
                  <a:schemeClr val="tx1"/>
                </a:solidFill>
                <a:latin typeface="+mn-lt"/>
                <a:ea typeface="+mn-ea"/>
                <a:cs typeface="+mn-cs"/>
              </a:rPr>
              <a:t>        </a:t>
            </a:r>
            <a:r>
              <a:rPr lang="zh-CN" altLang="zh-CN" sz="2400" dirty="0" smtClean="0">
                <a:solidFill>
                  <a:schemeClr val="tx1"/>
                </a:solidFill>
                <a:latin typeface="+mn-lt"/>
                <a:ea typeface="+mn-ea"/>
                <a:cs typeface="+mn-cs"/>
              </a:rPr>
              <a:t>由于</a:t>
            </a:r>
            <a:r>
              <a:rPr lang="en-US" altLang="zh-CN" sz="2400" dirty="0" smtClean="0">
                <a:solidFill>
                  <a:schemeClr val="tx1"/>
                </a:solidFill>
                <a:latin typeface="+mn-lt"/>
                <a:ea typeface="+mn-ea"/>
                <a:cs typeface="+mn-cs"/>
              </a:rPr>
              <a:t>I/O</a:t>
            </a:r>
            <a:r>
              <a:rPr lang="zh-CN" altLang="zh-CN" sz="2400" dirty="0" smtClean="0">
                <a:solidFill>
                  <a:schemeClr val="tx1"/>
                </a:solidFill>
                <a:latin typeface="+mn-lt"/>
                <a:ea typeface="+mn-ea"/>
                <a:cs typeface="+mn-cs"/>
              </a:rPr>
              <a:t>图表示着输入信号和输出信号声压级</a:t>
            </a:r>
            <a:r>
              <a:rPr lang="en-US" altLang="zh-CN" sz="2400" dirty="0" smtClean="0">
                <a:solidFill>
                  <a:schemeClr val="tx1"/>
                </a:solidFill>
                <a:latin typeface="+mn-lt"/>
                <a:ea typeface="+mn-ea"/>
                <a:cs typeface="+mn-cs"/>
              </a:rPr>
              <a:t>dB</a:t>
            </a:r>
            <a:r>
              <a:rPr lang="zh-CN" altLang="zh-CN" sz="2400" dirty="0" smtClean="0">
                <a:solidFill>
                  <a:schemeClr val="tx1"/>
                </a:solidFill>
                <a:latin typeface="+mn-lt"/>
                <a:ea typeface="+mn-ea"/>
                <a:cs typeface="+mn-cs"/>
              </a:rPr>
              <a:t>值的比，因此，对于给定</a:t>
            </a:r>
            <a:r>
              <a:rPr lang="en-US" altLang="zh-CN" sz="2400" dirty="0" smtClean="0">
                <a:solidFill>
                  <a:schemeClr val="tx1"/>
                </a:solidFill>
                <a:latin typeface="+mn-lt"/>
                <a:ea typeface="+mn-ea"/>
                <a:cs typeface="+mn-cs"/>
              </a:rPr>
              <a:t>SPL</a:t>
            </a:r>
            <a:r>
              <a:rPr lang="zh-CN" altLang="zh-CN" sz="2400" dirty="0" smtClean="0">
                <a:solidFill>
                  <a:schemeClr val="tx1"/>
                </a:solidFill>
                <a:latin typeface="+mn-lt"/>
                <a:ea typeface="+mn-ea"/>
                <a:cs typeface="+mn-cs"/>
              </a:rPr>
              <a:t>的输入信号，其期望的增益可以通过输出信号和输入信号</a:t>
            </a:r>
            <a:r>
              <a:rPr lang="en-US" altLang="zh-CN" sz="2400" dirty="0" smtClean="0">
                <a:solidFill>
                  <a:schemeClr val="tx1"/>
                </a:solidFill>
                <a:latin typeface="+mn-lt"/>
                <a:ea typeface="+mn-ea"/>
                <a:cs typeface="+mn-cs"/>
              </a:rPr>
              <a:t>dB</a:t>
            </a:r>
            <a:r>
              <a:rPr lang="zh-CN" altLang="zh-CN" sz="2400" dirty="0" smtClean="0">
                <a:solidFill>
                  <a:schemeClr val="tx1"/>
                </a:solidFill>
                <a:latin typeface="+mn-lt"/>
                <a:ea typeface="+mn-ea"/>
                <a:cs typeface="+mn-cs"/>
              </a:rPr>
              <a:t>单位下值相减而得。因此，输入信号和期望的增益之间的关系也是分段线性的曲线。我们修改增益估计这样期望的增益就直接由输入信号直接计算。</a:t>
            </a:r>
          </a:p>
          <a:p>
            <a:pPr marL="0" indent="0" eaLnBrk="1" hangingPunct="1">
              <a:lnSpc>
                <a:spcPts val="3360"/>
              </a:lnSpc>
              <a:buNone/>
              <a:defRPr/>
            </a:pPr>
            <a:endParaRPr lang="zh-CN" altLang="zh-CN" sz="2400" dirty="0" smtClean="0">
              <a:solidFill>
                <a:schemeClr val="tx1"/>
              </a:solidFill>
              <a:latin typeface="+mn-lt"/>
              <a:ea typeface="+mn-ea"/>
              <a:cs typeface="+mn-cs"/>
            </a:endParaRPr>
          </a:p>
        </p:txBody>
      </p:sp>
      <p:sp>
        <p:nvSpPr>
          <p:cNvPr id="5120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120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734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734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939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939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9398"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349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349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3494"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3496"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3498"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3500"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3502" name="Rectangle 1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656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656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6566"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861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270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270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680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76801" name="Picture 1"/>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979712" y="1052736"/>
            <a:ext cx="323528" cy="361590"/>
          </a:xfrm>
          <a:prstGeom prst="rect">
            <a:avLst/>
          </a:prstGeom>
          <a:noFill/>
        </p:spPr>
      </p:pic>
      <p:sp>
        <p:nvSpPr>
          <p:cNvPr id="7680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76803" name="Picture 3"/>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5868144" y="1916832"/>
            <a:ext cx="216024" cy="410446"/>
          </a:xfrm>
          <a:prstGeom prst="rect">
            <a:avLst/>
          </a:prstGeom>
          <a:noFill/>
        </p:spPr>
      </p:pic>
      <p:pic>
        <p:nvPicPr>
          <p:cNvPr id="30" name="Picture 3"/>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1403648" y="2348880"/>
            <a:ext cx="216024" cy="410446"/>
          </a:xfrm>
          <a:prstGeom prst="rect">
            <a:avLst/>
          </a:prstGeom>
          <a:noFill/>
        </p:spPr>
      </p:pic>
      <p:sp>
        <p:nvSpPr>
          <p:cNvPr id="76806"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76805" name="Picture 5"/>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3635896" y="2348880"/>
            <a:ext cx="1152128" cy="390901"/>
          </a:xfrm>
          <a:prstGeom prst="rect">
            <a:avLst/>
          </a:prstGeom>
          <a:noFill/>
        </p:spPr>
      </p:pic>
      <p:sp>
        <p:nvSpPr>
          <p:cNvPr id="33" name="日期占位符 5"/>
          <p:cNvSpPr>
            <a:spLocks noGrp="1"/>
          </p:cNvSpPr>
          <p:nvPr>
            <p:ph type="dt" sz="quarter" idx="12"/>
          </p:nvPr>
        </p:nvSpPr>
        <p:spPr>
          <a:xfrm>
            <a:off x="457200" y="6165304"/>
            <a:ext cx="2133600" cy="476250"/>
          </a:xfrm>
          <a:noFill/>
          <a:ln>
            <a:miter lim="800000"/>
            <a:headEnd/>
            <a:tailEnd/>
          </a:ln>
        </p:spPr>
        <p:txBody>
          <a:bodyPr/>
          <a:lstStyle/>
          <a:p>
            <a:fld id="{C6A4B62F-7EF2-4AC8-A109-51C400F631DA}" type="datetime1">
              <a:rPr lang="zh-CN" altLang="en-US" sz="1400" smtClean="0"/>
              <a:pPr/>
              <a:t>2015/12/8</a:t>
            </a:fld>
            <a:endParaRPr lang="en-US" altLang="zh-CN" dirty="0"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6"/>
          <p:cNvSpPr>
            <a:spLocks noGrp="1" noChangeArrowheads="1"/>
          </p:cNvSpPr>
          <p:nvPr>
            <p:ph type="title"/>
          </p:nvPr>
        </p:nvSpPr>
        <p:spPr>
          <a:xfrm>
            <a:off x="467544" y="332656"/>
            <a:ext cx="8229600" cy="739552"/>
          </a:xfrm>
        </p:spPr>
        <p:txBody>
          <a:bodyPr/>
          <a:lstStyle/>
          <a:p>
            <a:pPr eaLnBrk="1" hangingPunct="1"/>
            <a:r>
              <a:rPr lang="en-US" altLang="zh-CN" sz="2400" b="1" dirty="0" smtClean="0"/>
              <a:t>IV.</a:t>
            </a:r>
            <a:r>
              <a:rPr lang="zh-CN" altLang="zh-CN" sz="2400" b="1" dirty="0" smtClean="0">
                <a:solidFill>
                  <a:schemeClr val="tx1"/>
                </a:solidFill>
                <a:latin typeface="+mj-lt"/>
                <a:ea typeface="+mj-ea"/>
                <a:cs typeface="+mj-cs"/>
              </a:rPr>
              <a:t>压缩器复杂度降低</a:t>
            </a:r>
            <a:endParaRPr lang="zh-CN" altLang="en-US" sz="2400" b="1" dirty="0" smtClean="0"/>
          </a:p>
        </p:txBody>
      </p:sp>
      <p:sp>
        <p:nvSpPr>
          <p:cNvPr id="89136" name="Rectangle 48"/>
          <p:cNvSpPr>
            <a:spLocks noGrp="1" noChangeArrowheads="1"/>
          </p:cNvSpPr>
          <p:nvPr>
            <p:ph type="body" idx="1"/>
          </p:nvPr>
        </p:nvSpPr>
        <p:spPr>
          <a:xfrm>
            <a:off x="457200" y="980728"/>
            <a:ext cx="8229600" cy="5328592"/>
          </a:xfrm>
        </p:spPr>
        <p:txBody>
          <a:bodyPr/>
          <a:lstStyle/>
          <a:p>
            <a:pPr marL="0" indent="0" eaLnBrk="1" hangingPunct="1">
              <a:lnSpc>
                <a:spcPts val="3360"/>
              </a:lnSpc>
              <a:buNone/>
              <a:defRPr/>
            </a:pPr>
            <a:r>
              <a:rPr lang="en-US" altLang="zh-CN" sz="2400" i="1" dirty="0" smtClean="0">
                <a:solidFill>
                  <a:schemeClr val="tx1"/>
                </a:solidFill>
                <a:latin typeface="+mn-lt"/>
                <a:ea typeface="+mn-ea"/>
                <a:cs typeface="+mn-cs"/>
              </a:rPr>
              <a:t>C. </a:t>
            </a:r>
            <a:r>
              <a:rPr lang="zh-CN" altLang="zh-CN" sz="2400" i="1" dirty="0" smtClean="0">
                <a:solidFill>
                  <a:schemeClr val="tx1"/>
                </a:solidFill>
                <a:latin typeface="+mn-lt"/>
                <a:ea typeface="+mn-ea"/>
                <a:cs typeface="+mn-cs"/>
              </a:rPr>
              <a:t>冲击和释放</a:t>
            </a:r>
            <a:endParaRPr lang="zh-CN" altLang="zh-CN" sz="2400" dirty="0" smtClean="0">
              <a:solidFill>
                <a:schemeClr val="tx1"/>
              </a:solidFill>
              <a:latin typeface="+mn-lt"/>
              <a:ea typeface="+mn-ea"/>
              <a:cs typeface="+mn-cs"/>
            </a:endParaRPr>
          </a:p>
          <a:p>
            <a:pPr marL="0" indent="0" eaLnBrk="1" hangingPunct="1">
              <a:lnSpc>
                <a:spcPts val="3360"/>
              </a:lnSpc>
              <a:buNone/>
              <a:defRPr/>
            </a:pPr>
            <a:r>
              <a:rPr lang="en-US" altLang="zh-CN" sz="2400" dirty="0" smtClean="0">
                <a:solidFill>
                  <a:schemeClr val="tx1"/>
                </a:solidFill>
                <a:latin typeface="+mn-lt"/>
                <a:ea typeface="+mn-ea"/>
                <a:cs typeface="+mn-cs"/>
              </a:rPr>
              <a:t>        </a:t>
            </a:r>
            <a:r>
              <a:rPr lang="zh-CN" altLang="zh-CN" sz="2400" dirty="0" smtClean="0">
                <a:solidFill>
                  <a:schemeClr val="tx1"/>
                </a:solidFill>
                <a:latin typeface="+mn-lt"/>
                <a:ea typeface="+mn-ea"/>
                <a:cs typeface="+mn-cs"/>
              </a:rPr>
              <a:t>这里</a:t>
            </a:r>
            <a:r>
              <a:rPr lang="zh-CN" altLang="zh-CN" sz="2400" dirty="0" smtClean="0">
                <a:solidFill>
                  <a:schemeClr val="tx1"/>
                </a:solidFill>
                <a:latin typeface="+mn-lt"/>
                <a:ea typeface="+mn-ea"/>
                <a:cs typeface="+mn-cs"/>
              </a:rPr>
              <a:t>我们讨论冲击和释放的两种不同实现。两种实现都减小了复杂度，不过实现机理不同。第一种实现是图三中算法的修改版本。在这个修改过的算法当中，当目标增益修改时，我们计算目标伸缩因子。这样我们可以使得当前的伸缩因子接近目标增益而无需重复计算当前的增益。另外，档输入信号</a:t>
            </a:r>
            <a:r>
              <a:rPr lang="en-US" altLang="zh-CN" sz="2400" dirty="0" smtClean="0">
                <a:solidFill>
                  <a:schemeClr val="tx1"/>
                </a:solidFill>
                <a:latin typeface="+mn-lt"/>
                <a:ea typeface="+mn-ea"/>
                <a:cs typeface="+mn-cs"/>
              </a:rPr>
              <a:t>SPL</a:t>
            </a:r>
            <a:r>
              <a:rPr lang="zh-CN" altLang="zh-CN" sz="2400" dirty="0" smtClean="0">
                <a:solidFill>
                  <a:schemeClr val="tx1"/>
                </a:solidFill>
                <a:latin typeface="+mn-lt"/>
                <a:ea typeface="+mn-ea"/>
                <a:cs typeface="+mn-cs"/>
              </a:rPr>
              <a:t>有显著改变时，目标伸缩因子会被更新。故此，当输入信号</a:t>
            </a:r>
            <a:r>
              <a:rPr lang="en-US" altLang="zh-CN" sz="2400" dirty="0" smtClean="0">
                <a:solidFill>
                  <a:schemeClr val="tx1"/>
                </a:solidFill>
                <a:latin typeface="+mn-lt"/>
                <a:ea typeface="+mn-ea"/>
                <a:cs typeface="+mn-cs"/>
              </a:rPr>
              <a:t>SPL</a:t>
            </a:r>
            <a:r>
              <a:rPr lang="zh-CN" altLang="zh-CN" sz="2400" dirty="0" smtClean="0">
                <a:solidFill>
                  <a:schemeClr val="tx1"/>
                </a:solidFill>
                <a:latin typeface="+mn-lt"/>
                <a:ea typeface="+mn-ea"/>
                <a:cs typeface="+mn-cs"/>
              </a:rPr>
              <a:t>在小范围能变化时，无需估计增益。另一方面，通过压缩</a:t>
            </a:r>
            <a:r>
              <a:rPr lang="en-US" altLang="zh-CN" sz="2400" dirty="0" smtClean="0">
                <a:solidFill>
                  <a:schemeClr val="tx1"/>
                </a:solidFill>
                <a:latin typeface="+mn-lt"/>
                <a:ea typeface="+mn-ea"/>
                <a:cs typeface="+mn-cs"/>
              </a:rPr>
              <a:t>SPL</a:t>
            </a:r>
            <a:r>
              <a:rPr lang="zh-CN" altLang="zh-CN" sz="2400" dirty="0" smtClean="0">
                <a:solidFill>
                  <a:schemeClr val="tx1"/>
                </a:solidFill>
                <a:latin typeface="+mn-lt"/>
                <a:ea typeface="+mn-ea"/>
                <a:cs typeface="+mn-cs"/>
              </a:rPr>
              <a:t>计算的效果我们使得冲击和释放时间更加的精确，同时计算输入信号能量的方法也增加了测量冲击和释放的时间。</a:t>
            </a:r>
          </a:p>
        </p:txBody>
      </p:sp>
      <p:sp>
        <p:nvSpPr>
          <p:cNvPr id="5120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120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734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734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939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939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9398"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349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349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3494"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3496"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3498"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3500"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3502" name="Rectangle 1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656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656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6566"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861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270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270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680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680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6806"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31" name="日期占位符 5"/>
          <p:cNvSpPr>
            <a:spLocks noGrp="1"/>
          </p:cNvSpPr>
          <p:nvPr>
            <p:ph type="dt" sz="quarter" idx="12"/>
          </p:nvPr>
        </p:nvSpPr>
        <p:spPr>
          <a:xfrm>
            <a:off x="457200" y="6165304"/>
            <a:ext cx="2133600" cy="476250"/>
          </a:xfrm>
          <a:noFill/>
          <a:ln>
            <a:miter lim="800000"/>
            <a:headEnd/>
            <a:tailEnd/>
          </a:ln>
        </p:spPr>
        <p:txBody>
          <a:bodyPr/>
          <a:lstStyle/>
          <a:p>
            <a:fld id="{C6A4B62F-7EF2-4AC8-A109-51C400F631DA}" type="datetime1">
              <a:rPr lang="zh-CN" altLang="en-US" sz="1400" smtClean="0"/>
              <a:pPr/>
              <a:t>2015/12/8</a:t>
            </a:fld>
            <a:endParaRPr lang="en-US" altLang="zh-CN" dirty="0"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6"/>
          <p:cNvSpPr>
            <a:spLocks noGrp="1" noChangeArrowheads="1"/>
          </p:cNvSpPr>
          <p:nvPr>
            <p:ph type="title"/>
          </p:nvPr>
        </p:nvSpPr>
        <p:spPr>
          <a:xfrm>
            <a:off x="467544" y="332656"/>
            <a:ext cx="8229600" cy="739552"/>
          </a:xfrm>
        </p:spPr>
        <p:txBody>
          <a:bodyPr/>
          <a:lstStyle/>
          <a:p>
            <a:pPr eaLnBrk="1" hangingPunct="1"/>
            <a:r>
              <a:rPr lang="en-US" altLang="zh-CN" sz="2400" b="1" dirty="0" smtClean="0"/>
              <a:t>IV.</a:t>
            </a:r>
            <a:r>
              <a:rPr lang="zh-CN" altLang="zh-CN" sz="2400" b="1" dirty="0" smtClean="0">
                <a:solidFill>
                  <a:schemeClr val="tx1"/>
                </a:solidFill>
                <a:latin typeface="+mj-lt"/>
                <a:ea typeface="+mj-ea"/>
                <a:cs typeface="+mj-cs"/>
              </a:rPr>
              <a:t>压缩器复杂度降低</a:t>
            </a:r>
            <a:endParaRPr lang="zh-CN" altLang="en-US" sz="2400" b="1" dirty="0" smtClean="0"/>
          </a:p>
        </p:txBody>
      </p:sp>
      <p:sp>
        <p:nvSpPr>
          <p:cNvPr id="89136" name="Rectangle 48"/>
          <p:cNvSpPr>
            <a:spLocks noGrp="1" noChangeArrowheads="1"/>
          </p:cNvSpPr>
          <p:nvPr>
            <p:ph type="body" idx="1"/>
          </p:nvPr>
        </p:nvSpPr>
        <p:spPr>
          <a:xfrm>
            <a:off x="457200" y="980728"/>
            <a:ext cx="8363272" cy="5328592"/>
          </a:xfrm>
        </p:spPr>
        <p:txBody>
          <a:bodyPr/>
          <a:lstStyle/>
          <a:p>
            <a:pPr marL="0" indent="0" eaLnBrk="1" hangingPunct="1">
              <a:lnSpc>
                <a:spcPts val="3360"/>
              </a:lnSpc>
              <a:buNone/>
              <a:defRPr/>
            </a:pPr>
            <a:r>
              <a:rPr lang="en-US" altLang="zh-CN" sz="2400" dirty="0" smtClean="0">
                <a:solidFill>
                  <a:schemeClr val="tx1"/>
                </a:solidFill>
                <a:latin typeface="+mn-lt"/>
                <a:ea typeface="+mn-ea"/>
                <a:cs typeface="+mn-cs"/>
              </a:rPr>
              <a:t>        </a:t>
            </a:r>
            <a:r>
              <a:rPr lang="zh-CN" altLang="zh-CN" sz="2400" dirty="0" smtClean="0">
                <a:solidFill>
                  <a:schemeClr val="tx1"/>
                </a:solidFill>
                <a:latin typeface="+mn-lt"/>
                <a:ea typeface="+mn-ea"/>
                <a:cs typeface="+mn-cs"/>
              </a:rPr>
              <a:t>冲击</a:t>
            </a:r>
            <a:r>
              <a:rPr lang="zh-CN" altLang="zh-CN" sz="2400" dirty="0" smtClean="0">
                <a:solidFill>
                  <a:schemeClr val="tx1"/>
                </a:solidFill>
                <a:latin typeface="+mn-lt"/>
                <a:ea typeface="+mn-ea"/>
                <a:cs typeface="+mn-cs"/>
              </a:rPr>
              <a:t>和释放的第二中实现方法采用冲击和释放时间中嵌入</a:t>
            </a:r>
            <a:r>
              <a:rPr lang="en-US" altLang="zh-CN" sz="2400" dirty="0" smtClean="0">
                <a:solidFill>
                  <a:schemeClr val="tx1"/>
                </a:solidFill>
                <a:latin typeface="+mn-lt"/>
                <a:ea typeface="+mn-ea"/>
                <a:cs typeface="+mn-cs"/>
              </a:rPr>
              <a:t>SPL</a:t>
            </a:r>
            <a:r>
              <a:rPr lang="zh-CN" altLang="zh-CN" sz="2400" dirty="0" smtClean="0">
                <a:solidFill>
                  <a:schemeClr val="tx1"/>
                </a:solidFill>
                <a:latin typeface="+mn-lt"/>
                <a:ea typeface="+mn-ea"/>
                <a:cs typeface="+mn-cs"/>
              </a:rPr>
              <a:t>计算。因此，式二可以被改为</a:t>
            </a:r>
            <a:r>
              <a:rPr lang="zh-CN" altLang="zh-CN" sz="2400" dirty="0" smtClean="0">
                <a:solidFill>
                  <a:schemeClr val="tx1"/>
                </a:solidFill>
                <a:latin typeface="+mn-lt"/>
                <a:ea typeface="+mn-ea"/>
                <a:cs typeface="+mn-cs"/>
              </a:rPr>
              <a:t>：</a:t>
            </a:r>
            <a:endParaRPr lang="en-US" altLang="zh-CN" sz="2400" dirty="0" smtClean="0">
              <a:solidFill>
                <a:schemeClr val="tx1"/>
              </a:solidFill>
              <a:latin typeface="+mn-lt"/>
              <a:ea typeface="+mn-ea"/>
              <a:cs typeface="+mn-cs"/>
            </a:endParaRPr>
          </a:p>
          <a:p>
            <a:pPr marL="0" indent="0" eaLnBrk="1" hangingPunct="1">
              <a:lnSpc>
                <a:spcPts val="3360"/>
              </a:lnSpc>
              <a:buNone/>
              <a:defRPr/>
            </a:pPr>
            <a:endParaRPr lang="en-US" altLang="zh-CN" sz="2400" dirty="0" smtClean="0">
              <a:solidFill>
                <a:schemeClr val="tx1"/>
              </a:solidFill>
              <a:latin typeface="+mn-lt"/>
              <a:ea typeface="+mn-ea"/>
              <a:cs typeface="+mn-cs"/>
            </a:endParaRPr>
          </a:p>
          <a:p>
            <a:pPr marL="0" indent="0" eaLnBrk="1" hangingPunct="1">
              <a:lnSpc>
                <a:spcPts val="3360"/>
              </a:lnSpc>
              <a:buNone/>
              <a:defRPr/>
            </a:pPr>
            <a:endParaRPr lang="en-US" altLang="zh-CN" sz="2400" dirty="0" smtClean="0">
              <a:solidFill>
                <a:schemeClr val="tx1"/>
              </a:solidFill>
              <a:latin typeface="+mn-lt"/>
              <a:ea typeface="+mn-ea"/>
              <a:cs typeface="+mn-cs"/>
            </a:endParaRPr>
          </a:p>
          <a:p>
            <a:pPr marL="0" indent="0" eaLnBrk="1" hangingPunct="1">
              <a:lnSpc>
                <a:spcPts val="3360"/>
              </a:lnSpc>
              <a:buNone/>
              <a:defRPr/>
            </a:pPr>
            <a:endParaRPr lang="en-US" altLang="zh-CN" sz="2400" dirty="0" smtClean="0"/>
          </a:p>
          <a:p>
            <a:pPr marL="0" indent="0" eaLnBrk="1" hangingPunct="1">
              <a:lnSpc>
                <a:spcPts val="3360"/>
              </a:lnSpc>
              <a:buNone/>
              <a:defRPr/>
            </a:pPr>
            <a:r>
              <a:rPr lang="en-US" altLang="zh-CN" sz="2400" dirty="0" smtClean="0">
                <a:solidFill>
                  <a:schemeClr val="tx1"/>
                </a:solidFill>
                <a:latin typeface="+mn-lt"/>
                <a:ea typeface="+mn-ea"/>
                <a:cs typeface="+mn-cs"/>
              </a:rPr>
              <a:t>     </a:t>
            </a:r>
            <a:r>
              <a:rPr lang="zh-CN" altLang="zh-CN" sz="2400" dirty="0" smtClean="0">
                <a:solidFill>
                  <a:schemeClr val="tx1"/>
                </a:solidFill>
                <a:latin typeface="+mn-lt"/>
                <a:ea typeface="+mn-ea"/>
                <a:cs typeface="+mn-cs"/>
              </a:rPr>
              <a:t>和</a:t>
            </a:r>
            <a:r>
              <a:rPr lang="en-US" altLang="zh-CN" sz="2400" dirty="0" smtClean="0">
                <a:solidFill>
                  <a:schemeClr val="tx1"/>
                </a:solidFill>
                <a:latin typeface="+mn-lt"/>
                <a:ea typeface="+mn-ea"/>
                <a:cs typeface="+mn-cs"/>
              </a:rPr>
              <a:t>    </a:t>
            </a:r>
            <a:r>
              <a:rPr lang="zh-CN" altLang="zh-CN" sz="2400" dirty="0" smtClean="0">
                <a:solidFill>
                  <a:schemeClr val="tx1"/>
                </a:solidFill>
                <a:latin typeface="+mn-lt"/>
                <a:ea typeface="+mn-ea"/>
                <a:cs typeface="+mn-cs"/>
              </a:rPr>
              <a:t>的</a:t>
            </a:r>
            <a:r>
              <a:rPr lang="zh-CN" altLang="zh-CN" sz="2400" dirty="0" smtClean="0">
                <a:solidFill>
                  <a:schemeClr val="tx1"/>
                </a:solidFill>
                <a:latin typeface="+mn-lt"/>
                <a:ea typeface="+mn-ea"/>
                <a:cs typeface="+mn-cs"/>
              </a:rPr>
              <a:t>值分别影响压缩器的冲击和释放时间。为了</a:t>
            </a:r>
            <a:r>
              <a:rPr lang="zh-CN" altLang="zh-CN" sz="2400" dirty="0" smtClean="0">
                <a:solidFill>
                  <a:schemeClr val="tx1"/>
                </a:solidFill>
                <a:latin typeface="+mn-lt"/>
                <a:ea typeface="+mn-ea"/>
                <a:cs typeface="+mn-cs"/>
              </a:rPr>
              <a:t>将</a:t>
            </a:r>
            <a:r>
              <a:rPr lang="en-US" altLang="zh-CN" sz="2400" dirty="0" smtClean="0">
                <a:solidFill>
                  <a:schemeClr val="tx1"/>
                </a:solidFill>
                <a:latin typeface="+mn-lt"/>
                <a:ea typeface="+mn-ea"/>
                <a:cs typeface="+mn-cs"/>
              </a:rPr>
              <a:t>    </a:t>
            </a:r>
            <a:r>
              <a:rPr lang="zh-CN" altLang="zh-CN" sz="2400" dirty="0" smtClean="0">
                <a:solidFill>
                  <a:schemeClr val="tx1"/>
                </a:solidFill>
                <a:latin typeface="+mn-lt"/>
                <a:ea typeface="+mn-ea"/>
                <a:cs typeface="+mn-cs"/>
              </a:rPr>
              <a:t>的</a:t>
            </a:r>
            <a:r>
              <a:rPr lang="zh-CN" altLang="zh-CN" sz="2400" dirty="0" smtClean="0">
                <a:solidFill>
                  <a:schemeClr val="tx1"/>
                </a:solidFill>
                <a:latin typeface="+mn-lt"/>
                <a:ea typeface="+mn-ea"/>
                <a:cs typeface="+mn-cs"/>
              </a:rPr>
              <a:t>求导简化，我们粗略地将冲击时间估计为这个</a:t>
            </a:r>
            <a:r>
              <a:rPr lang="en-US" altLang="zh-CN" sz="2400" dirty="0" smtClean="0">
                <a:solidFill>
                  <a:schemeClr val="tx1"/>
                </a:solidFill>
                <a:latin typeface="+mn-lt"/>
                <a:ea typeface="+mn-ea"/>
                <a:cs typeface="+mn-cs"/>
              </a:rPr>
              <a:t>IIR</a:t>
            </a:r>
            <a:r>
              <a:rPr lang="zh-CN" altLang="zh-CN" sz="2400" dirty="0" smtClean="0">
                <a:solidFill>
                  <a:schemeClr val="tx1"/>
                </a:solidFill>
                <a:latin typeface="+mn-lt"/>
                <a:ea typeface="+mn-ea"/>
                <a:cs typeface="+mn-cs"/>
              </a:rPr>
              <a:t>滤波器冲击响应达到比稳定值小</a:t>
            </a:r>
            <a:r>
              <a:rPr lang="en-US" altLang="zh-CN" sz="2400" dirty="0" smtClean="0">
                <a:solidFill>
                  <a:schemeClr val="tx1"/>
                </a:solidFill>
                <a:latin typeface="+mn-lt"/>
                <a:ea typeface="+mn-ea"/>
                <a:cs typeface="+mn-cs"/>
              </a:rPr>
              <a:t>3dB</a:t>
            </a:r>
            <a:r>
              <a:rPr lang="zh-CN" altLang="zh-CN" sz="2400" dirty="0" smtClean="0">
                <a:solidFill>
                  <a:schemeClr val="tx1"/>
                </a:solidFill>
                <a:latin typeface="+mn-lt"/>
                <a:ea typeface="+mn-ea"/>
                <a:cs typeface="+mn-cs"/>
              </a:rPr>
              <a:t>的时间。因此</a:t>
            </a:r>
            <a:r>
              <a:rPr lang="zh-CN" altLang="zh-CN" sz="2400" dirty="0" smtClean="0">
                <a:solidFill>
                  <a:schemeClr val="tx1"/>
                </a:solidFill>
                <a:latin typeface="+mn-lt"/>
                <a:ea typeface="+mn-ea"/>
                <a:cs typeface="+mn-cs"/>
              </a:rPr>
              <a:t>，</a:t>
            </a:r>
            <a:r>
              <a:rPr lang="en-US" altLang="zh-CN" sz="2400" dirty="0" smtClean="0">
                <a:solidFill>
                  <a:schemeClr val="tx1"/>
                </a:solidFill>
                <a:latin typeface="+mn-lt"/>
                <a:ea typeface="+mn-ea"/>
                <a:cs typeface="+mn-cs"/>
              </a:rPr>
              <a:t>   </a:t>
            </a:r>
            <a:r>
              <a:rPr lang="zh-CN" altLang="zh-CN" sz="2400" dirty="0" smtClean="0">
                <a:solidFill>
                  <a:schemeClr val="tx1"/>
                </a:solidFill>
                <a:latin typeface="+mn-lt"/>
                <a:ea typeface="+mn-ea"/>
                <a:cs typeface="+mn-cs"/>
              </a:rPr>
              <a:t>可以</a:t>
            </a:r>
            <a:r>
              <a:rPr lang="zh-CN" altLang="zh-CN" sz="2400" dirty="0" smtClean="0">
                <a:solidFill>
                  <a:schemeClr val="tx1"/>
                </a:solidFill>
                <a:latin typeface="+mn-lt"/>
                <a:ea typeface="+mn-ea"/>
                <a:cs typeface="+mn-cs"/>
              </a:rPr>
              <a:t>按下式</a:t>
            </a:r>
            <a:r>
              <a:rPr lang="zh-CN" altLang="zh-CN" sz="2400" dirty="0" smtClean="0">
                <a:solidFill>
                  <a:schemeClr val="tx1"/>
                </a:solidFill>
                <a:latin typeface="+mn-lt"/>
                <a:ea typeface="+mn-ea"/>
                <a:cs typeface="+mn-cs"/>
              </a:rPr>
              <a:t>计算</a:t>
            </a:r>
            <a:endParaRPr lang="en-US" altLang="zh-CN" sz="2400" dirty="0" smtClean="0">
              <a:solidFill>
                <a:schemeClr val="tx1"/>
              </a:solidFill>
              <a:latin typeface="+mn-lt"/>
              <a:ea typeface="+mn-ea"/>
              <a:cs typeface="+mn-cs"/>
            </a:endParaRPr>
          </a:p>
          <a:p>
            <a:pPr marL="0" indent="0" eaLnBrk="1" hangingPunct="1">
              <a:lnSpc>
                <a:spcPts val="3360"/>
              </a:lnSpc>
              <a:buNone/>
              <a:defRPr/>
            </a:pPr>
            <a:endParaRPr lang="en-US" altLang="zh-CN" sz="2400" dirty="0" smtClean="0"/>
          </a:p>
          <a:p>
            <a:pPr marL="0" indent="0" eaLnBrk="1" hangingPunct="1">
              <a:lnSpc>
                <a:spcPts val="3360"/>
              </a:lnSpc>
              <a:buNone/>
              <a:defRPr/>
            </a:pPr>
            <a:r>
              <a:rPr lang="zh-CN" altLang="zh-CN" sz="2400" dirty="0" smtClean="0">
                <a:solidFill>
                  <a:schemeClr val="tx1"/>
                </a:solidFill>
                <a:latin typeface="+mn-lt"/>
                <a:ea typeface="+mn-ea"/>
                <a:cs typeface="+mn-cs"/>
              </a:rPr>
              <a:t>其中</a:t>
            </a:r>
            <a:r>
              <a:rPr lang="en-US" altLang="zh-CN" sz="2400" dirty="0" smtClean="0">
                <a:solidFill>
                  <a:schemeClr val="tx1"/>
                </a:solidFill>
                <a:latin typeface="+mn-lt"/>
                <a:ea typeface="+mn-ea"/>
                <a:cs typeface="+mn-cs"/>
              </a:rPr>
              <a:t>,      </a:t>
            </a:r>
            <a:r>
              <a:rPr lang="zh-CN" altLang="zh-CN" sz="2400" dirty="0" smtClean="0">
                <a:solidFill>
                  <a:schemeClr val="tx1"/>
                </a:solidFill>
                <a:latin typeface="+mn-lt"/>
                <a:ea typeface="+mn-ea"/>
                <a:cs typeface="+mn-cs"/>
              </a:rPr>
              <a:t>是</a:t>
            </a:r>
            <a:r>
              <a:rPr lang="zh-CN" altLang="zh-CN" sz="2400" dirty="0" smtClean="0">
                <a:solidFill>
                  <a:schemeClr val="tx1"/>
                </a:solidFill>
                <a:latin typeface="+mn-lt"/>
                <a:ea typeface="+mn-ea"/>
                <a:cs typeface="+mn-cs"/>
              </a:rPr>
              <a:t>冲击时间。对一个</a:t>
            </a:r>
            <a:r>
              <a:rPr lang="en-US" altLang="zh-CN" sz="2400" dirty="0" smtClean="0">
                <a:solidFill>
                  <a:schemeClr val="tx1"/>
                </a:solidFill>
                <a:latin typeface="+mn-lt"/>
                <a:ea typeface="+mn-ea"/>
                <a:cs typeface="+mn-cs"/>
              </a:rPr>
              <a:t>10ms</a:t>
            </a:r>
            <a:r>
              <a:rPr lang="zh-CN" altLang="zh-CN" sz="2400" dirty="0" smtClean="0">
                <a:solidFill>
                  <a:schemeClr val="tx1"/>
                </a:solidFill>
                <a:latin typeface="+mn-lt"/>
                <a:ea typeface="+mn-ea"/>
                <a:cs typeface="+mn-cs"/>
              </a:rPr>
              <a:t>的冲击时间，采样率为</a:t>
            </a:r>
            <a:r>
              <a:rPr lang="en-US" altLang="zh-CN" sz="2400" dirty="0" smtClean="0">
                <a:solidFill>
                  <a:schemeClr val="tx1"/>
                </a:solidFill>
                <a:latin typeface="+mn-lt"/>
                <a:ea typeface="+mn-ea"/>
                <a:cs typeface="+mn-cs"/>
              </a:rPr>
              <a:t>24KHz</a:t>
            </a:r>
            <a:r>
              <a:rPr lang="zh-CN" altLang="zh-CN" sz="2400" dirty="0" smtClean="0">
                <a:solidFill>
                  <a:schemeClr val="tx1"/>
                </a:solidFill>
                <a:latin typeface="+mn-lt"/>
                <a:ea typeface="+mn-ea"/>
                <a:cs typeface="+mn-cs"/>
              </a:rPr>
              <a:t>，</a:t>
            </a:r>
            <a:r>
              <a:rPr lang="en-US" altLang="zh-CN" sz="2400" dirty="0" smtClean="0">
                <a:solidFill>
                  <a:schemeClr val="tx1"/>
                </a:solidFill>
                <a:latin typeface="+mn-lt"/>
                <a:ea typeface="+mn-ea"/>
                <a:cs typeface="+mn-cs"/>
              </a:rPr>
              <a:t>   </a:t>
            </a:r>
            <a:r>
              <a:rPr lang="zh-CN" altLang="zh-CN" sz="2400" dirty="0" smtClean="0">
                <a:solidFill>
                  <a:schemeClr val="tx1"/>
                </a:solidFill>
                <a:latin typeface="+mn-lt"/>
                <a:ea typeface="+mn-ea"/>
                <a:cs typeface="+mn-cs"/>
              </a:rPr>
              <a:t>是</a:t>
            </a:r>
            <a:r>
              <a:rPr lang="en-US" altLang="zh-CN" sz="2400" dirty="0" smtClean="0">
                <a:solidFill>
                  <a:schemeClr val="tx1"/>
                </a:solidFill>
                <a:latin typeface="+mn-lt"/>
                <a:ea typeface="+mn-ea"/>
                <a:cs typeface="+mn-cs"/>
              </a:rPr>
              <a:t>240</a:t>
            </a:r>
            <a:r>
              <a:rPr lang="zh-CN" altLang="zh-CN" sz="2400" dirty="0" smtClean="0">
                <a:solidFill>
                  <a:schemeClr val="tx1"/>
                </a:solidFill>
                <a:latin typeface="+mn-lt"/>
                <a:ea typeface="+mn-ea"/>
                <a:cs typeface="+mn-cs"/>
              </a:rPr>
              <a:t>，</a:t>
            </a:r>
            <a:r>
              <a:rPr lang="zh-CN" altLang="zh-CN" sz="2400" dirty="0" smtClean="0">
                <a:solidFill>
                  <a:schemeClr val="tx1"/>
                </a:solidFill>
                <a:latin typeface="+mn-lt"/>
                <a:ea typeface="+mn-ea"/>
                <a:cs typeface="+mn-cs"/>
              </a:rPr>
              <a:t>故</a:t>
            </a:r>
            <a:r>
              <a:rPr lang="en-US" altLang="zh-CN" sz="2400" dirty="0" smtClean="0">
                <a:solidFill>
                  <a:schemeClr val="tx1"/>
                </a:solidFill>
                <a:latin typeface="+mn-lt"/>
                <a:ea typeface="+mn-ea"/>
                <a:cs typeface="+mn-cs"/>
              </a:rPr>
              <a:t>      </a:t>
            </a:r>
            <a:r>
              <a:rPr lang="zh-CN" altLang="zh-CN" sz="2400" dirty="0" smtClean="0">
                <a:solidFill>
                  <a:schemeClr val="tx1"/>
                </a:solidFill>
                <a:latin typeface="+mn-lt"/>
                <a:ea typeface="+mn-ea"/>
                <a:cs typeface="+mn-cs"/>
              </a:rPr>
              <a:t>是</a:t>
            </a:r>
            <a:r>
              <a:rPr lang="en-US" altLang="zh-CN" sz="2400" dirty="0" smtClean="0">
                <a:solidFill>
                  <a:schemeClr val="tx1"/>
                </a:solidFill>
                <a:latin typeface="+mn-lt"/>
                <a:ea typeface="+mn-ea"/>
                <a:cs typeface="+mn-cs"/>
              </a:rPr>
              <a:t>0.9949</a:t>
            </a:r>
            <a:r>
              <a:rPr lang="zh-CN" altLang="zh-CN" sz="2400" dirty="0" smtClean="0">
                <a:solidFill>
                  <a:schemeClr val="tx1"/>
                </a:solidFill>
                <a:latin typeface="+mn-lt"/>
                <a:ea typeface="+mn-ea"/>
                <a:cs typeface="+mn-cs"/>
              </a:rPr>
              <a:t>。</a:t>
            </a:r>
            <a:endParaRPr lang="zh-CN" altLang="zh-CN" sz="2400" dirty="0" smtClean="0">
              <a:solidFill>
                <a:schemeClr val="tx1"/>
              </a:solidFill>
              <a:latin typeface="+mn-lt"/>
              <a:ea typeface="+mn-ea"/>
              <a:cs typeface="+mn-cs"/>
            </a:endParaRPr>
          </a:p>
          <a:p>
            <a:pPr marL="0" indent="0" eaLnBrk="1" hangingPunct="1">
              <a:lnSpc>
                <a:spcPts val="3360"/>
              </a:lnSpc>
              <a:buNone/>
              <a:defRPr/>
            </a:pPr>
            <a:endParaRPr lang="zh-CN" altLang="zh-CN" sz="2400" dirty="0" smtClean="0">
              <a:solidFill>
                <a:schemeClr val="tx1"/>
              </a:solidFill>
              <a:latin typeface="+mn-lt"/>
              <a:ea typeface="+mn-ea"/>
              <a:cs typeface="+mn-cs"/>
            </a:endParaRPr>
          </a:p>
          <a:p>
            <a:pPr marL="0" indent="0" eaLnBrk="1" hangingPunct="1">
              <a:lnSpc>
                <a:spcPts val="3360"/>
              </a:lnSpc>
              <a:buNone/>
              <a:defRPr/>
            </a:pPr>
            <a:endParaRPr lang="zh-CN" altLang="zh-CN" sz="2400" dirty="0" smtClean="0">
              <a:solidFill>
                <a:schemeClr val="tx1"/>
              </a:solidFill>
              <a:latin typeface="+mn-lt"/>
              <a:ea typeface="+mn-ea"/>
              <a:cs typeface="+mn-cs"/>
            </a:endParaRPr>
          </a:p>
        </p:txBody>
      </p:sp>
      <p:sp>
        <p:nvSpPr>
          <p:cNvPr id="5120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120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734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734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939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939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9398"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349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349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3494"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3496"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3498"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3500"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3502" name="Rectangle 1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656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656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6566"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861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270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270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680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680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6806"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8089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80897" name="Picture 1"/>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899592" y="2060848"/>
            <a:ext cx="6912768" cy="1152128"/>
          </a:xfrm>
          <a:prstGeom prst="rect">
            <a:avLst/>
          </a:prstGeom>
          <a:noFill/>
        </p:spPr>
      </p:pic>
      <p:sp>
        <p:nvSpPr>
          <p:cNvPr id="80900"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80899" name="Picture 3"/>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611560" y="3501008"/>
            <a:ext cx="362068" cy="404664"/>
          </a:xfrm>
          <a:prstGeom prst="rect">
            <a:avLst/>
          </a:prstGeom>
          <a:noFill/>
        </p:spPr>
      </p:pic>
      <p:sp>
        <p:nvSpPr>
          <p:cNvPr id="80902"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80901" name="Picture 5"/>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1259632" y="3501008"/>
            <a:ext cx="340770" cy="404664"/>
          </a:xfrm>
          <a:prstGeom prst="rect">
            <a:avLst/>
          </a:prstGeom>
          <a:noFill/>
        </p:spPr>
      </p:pic>
      <p:sp>
        <p:nvSpPr>
          <p:cNvPr id="80904"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80903" name="Picture 7"/>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8028384" y="3501007"/>
            <a:ext cx="360040" cy="402397"/>
          </a:xfrm>
          <a:prstGeom prst="rect">
            <a:avLst/>
          </a:prstGeom>
          <a:noFill/>
        </p:spPr>
      </p:pic>
      <p:sp>
        <p:nvSpPr>
          <p:cNvPr id="80906"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80905" name="Picture 9"/>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5868144" y="4365104"/>
            <a:ext cx="297640" cy="332656"/>
          </a:xfrm>
          <a:prstGeom prst="rect">
            <a:avLst/>
          </a:prstGeom>
          <a:noFill/>
        </p:spPr>
      </p:pic>
      <p:sp>
        <p:nvSpPr>
          <p:cNvPr id="80908"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80907" name="Picture 11"/>
          <p:cNvPicPr>
            <a:picLocks noChangeAspect="1" noChangeArrowheads="1"/>
          </p:cNvPicPr>
          <p:nvPr/>
        </p:nvPicPr>
        <p:blipFill>
          <a:blip r:embed="rId6" cstate="print">
            <a:clrChange>
              <a:clrFrom>
                <a:srgbClr val="FFFFFF"/>
              </a:clrFrom>
              <a:clrTo>
                <a:srgbClr val="FFFFFF">
                  <a:alpha val="0"/>
                </a:srgbClr>
              </a:clrTo>
            </a:clrChange>
          </a:blip>
          <a:srcRect/>
          <a:stretch>
            <a:fillRect/>
          </a:stretch>
        </p:blipFill>
        <p:spPr bwMode="auto">
          <a:xfrm>
            <a:off x="899592" y="4869160"/>
            <a:ext cx="3794509" cy="432048"/>
          </a:xfrm>
          <a:prstGeom prst="rect">
            <a:avLst/>
          </a:prstGeom>
          <a:noFill/>
        </p:spPr>
      </p:pic>
      <p:sp>
        <p:nvSpPr>
          <p:cNvPr id="80910" name="Rectangle 1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80909" name="Picture 13"/>
          <p:cNvPicPr>
            <a:picLocks noChangeAspect="1" noChangeArrowheads="1"/>
          </p:cNvPicPr>
          <p:nvPr/>
        </p:nvPicPr>
        <p:blipFill>
          <a:blip r:embed="rId7" cstate="print">
            <a:clrChange>
              <a:clrFrom>
                <a:srgbClr val="FFFFFF"/>
              </a:clrFrom>
              <a:clrTo>
                <a:srgbClr val="FFFFFF">
                  <a:alpha val="0"/>
                </a:srgbClr>
              </a:clrTo>
            </a:clrChange>
          </a:blip>
          <a:srcRect/>
          <a:stretch>
            <a:fillRect/>
          </a:stretch>
        </p:blipFill>
        <p:spPr bwMode="auto">
          <a:xfrm>
            <a:off x="5148064" y="4725144"/>
            <a:ext cx="2688532" cy="548680"/>
          </a:xfrm>
          <a:prstGeom prst="rect">
            <a:avLst/>
          </a:prstGeom>
          <a:noFill/>
        </p:spPr>
      </p:pic>
      <p:sp>
        <p:nvSpPr>
          <p:cNvPr id="80912" name="Rectangle 1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80911" name="Picture 15"/>
          <p:cNvPicPr>
            <a:picLocks noChangeAspect="1" noChangeArrowheads="1"/>
          </p:cNvPicPr>
          <p:nvPr/>
        </p:nvPicPr>
        <p:blipFill>
          <a:blip r:embed="rId8" cstate="print">
            <a:clrChange>
              <a:clrFrom>
                <a:srgbClr val="FFFFFF"/>
              </a:clrFrom>
              <a:clrTo>
                <a:srgbClr val="FFFFFF">
                  <a:alpha val="0"/>
                </a:srgbClr>
              </a:clrTo>
            </a:clrChange>
          </a:blip>
          <a:srcRect/>
          <a:stretch>
            <a:fillRect/>
          </a:stretch>
        </p:blipFill>
        <p:spPr bwMode="auto">
          <a:xfrm>
            <a:off x="1403648" y="5373216"/>
            <a:ext cx="362068" cy="404664"/>
          </a:xfrm>
          <a:prstGeom prst="rect">
            <a:avLst/>
          </a:prstGeom>
          <a:noFill/>
        </p:spPr>
      </p:pic>
      <p:pic>
        <p:nvPicPr>
          <p:cNvPr id="43" name="Picture 15"/>
          <p:cNvPicPr>
            <a:picLocks noChangeAspect="1" noChangeArrowheads="1"/>
          </p:cNvPicPr>
          <p:nvPr/>
        </p:nvPicPr>
        <p:blipFill>
          <a:blip r:embed="rId8" cstate="print">
            <a:clrChange>
              <a:clrFrom>
                <a:srgbClr val="FFFFFF"/>
              </a:clrFrom>
              <a:clrTo>
                <a:srgbClr val="FFFFFF">
                  <a:alpha val="0"/>
                </a:srgbClr>
              </a:clrTo>
            </a:clrChange>
          </a:blip>
          <a:srcRect/>
          <a:stretch>
            <a:fillRect/>
          </a:stretch>
        </p:blipFill>
        <p:spPr bwMode="auto">
          <a:xfrm>
            <a:off x="1619672" y="5733256"/>
            <a:ext cx="362068" cy="404664"/>
          </a:xfrm>
          <a:prstGeom prst="rect">
            <a:avLst/>
          </a:prstGeom>
          <a:noFill/>
        </p:spPr>
      </p:pic>
      <p:sp>
        <p:nvSpPr>
          <p:cNvPr id="8091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80913" name="Picture 17"/>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3563888" y="5805264"/>
            <a:ext cx="323528" cy="361590"/>
          </a:xfrm>
          <a:prstGeom prst="rect">
            <a:avLst/>
          </a:prstGeom>
          <a:noFill/>
        </p:spPr>
      </p:pic>
      <p:sp>
        <p:nvSpPr>
          <p:cNvPr id="46" name="日期占位符 5"/>
          <p:cNvSpPr>
            <a:spLocks noGrp="1"/>
          </p:cNvSpPr>
          <p:nvPr>
            <p:ph type="dt" sz="quarter" idx="12"/>
          </p:nvPr>
        </p:nvSpPr>
        <p:spPr>
          <a:xfrm>
            <a:off x="457200" y="6165304"/>
            <a:ext cx="2133600" cy="476250"/>
          </a:xfrm>
          <a:noFill/>
          <a:ln>
            <a:miter lim="800000"/>
            <a:headEnd/>
            <a:tailEnd/>
          </a:ln>
        </p:spPr>
        <p:txBody>
          <a:bodyPr/>
          <a:lstStyle/>
          <a:p>
            <a:fld id="{C6A4B62F-7EF2-4AC8-A109-51C400F631DA}" type="datetime1">
              <a:rPr lang="zh-CN" altLang="en-US" sz="1400" smtClean="0"/>
              <a:pPr/>
              <a:t>2015/12/8</a:t>
            </a:fld>
            <a:endParaRPr lang="en-US" altLang="zh-CN" dirty="0"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6"/>
          <p:cNvSpPr>
            <a:spLocks noGrp="1" noChangeArrowheads="1"/>
          </p:cNvSpPr>
          <p:nvPr>
            <p:ph type="title"/>
          </p:nvPr>
        </p:nvSpPr>
        <p:spPr>
          <a:xfrm>
            <a:off x="467544" y="332656"/>
            <a:ext cx="8229600" cy="739552"/>
          </a:xfrm>
        </p:spPr>
        <p:txBody>
          <a:bodyPr/>
          <a:lstStyle/>
          <a:p>
            <a:r>
              <a:rPr lang="en-US" altLang="zh-CN" sz="2400" b="1" dirty="0" smtClean="0">
                <a:solidFill>
                  <a:schemeClr val="tx1"/>
                </a:solidFill>
                <a:latin typeface="+mj-lt"/>
                <a:ea typeface="+mj-ea"/>
                <a:cs typeface="+mj-cs"/>
              </a:rPr>
              <a:t>V. </a:t>
            </a:r>
            <a:r>
              <a:rPr lang="zh-CN" altLang="zh-CN" sz="2400" b="1" dirty="0" smtClean="0">
                <a:solidFill>
                  <a:schemeClr val="tx1"/>
                </a:solidFill>
                <a:latin typeface="+mj-lt"/>
                <a:ea typeface="+mj-ea"/>
                <a:cs typeface="+mj-cs"/>
              </a:rPr>
              <a:t>结果分析</a:t>
            </a:r>
            <a:endParaRPr lang="zh-CN" altLang="zh-CN" sz="2400" dirty="0"/>
          </a:p>
        </p:txBody>
      </p:sp>
      <p:sp>
        <p:nvSpPr>
          <p:cNvPr id="89136" name="Rectangle 48"/>
          <p:cNvSpPr>
            <a:spLocks noGrp="1" noChangeArrowheads="1"/>
          </p:cNvSpPr>
          <p:nvPr>
            <p:ph type="body" idx="1"/>
          </p:nvPr>
        </p:nvSpPr>
        <p:spPr>
          <a:xfrm>
            <a:off x="457200" y="980728"/>
            <a:ext cx="8363272" cy="5328592"/>
          </a:xfrm>
        </p:spPr>
        <p:txBody>
          <a:bodyPr/>
          <a:lstStyle/>
          <a:p>
            <a:pPr marL="0" indent="0" eaLnBrk="1" hangingPunct="1">
              <a:lnSpc>
                <a:spcPts val="3360"/>
              </a:lnSpc>
              <a:buNone/>
              <a:defRPr/>
            </a:pPr>
            <a:r>
              <a:rPr lang="en-US" altLang="zh-CN" sz="2400" i="1" dirty="0" smtClean="0">
                <a:solidFill>
                  <a:schemeClr val="tx1"/>
                </a:solidFill>
                <a:latin typeface="+mn-lt"/>
                <a:ea typeface="+mn-ea"/>
                <a:cs typeface="+mn-cs"/>
              </a:rPr>
              <a:t>A. </a:t>
            </a:r>
            <a:r>
              <a:rPr lang="zh-CN" altLang="zh-CN" sz="2400" i="1" dirty="0" smtClean="0">
                <a:solidFill>
                  <a:schemeClr val="tx1"/>
                </a:solidFill>
                <a:latin typeface="+mn-lt"/>
                <a:ea typeface="+mn-ea"/>
                <a:cs typeface="+mn-cs"/>
              </a:rPr>
              <a:t>计算复杂度</a:t>
            </a:r>
            <a:endParaRPr lang="zh-CN" altLang="zh-CN" sz="2400" dirty="0" smtClean="0">
              <a:solidFill>
                <a:schemeClr val="tx1"/>
              </a:solidFill>
              <a:latin typeface="+mn-lt"/>
              <a:ea typeface="+mn-ea"/>
              <a:cs typeface="+mn-cs"/>
            </a:endParaRPr>
          </a:p>
          <a:p>
            <a:pPr marL="0" indent="0" eaLnBrk="1" hangingPunct="1">
              <a:lnSpc>
                <a:spcPts val="3360"/>
              </a:lnSpc>
              <a:buNone/>
              <a:defRPr/>
            </a:pPr>
            <a:r>
              <a:rPr lang="en-US" altLang="zh-CN" sz="2400" dirty="0" smtClean="0">
                <a:solidFill>
                  <a:schemeClr val="tx1"/>
                </a:solidFill>
                <a:latin typeface="+mn-lt"/>
                <a:ea typeface="+mn-ea"/>
                <a:cs typeface="+mn-cs"/>
              </a:rPr>
              <a:t>        </a:t>
            </a:r>
            <a:r>
              <a:rPr lang="zh-CN" altLang="zh-CN" sz="2400" dirty="0" smtClean="0">
                <a:solidFill>
                  <a:schemeClr val="tx1"/>
                </a:solidFill>
                <a:latin typeface="+mn-lt"/>
                <a:ea typeface="+mn-ea"/>
                <a:cs typeface="+mn-cs"/>
              </a:rPr>
              <a:t>为了</a:t>
            </a:r>
            <a:r>
              <a:rPr lang="zh-CN" altLang="zh-CN" sz="2400" dirty="0" smtClean="0">
                <a:solidFill>
                  <a:schemeClr val="tx1"/>
                </a:solidFill>
                <a:latin typeface="+mn-lt"/>
                <a:ea typeface="+mn-ea"/>
                <a:cs typeface="+mn-cs"/>
              </a:rPr>
              <a:t>举例说明本文所提出的多速率结构的有效性，我们实现了采样率为</a:t>
            </a:r>
            <a:r>
              <a:rPr lang="en-US" altLang="zh-CN" sz="2400" dirty="0" smtClean="0">
                <a:solidFill>
                  <a:schemeClr val="tx1"/>
                </a:solidFill>
                <a:latin typeface="+mn-lt"/>
                <a:ea typeface="+mn-ea"/>
                <a:cs typeface="+mn-cs"/>
              </a:rPr>
              <a:t>24KHz</a:t>
            </a:r>
            <a:r>
              <a:rPr lang="zh-CN" altLang="zh-CN" sz="2400" dirty="0" smtClean="0">
                <a:solidFill>
                  <a:schemeClr val="tx1"/>
                </a:solidFill>
                <a:latin typeface="+mn-lt"/>
                <a:ea typeface="+mn-ea"/>
                <a:cs typeface="+mn-cs"/>
              </a:rPr>
              <a:t>情况下的设计。我们为</a:t>
            </a:r>
            <a:r>
              <a:rPr lang="en-US" altLang="zh-CN" sz="2400" dirty="0" smtClean="0">
                <a:solidFill>
                  <a:schemeClr val="tx1"/>
                </a:solidFill>
                <a:latin typeface="+mn-lt"/>
                <a:ea typeface="+mn-ea"/>
                <a:cs typeface="+mn-cs"/>
              </a:rPr>
              <a:t>ASNI</a:t>
            </a:r>
            <a:r>
              <a:rPr lang="zh-CN" altLang="zh-CN" sz="2400" dirty="0" smtClean="0">
                <a:solidFill>
                  <a:schemeClr val="tx1"/>
                </a:solidFill>
                <a:latin typeface="+mn-lt"/>
                <a:ea typeface="+mn-ea"/>
                <a:cs typeface="+mn-cs"/>
              </a:rPr>
              <a:t>标准中的第</a:t>
            </a:r>
            <a:r>
              <a:rPr lang="en-US" altLang="zh-CN" sz="2400" dirty="0" smtClean="0">
                <a:solidFill>
                  <a:schemeClr val="tx1"/>
                </a:solidFill>
                <a:latin typeface="+mn-lt"/>
                <a:ea typeface="+mn-ea"/>
                <a:cs typeface="+mn-cs"/>
              </a:rPr>
              <a:t>22</a:t>
            </a:r>
            <a:r>
              <a:rPr lang="zh-CN" altLang="zh-CN" sz="2400" dirty="0" smtClean="0">
                <a:solidFill>
                  <a:schemeClr val="tx1"/>
                </a:solidFill>
                <a:latin typeface="+mn-lt"/>
                <a:ea typeface="+mn-ea"/>
                <a:cs typeface="+mn-cs"/>
              </a:rPr>
              <a:t>至</a:t>
            </a:r>
            <a:r>
              <a:rPr lang="en-US" altLang="zh-CN" sz="2400" dirty="0" smtClean="0">
                <a:solidFill>
                  <a:schemeClr val="tx1"/>
                </a:solidFill>
                <a:latin typeface="+mn-lt"/>
                <a:ea typeface="+mn-ea"/>
                <a:cs typeface="+mn-cs"/>
              </a:rPr>
              <a:t>39</a:t>
            </a:r>
            <a:r>
              <a:rPr lang="zh-CN" altLang="zh-CN" sz="2400" dirty="0" smtClean="0">
                <a:solidFill>
                  <a:schemeClr val="tx1"/>
                </a:solidFill>
                <a:latin typeface="+mn-lt"/>
                <a:ea typeface="+mn-ea"/>
                <a:cs typeface="+mn-cs"/>
              </a:rPr>
              <a:t>个</a:t>
            </a:r>
            <a:r>
              <a:rPr lang="en-US" altLang="zh-CN" sz="2400" dirty="0" smtClean="0">
                <a:solidFill>
                  <a:schemeClr val="tx1"/>
                </a:solidFill>
                <a:latin typeface="+mn-lt"/>
                <a:ea typeface="+mn-ea"/>
                <a:cs typeface="+mn-cs"/>
              </a:rPr>
              <a:t>1/3</a:t>
            </a:r>
            <a:r>
              <a:rPr lang="zh-CN" altLang="zh-CN" sz="2400" dirty="0" smtClean="0">
                <a:solidFill>
                  <a:schemeClr val="tx1"/>
                </a:solidFill>
                <a:latin typeface="+mn-lt"/>
                <a:ea typeface="+mn-ea"/>
                <a:cs typeface="+mn-cs"/>
              </a:rPr>
              <a:t>倍频程滤波器组设计了多速率</a:t>
            </a:r>
            <a:r>
              <a:rPr lang="en-US" altLang="zh-CN" sz="2400" dirty="0" smtClean="0">
                <a:solidFill>
                  <a:schemeClr val="tx1"/>
                </a:solidFill>
                <a:latin typeface="+mn-lt"/>
                <a:ea typeface="+mn-ea"/>
                <a:cs typeface="+mn-cs"/>
              </a:rPr>
              <a:t>FIR</a:t>
            </a:r>
            <a:r>
              <a:rPr lang="zh-CN" altLang="zh-CN" sz="2400" dirty="0" smtClean="0">
                <a:solidFill>
                  <a:schemeClr val="tx1"/>
                </a:solidFill>
                <a:latin typeface="+mn-lt"/>
                <a:ea typeface="+mn-ea"/>
                <a:cs typeface="+mn-cs"/>
              </a:rPr>
              <a:t>滤波器组。系数使用</a:t>
            </a:r>
            <a:r>
              <a:rPr lang="en-US" altLang="zh-CN" sz="2400" dirty="0" smtClean="0">
                <a:solidFill>
                  <a:schemeClr val="tx1"/>
                </a:solidFill>
                <a:latin typeface="+mn-lt"/>
                <a:ea typeface="+mn-ea"/>
                <a:cs typeface="+mn-cs"/>
              </a:rPr>
              <a:t>MATLAB</a:t>
            </a:r>
            <a:r>
              <a:rPr lang="zh-CN" altLang="zh-CN" sz="2400" dirty="0" smtClean="0">
                <a:solidFill>
                  <a:schemeClr val="tx1"/>
                </a:solidFill>
                <a:latin typeface="+mn-lt"/>
                <a:ea typeface="+mn-ea"/>
                <a:cs typeface="+mn-cs"/>
              </a:rPr>
              <a:t>滤波器设计工具包生成。表一对比了我们的设计和助听的其他滤波器组。大部分罗列出来的滤波器是</a:t>
            </a:r>
            <a:r>
              <a:rPr lang="en-US" altLang="zh-CN" sz="2400" dirty="0" smtClean="0">
                <a:solidFill>
                  <a:schemeClr val="tx1"/>
                </a:solidFill>
                <a:latin typeface="+mn-lt"/>
                <a:ea typeface="+mn-ea"/>
                <a:cs typeface="+mn-cs"/>
              </a:rPr>
              <a:t>FIR</a:t>
            </a:r>
            <a:r>
              <a:rPr lang="zh-CN" altLang="zh-CN" sz="2400" dirty="0" smtClean="0">
                <a:solidFill>
                  <a:schemeClr val="tx1"/>
                </a:solidFill>
                <a:latin typeface="+mn-lt"/>
                <a:ea typeface="+mn-ea"/>
                <a:cs typeface="+mn-cs"/>
              </a:rPr>
              <a:t>的。文献</a:t>
            </a:r>
            <a:r>
              <a:rPr lang="en-US" altLang="zh-CN" sz="2400" dirty="0" smtClean="0">
                <a:solidFill>
                  <a:schemeClr val="tx1"/>
                </a:solidFill>
                <a:latin typeface="+mn-lt"/>
                <a:ea typeface="+mn-ea"/>
                <a:cs typeface="+mn-cs"/>
              </a:rPr>
              <a:t>[4]</a:t>
            </a:r>
            <a:r>
              <a:rPr lang="zh-CN" altLang="zh-CN" sz="2400" dirty="0" smtClean="0">
                <a:solidFill>
                  <a:schemeClr val="tx1"/>
                </a:solidFill>
                <a:latin typeface="+mn-lt"/>
                <a:ea typeface="+mn-ea"/>
                <a:cs typeface="+mn-cs"/>
              </a:rPr>
              <a:t>、</a:t>
            </a:r>
            <a:r>
              <a:rPr lang="en-US" altLang="zh-CN" sz="2400" dirty="0" smtClean="0">
                <a:solidFill>
                  <a:schemeClr val="tx1"/>
                </a:solidFill>
                <a:latin typeface="+mn-lt"/>
                <a:ea typeface="+mn-ea"/>
                <a:cs typeface="+mn-cs"/>
              </a:rPr>
              <a:t>[5]</a:t>
            </a:r>
            <a:r>
              <a:rPr lang="zh-CN" altLang="zh-CN" sz="2400" dirty="0" smtClean="0">
                <a:solidFill>
                  <a:schemeClr val="tx1"/>
                </a:solidFill>
                <a:latin typeface="+mn-lt"/>
                <a:ea typeface="+mn-ea"/>
                <a:cs typeface="+mn-cs"/>
              </a:rPr>
              <a:t>和</a:t>
            </a:r>
            <a:r>
              <a:rPr lang="en-US" altLang="zh-CN" sz="2400" dirty="0" smtClean="0">
                <a:solidFill>
                  <a:schemeClr val="tx1"/>
                </a:solidFill>
                <a:latin typeface="+mn-lt"/>
                <a:ea typeface="+mn-ea"/>
                <a:cs typeface="+mn-cs"/>
              </a:rPr>
              <a:t>[8]</a:t>
            </a:r>
            <a:r>
              <a:rPr lang="zh-CN" altLang="zh-CN" sz="2400" dirty="0" smtClean="0">
                <a:solidFill>
                  <a:schemeClr val="tx1"/>
                </a:solidFill>
                <a:latin typeface="+mn-lt"/>
                <a:ea typeface="+mn-ea"/>
                <a:cs typeface="+mn-cs"/>
              </a:rPr>
              <a:t>为专有频段设计滤波器组，文献</a:t>
            </a:r>
            <a:r>
              <a:rPr lang="en-US" altLang="zh-CN" sz="2400" dirty="0" smtClean="0">
                <a:solidFill>
                  <a:schemeClr val="tx1"/>
                </a:solidFill>
                <a:latin typeface="+mn-lt"/>
                <a:ea typeface="+mn-ea"/>
                <a:cs typeface="+mn-cs"/>
              </a:rPr>
              <a:t>[9]</a:t>
            </a:r>
            <a:r>
              <a:rPr lang="zh-CN" altLang="zh-CN" sz="2400" dirty="0" smtClean="0">
                <a:solidFill>
                  <a:schemeClr val="tx1"/>
                </a:solidFill>
                <a:latin typeface="+mn-lt"/>
                <a:ea typeface="+mn-ea"/>
                <a:cs typeface="+mn-cs"/>
              </a:rPr>
              <a:t>使用</a:t>
            </a:r>
            <a:r>
              <a:rPr lang="en-US" altLang="zh-CN" sz="2400" dirty="0" smtClean="0">
                <a:solidFill>
                  <a:schemeClr val="tx1"/>
                </a:solidFill>
                <a:latin typeface="+mn-lt"/>
                <a:ea typeface="+mn-ea"/>
                <a:cs typeface="+mn-cs"/>
              </a:rPr>
              <a:t>DFT</a:t>
            </a:r>
            <a:r>
              <a:rPr lang="zh-CN" altLang="zh-CN" sz="2400" dirty="0" smtClean="0">
                <a:solidFill>
                  <a:schemeClr val="tx1"/>
                </a:solidFill>
                <a:latin typeface="+mn-lt"/>
                <a:ea typeface="+mn-ea"/>
                <a:cs typeface="+mn-cs"/>
              </a:rPr>
              <a:t>实现滤波器组。只有文献</a:t>
            </a:r>
            <a:r>
              <a:rPr lang="en-US" altLang="zh-CN" sz="2400" dirty="0" smtClean="0">
                <a:solidFill>
                  <a:schemeClr val="tx1"/>
                </a:solidFill>
                <a:latin typeface="+mn-lt"/>
                <a:ea typeface="+mn-ea"/>
                <a:cs typeface="+mn-cs"/>
              </a:rPr>
              <a:t>[2]</a:t>
            </a:r>
            <a:r>
              <a:rPr lang="zh-CN" altLang="zh-CN" sz="2400" dirty="0" smtClean="0">
                <a:solidFill>
                  <a:schemeClr val="tx1"/>
                </a:solidFill>
                <a:latin typeface="+mn-lt"/>
                <a:ea typeface="+mn-ea"/>
                <a:cs typeface="+mn-cs"/>
              </a:rPr>
              <a:t>和本文提出的设计遵照了</a:t>
            </a:r>
            <a:r>
              <a:rPr lang="en-US" altLang="zh-CN" sz="2400" dirty="0" smtClean="0">
                <a:solidFill>
                  <a:schemeClr val="tx1"/>
                </a:solidFill>
                <a:latin typeface="+mn-lt"/>
                <a:ea typeface="+mn-ea"/>
                <a:cs typeface="+mn-cs"/>
              </a:rPr>
              <a:t>ANSI S1.11</a:t>
            </a:r>
            <a:r>
              <a:rPr lang="zh-CN" altLang="zh-CN" sz="2400" dirty="0" smtClean="0">
                <a:solidFill>
                  <a:schemeClr val="tx1"/>
                </a:solidFill>
                <a:latin typeface="+mn-lt"/>
                <a:ea typeface="+mn-ea"/>
                <a:cs typeface="+mn-cs"/>
              </a:rPr>
              <a:t>标准。并且，相比于</a:t>
            </a:r>
            <a:r>
              <a:rPr lang="en-US" altLang="zh-CN" sz="2400" dirty="0" smtClean="0">
                <a:solidFill>
                  <a:schemeClr val="tx1"/>
                </a:solidFill>
                <a:latin typeface="+mn-lt"/>
                <a:ea typeface="+mn-ea"/>
                <a:cs typeface="+mn-cs"/>
              </a:rPr>
              <a:t>IIR</a:t>
            </a:r>
            <a:r>
              <a:rPr lang="zh-CN" altLang="zh-CN" sz="2400" dirty="0" smtClean="0">
                <a:solidFill>
                  <a:schemeClr val="tx1"/>
                </a:solidFill>
                <a:latin typeface="+mn-lt"/>
                <a:ea typeface="+mn-ea"/>
                <a:cs typeface="+mn-cs"/>
              </a:rPr>
              <a:t>实现的滤波器，我们基于</a:t>
            </a:r>
            <a:r>
              <a:rPr lang="en-US" altLang="zh-CN" sz="2400" dirty="0" smtClean="0">
                <a:solidFill>
                  <a:schemeClr val="tx1"/>
                </a:solidFill>
                <a:latin typeface="+mn-lt"/>
                <a:ea typeface="+mn-ea"/>
                <a:cs typeface="+mn-cs"/>
              </a:rPr>
              <a:t>FIR</a:t>
            </a:r>
            <a:r>
              <a:rPr lang="zh-CN" altLang="zh-CN" sz="2400" dirty="0" smtClean="0">
                <a:solidFill>
                  <a:schemeClr val="tx1"/>
                </a:solidFill>
                <a:latin typeface="+mn-lt"/>
                <a:ea typeface="+mn-ea"/>
                <a:cs typeface="+mn-cs"/>
              </a:rPr>
              <a:t>的滤波器设计提供线性相位的性质。另一方面，我们也为相同的平带设计了并行的</a:t>
            </a:r>
            <a:r>
              <a:rPr lang="en-US" altLang="zh-CN" sz="2400" dirty="0" smtClean="0">
                <a:solidFill>
                  <a:schemeClr val="tx1"/>
                </a:solidFill>
                <a:latin typeface="+mn-lt"/>
                <a:ea typeface="+mn-ea"/>
                <a:cs typeface="+mn-cs"/>
              </a:rPr>
              <a:t>FIR</a:t>
            </a:r>
            <a:r>
              <a:rPr lang="zh-CN" altLang="zh-CN" sz="2400" dirty="0" smtClean="0">
                <a:solidFill>
                  <a:schemeClr val="tx1"/>
                </a:solidFill>
                <a:latin typeface="+mn-lt"/>
                <a:ea typeface="+mn-ea"/>
                <a:cs typeface="+mn-cs"/>
              </a:rPr>
              <a:t>滤波器组。并行的</a:t>
            </a:r>
            <a:r>
              <a:rPr lang="en-US" altLang="zh-CN" sz="2400" dirty="0" smtClean="0">
                <a:solidFill>
                  <a:schemeClr val="tx1"/>
                </a:solidFill>
                <a:latin typeface="+mn-lt"/>
                <a:ea typeface="+mn-ea"/>
                <a:cs typeface="+mn-cs"/>
              </a:rPr>
              <a:t>FIR</a:t>
            </a:r>
            <a:r>
              <a:rPr lang="zh-CN" altLang="zh-CN" sz="2400" dirty="0" smtClean="0">
                <a:solidFill>
                  <a:schemeClr val="tx1"/>
                </a:solidFill>
                <a:latin typeface="+mn-lt"/>
                <a:ea typeface="+mn-ea"/>
                <a:cs typeface="+mn-cs"/>
              </a:rPr>
              <a:t>滤波器需要阶数在</a:t>
            </a:r>
            <a:r>
              <a:rPr lang="en-US" altLang="zh-CN" sz="2400" dirty="0" smtClean="0">
                <a:solidFill>
                  <a:schemeClr val="tx1"/>
                </a:solidFill>
                <a:latin typeface="+mn-lt"/>
                <a:ea typeface="+mn-ea"/>
                <a:cs typeface="+mn-cs"/>
              </a:rPr>
              <a:t>25~1488</a:t>
            </a:r>
            <a:r>
              <a:rPr lang="zh-CN" altLang="zh-CN" sz="2400" dirty="0" smtClean="0">
                <a:solidFill>
                  <a:schemeClr val="tx1"/>
                </a:solidFill>
                <a:latin typeface="+mn-lt"/>
                <a:ea typeface="+mn-ea"/>
                <a:cs typeface="+mn-cs"/>
              </a:rPr>
              <a:t>阶并且每个样本需要超过</a:t>
            </a:r>
            <a:r>
              <a:rPr lang="en-US" altLang="zh-CN" sz="2400" dirty="0" smtClean="0">
                <a:solidFill>
                  <a:schemeClr val="tx1"/>
                </a:solidFill>
                <a:latin typeface="+mn-lt"/>
                <a:ea typeface="+mn-ea"/>
                <a:cs typeface="+mn-cs"/>
              </a:rPr>
              <a:t>3270</a:t>
            </a:r>
            <a:r>
              <a:rPr lang="zh-CN" altLang="zh-CN" sz="2400" dirty="0" smtClean="0">
                <a:solidFill>
                  <a:schemeClr val="tx1"/>
                </a:solidFill>
                <a:latin typeface="+mn-lt"/>
                <a:ea typeface="+mn-ea"/>
                <a:cs typeface="+mn-cs"/>
              </a:rPr>
              <a:t>次</a:t>
            </a:r>
            <a:r>
              <a:rPr lang="zh-CN" altLang="zh-CN" sz="2400" dirty="0" smtClean="0">
                <a:solidFill>
                  <a:schemeClr val="tx1"/>
                </a:solidFill>
                <a:latin typeface="+mn-lt"/>
                <a:ea typeface="+mn-ea"/>
                <a:cs typeface="+mn-cs"/>
              </a:rPr>
              <a:t>乘法</a:t>
            </a:r>
            <a:endParaRPr lang="zh-CN" altLang="zh-CN" sz="2400" dirty="0" smtClean="0">
              <a:solidFill>
                <a:schemeClr val="tx1"/>
              </a:solidFill>
              <a:latin typeface="+mn-lt"/>
              <a:ea typeface="+mn-ea"/>
              <a:cs typeface="+mn-cs"/>
            </a:endParaRPr>
          </a:p>
        </p:txBody>
      </p:sp>
      <p:sp>
        <p:nvSpPr>
          <p:cNvPr id="5120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120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734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734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939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939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9398"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349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349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3494"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3496"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3498"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3500"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3502" name="Rectangle 1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656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656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6566"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861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270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270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680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680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6806"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8089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80900"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80902"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80904"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80906"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80908"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80910" name="Rectangle 1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80912" name="Rectangle 1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8091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46" name="日期占位符 5"/>
          <p:cNvSpPr>
            <a:spLocks noGrp="1"/>
          </p:cNvSpPr>
          <p:nvPr>
            <p:ph type="dt" sz="quarter" idx="12"/>
          </p:nvPr>
        </p:nvSpPr>
        <p:spPr>
          <a:xfrm>
            <a:off x="457200" y="6165304"/>
            <a:ext cx="2133600" cy="476250"/>
          </a:xfrm>
          <a:noFill/>
          <a:ln>
            <a:miter lim="800000"/>
            <a:headEnd/>
            <a:tailEnd/>
          </a:ln>
        </p:spPr>
        <p:txBody>
          <a:bodyPr/>
          <a:lstStyle/>
          <a:p>
            <a:fld id="{C6A4B62F-7EF2-4AC8-A109-51C400F631DA}" type="datetime1">
              <a:rPr lang="zh-CN" altLang="en-US" sz="1400" smtClean="0"/>
              <a:pPr/>
              <a:t>2015/12/8</a:t>
            </a:fld>
            <a:endParaRPr lang="en-US" altLang="zh-CN" dirty="0"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6"/>
          <p:cNvSpPr>
            <a:spLocks noGrp="1" noChangeArrowheads="1"/>
          </p:cNvSpPr>
          <p:nvPr>
            <p:ph type="title"/>
          </p:nvPr>
        </p:nvSpPr>
        <p:spPr>
          <a:xfrm>
            <a:off x="467544" y="332656"/>
            <a:ext cx="8229600" cy="739552"/>
          </a:xfrm>
        </p:spPr>
        <p:txBody>
          <a:bodyPr/>
          <a:lstStyle/>
          <a:p>
            <a:r>
              <a:rPr lang="en-US" altLang="zh-CN" sz="2400" b="1" dirty="0" smtClean="0">
                <a:solidFill>
                  <a:schemeClr val="tx1"/>
                </a:solidFill>
                <a:latin typeface="+mj-lt"/>
                <a:ea typeface="+mj-ea"/>
                <a:cs typeface="+mj-cs"/>
              </a:rPr>
              <a:t>V. </a:t>
            </a:r>
            <a:r>
              <a:rPr lang="zh-CN" altLang="zh-CN" sz="2400" b="1" dirty="0" smtClean="0">
                <a:solidFill>
                  <a:schemeClr val="tx1"/>
                </a:solidFill>
                <a:latin typeface="+mj-lt"/>
                <a:ea typeface="+mj-ea"/>
                <a:cs typeface="+mj-cs"/>
              </a:rPr>
              <a:t>结果分析</a:t>
            </a:r>
            <a:endParaRPr lang="zh-CN" altLang="zh-CN" sz="2400" dirty="0"/>
          </a:p>
        </p:txBody>
      </p:sp>
      <p:sp>
        <p:nvSpPr>
          <p:cNvPr id="89136" name="Rectangle 48"/>
          <p:cNvSpPr>
            <a:spLocks noGrp="1" noChangeArrowheads="1"/>
          </p:cNvSpPr>
          <p:nvPr>
            <p:ph type="body" idx="1"/>
          </p:nvPr>
        </p:nvSpPr>
        <p:spPr>
          <a:xfrm>
            <a:off x="457200" y="980728"/>
            <a:ext cx="8363272" cy="5328592"/>
          </a:xfrm>
        </p:spPr>
        <p:txBody>
          <a:bodyPr/>
          <a:lstStyle/>
          <a:p>
            <a:pPr marL="0" indent="0" eaLnBrk="1" hangingPunct="1">
              <a:lnSpc>
                <a:spcPts val="3360"/>
              </a:lnSpc>
              <a:buNone/>
              <a:defRPr/>
            </a:pPr>
            <a:r>
              <a:rPr lang="zh-CN" altLang="en-US" sz="2400" dirty="0" smtClean="0"/>
              <a:t>运算。</a:t>
            </a:r>
            <a:r>
              <a:rPr lang="zh-CN" altLang="zh-CN" sz="2400" dirty="0" smtClean="0">
                <a:solidFill>
                  <a:schemeClr val="tx1"/>
                </a:solidFill>
                <a:latin typeface="+mn-lt"/>
                <a:ea typeface="+mn-ea"/>
                <a:cs typeface="+mn-cs"/>
              </a:rPr>
              <a:t>故此</a:t>
            </a:r>
            <a:r>
              <a:rPr lang="zh-CN" altLang="zh-CN" sz="2400" dirty="0" smtClean="0">
                <a:solidFill>
                  <a:schemeClr val="tx1"/>
                </a:solidFill>
                <a:latin typeface="+mn-lt"/>
                <a:ea typeface="+mn-ea"/>
                <a:cs typeface="+mn-cs"/>
              </a:rPr>
              <a:t>，本文提出的滤波器有效的节省了为</a:t>
            </a:r>
            <a:r>
              <a:rPr lang="en-US" altLang="zh-CN" sz="2400" dirty="0" smtClean="0">
                <a:solidFill>
                  <a:schemeClr val="tx1"/>
                </a:solidFill>
                <a:latin typeface="+mn-lt"/>
                <a:ea typeface="+mn-ea"/>
                <a:cs typeface="+mn-cs"/>
              </a:rPr>
              <a:t>1/3</a:t>
            </a:r>
            <a:r>
              <a:rPr lang="zh-CN" altLang="zh-CN" sz="2400" dirty="0" smtClean="0">
                <a:solidFill>
                  <a:schemeClr val="tx1"/>
                </a:solidFill>
                <a:latin typeface="+mn-lt"/>
                <a:ea typeface="+mn-ea"/>
                <a:cs typeface="+mn-cs"/>
              </a:rPr>
              <a:t>倍频程设计的常规</a:t>
            </a:r>
            <a:r>
              <a:rPr lang="en-US" altLang="zh-CN" sz="2400" dirty="0" smtClean="0">
                <a:solidFill>
                  <a:schemeClr val="tx1"/>
                </a:solidFill>
                <a:latin typeface="+mn-lt"/>
                <a:ea typeface="+mn-ea"/>
                <a:cs typeface="+mn-cs"/>
              </a:rPr>
              <a:t>FIR</a:t>
            </a:r>
            <a:r>
              <a:rPr lang="zh-CN" altLang="zh-CN" sz="2400" dirty="0" smtClean="0">
                <a:solidFill>
                  <a:schemeClr val="tx1"/>
                </a:solidFill>
                <a:latin typeface="+mn-lt"/>
                <a:ea typeface="+mn-ea"/>
                <a:cs typeface="+mn-cs"/>
              </a:rPr>
              <a:t>滤波器组的</a:t>
            </a:r>
            <a:r>
              <a:rPr lang="en-US" altLang="zh-CN" sz="2400" dirty="0" smtClean="0">
                <a:solidFill>
                  <a:schemeClr val="tx1"/>
                </a:solidFill>
                <a:latin typeface="+mn-lt"/>
                <a:ea typeface="+mn-ea"/>
                <a:cs typeface="+mn-cs"/>
              </a:rPr>
              <a:t>94%</a:t>
            </a:r>
            <a:r>
              <a:rPr lang="zh-CN" altLang="zh-CN" sz="2400" dirty="0" smtClean="0">
                <a:solidFill>
                  <a:schemeClr val="tx1"/>
                </a:solidFill>
                <a:latin typeface="+mn-lt"/>
                <a:ea typeface="+mn-ea"/>
                <a:cs typeface="+mn-cs"/>
              </a:rPr>
              <a:t>的复杂性</a:t>
            </a:r>
            <a:r>
              <a:rPr lang="zh-CN" altLang="zh-CN" sz="2400" dirty="0" smtClean="0">
                <a:solidFill>
                  <a:schemeClr val="tx1"/>
                </a:solidFill>
                <a:latin typeface="+mn-lt"/>
                <a:ea typeface="+mn-ea"/>
                <a:cs typeface="+mn-cs"/>
              </a:rPr>
              <a:t>。</a:t>
            </a:r>
            <a:endParaRPr lang="en-US" altLang="zh-CN" sz="2400" dirty="0" smtClean="0">
              <a:solidFill>
                <a:schemeClr val="tx1"/>
              </a:solidFill>
              <a:latin typeface="+mn-lt"/>
              <a:ea typeface="+mn-ea"/>
              <a:cs typeface="+mn-cs"/>
            </a:endParaRPr>
          </a:p>
          <a:p>
            <a:pPr marL="0" indent="0" eaLnBrk="1" hangingPunct="1">
              <a:lnSpc>
                <a:spcPts val="3360"/>
              </a:lnSpc>
              <a:buNone/>
              <a:defRPr/>
            </a:pPr>
            <a:endParaRPr lang="en-US" altLang="zh-CN" sz="2400" dirty="0" smtClean="0"/>
          </a:p>
          <a:p>
            <a:pPr marL="0" indent="0" eaLnBrk="1" hangingPunct="1">
              <a:lnSpc>
                <a:spcPts val="3360"/>
              </a:lnSpc>
              <a:buNone/>
              <a:defRPr/>
            </a:pPr>
            <a:endParaRPr lang="en-US" altLang="zh-CN" sz="2400" dirty="0" smtClean="0">
              <a:solidFill>
                <a:schemeClr val="tx1"/>
              </a:solidFill>
              <a:latin typeface="+mn-lt"/>
              <a:ea typeface="+mn-ea"/>
              <a:cs typeface="+mn-cs"/>
            </a:endParaRPr>
          </a:p>
          <a:p>
            <a:pPr marL="0" indent="0" eaLnBrk="1" hangingPunct="1">
              <a:lnSpc>
                <a:spcPts val="3360"/>
              </a:lnSpc>
              <a:buNone/>
              <a:defRPr/>
            </a:pPr>
            <a:endParaRPr lang="en-US" altLang="zh-CN" sz="2400" dirty="0" smtClean="0"/>
          </a:p>
          <a:p>
            <a:pPr marL="0" indent="0" eaLnBrk="1" hangingPunct="1">
              <a:lnSpc>
                <a:spcPts val="3360"/>
              </a:lnSpc>
              <a:buNone/>
              <a:defRPr/>
            </a:pPr>
            <a:endParaRPr lang="en-US" altLang="zh-CN" sz="2400" dirty="0" smtClean="0">
              <a:solidFill>
                <a:schemeClr val="tx1"/>
              </a:solidFill>
              <a:latin typeface="+mn-lt"/>
              <a:ea typeface="+mn-ea"/>
              <a:cs typeface="+mn-cs"/>
            </a:endParaRPr>
          </a:p>
          <a:p>
            <a:pPr marL="0" indent="0" eaLnBrk="1" hangingPunct="1">
              <a:lnSpc>
                <a:spcPts val="3360"/>
              </a:lnSpc>
              <a:buNone/>
              <a:defRPr/>
            </a:pPr>
            <a:endParaRPr lang="en-US" altLang="zh-CN" sz="2400" dirty="0" smtClean="0"/>
          </a:p>
          <a:p>
            <a:pPr marL="0" indent="0" eaLnBrk="1" hangingPunct="1">
              <a:lnSpc>
                <a:spcPts val="3360"/>
              </a:lnSpc>
              <a:buNone/>
              <a:defRPr/>
            </a:pPr>
            <a:r>
              <a:rPr lang="en-US" altLang="zh-CN" sz="2400" dirty="0" smtClean="0"/>
              <a:t> </a:t>
            </a:r>
            <a:r>
              <a:rPr lang="en-US" altLang="zh-CN" sz="2400" dirty="0" smtClean="0"/>
              <a:t>      </a:t>
            </a:r>
            <a:r>
              <a:rPr lang="zh-CN" altLang="zh-CN" sz="2400" dirty="0" smtClean="0">
                <a:solidFill>
                  <a:schemeClr val="tx1"/>
                </a:solidFill>
                <a:latin typeface="+mn-lt"/>
                <a:ea typeface="+mn-ea"/>
                <a:cs typeface="+mn-cs"/>
              </a:rPr>
              <a:t>我们</a:t>
            </a:r>
            <a:r>
              <a:rPr lang="zh-CN" altLang="zh-CN" sz="2400" dirty="0" smtClean="0">
                <a:solidFill>
                  <a:schemeClr val="tx1"/>
                </a:solidFill>
                <a:latin typeface="+mn-lt"/>
                <a:ea typeface="+mn-ea"/>
                <a:cs typeface="+mn-cs"/>
              </a:rPr>
              <a:t>所提出的多速率结构也节省了动态范围压缩器的计算量。与单速率的结构相比我们的设计节省了</a:t>
            </a:r>
            <a:r>
              <a:rPr lang="en-US" altLang="zh-CN" sz="2400" dirty="0" smtClean="0">
                <a:solidFill>
                  <a:schemeClr val="tx1"/>
                </a:solidFill>
                <a:latin typeface="+mn-lt"/>
                <a:ea typeface="+mn-ea"/>
                <a:cs typeface="+mn-cs"/>
              </a:rPr>
              <a:t>84%</a:t>
            </a:r>
            <a:r>
              <a:rPr lang="zh-CN" altLang="zh-CN" sz="2400" dirty="0" smtClean="0">
                <a:solidFill>
                  <a:schemeClr val="tx1"/>
                </a:solidFill>
                <a:latin typeface="+mn-lt"/>
                <a:ea typeface="+mn-ea"/>
                <a:cs typeface="+mn-cs"/>
              </a:rPr>
              <a:t>的计算量。而且，我们改善后的压缩算法在</a:t>
            </a:r>
            <a:r>
              <a:rPr lang="en-US" altLang="zh-CN" sz="2400" dirty="0" smtClean="0">
                <a:solidFill>
                  <a:schemeClr val="tx1"/>
                </a:solidFill>
                <a:latin typeface="+mn-lt"/>
                <a:ea typeface="+mn-ea"/>
                <a:cs typeface="+mn-cs"/>
              </a:rPr>
              <a:t>SPL</a:t>
            </a:r>
            <a:r>
              <a:rPr lang="zh-CN" altLang="zh-CN" sz="2400" dirty="0" smtClean="0">
                <a:solidFill>
                  <a:schemeClr val="tx1"/>
                </a:solidFill>
                <a:latin typeface="+mn-lt"/>
                <a:ea typeface="+mn-ea"/>
                <a:cs typeface="+mn-cs"/>
              </a:rPr>
              <a:t>计算中只需要一个缓存。者有效的节省了</a:t>
            </a:r>
            <a:r>
              <a:rPr lang="en-US" altLang="zh-CN" sz="2400" dirty="0" smtClean="0">
                <a:solidFill>
                  <a:schemeClr val="tx1"/>
                </a:solidFill>
                <a:latin typeface="+mn-lt"/>
                <a:ea typeface="+mn-ea"/>
                <a:cs typeface="+mn-cs"/>
              </a:rPr>
              <a:t>99%</a:t>
            </a:r>
            <a:r>
              <a:rPr lang="zh-CN" altLang="zh-CN" sz="2400" dirty="0" smtClean="0">
                <a:solidFill>
                  <a:schemeClr val="tx1"/>
                </a:solidFill>
                <a:latin typeface="+mn-lt"/>
                <a:ea typeface="+mn-ea"/>
                <a:cs typeface="+mn-cs"/>
              </a:rPr>
              <a:t>的存储空间。</a:t>
            </a:r>
          </a:p>
          <a:p>
            <a:pPr marL="0" indent="0" eaLnBrk="1" hangingPunct="1">
              <a:lnSpc>
                <a:spcPts val="3360"/>
              </a:lnSpc>
              <a:buNone/>
              <a:defRPr/>
            </a:pPr>
            <a:endParaRPr lang="zh-CN" altLang="zh-CN" sz="2400" dirty="0" smtClean="0">
              <a:solidFill>
                <a:schemeClr val="tx1"/>
              </a:solidFill>
              <a:latin typeface="+mn-lt"/>
              <a:ea typeface="+mn-ea"/>
              <a:cs typeface="+mn-cs"/>
            </a:endParaRPr>
          </a:p>
        </p:txBody>
      </p:sp>
      <p:sp>
        <p:nvSpPr>
          <p:cNvPr id="5120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120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734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734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939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939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9398"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349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349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3494"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3496"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3498"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3500"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3502" name="Rectangle 1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656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656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6566"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861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270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270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680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680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6806"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8089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80900"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80902"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80904"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80906"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80908"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80910" name="Rectangle 1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80912" name="Rectangle 1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8091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46" name="日期占位符 5"/>
          <p:cNvSpPr>
            <a:spLocks noGrp="1"/>
          </p:cNvSpPr>
          <p:nvPr>
            <p:ph type="dt" sz="quarter" idx="12"/>
          </p:nvPr>
        </p:nvSpPr>
        <p:spPr>
          <a:xfrm>
            <a:off x="457200" y="6165304"/>
            <a:ext cx="2133600" cy="476250"/>
          </a:xfrm>
          <a:noFill/>
          <a:ln>
            <a:miter lim="800000"/>
            <a:headEnd/>
            <a:tailEnd/>
          </a:ln>
        </p:spPr>
        <p:txBody>
          <a:bodyPr/>
          <a:lstStyle/>
          <a:p>
            <a:fld id="{C6A4B62F-7EF2-4AC8-A109-51C400F631DA}" type="datetime1">
              <a:rPr lang="zh-CN" altLang="en-US" sz="1400" smtClean="0"/>
              <a:pPr/>
              <a:t>2015/12/8</a:t>
            </a:fld>
            <a:endParaRPr lang="en-US" altLang="zh-CN" dirty="0" smtClean="0"/>
          </a:p>
        </p:txBody>
      </p:sp>
      <p:pic>
        <p:nvPicPr>
          <p:cNvPr id="37" name="图片 36"/>
          <p:cNvPicPr/>
          <p:nvPr/>
        </p:nvPicPr>
        <p:blipFill>
          <a:blip r:embed="rId3" cstate="print"/>
          <a:srcRect/>
          <a:stretch>
            <a:fillRect/>
          </a:stretch>
        </p:blipFill>
        <p:spPr bwMode="auto">
          <a:xfrm>
            <a:off x="1043608" y="1844824"/>
            <a:ext cx="7128792" cy="266429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6"/>
          <p:cNvSpPr>
            <a:spLocks noGrp="1" noChangeArrowheads="1"/>
          </p:cNvSpPr>
          <p:nvPr>
            <p:ph type="title"/>
          </p:nvPr>
        </p:nvSpPr>
        <p:spPr>
          <a:xfrm>
            <a:off x="467544" y="332656"/>
            <a:ext cx="8229600" cy="739552"/>
          </a:xfrm>
        </p:spPr>
        <p:txBody>
          <a:bodyPr/>
          <a:lstStyle/>
          <a:p>
            <a:r>
              <a:rPr lang="en-US" altLang="zh-CN" sz="2400" b="1" dirty="0" smtClean="0">
                <a:solidFill>
                  <a:schemeClr val="tx1"/>
                </a:solidFill>
                <a:latin typeface="+mj-lt"/>
                <a:ea typeface="+mj-ea"/>
                <a:cs typeface="+mj-cs"/>
              </a:rPr>
              <a:t>V. </a:t>
            </a:r>
            <a:r>
              <a:rPr lang="zh-CN" altLang="zh-CN" sz="2400" b="1" dirty="0" smtClean="0">
                <a:solidFill>
                  <a:schemeClr val="tx1"/>
                </a:solidFill>
                <a:latin typeface="+mj-lt"/>
                <a:ea typeface="+mj-ea"/>
                <a:cs typeface="+mj-cs"/>
              </a:rPr>
              <a:t>结果分析</a:t>
            </a:r>
            <a:endParaRPr lang="zh-CN" altLang="zh-CN" sz="2400" dirty="0"/>
          </a:p>
        </p:txBody>
      </p:sp>
      <p:sp>
        <p:nvSpPr>
          <p:cNvPr id="89136" name="Rectangle 48"/>
          <p:cNvSpPr>
            <a:spLocks noGrp="1" noChangeArrowheads="1"/>
          </p:cNvSpPr>
          <p:nvPr>
            <p:ph type="body" idx="1"/>
          </p:nvPr>
        </p:nvSpPr>
        <p:spPr>
          <a:xfrm>
            <a:off x="457200" y="980728"/>
            <a:ext cx="8363272" cy="5328592"/>
          </a:xfrm>
        </p:spPr>
        <p:txBody>
          <a:bodyPr/>
          <a:lstStyle/>
          <a:p>
            <a:pPr marL="0" indent="0" eaLnBrk="1" hangingPunct="1">
              <a:lnSpc>
                <a:spcPts val="3360"/>
              </a:lnSpc>
              <a:buNone/>
              <a:defRPr/>
            </a:pPr>
            <a:r>
              <a:rPr lang="en-US" altLang="zh-CN" sz="2400" i="1" dirty="0" smtClean="0">
                <a:solidFill>
                  <a:schemeClr val="tx1"/>
                </a:solidFill>
                <a:latin typeface="+mn-lt"/>
                <a:ea typeface="+mn-ea"/>
                <a:cs typeface="+mn-cs"/>
              </a:rPr>
              <a:t>B. </a:t>
            </a:r>
            <a:r>
              <a:rPr lang="zh-CN" altLang="zh-CN" sz="2400" i="1" dirty="0" smtClean="0">
                <a:solidFill>
                  <a:schemeClr val="tx1"/>
                </a:solidFill>
                <a:latin typeface="+mn-lt"/>
                <a:ea typeface="+mn-ea"/>
                <a:cs typeface="+mn-cs"/>
              </a:rPr>
              <a:t>冲击和释放时间测量</a:t>
            </a:r>
            <a:endParaRPr lang="zh-CN" altLang="zh-CN" sz="2400" dirty="0" smtClean="0">
              <a:solidFill>
                <a:schemeClr val="tx1"/>
              </a:solidFill>
              <a:latin typeface="+mn-lt"/>
              <a:ea typeface="+mn-ea"/>
              <a:cs typeface="+mn-cs"/>
            </a:endParaRPr>
          </a:p>
          <a:p>
            <a:pPr marL="0" indent="0" eaLnBrk="1" hangingPunct="1">
              <a:lnSpc>
                <a:spcPts val="3360"/>
              </a:lnSpc>
              <a:buNone/>
              <a:defRPr/>
            </a:pPr>
            <a:r>
              <a:rPr lang="zh-CN" altLang="zh-CN" sz="2400" dirty="0" smtClean="0">
                <a:solidFill>
                  <a:schemeClr val="tx1"/>
                </a:solidFill>
                <a:latin typeface="+mn-lt"/>
                <a:ea typeface="+mn-ea"/>
                <a:cs typeface="+mn-cs"/>
              </a:rPr>
              <a:t>我们按如下方式设计和审核优化过的压缩算法。冲击和释放时间分别是</a:t>
            </a:r>
            <a:r>
              <a:rPr lang="en-US" altLang="zh-CN" sz="2400" dirty="0" smtClean="0">
                <a:solidFill>
                  <a:schemeClr val="tx1"/>
                </a:solidFill>
                <a:latin typeface="+mn-lt"/>
                <a:ea typeface="+mn-ea"/>
                <a:cs typeface="+mn-cs"/>
              </a:rPr>
              <a:t>10</a:t>
            </a:r>
            <a:r>
              <a:rPr lang="zh-CN" altLang="zh-CN" sz="2400" dirty="0" smtClean="0">
                <a:solidFill>
                  <a:schemeClr val="tx1"/>
                </a:solidFill>
                <a:latin typeface="+mn-lt"/>
                <a:ea typeface="+mn-ea"/>
                <a:cs typeface="+mn-cs"/>
              </a:rPr>
              <a:t>和</a:t>
            </a:r>
            <a:r>
              <a:rPr lang="en-US" altLang="zh-CN" sz="2400" dirty="0" smtClean="0">
                <a:solidFill>
                  <a:schemeClr val="tx1"/>
                </a:solidFill>
                <a:latin typeface="+mn-lt"/>
                <a:ea typeface="+mn-ea"/>
                <a:cs typeface="+mn-cs"/>
              </a:rPr>
              <a:t>100</a:t>
            </a:r>
            <a:r>
              <a:rPr lang="zh-CN" altLang="zh-CN" sz="2400" dirty="0" smtClean="0">
                <a:solidFill>
                  <a:schemeClr val="tx1"/>
                </a:solidFill>
                <a:latin typeface="+mn-lt"/>
                <a:ea typeface="+mn-ea"/>
                <a:cs typeface="+mn-cs"/>
              </a:rPr>
              <a:t>毫秒。输入输出声压级对比如图二（</a:t>
            </a:r>
            <a:r>
              <a:rPr lang="en-US" altLang="zh-CN" sz="2400" dirty="0" smtClean="0">
                <a:solidFill>
                  <a:schemeClr val="tx1"/>
                </a:solidFill>
                <a:latin typeface="+mn-lt"/>
                <a:ea typeface="+mn-ea"/>
                <a:cs typeface="+mn-cs"/>
              </a:rPr>
              <a:t>b</a:t>
            </a:r>
            <a:r>
              <a:rPr lang="zh-CN" altLang="zh-CN" sz="2400" dirty="0" smtClean="0">
                <a:solidFill>
                  <a:schemeClr val="tx1"/>
                </a:solidFill>
                <a:latin typeface="+mn-lt"/>
                <a:ea typeface="+mn-ea"/>
                <a:cs typeface="+mn-cs"/>
              </a:rPr>
              <a:t>）所示。我们使用</a:t>
            </a:r>
            <a:r>
              <a:rPr lang="en-US" altLang="zh-CN" sz="2400" dirty="0" smtClean="0">
                <a:solidFill>
                  <a:schemeClr val="tx1"/>
                </a:solidFill>
                <a:latin typeface="+mn-lt"/>
                <a:ea typeface="+mn-ea"/>
                <a:cs typeface="+mn-cs"/>
              </a:rPr>
              <a:t>ANSI S3.22</a:t>
            </a:r>
            <a:r>
              <a:rPr lang="zh-CN" altLang="zh-CN" sz="2400" dirty="0" smtClean="0">
                <a:solidFill>
                  <a:schemeClr val="tx1"/>
                </a:solidFill>
                <a:latin typeface="+mn-lt"/>
                <a:ea typeface="+mn-ea"/>
                <a:cs typeface="+mn-cs"/>
              </a:rPr>
              <a:t>标准所描述的流程和刺激物来测量冲击和释放时间。根据这个标准，指定的和测量所得的时间应该在</a:t>
            </a:r>
            <a:r>
              <a:rPr lang="en-US" altLang="zh-CN" sz="2400" dirty="0" smtClean="0">
                <a:solidFill>
                  <a:schemeClr val="tx1"/>
                </a:solidFill>
                <a:latin typeface="+mn-lt"/>
                <a:ea typeface="+mn-ea"/>
                <a:cs typeface="+mn-cs"/>
              </a:rPr>
              <a:t>5</a:t>
            </a:r>
            <a:r>
              <a:rPr lang="zh-CN" altLang="zh-CN" sz="2400" dirty="0" smtClean="0">
                <a:solidFill>
                  <a:schemeClr val="tx1"/>
                </a:solidFill>
                <a:latin typeface="+mn-lt"/>
                <a:ea typeface="+mn-ea"/>
                <a:cs typeface="+mn-cs"/>
              </a:rPr>
              <a:t>毫秒或</a:t>
            </a:r>
            <a:r>
              <a:rPr lang="en-US" altLang="zh-CN" sz="2400" dirty="0" smtClean="0">
                <a:solidFill>
                  <a:schemeClr val="tx1"/>
                </a:solidFill>
                <a:latin typeface="+mn-lt"/>
                <a:ea typeface="+mn-ea"/>
                <a:cs typeface="+mn-cs"/>
              </a:rPr>
              <a:t>50%</a:t>
            </a:r>
            <a:r>
              <a:rPr lang="zh-CN" altLang="zh-CN" sz="2400" dirty="0" smtClean="0">
                <a:solidFill>
                  <a:schemeClr val="tx1"/>
                </a:solidFill>
                <a:latin typeface="+mn-lt"/>
                <a:ea typeface="+mn-ea"/>
                <a:cs typeface="+mn-cs"/>
              </a:rPr>
              <a:t>以内，谁大谁小并无差别。表二是文献</a:t>
            </a:r>
            <a:r>
              <a:rPr lang="en-US" altLang="zh-CN" sz="2400" dirty="0" smtClean="0">
                <a:solidFill>
                  <a:schemeClr val="tx1"/>
                </a:solidFill>
                <a:latin typeface="+mn-lt"/>
                <a:ea typeface="+mn-ea"/>
                <a:cs typeface="+mn-cs"/>
              </a:rPr>
              <a:t>[2]</a:t>
            </a:r>
            <a:r>
              <a:rPr lang="zh-CN" altLang="zh-CN" sz="2400" dirty="0" smtClean="0">
                <a:solidFill>
                  <a:schemeClr val="tx1"/>
                </a:solidFill>
                <a:latin typeface="+mn-lt"/>
                <a:ea typeface="+mn-ea"/>
                <a:cs typeface="+mn-cs"/>
              </a:rPr>
              <a:t>和本文所提出的两种优化过的压缩算法测量结果的小结。这些算法在冲击和释放时间控制机制上存在差别。正如第四部分所描述的那样，我们关于冲击和释放时间的第一种设计是图三所示算法的一个改版。但是第二种设计方法采用了在</a:t>
            </a:r>
            <a:r>
              <a:rPr lang="en-US" altLang="zh-CN" sz="2400" dirty="0" smtClean="0">
                <a:solidFill>
                  <a:schemeClr val="tx1"/>
                </a:solidFill>
                <a:latin typeface="+mn-lt"/>
                <a:ea typeface="+mn-ea"/>
                <a:cs typeface="+mn-cs"/>
              </a:rPr>
              <a:t>SPL</a:t>
            </a:r>
            <a:r>
              <a:rPr lang="zh-CN" altLang="zh-CN" sz="2400" dirty="0" smtClean="0">
                <a:solidFill>
                  <a:schemeClr val="tx1"/>
                </a:solidFill>
                <a:latin typeface="+mn-lt"/>
                <a:ea typeface="+mn-ea"/>
                <a:cs typeface="+mn-cs"/>
              </a:rPr>
              <a:t>计算模块中使用嵌入的冲击和释放时间控制。我们所提出的两种方法有不同的行为方式，因此得到了两类不同</a:t>
            </a:r>
            <a:r>
              <a:rPr lang="zh-CN" altLang="zh-CN" sz="2400" dirty="0" smtClean="0">
                <a:solidFill>
                  <a:schemeClr val="tx1"/>
                </a:solidFill>
                <a:latin typeface="+mn-lt"/>
                <a:ea typeface="+mn-ea"/>
                <a:cs typeface="+mn-cs"/>
              </a:rPr>
              <a:t>的</a:t>
            </a:r>
            <a:endParaRPr lang="zh-CN" altLang="zh-CN" sz="2400" dirty="0" smtClean="0">
              <a:solidFill>
                <a:schemeClr val="tx1"/>
              </a:solidFill>
              <a:latin typeface="+mn-lt"/>
              <a:ea typeface="+mn-ea"/>
              <a:cs typeface="+mn-cs"/>
            </a:endParaRPr>
          </a:p>
        </p:txBody>
      </p:sp>
      <p:sp>
        <p:nvSpPr>
          <p:cNvPr id="5120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120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734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734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939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939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9398"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349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349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3494"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3496"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3498"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3500"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3502" name="Rectangle 1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656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656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6566"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861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270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270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680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680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6806"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8089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80900"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80902"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80904"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80906"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80908"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80910" name="Rectangle 1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80912" name="Rectangle 1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8091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46" name="日期占位符 5"/>
          <p:cNvSpPr>
            <a:spLocks noGrp="1"/>
          </p:cNvSpPr>
          <p:nvPr>
            <p:ph type="dt" sz="quarter" idx="12"/>
          </p:nvPr>
        </p:nvSpPr>
        <p:spPr>
          <a:xfrm>
            <a:off x="457200" y="6165304"/>
            <a:ext cx="2133600" cy="476250"/>
          </a:xfrm>
          <a:noFill/>
          <a:ln>
            <a:miter lim="800000"/>
            <a:headEnd/>
            <a:tailEnd/>
          </a:ln>
        </p:spPr>
        <p:txBody>
          <a:bodyPr/>
          <a:lstStyle/>
          <a:p>
            <a:fld id="{C6A4B62F-7EF2-4AC8-A109-51C400F631DA}" type="datetime1">
              <a:rPr lang="zh-CN" altLang="en-US" sz="1400" smtClean="0"/>
              <a:pPr/>
              <a:t>2015/12/8</a:t>
            </a:fld>
            <a:endParaRPr lang="en-US" altLang="zh-CN" dirty="0"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6"/>
          <p:cNvSpPr>
            <a:spLocks noGrp="1" noChangeArrowheads="1"/>
          </p:cNvSpPr>
          <p:nvPr>
            <p:ph type="title"/>
          </p:nvPr>
        </p:nvSpPr>
        <p:spPr>
          <a:xfrm>
            <a:off x="467544" y="332656"/>
            <a:ext cx="8229600" cy="739552"/>
          </a:xfrm>
        </p:spPr>
        <p:txBody>
          <a:bodyPr/>
          <a:lstStyle/>
          <a:p>
            <a:r>
              <a:rPr lang="en-US" altLang="zh-CN" sz="2400" b="1" dirty="0" smtClean="0">
                <a:solidFill>
                  <a:schemeClr val="tx1"/>
                </a:solidFill>
                <a:latin typeface="+mj-lt"/>
                <a:ea typeface="+mj-ea"/>
                <a:cs typeface="+mj-cs"/>
              </a:rPr>
              <a:t>V. </a:t>
            </a:r>
            <a:r>
              <a:rPr lang="zh-CN" altLang="zh-CN" sz="2400" b="1" dirty="0" smtClean="0">
                <a:solidFill>
                  <a:schemeClr val="tx1"/>
                </a:solidFill>
                <a:latin typeface="+mj-lt"/>
                <a:ea typeface="+mj-ea"/>
                <a:cs typeface="+mj-cs"/>
              </a:rPr>
              <a:t>结果分析</a:t>
            </a:r>
            <a:endParaRPr lang="zh-CN" altLang="zh-CN" sz="2400" dirty="0"/>
          </a:p>
        </p:txBody>
      </p:sp>
      <p:sp>
        <p:nvSpPr>
          <p:cNvPr id="89136" name="Rectangle 48"/>
          <p:cNvSpPr>
            <a:spLocks noGrp="1" noChangeArrowheads="1"/>
          </p:cNvSpPr>
          <p:nvPr>
            <p:ph type="body" idx="1"/>
          </p:nvPr>
        </p:nvSpPr>
        <p:spPr>
          <a:xfrm>
            <a:off x="457200" y="980728"/>
            <a:ext cx="8363272" cy="5328592"/>
          </a:xfrm>
        </p:spPr>
        <p:txBody>
          <a:bodyPr/>
          <a:lstStyle/>
          <a:p>
            <a:pPr marL="0" indent="0" eaLnBrk="1" hangingPunct="1">
              <a:lnSpc>
                <a:spcPts val="3360"/>
              </a:lnSpc>
              <a:buNone/>
              <a:defRPr/>
            </a:pPr>
            <a:r>
              <a:rPr lang="zh-CN" altLang="en-US" sz="2400" dirty="0" smtClean="0">
                <a:solidFill>
                  <a:schemeClr val="tx1"/>
                </a:solidFill>
                <a:latin typeface="+mn-lt"/>
                <a:ea typeface="+mn-ea"/>
                <a:cs typeface="+mn-cs"/>
              </a:rPr>
              <a:t>测量</a:t>
            </a:r>
            <a:r>
              <a:rPr lang="zh-CN" altLang="zh-CN" sz="2400" dirty="0" smtClean="0">
                <a:solidFill>
                  <a:schemeClr val="tx1"/>
                </a:solidFill>
                <a:latin typeface="+mn-lt"/>
                <a:ea typeface="+mn-ea"/>
                <a:cs typeface="+mn-cs"/>
              </a:rPr>
              <a:t>结果</a:t>
            </a:r>
            <a:r>
              <a:rPr lang="zh-CN" altLang="zh-CN" sz="2400" dirty="0" smtClean="0">
                <a:solidFill>
                  <a:schemeClr val="tx1"/>
                </a:solidFill>
                <a:latin typeface="+mn-lt"/>
                <a:ea typeface="+mn-ea"/>
                <a:cs typeface="+mn-cs"/>
              </a:rPr>
              <a:t>。但是，他们也都减小了计算所需的存储空间并且测量所得的时间都在</a:t>
            </a:r>
            <a:r>
              <a:rPr lang="en-US" altLang="zh-CN" sz="2400" dirty="0" smtClean="0">
                <a:solidFill>
                  <a:schemeClr val="tx1"/>
                </a:solidFill>
                <a:latin typeface="+mn-lt"/>
                <a:ea typeface="+mn-ea"/>
                <a:cs typeface="+mn-cs"/>
              </a:rPr>
              <a:t>ANSI S3.22</a:t>
            </a:r>
            <a:r>
              <a:rPr lang="zh-CN" altLang="zh-CN" sz="2400" dirty="0" smtClean="0">
                <a:solidFill>
                  <a:schemeClr val="tx1"/>
                </a:solidFill>
                <a:latin typeface="+mn-lt"/>
                <a:ea typeface="+mn-ea"/>
                <a:cs typeface="+mn-cs"/>
              </a:rPr>
              <a:t>标准所规定的误差范围之内。因此，我们目前正在研究者两类优化过的压缩算法的主观感受和他们在助听效果上的性能，以此来找出那种设计是更好的。</a:t>
            </a:r>
          </a:p>
          <a:p>
            <a:pPr marL="0" indent="0" eaLnBrk="1" hangingPunct="1">
              <a:lnSpc>
                <a:spcPts val="3360"/>
              </a:lnSpc>
              <a:buNone/>
              <a:defRPr/>
            </a:pPr>
            <a:endParaRPr lang="zh-CN" altLang="zh-CN" sz="2400" dirty="0" smtClean="0">
              <a:solidFill>
                <a:schemeClr val="tx1"/>
              </a:solidFill>
              <a:latin typeface="+mn-lt"/>
              <a:ea typeface="+mn-ea"/>
              <a:cs typeface="+mn-cs"/>
            </a:endParaRPr>
          </a:p>
        </p:txBody>
      </p:sp>
      <p:sp>
        <p:nvSpPr>
          <p:cNvPr id="5120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120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734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734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939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939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9398"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349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349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3494"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3496"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3498"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3500"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3502" name="Rectangle 1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656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656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6566"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861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270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270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680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680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6806"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8089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80900"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80902"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80904"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80906"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80908"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80910" name="Rectangle 1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80912" name="Rectangle 1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8091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46" name="日期占位符 5"/>
          <p:cNvSpPr>
            <a:spLocks noGrp="1"/>
          </p:cNvSpPr>
          <p:nvPr>
            <p:ph type="dt" sz="quarter" idx="12"/>
          </p:nvPr>
        </p:nvSpPr>
        <p:spPr>
          <a:xfrm>
            <a:off x="457200" y="6165304"/>
            <a:ext cx="2133600" cy="476250"/>
          </a:xfrm>
          <a:noFill/>
          <a:ln>
            <a:miter lim="800000"/>
            <a:headEnd/>
            <a:tailEnd/>
          </a:ln>
        </p:spPr>
        <p:txBody>
          <a:bodyPr/>
          <a:lstStyle/>
          <a:p>
            <a:fld id="{C6A4B62F-7EF2-4AC8-A109-51C400F631DA}" type="datetime1">
              <a:rPr lang="zh-CN" altLang="en-US" sz="1400" smtClean="0"/>
              <a:pPr/>
              <a:t>2015/12/8</a:t>
            </a:fld>
            <a:endParaRPr lang="en-US" altLang="zh-CN" dirty="0" smtClean="0"/>
          </a:p>
        </p:txBody>
      </p:sp>
      <p:pic>
        <p:nvPicPr>
          <p:cNvPr id="37" name="图片 36"/>
          <p:cNvPicPr/>
          <p:nvPr/>
        </p:nvPicPr>
        <p:blipFill>
          <a:blip r:embed="rId3" cstate="print"/>
          <a:srcRect/>
          <a:stretch>
            <a:fillRect/>
          </a:stretch>
        </p:blipFill>
        <p:spPr bwMode="auto">
          <a:xfrm>
            <a:off x="1187624" y="3501008"/>
            <a:ext cx="6696744" cy="230425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6"/>
          <p:cNvSpPr>
            <a:spLocks noGrp="1" noChangeArrowheads="1"/>
          </p:cNvSpPr>
          <p:nvPr>
            <p:ph type="title"/>
          </p:nvPr>
        </p:nvSpPr>
        <p:spPr>
          <a:xfrm>
            <a:off x="467544" y="332656"/>
            <a:ext cx="8229600" cy="739552"/>
          </a:xfrm>
        </p:spPr>
        <p:txBody>
          <a:bodyPr/>
          <a:lstStyle/>
          <a:p>
            <a:r>
              <a:rPr lang="en-US" altLang="zh-CN" sz="2400" b="1" dirty="0" smtClean="0">
                <a:solidFill>
                  <a:schemeClr val="tx1"/>
                </a:solidFill>
                <a:latin typeface="+mj-lt"/>
                <a:ea typeface="+mj-ea"/>
                <a:cs typeface="+mj-cs"/>
              </a:rPr>
              <a:t>VI. </a:t>
            </a:r>
            <a:r>
              <a:rPr lang="zh-CN" altLang="zh-CN" sz="2400" b="1" dirty="0" smtClean="0">
                <a:solidFill>
                  <a:schemeClr val="tx1"/>
                </a:solidFill>
                <a:latin typeface="+mj-lt"/>
                <a:ea typeface="+mj-ea"/>
                <a:cs typeface="+mj-cs"/>
              </a:rPr>
              <a:t>结论</a:t>
            </a:r>
            <a:endParaRPr lang="zh-CN" altLang="zh-CN" sz="2400" dirty="0"/>
          </a:p>
        </p:txBody>
      </p:sp>
      <p:sp>
        <p:nvSpPr>
          <p:cNvPr id="89136" name="Rectangle 48"/>
          <p:cNvSpPr>
            <a:spLocks noGrp="1" noChangeArrowheads="1"/>
          </p:cNvSpPr>
          <p:nvPr>
            <p:ph type="body" idx="1"/>
          </p:nvPr>
        </p:nvSpPr>
        <p:spPr>
          <a:xfrm>
            <a:off x="457200" y="980728"/>
            <a:ext cx="8363272" cy="5328592"/>
          </a:xfrm>
        </p:spPr>
        <p:txBody>
          <a:bodyPr/>
          <a:lstStyle/>
          <a:p>
            <a:pPr marL="0" indent="0" eaLnBrk="1" hangingPunct="1">
              <a:lnSpc>
                <a:spcPts val="3360"/>
              </a:lnSpc>
              <a:buNone/>
              <a:defRPr/>
            </a:pPr>
            <a:r>
              <a:rPr lang="zh-CN" altLang="zh-CN" sz="2400" dirty="0" smtClean="0">
                <a:solidFill>
                  <a:schemeClr val="tx1"/>
                </a:solidFill>
                <a:latin typeface="+mn-lt"/>
                <a:ea typeface="+mn-ea"/>
                <a:cs typeface="+mn-cs"/>
              </a:rPr>
              <a:t>本文提出了一种可以减小听觉补偿复杂度的多速率的结构。所提出的基于</a:t>
            </a:r>
            <a:r>
              <a:rPr lang="en-US" altLang="zh-CN" sz="2400" dirty="0" smtClean="0">
                <a:solidFill>
                  <a:schemeClr val="tx1"/>
                </a:solidFill>
                <a:latin typeface="+mn-lt"/>
                <a:ea typeface="+mn-ea"/>
                <a:cs typeface="+mn-cs"/>
              </a:rPr>
              <a:t>FIR</a:t>
            </a:r>
            <a:r>
              <a:rPr lang="zh-CN" altLang="zh-CN" sz="2400" dirty="0" smtClean="0">
                <a:solidFill>
                  <a:schemeClr val="tx1"/>
                </a:solidFill>
                <a:latin typeface="+mn-lt"/>
                <a:ea typeface="+mn-ea"/>
                <a:cs typeface="+mn-cs"/>
              </a:rPr>
              <a:t>的</a:t>
            </a:r>
            <a:r>
              <a:rPr lang="en-US" altLang="zh-CN" sz="2400" dirty="0" smtClean="0">
                <a:solidFill>
                  <a:schemeClr val="tx1"/>
                </a:solidFill>
                <a:latin typeface="+mn-lt"/>
                <a:ea typeface="+mn-ea"/>
                <a:cs typeface="+mn-cs"/>
              </a:rPr>
              <a:t>1/3</a:t>
            </a:r>
            <a:r>
              <a:rPr lang="zh-CN" altLang="zh-CN" sz="2400" dirty="0" smtClean="0">
                <a:solidFill>
                  <a:schemeClr val="tx1"/>
                </a:solidFill>
                <a:latin typeface="+mn-lt"/>
                <a:ea typeface="+mn-ea"/>
                <a:cs typeface="+mn-cs"/>
              </a:rPr>
              <a:t>倍频程滤波器组具有和</a:t>
            </a:r>
            <a:r>
              <a:rPr lang="en-US" altLang="zh-CN" sz="2400" dirty="0" smtClean="0">
                <a:solidFill>
                  <a:schemeClr val="tx1"/>
                </a:solidFill>
                <a:latin typeface="+mn-lt"/>
                <a:ea typeface="+mn-ea"/>
                <a:cs typeface="+mn-cs"/>
              </a:rPr>
              <a:t>IIR</a:t>
            </a:r>
            <a:r>
              <a:rPr lang="zh-CN" altLang="zh-CN" sz="2400" dirty="0" smtClean="0">
                <a:solidFill>
                  <a:schemeClr val="tx1"/>
                </a:solidFill>
                <a:latin typeface="+mn-lt"/>
                <a:ea typeface="+mn-ea"/>
                <a:cs typeface="+mn-cs"/>
              </a:rPr>
              <a:t>滤波器相当的复杂度，和普通的</a:t>
            </a:r>
            <a:r>
              <a:rPr lang="en-US" altLang="zh-CN" sz="2400" dirty="0" smtClean="0">
                <a:solidFill>
                  <a:schemeClr val="tx1"/>
                </a:solidFill>
                <a:latin typeface="+mn-lt"/>
                <a:ea typeface="+mn-ea"/>
                <a:cs typeface="+mn-cs"/>
              </a:rPr>
              <a:t>FIR</a:t>
            </a:r>
            <a:r>
              <a:rPr lang="zh-CN" altLang="zh-CN" sz="2400" dirty="0" smtClean="0">
                <a:solidFill>
                  <a:schemeClr val="tx1"/>
                </a:solidFill>
                <a:latin typeface="+mn-lt"/>
                <a:ea typeface="+mn-ea"/>
                <a:cs typeface="+mn-cs"/>
              </a:rPr>
              <a:t>滤波器相比它节约的将近</a:t>
            </a:r>
            <a:r>
              <a:rPr lang="en-US" altLang="zh-CN" sz="2400" dirty="0" smtClean="0">
                <a:solidFill>
                  <a:schemeClr val="tx1"/>
                </a:solidFill>
                <a:latin typeface="+mn-lt"/>
                <a:ea typeface="+mn-ea"/>
                <a:cs typeface="+mn-cs"/>
              </a:rPr>
              <a:t>94%</a:t>
            </a:r>
            <a:r>
              <a:rPr lang="zh-CN" altLang="zh-CN" sz="2400" dirty="0" smtClean="0">
                <a:solidFill>
                  <a:schemeClr val="tx1"/>
                </a:solidFill>
                <a:latin typeface="+mn-lt"/>
                <a:ea typeface="+mn-ea"/>
                <a:cs typeface="+mn-cs"/>
              </a:rPr>
              <a:t>的乘法运算。所提出的多速率近似不仅仅减少了滤波器组的数据速率，也有效的增加了每个频带的带宽，这使得</a:t>
            </a:r>
            <a:r>
              <a:rPr lang="en-US" altLang="zh-CN" sz="2400" dirty="0" smtClean="0">
                <a:solidFill>
                  <a:schemeClr val="tx1"/>
                </a:solidFill>
                <a:latin typeface="+mn-lt"/>
                <a:ea typeface="+mn-ea"/>
                <a:cs typeface="+mn-cs"/>
              </a:rPr>
              <a:t>FIR</a:t>
            </a:r>
            <a:r>
              <a:rPr lang="zh-CN" altLang="zh-CN" sz="2400" dirty="0" smtClean="0">
                <a:solidFill>
                  <a:schemeClr val="tx1"/>
                </a:solidFill>
                <a:latin typeface="+mn-lt"/>
                <a:ea typeface="+mn-ea"/>
                <a:cs typeface="+mn-cs"/>
              </a:rPr>
              <a:t>滤波器设计变得简单。另一方面，这个多速率设计也减少动态范围压缩器</a:t>
            </a:r>
            <a:r>
              <a:rPr lang="en-US" altLang="zh-CN" sz="2400" dirty="0" smtClean="0">
                <a:solidFill>
                  <a:schemeClr val="tx1"/>
                </a:solidFill>
                <a:latin typeface="+mn-lt"/>
                <a:ea typeface="+mn-ea"/>
                <a:cs typeface="+mn-cs"/>
              </a:rPr>
              <a:t>84%</a:t>
            </a:r>
            <a:r>
              <a:rPr lang="zh-CN" altLang="zh-CN" sz="2400" dirty="0" smtClean="0">
                <a:solidFill>
                  <a:schemeClr val="tx1"/>
                </a:solidFill>
                <a:latin typeface="+mn-lt"/>
                <a:ea typeface="+mn-ea"/>
                <a:cs typeface="+mn-cs"/>
              </a:rPr>
              <a:t>的计算量。而且，我们也改善了压缩算法，使得所需存储空间减少了</a:t>
            </a:r>
            <a:r>
              <a:rPr lang="en-US" altLang="zh-CN" sz="2400" dirty="0" smtClean="0">
                <a:solidFill>
                  <a:schemeClr val="tx1"/>
                </a:solidFill>
                <a:latin typeface="+mn-lt"/>
                <a:ea typeface="+mn-ea"/>
                <a:cs typeface="+mn-cs"/>
              </a:rPr>
              <a:t>99%</a:t>
            </a:r>
            <a:r>
              <a:rPr lang="zh-CN" altLang="zh-CN" sz="2400" dirty="0" smtClean="0">
                <a:solidFill>
                  <a:schemeClr val="tx1"/>
                </a:solidFill>
                <a:latin typeface="+mn-lt"/>
                <a:ea typeface="+mn-ea"/>
                <a:cs typeface="+mn-cs"/>
              </a:rPr>
              <a:t>。因此，提出的结构使得数字助听器更加省电，尺寸更加小巧。目前，我们正在研究我们所提出的优化过的压缩算法的主观感受以确定他们在助听性能上的效果。此外，将来我们将研究噪声抑制和会声抵消算法并尝试将他们和听觉补偿相结合。</a:t>
            </a:r>
          </a:p>
        </p:txBody>
      </p:sp>
      <p:sp>
        <p:nvSpPr>
          <p:cNvPr id="5120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120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734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734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939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939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9398"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349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349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3494"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3496"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3498"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3500"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3502" name="Rectangle 1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656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656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6566"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861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270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270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680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680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6806"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8089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80900"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80902"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80904"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80906"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80908"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80910" name="Rectangle 1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80912" name="Rectangle 1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8091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46" name="日期占位符 5"/>
          <p:cNvSpPr>
            <a:spLocks noGrp="1"/>
          </p:cNvSpPr>
          <p:nvPr>
            <p:ph type="dt" sz="quarter" idx="12"/>
          </p:nvPr>
        </p:nvSpPr>
        <p:spPr>
          <a:xfrm>
            <a:off x="457200" y="6165304"/>
            <a:ext cx="2133600" cy="476250"/>
          </a:xfrm>
          <a:noFill/>
          <a:ln>
            <a:miter lim="800000"/>
            <a:headEnd/>
            <a:tailEnd/>
          </a:ln>
        </p:spPr>
        <p:txBody>
          <a:bodyPr/>
          <a:lstStyle/>
          <a:p>
            <a:fld id="{C6A4B62F-7EF2-4AC8-A109-51C400F631DA}" type="datetime1">
              <a:rPr lang="zh-CN" altLang="en-US" sz="1400" smtClean="0"/>
              <a:pPr/>
              <a:t>2015/12/8</a:t>
            </a:fld>
            <a:endParaRPr lang="en-US" altLang="zh-CN"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日期占位符 5"/>
          <p:cNvSpPr>
            <a:spLocks noGrp="1"/>
          </p:cNvSpPr>
          <p:nvPr>
            <p:ph type="dt" sz="quarter" idx="12"/>
          </p:nvPr>
        </p:nvSpPr>
        <p:spPr>
          <a:xfrm>
            <a:off x="457200" y="6165304"/>
            <a:ext cx="2133600" cy="476250"/>
          </a:xfrm>
          <a:noFill/>
          <a:ln>
            <a:miter lim="800000"/>
            <a:headEnd/>
            <a:tailEnd/>
          </a:ln>
        </p:spPr>
        <p:txBody>
          <a:bodyPr/>
          <a:lstStyle/>
          <a:p>
            <a:fld id="{C6A4B62F-7EF2-4AC8-A109-51C400F631DA}" type="datetime1">
              <a:rPr lang="zh-CN" altLang="en-US" sz="1400" smtClean="0"/>
              <a:pPr/>
              <a:t>2015/12/8</a:t>
            </a:fld>
            <a:endParaRPr lang="en-US" altLang="zh-CN" dirty="0" smtClean="0"/>
          </a:p>
        </p:txBody>
      </p:sp>
      <p:sp>
        <p:nvSpPr>
          <p:cNvPr id="5123" name="Rectangle 26"/>
          <p:cNvSpPr>
            <a:spLocks noGrp="1" noChangeArrowheads="1"/>
          </p:cNvSpPr>
          <p:nvPr>
            <p:ph type="title"/>
          </p:nvPr>
        </p:nvSpPr>
        <p:spPr>
          <a:xfrm>
            <a:off x="467544" y="332656"/>
            <a:ext cx="8229600" cy="739552"/>
          </a:xfrm>
        </p:spPr>
        <p:txBody>
          <a:bodyPr/>
          <a:lstStyle/>
          <a:p>
            <a:pPr eaLnBrk="1" hangingPunct="1"/>
            <a:r>
              <a:rPr lang="zh-CN" altLang="en-US" sz="2400" b="1" dirty="0" smtClean="0"/>
              <a:t>结构</a:t>
            </a:r>
          </a:p>
        </p:txBody>
      </p:sp>
      <p:sp>
        <p:nvSpPr>
          <p:cNvPr id="89136" name="Rectangle 48"/>
          <p:cNvSpPr>
            <a:spLocks noGrp="1" noChangeArrowheads="1"/>
          </p:cNvSpPr>
          <p:nvPr>
            <p:ph type="body" idx="1"/>
          </p:nvPr>
        </p:nvSpPr>
        <p:spPr>
          <a:xfrm>
            <a:off x="2627784" y="1772816"/>
            <a:ext cx="4330824" cy="4032448"/>
          </a:xfrm>
        </p:spPr>
        <p:txBody>
          <a:bodyPr/>
          <a:lstStyle/>
          <a:p>
            <a:pPr marL="0" indent="0" eaLnBrk="1" hangingPunct="1">
              <a:lnSpc>
                <a:spcPts val="3360"/>
              </a:lnSpc>
              <a:buNone/>
              <a:defRPr/>
            </a:pPr>
            <a:endParaRPr lang="en-US" altLang="zh-CN" sz="2800" dirty="0" smtClean="0"/>
          </a:p>
          <a:p>
            <a:pPr marL="0" indent="0" eaLnBrk="1" hangingPunct="1">
              <a:lnSpc>
                <a:spcPts val="3360"/>
              </a:lnSpc>
              <a:buFont typeface="Wingdings" pitchFamily="2" charset="2"/>
              <a:buChar char="l"/>
              <a:defRPr/>
            </a:pPr>
            <a:r>
              <a:rPr lang="en-US" altLang="zh-CN" sz="2800" b="1" dirty="0" smtClean="0">
                <a:solidFill>
                  <a:schemeClr val="tx1"/>
                </a:solidFill>
                <a:latin typeface="+mn-lt"/>
                <a:ea typeface="+mn-ea"/>
                <a:cs typeface="+mn-cs"/>
              </a:rPr>
              <a:t>    </a:t>
            </a:r>
            <a:r>
              <a:rPr lang="zh-CN" altLang="zh-CN" sz="2800" b="1" dirty="0" smtClean="0">
                <a:solidFill>
                  <a:schemeClr val="tx1"/>
                </a:solidFill>
                <a:latin typeface="+mn-lt"/>
                <a:ea typeface="+mn-ea"/>
                <a:cs typeface="+mn-cs"/>
              </a:rPr>
              <a:t>简介</a:t>
            </a:r>
            <a:endParaRPr lang="en-US" altLang="zh-CN" sz="2800" b="1" dirty="0" smtClean="0">
              <a:solidFill>
                <a:schemeClr val="tx1"/>
              </a:solidFill>
              <a:latin typeface="+mn-lt"/>
              <a:ea typeface="+mn-ea"/>
              <a:cs typeface="+mn-cs"/>
            </a:endParaRPr>
          </a:p>
          <a:p>
            <a:pPr marL="0" indent="0" eaLnBrk="1" hangingPunct="1">
              <a:lnSpc>
                <a:spcPts val="3360"/>
              </a:lnSpc>
              <a:buFont typeface="Wingdings" pitchFamily="2" charset="2"/>
              <a:buChar char="l"/>
              <a:defRPr/>
            </a:pPr>
            <a:r>
              <a:rPr lang="en-US" altLang="zh-CN" sz="2800" b="1" dirty="0" smtClean="0">
                <a:solidFill>
                  <a:schemeClr val="tx1"/>
                </a:solidFill>
                <a:latin typeface="+mn-lt"/>
                <a:ea typeface="+mn-ea"/>
                <a:cs typeface="+mn-cs"/>
              </a:rPr>
              <a:t>    </a:t>
            </a:r>
            <a:r>
              <a:rPr lang="zh-CN" altLang="zh-CN" sz="2800" b="1" dirty="0" smtClean="0">
                <a:solidFill>
                  <a:schemeClr val="tx1"/>
                </a:solidFill>
                <a:latin typeface="+mn-lt"/>
                <a:ea typeface="+mn-ea"/>
                <a:cs typeface="+mn-cs"/>
              </a:rPr>
              <a:t>听觉补偿</a:t>
            </a:r>
            <a:endParaRPr lang="en-US" altLang="zh-CN" sz="2800" b="1" dirty="0" smtClean="0">
              <a:solidFill>
                <a:schemeClr val="tx1"/>
              </a:solidFill>
              <a:latin typeface="+mn-lt"/>
              <a:ea typeface="+mn-ea"/>
              <a:cs typeface="+mn-cs"/>
            </a:endParaRPr>
          </a:p>
          <a:p>
            <a:pPr marL="0" indent="0" eaLnBrk="1" hangingPunct="1">
              <a:lnSpc>
                <a:spcPts val="3360"/>
              </a:lnSpc>
              <a:buFont typeface="Wingdings" pitchFamily="2" charset="2"/>
              <a:buChar char="l"/>
              <a:defRPr/>
            </a:pPr>
            <a:r>
              <a:rPr lang="en-US" altLang="zh-CN" sz="2800" b="1" dirty="0" smtClean="0">
                <a:solidFill>
                  <a:schemeClr val="tx1"/>
                </a:solidFill>
                <a:latin typeface="+mn-lt"/>
                <a:ea typeface="+mn-ea"/>
                <a:cs typeface="+mn-cs"/>
              </a:rPr>
              <a:t>    </a:t>
            </a:r>
            <a:r>
              <a:rPr lang="zh-CN" altLang="zh-CN" sz="2800" b="1" dirty="0" smtClean="0">
                <a:solidFill>
                  <a:schemeClr val="tx1"/>
                </a:solidFill>
                <a:latin typeface="+mn-lt"/>
                <a:ea typeface="+mn-ea"/>
                <a:cs typeface="+mn-cs"/>
              </a:rPr>
              <a:t>提出</a:t>
            </a:r>
            <a:r>
              <a:rPr lang="zh-CN" altLang="zh-CN" sz="2800" b="1" dirty="0" smtClean="0">
                <a:solidFill>
                  <a:schemeClr val="tx1"/>
                </a:solidFill>
                <a:latin typeface="+mn-lt"/>
                <a:ea typeface="+mn-ea"/>
                <a:cs typeface="+mn-cs"/>
              </a:rPr>
              <a:t>的多速率结构</a:t>
            </a:r>
            <a:endParaRPr lang="zh-CN" altLang="zh-CN" sz="2800" dirty="0" smtClean="0">
              <a:solidFill>
                <a:schemeClr val="tx1"/>
              </a:solidFill>
              <a:latin typeface="+mn-lt"/>
              <a:ea typeface="+mn-ea"/>
              <a:cs typeface="+mn-cs"/>
            </a:endParaRPr>
          </a:p>
          <a:p>
            <a:pPr marL="0" indent="0" eaLnBrk="1" hangingPunct="1">
              <a:lnSpc>
                <a:spcPts val="3360"/>
              </a:lnSpc>
              <a:buFont typeface="Wingdings" pitchFamily="2" charset="2"/>
              <a:buChar char="l"/>
              <a:defRPr/>
            </a:pPr>
            <a:r>
              <a:rPr lang="en-US" altLang="zh-CN" sz="2800" b="1" dirty="0" smtClean="0">
                <a:solidFill>
                  <a:schemeClr val="tx1"/>
                </a:solidFill>
                <a:latin typeface="+mn-lt"/>
                <a:ea typeface="+mn-ea"/>
                <a:cs typeface="+mn-cs"/>
              </a:rPr>
              <a:t>    </a:t>
            </a:r>
            <a:r>
              <a:rPr lang="zh-CN" altLang="zh-CN" sz="2800" b="1" dirty="0" smtClean="0">
                <a:solidFill>
                  <a:schemeClr val="tx1"/>
                </a:solidFill>
                <a:latin typeface="+mn-lt"/>
                <a:ea typeface="+mn-ea"/>
                <a:cs typeface="+mn-cs"/>
              </a:rPr>
              <a:t>压缩</a:t>
            </a:r>
            <a:r>
              <a:rPr lang="zh-CN" altLang="zh-CN" sz="2800" b="1" dirty="0" smtClean="0">
                <a:solidFill>
                  <a:schemeClr val="tx1"/>
                </a:solidFill>
                <a:latin typeface="+mn-lt"/>
                <a:ea typeface="+mn-ea"/>
                <a:cs typeface="+mn-cs"/>
              </a:rPr>
              <a:t>器复杂度降低</a:t>
            </a:r>
            <a:endParaRPr lang="zh-CN" altLang="zh-CN" sz="2800" dirty="0" smtClean="0">
              <a:solidFill>
                <a:schemeClr val="tx1"/>
              </a:solidFill>
              <a:latin typeface="+mn-lt"/>
              <a:ea typeface="+mn-ea"/>
              <a:cs typeface="+mn-cs"/>
            </a:endParaRPr>
          </a:p>
          <a:p>
            <a:pPr marL="0" indent="0" eaLnBrk="1" hangingPunct="1">
              <a:lnSpc>
                <a:spcPts val="3360"/>
              </a:lnSpc>
              <a:buFont typeface="Wingdings" pitchFamily="2" charset="2"/>
              <a:buChar char="l"/>
              <a:defRPr/>
            </a:pPr>
            <a:r>
              <a:rPr lang="en-US" altLang="zh-CN" sz="2800" b="1" dirty="0" smtClean="0">
                <a:solidFill>
                  <a:schemeClr val="tx1"/>
                </a:solidFill>
                <a:latin typeface="+mn-lt"/>
                <a:ea typeface="+mn-ea"/>
                <a:cs typeface="+mn-cs"/>
              </a:rPr>
              <a:t>    </a:t>
            </a:r>
            <a:r>
              <a:rPr lang="zh-CN" altLang="zh-CN" sz="2800" b="1" dirty="0" smtClean="0">
                <a:solidFill>
                  <a:schemeClr val="tx1"/>
                </a:solidFill>
                <a:latin typeface="+mn-lt"/>
                <a:ea typeface="+mn-ea"/>
                <a:cs typeface="+mn-cs"/>
              </a:rPr>
              <a:t>结果</a:t>
            </a:r>
            <a:r>
              <a:rPr lang="zh-CN" altLang="zh-CN" sz="2800" b="1" dirty="0" smtClean="0">
                <a:solidFill>
                  <a:schemeClr val="tx1"/>
                </a:solidFill>
                <a:latin typeface="+mn-lt"/>
                <a:ea typeface="+mn-ea"/>
                <a:cs typeface="+mn-cs"/>
              </a:rPr>
              <a:t>分析</a:t>
            </a:r>
            <a:endParaRPr lang="zh-CN" altLang="zh-CN" sz="2800" dirty="0" smtClean="0">
              <a:solidFill>
                <a:schemeClr val="tx1"/>
              </a:solidFill>
              <a:latin typeface="+mn-lt"/>
              <a:ea typeface="+mn-ea"/>
              <a:cs typeface="+mn-cs"/>
            </a:endParaRPr>
          </a:p>
          <a:p>
            <a:pPr marL="0" indent="0" eaLnBrk="1" hangingPunct="1">
              <a:lnSpc>
                <a:spcPts val="3360"/>
              </a:lnSpc>
              <a:buFont typeface="Wingdings" pitchFamily="2" charset="2"/>
              <a:buChar char="l"/>
              <a:defRPr/>
            </a:pPr>
            <a:r>
              <a:rPr lang="en-US" altLang="zh-CN" sz="2800" dirty="0" smtClean="0">
                <a:solidFill>
                  <a:schemeClr val="tx1"/>
                </a:solidFill>
                <a:latin typeface="+mn-lt"/>
                <a:ea typeface="+mn-ea"/>
                <a:cs typeface="+mn-cs"/>
              </a:rPr>
              <a:t>    </a:t>
            </a:r>
            <a:r>
              <a:rPr lang="zh-CN" altLang="en-US" sz="2800" b="1" dirty="0" smtClean="0">
                <a:solidFill>
                  <a:schemeClr val="tx1"/>
                </a:solidFill>
                <a:latin typeface="+mn-lt"/>
                <a:ea typeface="+mn-ea"/>
                <a:cs typeface="+mn-cs"/>
              </a:rPr>
              <a:t>结论</a:t>
            </a:r>
            <a:endParaRPr lang="zh-CN" altLang="zh-CN" sz="2800" b="1" dirty="0" smtClean="0">
              <a:solidFill>
                <a:schemeClr val="tx1"/>
              </a:solidFill>
              <a:latin typeface="+mn-lt"/>
              <a:ea typeface="+mn-ea"/>
              <a:cs typeface="+mn-cs"/>
            </a:endParaRPr>
          </a:p>
          <a:p>
            <a:pPr marL="0" indent="0" eaLnBrk="1" hangingPunct="1">
              <a:lnSpc>
                <a:spcPts val="3360"/>
              </a:lnSpc>
              <a:buNone/>
              <a:defRPr/>
            </a:pPr>
            <a:endParaRPr lang="zh-CN" altLang="en-US" sz="2800" dirty="0" smtClean="0">
              <a:latin typeface="+mj-ea"/>
              <a:ea typeface="+mj-ea"/>
            </a:endParaRPr>
          </a:p>
          <a:p>
            <a:pPr marL="0" indent="0" eaLnBrk="1" hangingPunct="1">
              <a:buFont typeface="Wingdings" pitchFamily="2" charset="2"/>
              <a:buNone/>
              <a:defRPr/>
            </a:pPr>
            <a:endParaRPr lang="zh-CN" altLang="zh-CN" sz="2000" dirty="0" smtClean="0">
              <a:latin typeface="+mj-ea"/>
              <a:ea typeface="+mj-ea"/>
            </a:endParaRPr>
          </a:p>
        </p:txBody>
      </p:sp>
      <p:sp>
        <p:nvSpPr>
          <p:cNvPr id="5" name="TextBox 4"/>
          <p:cNvSpPr txBox="1"/>
          <p:nvPr/>
        </p:nvSpPr>
        <p:spPr>
          <a:xfrm>
            <a:off x="755576" y="1394192"/>
            <a:ext cx="4824536" cy="738664"/>
          </a:xfrm>
          <a:prstGeom prst="rect">
            <a:avLst/>
          </a:prstGeom>
          <a:noFill/>
        </p:spPr>
        <p:txBody>
          <a:bodyPr wrap="square" rtlCol="0">
            <a:spAutoFit/>
          </a:bodyPr>
          <a:lstStyle/>
          <a:p>
            <a:r>
              <a:rPr lang="en-US" altLang="zh-CN" sz="2400" dirty="0" smtClean="0"/>
              <a:t> </a:t>
            </a:r>
            <a:r>
              <a:rPr lang="zh-CN" altLang="en-US" sz="2400" dirty="0" smtClean="0"/>
              <a:t>本文分为一下六个板块：</a:t>
            </a:r>
            <a:endParaRPr lang="en-US" altLang="zh-CN" sz="2400" dirty="0" smtClean="0"/>
          </a:p>
          <a:p>
            <a:endParaRPr lang="zh-CN" alt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日期占位符 5"/>
          <p:cNvSpPr>
            <a:spLocks noGrp="1"/>
          </p:cNvSpPr>
          <p:nvPr>
            <p:ph type="dt" sz="quarter" idx="12"/>
          </p:nvPr>
        </p:nvSpPr>
        <p:spPr>
          <a:xfrm>
            <a:off x="457200" y="6165304"/>
            <a:ext cx="2133600" cy="476250"/>
          </a:xfrm>
          <a:noFill/>
          <a:ln>
            <a:miter lim="800000"/>
            <a:headEnd/>
            <a:tailEnd/>
          </a:ln>
        </p:spPr>
        <p:txBody>
          <a:bodyPr/>
          <a:lstStyle/>
          <a:p>
            <a:fld id="{C6A4B62F-7EF2-4AC8-A109-51C400F631DA}" type="datetime1">
              <a:rPr lang="zh-CN" altLang="en-US" sz="1400" smtClean="0"/>
              <a:pPr/>
              <a:t>2015/12/8</a:t>
            </a:fld>
            <a:endParaRPr lang="en-US" altLang="zh-CN" dirty="0" smtClean="0"/>
          </a:p>
        </p:txBody>
      </p:sp>
      <p:sp>
        <p:nvSpPr>
          <p:cNvPr id="5123" name="Rectangle 26"/>
          <p:cNvSpPr>
            <a:spLocks noGrp="1" noChangeArrowheads="1"/>
          </p:cNvSpPr>
          <p:nvPr>
            <p:ph type="title"/>
          </p:nvPr>
        </p:nvSpPr>
        <p:spPr>
          <a:xfrm>
            <a:off x="467544" y="332656"/>
            <a:ext cx="8229600" cy="739552"/>
          </a:xfrm>
        </p:spPr>
        <p:txBody>
          <a:bodyPr/>
          <a:lstStyle/>
          <a:p>
            <a:pPr eaLnBrk="1" hangingPunct="1"/>
            <a:r>
              <a:rPr lang="en-US" altLang="zh-CN" sz="2400" b="1" dirty="0" smtClean="0"/>
              <a:t>I. </a:t>
            </a:r>
            <a:r>
              <a:rPr lang="zh-CN" altLang="en-US" sz="2400" b="1" dirty="0" smtClean="0"/>
              <a:t>简介</a:t>
            </a:r>
            <a:endParaRPr lang="zh-CN" altLang="en-US" sz="2400" b="1" dirty="0" smtClean="0"/>
          </a:p>
        </p:txBody>
      </p:sp>
      <p:sp>
        <p:nvSpPr>
          <p:cNvPr id="89136" name="Rectangle 48"/>
          <p:cNvSpPr>
            <a:spLocks noGrp="1" noChangeArrowheads="1"/>
          </p:cNvSpPr>
          <p:nvPr>
            <p:ph type="body" idx="1"/>
          </p:nvPr>
        </p:nvSpPr>
        <p:spPr>
          <a:xfrm>
            <a:off x="457200" y="1052736"/>
            <a:ext cx="8229600" cy="4814118"/>
          </a:xfrm>
        </p:spPr>
        <p:txBody>
          <a:bodyPr/>
          <a:lstStyle/>
          <a:p>
            <a:pPr marL="0" indent="0" eaLnBrk="1" hangingPunct="1">
              <a:lnSpc>
                <a:spcPts val="3360"/>
              </a:lnSpc>
              <a:buNone/>
              <a:defRPr/>
            </a:pPr>
            <a:r>
              <a:rPr lang="en-US" altLang="zh-CN" sz="2400" dirty="0" smtClean="0"/>
              <a:t> </a:t>
            </a:r>
            <a:r>
              <a:rPr lang="en-US" altLang="zh-CN" sz="2400" dirty="0" smtClean="0"/>
              <a:t>       </a:t>
            </a:r>
            <a:r>
              <a:rPr lang="zh-CN" altLang="zh-CN" sz="2400" dirty="0" smtClean="0">
                <a:solidFill>
                  <a:schemeClr val="tx1"/>
                </a:solidFill>
                <a:latin typeface="+mn-lt"/>
                <a:ea typeface="+mn-ea"/>
                <a:cs typeface="+mn-cs"/>
              </a:rPr>
              <a:t>随着</a:t>
            </a:r>
            <a:r>
              <a:rPr lang="zh-CN" altLang="zh-CN" sz="2400" dirty="0" smtClean="0">
                <a:solidFill>
                  <a:schemeClr val="tx1"/>
                </a:solidFill>
                <a:latin typeface="+mn-lt"/>
                <a:ea typeface="+mn-ea"/>
                <a:cs typeface="+mn-cs"/>
              </a:rPr>
              <a:t>平均年龄的上升，人们听力能力的损失迅速的增加。所以越来越多的人需要助听器来提高生活质量。数字助听器具有更好的可编程性因而可以私人订制化，但是数字的助听器相比于模拟的助听器更加耗电。然而，助听器的小尺寸严重的限制了电子设备和电池的尺寸。限于此严格的限制，电子设计师门必须尽己所能将设备的复杂度的算法和结构编程低水平的电路结构</a:t>
            </a:r>
            <a:r>
              <a:rPr lang="zh-CN" altLang="zh-CN" sz="2400" dirty="0" smtClean="0">
                <a:solidFill>
                  <a:schemeClr val="tx1"/>
                </a:solidFill>
                <a:latin typeface="+mn-lt"/>
                <a:ea typeface="+mn-ea"/>
                <a:cs typeface="+mn-cs"/>
              </a:rPr>
              <a:t>。</a:t>
            </a:r>
            <a:r>
              <a:rPr lang="zh-CN" altLang="zh-CN" sz="2400" dirty="0" smtClean="0"/>
              <a:t>一个通常的助听器包括功能模块，比如听觉补偿，回声抵消，噪声抑制和语音增强。其中，听觉补偿是最重要的一个部分，因为它对听力损失患者丢失的听觉功能进行补偿。听力损失的人们通常同时伴有可懂度的损失和听力动态范围的损失</a:t>
            </a:r>
            <a:r>
              <a:rPr lang="zh-CN" altLang="zh-CN" sz="2400" dirty="0" smtClean="0"/>
              <a:t>。</a:t>
            </a:r>
            <a:r>
              <a:rPr lang="zh-CN" altLang="zh-CN" sz="2400" dirty="0" smtClean="0">
                <a:solidFill>
                  <a:schemeClr val="tx1"/>
                </a:solidFill>
                <a:latin typeface="+mn-lt"/>
                <a:ea typeface="+mn-ea"/>
                <a:cs typeface="+mn-cs"/>
              </a:rPr>
              <a:t>因此，听力补偿模块需要具有</a:t>
            </a:r>
            <a:r>
              <a:rPr lang="zh-CN" altLang="zh-CN" sz="2400" dirty="0" smtClean="0">
                <a:solidFill>
                  <a:schemeClr val="tx1"/>
                </a:solidFill>
                <a:latin typeface="+mn-lt"/>
                <a:ea typeface="+mn-ea"/>
                <a:cs typeface="+mn-cs"/>
              </a:rPr>
              <a:t>一下</a:t>
            </a:r>
            <a:endParaRPr lang="zh-CN" altLang="zh-CN" sz="2400" dirty="0" smtClean="0">
              <a:solidFill>
                <a:schemeClr val="tx1"/>
              </a:solidFill>
              <a:latin typeface="+mn-lt"/>
              <a:ea typeface="+mn-ea"/>
              <a:cs typeface="+mn-cs"/>
            </a:endParaRPr>
          </a:p>
          <a:p>
            <a:pPr marL="0" indent="0" eaLnBrk="1" hangingPunct="1">
              <a:lnSpc>
                <a:spcPts val="3360"/>
              </a:lnSpc>
              <a:buNone/>
              <a:defRPr/>
            </a:pPr>
            <a:endParaRPr lang="zh-CN" altLang="zh-CN" sz="2400"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日期占位符 5"/>
          <p:cNvSpPr>
            <a:spLocks noGrp="1"/>
          </p:cNvSpPr>
          <p:nvPr>
            <p:ph type="dt" sz="quarter" idx="12"/>
          </p:nvPr>
        </p:nvSpPr>
        <p:spPr>
          <a:xfrm>
            <a:off x="457200" y="6165304"/>
            <a:ext cx="2133600" cy="476250"/>
          </a:xfrm>
          <a:noFill/>
          <a:ln>
            <a:miter lim="800000"/>
            <a:headEnd/>
            <a:tailEnd/>
          </a:ln>
        </p:spPr>
        <p:txBody>
          <a:bodyPr/>
          <a:lstStyle/>
          <a:p>
            <a:fld id="{C6A4B62F-7EF2-4AC8-A109-51C400F631DA}" type="datetime1">
              <a:rPr lang="zh-CN" altLang="en-US" sz="1400" smtClean="0"/>
              <a:pPr/>
              <a:t>2015/12/8</a:t>
            </a:fld>
            <a:endParaRPr lang="en-US" altLang="zh-CN" dirty="0" smtClean="0"/>
          </a:p>
        </p:txBody>
      </p:sp>
      <p:sp>
        <p:nvSpPr>
          <p:cNvPr id="5123" name="Rectangle 26"/>
          <p:cNvSpPr>
            <a:spLocks noGrp="1" noChangeArrowheads="1"/>
          </p:cNvSpPr>
          <p:nvPr>
            <p:ph type="title"/>
          </p:nvPr>
        </p:nvSpPr>
        <p:spPr>
          <a:xfrm>
            <a:off x="467544" y="332656"/>
            <a:ext cx="8229600" cy="739552"/>
          </a:xfrm>
        </p:spPr>
        <p:txBody>
          <a:bodyPr/>
          <a:lstStyle/>
          <a:p>
            <a:pPr eaLnBrk="1" hangingPunct="1"/>
            <a:r>
              <a:rPr lang="en-US" altLang="zh-CN" sz="2400" b="1" dirty="0" smtClean="0"/>
              <a:t>I. </a:t>
            </a:r>
            <a:r>
              <a:rPr lang="zh-CN" altLang="en-US" sz="2400" b="1" dirty="0" smtClean="0"/>
              <a:t>简介</a:t>
            </a:r>
            <a:endParaRPr lang="zh-CN" altLang="en-US" sz="2400" b="1" dirty="0" smtClean="0"/>
          </a:p>
        </p:txBody>
      </p:sp>
      <p:sp>
        <p:nvSpPr>
          <p:cNvPr id="89136" name="Rectangle 48"/>
          <p:cNvSpPr>
            <a:spLocks noGrp="1" noChangeArrowheads="1"/>
          </p:cNvSpPr>
          <p:nvPr>
            <p:ph type="body" idx="1"/>
          </p:nvPr>
        </p:nvSpPr>
        <p:spPr>
          <a:xfrm>
            <a:off x="457200" y="1052736"/>
            <a:ext cx="8229600" cy="4814118"/>
          </a:xfrm>
        </p:spPr>
        <p:txBody>
          <a:bodyPr/>
          <a:lstStyle/>
          <a:p>
            <a:pPr marL="0" indent="0" eaLnBrk="1" hangingPunct="1">
              <a:lnSpc>
                <a:spcPts val="3360"/>
              </a:lnSpc>
              <a:buNone/>
              <a:defRPr/>
            </a:pPr>
            <a:r>
              <a:rPr lang="zh-CN" altLang="zh-CN" sz="2400" dirty="0" smtClean="0"/>
              <a:t>两个功能：频率变换和动态范围压缩。前者通过正对不同频带内提供不同大小的增益来补偿依赖于频率的可懂度损失。后者通过降低信号的动态范围来适应听力损失患者剩下的听力范围</a:t>
            </a:r>
            <a:r>
              <a:rPr lang="zh-CN" altLang="zh-CN" sz="2400" dirty="0" smtClean="0"/>
              <a:t>。</a:t>
            </a:r>
            <a:endParaRPr lang="en-US" altLang="zh-CN" sz="2400" dirty="0" smtClean="0"/>
          </a:p>
          <a:p>
            <a:pPr marL="0" indent="0" eaLnBrk="1" hangingPunct="1">
              <a:lnSpc>
                <a:spcPts val="3360"/>
              </a:lnSpc>
              <a:buNone/>
              <a:defRPr/>
            </a:pPr>
            <a:r>
              <a:rPr lang="en-US" altLang="zh-CN" sz="2400" dirty="0" smtClean="0"/>
              <a:t>	</a:t>
            </a:r>
            <a:r>
              <a:rPr lang="zh-CN" altLang="zh-CN" sz="2400" dirty="0" smtClean="0">
                <a:solidFill>
                  <a:schemeClr val="tx1"/>
                </a:solidFill>
                <a:latin typeface="+mn-lt"/>
                <a:ea typeface="+mn-ea"/>
                <a:cs typeface="+mn-cs"/>
              </a:rPr>
              <a:t>本文听出了一种可接受复杂度的结构来进行听觉补偿，一次来节约数字助听器的硬件大小和电源消耗。本文剩下内容结构如下：第二部分描述听觉补偿的工能；第三和第四部分给出了所提出的结构和动态范围压缩器的复杂度减少情况；第五部分给出了本文结果的对比；第六部分给出结论和以后工作的重点。</a:t>
            </a:r>
            <a:endParaRPr lang="zh-CN" altLang="zh-CN" sz="2400"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日期占位符 5"/>
          <p:cNvSpPr>
            <a:spLocks noGrp="1"/>
          </p:cNvSpPr>
          <p:nvPr>
            <p:ph type="dt" sz="quarter" idx="12"/>
          </p:nvPr>
        </p:nvSpPr>
        <p:spPr>
          <a:xfrm>
            <a:off x="457200" y="6165304"/>
            <a:ext cx="2133600" cy="476250"/>
          </a:xfrm>
          <a:noFill/>
          <a:ln>
            <a:miter lim="800000"/>
            <a:headEnd/>
            <a:tailEnd/>
          </a:ln>
        </p:spPr>
        <p:txBody>
          <a:bodyPr/>
          <a:lstStyle/>
          <a:p>
            <a:fld id="{C6A4B62F-7EF2-4AC8-A109-51C400F631DA}" type="datetime1">
              <a:rPr lang="zh-CN" altLang="en-US" sz="1400" smtClean="0"/>
              <a:pPr/>
              <a:t>2015/12/8</a:t>
            </a:fld>
            <a:endParaRPr lang="en-US" altLang="zh-CN" dirty="0" smtClean="0"/>
          </a:p>
        </p:txBody>
      </p:sp>
      <p:sp>
        <p:nvSpPr>
          <p:cNvPr id="5123" name="Rectangle 26"/>
          <p:cNvSpPr>
            <a:spLocks noGrp="1" noChangeArrowheads="1"/>
          </p:cNvSpPr>
          <p:nvPr>
            <p:ph type="title"/>
          </p:nvPr>
        </p:nvSpPr>
        <p:spPr>
          <a:xfrm>
            <a:off x="467544" y="332656"/>
            <a:ext cx="8229600" cy="739552"/>
          </a:xfrm>
        </p:spPr>
        <p:txBody>
          <a:bodyPr/>
          <a:lstStyle/>
          <a:p>
            <a:pPr eaLnBrk="1" hangingPunct="1"/>
            <a:r>
              <a:rPr lang="en-US" altLang="zh-CN" sz="2400" b="1" dirty="0" smtClean="0"/>
              <a:t>II. </a:t>
            </a:r>
            <a:r>
              <a:rPr lang="zh-CN" altLang="en-US" sz="2400" b="1" dirty="0" smtClean="0"/>
              <a:t>听觉补偿</a:t>
            </a:r>
          </a:p>
        </p:txBody>
      </p:sp>
      <p:sp>
        <p:nvSpPr>
          <p:cNvPr id="89136" name="Rectangle 48"/>
          <p:cNvSpPr>
            <a:spLocks noGrp="1" noChangeArrowheads="1"/>
          </p:cNvSpPr>
          <p:nvPr>
            <p:ph type="body" idx="1"/>
          </p:nvPr>
        </p:nvSpPr>
        <p:spPr>
          <a:xfrm>
            <a:off x="457200" y="1052736"/>
            <a:ext cx="8229600" cy="4814118"/>
          </a:xfrm>
        </p:spPr>
        <p:txBody>
          <a:bodyPr/>
          <a:lstStyle/>
          <a:p>
            <a:pPr marL="0" indent="0" eaLnBrk="1" hangingPunct="1">
              <a:lnSpc>
                <a:spcPts val="3360"/>
              </a:lnSpc>
              <a:buNone/>
              <a:defRPr/>
            </a:pPr>
            <a:r>
              <a:rPr lang="en-US" altLang="zh-CN" sz="2400" dirty="0" smtClean="0">
                <a:solidFill>
                  <a:schemeClr val="tx1"/>
                </a:solidFill>
                <a:latin typeface="+mn-lt"/>
                <a:ea typeface="+mn-ea"/>
                <a:cs typeface="+mn-cs"/>
              </a:rPr>
              <a:t>        </a:t>
            </a:r>
            <a:r>
              <a:rPr lang="zh-CN" altLang="en-US" sz="2400" dirty="0" smtClean="0">
                <a:solidFill>
                  <a:schemeClr val="tx1"/>
                </a:solidFill>
                <a:latin typeface="+mn-lt"/>
                <a:ea typeface="+mn-ea"/>
                <a:cs typeface="+mn-cs"/>
              </a:rPr>
              <a:t>下</a:t>
            </a:r>
            <a:r>
              <a:rPr lang="zh-CN" altLang="zh-CN" sz="2400" dirty="0" smtClean="0">
                <a:solidFill>
                  <a:schemeClr val="tx1"/>
                </a:solidFill>
                <a:latin typeface="+mn-lt"/>
                <a:ea typeface="+mn-ea"/>
                <a:cs typeface="+mn-cs"/>
              </a:rPr>
              <a:t>图展示</a:t>
            </a:r>
            <a:r>
              <a:rPr lang="zh-CN" altLang="zh-CN" sz="2400" dirty="0" smtClean="0">
                <a:solidFill>
                  <a:schemeClr val="tx1"/>
                </a:solidFill>
                <a:latin typeface="+mn-lt"/>
                <a:ea typeface="+mn-ea"/>
                <a:cs typeface="+mn-cs"/>
              </a:rPr>
              <a:t>了数字助听器听觉补偿的原理框图。它包括一个</a:t>
            </a:r>
            <a:r>
              <a:rPr lang="en-US" altLang="zh-CN" sz="2400" dirty="0" smtClean="0">
                <a:solidFill>
                  <a:schemeClr val="tx1"/>
                </a:solidFill>
                <a:latin typeface="+mn-lt"/>
                <a:ea typeface="+mn-ea"/>
                <a:cs typeface="+mn-cs"/>
              </a:rPr>
              <a:t>18</a:t>
            </a:r>
            <a:r>
              <a:rPr lang="zh-CN" altLang="zh-CN" sz="2400" dirty="0" smtClean="0">
                <a:solidFill>
                  <a:schemeClr val="tx1"/>
                </a:solidFill>
                <a:latin typeface="+mn-lt"/>
                <a:ea typeface="+mn-ea"/>
                <a:cs typeface="+mn-cs"/>
              </a:rPr>
              <a:t>频段、增益可编程的的滤波器组和一个动态范围压缩器。这滤波器组是基于</a:t>
            </a:r>
            <a:r>
              <a:rPr lang="en-US" altLang="zh-CN" sz="2400" dirty="0" smtClean="0">
                <a:solidFill>
                  <a:schemeClr val="tx1"/>
                </a:solidFill>
                <a:latin typeface="+mn-lt"/>
                <a:ea typeface="+mn-ea"/>
                <a:cs typeface="+mn-cs"/>
              </a:rPr>
              <a:t>ANSI </a:t>
            </a:r>
            <a:r>
              <a:rPr lang="en-US" altLang="zh-CN" sz="2400" dirty="0" smtClean="0">
                <a:solidFill>
                  <a:schemeClr val="tx1"/>
                </a:solidFill>
                <a:latin typeface="+mn-lt"/>
                <a:ea typeface="+mn-ea"/>
                <a:cs typeface="+mn-cs"/>
              </a:rPr>
              <a:t>S1.11[3]1/3</a:t>
            </a:r>
            <a:r>
              <a:rPr lang="zh-CN" altLang="zh-CN" sz="2400" dirty="0" smtClean="0">
                <a:solidFill>
                  <a:schemeClr val="tx1"/>
                </a:solidFill>
                <a:latin typeface="+mn-lt"/>
                <a:ea typeface="+mn-ea"/>
                <a:cs typeface="+mn-cs"/>
              </a:rPr>
              <a:t>倍频 滤波器组，它和人类听觉感官机制系统十分类似。</a:t>
            </a:r>
            <a:endParaRPr lang="zh-CN" altLang="zh-CN" sz="2400" dirty="0" smtClean="0"/>
          </a:p>
        </p:txBody>
      </p:sp>
      <p:pic>
        <p:nvPicPr>
          <p:cNvPr id="5" name="图片 4"/>
          <p:cNvPicPr/>
          <p:nvPr/>
        </p:nvPicPr>
        <p:blipFill>
          <a:blip r:embed="rId3" cstate="print"/>
          <a:srcRect/>
          <a:stretch>
            <a:fillRect/>
          </a:stretch>
        </p:blipFill>
        <p:spPr bwMode="auto">
          <a:xfrm>
            <a:off x="1043608" y="2996952"/>
            <a:ext cx="7056784" cy="302433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日期占位符 5"/>
          <p:cNvSpPr>
            <a:spLocks noGrp="1"/>
          </p:cNvSpPr>
          <p:nvPr>
            <p:ph type="dt" sz="quarter" idx="12"/>
          </p:nvPr>
        </p:nvSpPr>
        <p:spPr>
          <a:xfrm>
            <a:off x="457200" y="6165304"/>
            <a:ext cx="2133600" cy="476250"/>
          </a:xfrm>
          <a:noFill/>
          <a:ln>
            <a:miter lim="800000"/>
            <a:headEnd/>
            <a:tailEnd/>
          </a:ln>
        </p:spPr>
        <p:txBody>
          <a:bodyPr/>
          <a:lstStyle/>
          <a:p>
            <a:fld id="{C6A4B62F-7EF2-4AC8-A109-51C400F631DA}" type="datetime1">
              <a:rPr lang="zh-CN" altLang="en-US" sz="1400" smtClean="0"/>
              <a:pPr/>
              <a:t>2015/12/8</a:t>
            </a:fld>
            <a:endParaRPr lang="en-US" altLang="zh-CN" dirty="0" smtClean="0"/>
          </a:p>
        </p:txBody>
      </p:sp>
      <p:sp>
        <p:nvSpPr>
          <p:cNvPr id="5123" name="Rectangle 26"/>
          <p:cNvSpPr>
            <a:spLocks noGrp="1" noChangeArrowheads="1"/>
          </p:cNvSpPr>
          <p:nvPr>
            <p:ph type="title"/>
          </p:nvPr>
        </p:nvSpPr>
        <p:spPr>
          <a:xfrm>
            <a:off x="467544" y="332656"/>
            <a:ext cx="8229600" cy="739552"/>
          </a:xfrm>
        </p:spPr>
        <p:txBody>
          <a:bodyPr/>
          <a:lstStyle/>
          <a:p>
            <a:pPr eaLnBrk="1" hangingPunct="1"/>
            <a:r>
              <a:rPr lang="en-US" altLang="zh-CN" sz="2400" b="1" dirty="0" smtClean="0"/>
              <a:t>II. </a:t>
            </a:r>
            <a:r>
              <a:rPr lang="zh-CN" altLang="en-US" sz="2400" b="1" dirty="0" smtClean="0"/>
              <a:t>听觉补偿</a:t>
            </a:r>
          </a:p>
        </p:txBody>
      </p:sp>
      <p:sp>
        <p:nvSpPr>
          <p:cNvPr id="89136" name="Rectangle 48"/>
          <p:cNvSpPr>
            <a:spLocks noGrp="1" noChangeArrowheads="1"/>
          </p:cNvSpPr>
          <p:nvPr>
            <p:ph type="body" idx="1"/>
          </p:nvPr>
        </p:nvSpPr>
        <p:spPr>
          <a:xfrm>
            <a:off x="457200" y="1052736"/>
            <a:ext cx="8229600" cy="4814118"/>
          </a:xfrm>
        </p:spPr>
        <p:txBody>
          <a:bodyPr/>
          <a:lstStyle/>
          <a:p>
            <a:pPr>
              <a:buNone/>
            </a:pPr>
            <a:r>
              <a:rPr lang="en-US" altLang="zh-CN" sz="2400" dirty="0" smtClean="0">
                <a:solidFill>
                  <a:schemeClr val="tx1"/>
                </a:solidFill>
                <a:latin typeface="+mn-lt"/>
                <a:ea typeface="+mn-ea"/>
                <a:cs typeface="+mn-cs"/>
              </a:rPr>
              <a:t> </a:t>
            </a:r>
            <a:r>
              <a:rPr lang="en-US" altLang="zh-CN" sz="2400" i="1" dirty="0" smtClean="0">
                <a:solidFill>
                  <a:schemeClr val="tx1"/>
                </a:solidFill>
                <a:latin typeface="+mn-lt"/>
                <a:ea typeface="+mn-ea"/>
                <a:cs typeface="+mn-cs"/>
              </a:rPr>
              <a:t>A. ANSI S1.11 </a:t>
            </a:r>
            <a:r>
              <a:rPr lang="zh-CN" altLang="zh-CN" sz="2400" i="1" dirty="0" smtClean="0">
                <a:solidFill>
                  <a:schemeClr val="tx1"/>
                </a:solidFill>
                <a:latin typeface="+mn-lt"/>
                <a:ea typeface="+mn-ea"/>
                <a:cs typeface="+mn-cs"/>
              </a:rPr>
              <a:t>滤波器</a:t>
            </a:r>
            <a:r>
              <a:rPr lang="zh-CN" altLang="zh-CN" sz="2400" i="1" dirty="0" smtClean="0">
                <a:solidFill>
                  <a:schemeClr val="tx1"/>
                </a:solidFill>
                <a:latin typeface="+mn-lt"/>
                <a:ea typeface="+mn-ea"/>
                <a:cs typeface="+mn-cs"/>
              </a:rPr>
              <a:t>组</a:t>
            </a:r>
            <a:endParaRPr lang="en-US" altLang="zh-CN" sz="2400" i="1" dirty="0" smtClean="0">
              <a:solidFill>
                <a:schemeClr val="tx1"/>
              </a:solidFill>
              <a:latin typeface="+mn-lt"/>
              <a:ea typeface="+mn-ea"/>
              <a:cs typeface="+mn-cs"/>
            </a:endParaRPr>
          </a:p>
          <a:p>
            <a:pPr>
              <a:buNone/>
            </a:pPr>
            <a:r>
              <a:rPr lang="en-US" altLang="zh-CN" sz="2400" dirty="0" smtClean="0">
                <a:solidFill>
                  <a:schemeClr val="tx1"/>
                </a:solidFill>
                <a:latin typeface="+mn-lt"/>
                <a:ea typeface="+mn-ea"/>
                <a:cs typeface="+mn-cs"/>
              </a:rPr>
              <a:t>      </a:t>
            </a:r>
            <a:r>
              <a:rPr lang="zh-CN" altLang="zh-CN" sz="2400" dirty="0" smtClean="0">
                <a:solidFill>
                  <a:schemeClr val="tx1"/>
                </a:solidFill>
                <a:latin typeface="+mn-lt"/>
                <a:ea typeface="+mn-ea"/>
                <a:cs typeface="+mn-cs"/>
              </a:rPr>
              <a:t>在</a:t>
            </a:r>
            <a:r>
              <a:rPr lang="en-US" altLang="zh-CN" sz="2400" dirty="0" smtClean="0">
                <a:solidFill>
                  <a:schemeClr val="tx1"/>
                </a:solidFill>
                <a:latin typeface="+mn-lt"/>
                <a:ea typeface="+mn-ea"/>
                <a:cs typeface="+mn-cs"/>
              </a:rPr>
              <a:t>ANSI S1.11</a:t>
            </a:r>
            <a:r>
              <a:rPr lang="zh-CN" altLang="zh-CN" sz="2400" dirty="0" smtClean="0">
                <a:solidFill>
                  <a:schemeClr val="tx1"/>
                </a:solidFill>
                <a:latin typeface="+mn-lt"/>
                <a:ea typeface="+mn-ea"/>
                <a:cs typeface="+mn-cs"/>
              </a:rPr>
              <a:t>标准当中，为</a:t>
            </a:r>
            <a:r>
              <a:rPr lang="en-US" altLang="zh-CN" sz="2400" dirty="0" smtClean="0">
                <a:solidFill>
                  <a:schemeClr val="tx1"/>
                </a:solidFill>
                <a:latin typeface="+mn-lt"/>
                <a:ea typeface="+mn-ea"/>
                <a:cs typeface="+mn-cs"/>
              </a:rPr>
              <a:t>20KHz</a:t>
            </a:r>
            <a:r>
              <a:rPr lang="zh-CN" altLang="zh-CN" sz="2400" dirty="0" smtClean="0">
                <a:solidFill>
                  <a:schemeClr val="tx1"/>
                </a:solidFill>
                <a:latin typeface="+mn-lt"/>
                <a:ea typeface="+mn-ea"/>
                <a:cs typeface="+mn-cs"/>
              </a:rPr>
              <a:t>一下的频段定义了</a:t>
            </a:r>
            <a:r>
              <a:rPr lang="en-US" altLang="zh-CN" sz="2400" dirty="0" smtClean="0">
                <a:solidFill>
                  <a:schemeClr val="tx1"/>
                </a:solidFill>
                <a:latin typeface="+mn-lt"/>
                <a:ea typeface="+mn-ea"/>
                <a:cs typeface="+mn-cs"/>
              </a:rPr>
              <a:t>43</a:t>
            </a:r>
          </a:p>
          <a:p>
            <a:pPr>
              <a:buNone/>
            </a:pPr>
            <a:r>
              <a:rPr lang="zh-CN" altLang="zh-CN" sz="2400" dirty="0" smtClean="0">
                <a:solidFill>
                  <a:schemeClr val="tx1"/>
                </a:solidFill>
                <a:latin typeface="+mn-lt"/>
                <a:ea typeface="+mn-ea"/>
                <a:cs typeface="+mn-cs"/>
              </a:rPr>
              <a:t>个</a:t>
            </a:r>
            <a:r>
              <a:rPr lang="en-US" altLang="zh-CN" sz="2400" dirty="0" smtClean="0">
                <a:solidFill>
                  <a:schemeClr val="tx1"/>
                </a:solidFill>
                <a:latin typeface="+mn-lt"/>
                <a:ea typeface="+mn-ea"/>
                <a:cs typeface="+mn-cs"/>
              </a:rPr>
              <a:t>1/3</a:t>
            </a:r>
            <a:r>
              <a:rPr lang="zh-CN" altLang="zh-CN" sz="2400" dirty="0" smtClean="0">
                <a:solidFill>
                  <a:schemeClr val="tx1"/>
                </a:solidFill>
                <a:latin typeface="+mn-lt"/>
                <a:ea typeface="+mn-ea"/>
                <a:cs typeface="+mn-cs"/>
              </a:rPr>
              <a:t>倍频的频带。每个频带的位置和范围由它的中频频率和</a:t>
            </a:r>
            <a:endParaRPr lang="en-US" altLang="zh-CN" sz="2400" dirty="0" smtClean="0">
              <a:solidFill>
                <a:schemeClr val="tx1"/>
              </a:solidFill>
              <a:latin typeface="+mn-lt"/>
              <a:ea typeface="+mn-ea"/>
              <a:cs typeface="+mn-cs"/>
            </a:endParaRPr>
          </a:p>
          <a:p>
            <a:pPr>
              <a:buNone/>
            </a:pPr>
            <a:r>
              <a:rPr lang="zh-CN" altLang="zh-CN" sz="2400" dirty="0" smtClean="0">
                <a:solidFill>
                  <a:schemeClr val="tx1"/>
                </a:solidFill>
                <a:latin typeface="+mn-lt"/>
                <a:ea typeface="+mn-ea"/>
                <a:cs typeface="+mn-cs"/>
              </a:rPr>
              <a:t>带宽决定。频带的中频频率定义如下：</a:t>
            </a:r>
            <a:endParaRPr lang="en-US" altLang="zh-CN" sz="2400" dirty="0" smtClean="0">
              <a:solidFill>
                <a:schemeClr val="tx1"/>
              </a:solidFill>
              <a:latin typeface="+mn-lt"/>
              <a:ea typeface="+mn-ea"/>
              <a:cs typeface="+mn-cs"/>
            </a:endParaRPr>
          </a:p>
          <a:p>
            <a:pPr>
              <a:buNone/>
            </a:pPr>
            <a:endParaRPr lang="en-US" altLang="zh-CN" sz="2400" dirty="0" smtClean="0"/>
          </a:p>
          <a:p>
            <a:pPr>
              <a:buNone/>
            </a:pPr>
            <a:endParaRPr lang="en-US" altLang="zh-CN" sz="2400" dirty="0" smtClean="0">
              <a:solidFill>
                <a:schemeClr val="tx1"/>
              </a:solidFill>
              <a:latin typeface="+mn-lt"/>
              <a:ea typeface="+mn-ea"/>
              <a:cs typeface="+mn-cs"/>
            </a:endParaRPr>
          </a:p>
          <a:p>
            <a:pPr>
              <a:buNone/>
            </a:pPr>
            <a:r>
              <a:rPr lang="en-US" altLang="zh-CN" sz="2400" dirty="0" smtClean="0">
                <a:solidFill>
                  <a:schemeClr val="tx1"/>
                </a:solidFill>
                <a:latin typeface="+mn-lt"/>
                <a:ea typeface="+mn-ea"/>
                <a:cs typeface="+mn-cs"/>
              </a:rPr>
              <a:t>	</a:t>
            </a:r>
            <a:r>
              <a:rPr lang="zh-CN" altLang="zh-CN" sz="2400" dirty="0" smtClean="0">
                <a:solidFill>
                  <a:schemeClr val="tx1"/>
                </a:solidFill>
                <a:latin typeface="+mn-lt"/>
                <a:ea typeface="+mn-ea"/>
                <a:cs typeface="+mn-cs"/>
              </a:rPr>
              <a:t>其中</a:t>
            </a:r>
            <a:r>
              <a:rPr lang="en-US" altLang="zh-CN" sz="2400" dirty="0" smtClean="0">
                <a:solidFill>
                  <a:schemeClr val="tx1"/>
                </a:solidFill>
                <a:latin typeface="+mn-lt"/>
                <a:ea typeface="+mn-ea"/>
                <a:cs typeface="+mn-cs"/>
              </a:rPr>
              <a:t>     </a:t>
            </a:r>
            <a:r>
              <a:rPr lang="zh-CN" altLang="zh-CN" sz="2400" dirty="0" smtClean="0">
                <a:solidFill>
                  <a:schemeClr val="tx1"/>
                </a:solidFill>
                <a:latin typeface="+mn-lt"/>
                <a:ea typeface="+mn-ea"/>
                <a:cs typeface="+mn-cs"/>
              </a:rPr>
              <a:t>是</a:t>
            </a:r>
            <a:r>
              <a:rPr lang="zh-CN" altLang="zh-CN" sz="2400" dirty="0" smtClean="0">
                <a:solidFill>
                  <a:schemeClr val="tx1"/>
                </a:solidFill>
                <a:latin typeface="+mn-lt"/>
                <a:ea typeface="+mn-ea"/>
                <a:cs typeface="+mn-cs"/>
              </a:rPr>
              <a:t>一个参考频率，设为</a:t>
            </a:r>
            <a:r>
              <a:rPr lang="en-US" altLang="zh-CN" sz="2400" dirty="0" smtClean="0">
                <a:solidFill>
                  <a:schemeClr val="tx1"/>
                </a:solidFill>
                <a:latin typeface="+mn-lt"/>
                <a:ea typeface="+mn-ea"/>
                <a:cs typeface="+mn-cs"/>
              </a:rPr>
              <a:t>1000Hz</a:t>
            </a:r>
            <a:r>
              <a:rPr lang="zh-CN" altLang="zh-CN" sz="2400" dirty="0" smtClean="0">
                <a:solidFill>
                  <a:schemeClr val="tx1"/>
                </a:solidFill>
                <a:latin typeface="+mn-lt"/>
                <a:ea typeface="+mn-ea"/>
                <a:cs typeface="+mn-cs"/>
              </a:rPr>
              <a:t>。每个频带的</a:t>
            </a:r>
            <a:r>
              <a:rPr lang="zh-CN" altLang="zh-CN" sz="2400" dirty="0" smtClean="0">
                <a:solidFill>
                  <a:schemeClr val="tx1"/>
                </a:solidFill>
                <a:latin typeface="+mn-lt"/>
                <a:ea typeface="+mn-ea"/>
                <a:cs typeface="+mn-cs"/>
              </a:rPr>
              <a:t>带宽</a:t>
            </a:r>
            <a:endParaRPr lang="en-US" altLang="zh-CN" sz="2400" dirty="0" smtClean="0">
              <a:solidFill>
                <a:schemeClr val="tx1"/>
              </a:solidFill>
              <a:latin typeface="+mn-lt"/>
              <a:ea typeface="+mn-ea"/>
              <a:cs typeface="+mn-cs"/>
            </a:endParaRPr>
          </a:p>
          <a:p>
            <a:pPr>
              <a:buNone/>
            </a:pPr>
            <a:r>
              <a:rPr lang="zh-CN" altLang="zh-CN" sz="2400" dirty="0" smtClean="0">
                <a:solidFill>
                  <a:schemeClr val="tx1"/>
                </a:solidFill>
                <a:latin typeface="+mn-lt"/>
                <a:ea typeface="+mn-ea"/>
                <a:cs typeface="+mn-cs"/>
              </a:rPr>
              <a:t>由下边频</a:t>
            </a:r>
            <a:r>
              <a:rPr lang="en-US" altLang="zh-CN" sz="2400" dirty="0" smtClean="0">
                <a:solidFill>
                  <a:schemeClr val="tx1"/>
                </a:solidFill>
                <a:latin typeface="+mn-lt"/>
                <a:ea typeface="+mn-ea"/>
                <a:cs typeface="+mn-cs"/>
              </a:rPr>
              <a:t>    </a:t>
            </a:r>
            <a:r>
              <a:rPr lang="zh-CN" altLang="zh-CN" sz="2400" dirty="0" smtClean="0">
                <a:solidFill>
                  <a:schemeClr val="tx1"/>
                </a:solidFill>
                <a:latin typeface="+mn-lt"/>
                <a:ea typeface="+mn-ea"/>
                <a:cs typeface="+mn-cs"/>
              </a:rPr>
              <a:t>和</a:t>
            </a:r>
            <a:r>
              <a:rPr lang="zh-CN" altLang="zh-CN" sz="2400" dirty="0" smtClean="0">
                <a:solidFill>
                  <a:schemeClr val="tx1"/>
                </a:solidFill>
                <a:latin typeface="+mn-lt"/>
                <a:ea typeface="+mn-ea"/>
                <a:cs typeface="+mn-cs"/>
              </a:rPr>
              <a:t>上边</a:t>
            </a:r>
            <a:r>
              <a:rPr lang="zh-CN" altLang="zh-CN" sz="2400" dirty="0" smtClean="0">
                <a:solidFill>
                  <a:schemeClr val="tx1"/>
                </a:solidFill>
                <a:latin typeface="+mn-lt"/>
                <a:ea typeface="+mn-ea"/>
                <a:cs typeface="+mn-cs"/>
              </a:rPr>
              <a:t>频</a:t>
            </a:r>
            <a:r>
              <a:rPr lang="en-US" altLang="zh-CN" sz="2400" dirty="0" smtClean="0">
                <a:solidFill>
                  <a:schemeClr val="tx1"/>
                </a:solidFill>
                <a:latin typeface="+mn-lt"/>
                <a:ea typeface="+mn-ea"/>
                <a:cs typeface="+mn-cs"/>
              </a:rPr>
              <a:t>    </a:t>
            </a:r>
            <a:r>
              <a:rPr lang="zh-CN" altLang="zh-CN" sz="2400" dirty="0" smtClean="0">
                <a:solidFill>
                  <a:schemeClr val="tx1"/>
                </a:solidFill>
                <a:latin typeface="+mn-lt"/>
                <a:ea typeface="+mn-ea"/>
                <a:cs typeface="+mn-cs"/>
              </a:rPr>
              <a:t>定义</a:t>
            </a:r>
            <a:r>
              <a:rPr lang="zh-CN" altLang="zh-CN" sz="2400" dirty="0" smtClean="0">
                <a:solidFill>
                  <a:schemeClr val="tx1"/>
                </a:solidFill>
                <a:latin typeface="+mn-lt"/>
                <a:ea typeface="+mn-ea"/>
                <a:cs typeface="+mn-cs"/>
              </a:rPr>
              <a:t>，具体如下</a:t>
            </a:r>
            <a:r>
              <a:rPr lang="zh-CN" altLang="zh-CN" sz="2400" dirty="0" smtClean="0">
                <a:solidFill>
                  <a:schemeClr val="tx1"/>
                </a:solidFill>
                <a:latin typeface="+mn-lt"/>
                <a:ea typeface="+mn-ea"/>
                <a:cs typeface="+mn-cs"/>
              </a:rPr>
              <a:t>定义</a:t>
            </a:r>
            <a:endParaRPr lang="en-US" altLang="zh-CN" sz="2400" dirty="0" smtClean="0">
              <a:solidFill>
                <a:schemeClr val="tx1"/>
              </a:solidFill>
              <a:latin typeface="+mn-lt"/>
              <a:ea typeface="+mn-ea"/>
              <a:cs typeface="+mn-cs"/>
            </a:endParaRPr>
          </a:p>
          <a:p>
            <a:pPr>
              <a:buNone/>
            </a:pPr>
            <a:endParaRPr lang="en-US" altLang="zh-CN" sz="2400" dirty="0" smtClean="0"/>
          </a:p>
          <a:p>
            <a:pPr>
              <a:buNone/>
            </a:pPr>
            <a:endParaRPr lang="en-US" altLang="zh-CN" sz="2400" dirty="0" smtClean="0">
              <a:solidFill>
                <a:schemeClr val="tx1"/>
              </a:solidFill>
              <a:latin typeface="+mn-lt"/>
              <a:ea typeface="+mn-ea"/>
              <a:cs typeface="+mn-cs"/>
            </a:endParaRPr>
          </a:p>
          <a:p>
            <a:pPr>
              <a:buNone/>
            </a:pPr>
            <a:endParaRPr lang="zh-CN" altLang="zh-CN" sz="2400" dirty="0" smtClean="0">
              <a:solidFill>
                <a:schemeClr val="tx1"/>
              </a:solidFill>
              <a:latin typeface="+mn-lt"/>
              <a:ea typeface="+mn-ea"/>
              <a:cs typeface="+mn-cs"/>
            </a:endParaRPr>
          </a:p>
          <a:p>
            <a:pPr>
              <a:buNone/>
            </a:pPr>
            <a:endParaRPr lang="en-US" altLang="zh-CN" sz="2400" dirty="0" smtClean="0">
              <a:solidFill>
                <a:schemeClr val="tx1"/>
              </a:solidFill>
              <a:latin typeface="+mn-lt"/>
              <a:ea typeface="+mn-ea"/>
              <a:cs typeface="+mn-cs"/>
            </a:endParaRPr>
          </a:p>
          <a:p>
            <a:pPr>
              <a:buNone/>
            </a:pPr>
            <a:endParaRPr lang="zh-CN" altLang="zh-CN" sz="2400" dirty="0" smtClean="0">
              <a:solidFill>
                <a:schemeClr val="tx1"/>
              </a:solidFill>
              <a:latin typeface="+mn-lt"/>
              <a:ea typeface="+mn-ea"/>
              <a:cs typeface="+mn-cs"/>
            </a:endParaRPr>
          </a:p>
          <a:p>
            <a:pPr>
              <a:buNone/>
            </a:pPr>
            <a:endParaRPr lang="zh-CN" altLang="zh-CN" sz="2400" dirty="0" smtClean="0">
              <a:solidFill>
                <a:schemeClr val="tx1"/>
              </a:solidFill>
              <a:latin typeface="+mn-lt"/>
              <a:ea typeface="+mn-ea"/>
              <a:cs typeface="+mn-cs"/>
            </a:endParaRPr>
          </a:p>
          <a:p>
            <a:pPr>
              <a:buNone/>
            </a:pPr>
            <a:r>
              <a:rPr lang="en-US" altLang="zh-CN" sz="2400" i="1" dirty="0" smtClean="0">
                <a:solidFill>
                  <a:schemeClr val="tx1"/>
                </a:solidFill>
                <a:latin typeface="+mn-lt"/>
                <a:ea typeface="+mn-ea"/>
                <a:cs typeface="+mn-cs"/>
              </a:rPr>
              <a:t>	</a:t>
            </a:r>
            <a:endParaRPr lang="zh-CN" altLang="zh-CN" sz="2400" dirty="0" smtClean="0"/>
          </a:p>
        </p:txBody>
      </p:sp>
      <p:sp>
        <p:nvSpPr>
          <p:cNvPr id="2867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867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28675" name="Picture 3"/>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547664" y="3789040"/>
            <a:ext cx="238763" cy="348962"/>
          </a:xfrm>
          <a:prstGeom prst="rect">
            <a:avLst/>
          </a:prstGeom>
          <a:noFill/>
        </p:spPr>
      </p:pic>
      <p:sp>
        <p:nvSpPr>
          <p:cNvPr id="28678"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8680"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28679" name="Picture 7"/>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2987824" y="2924944"/>
            <a:ext cx="2467221" cy="504056"/>
          </a:xfrm>
          <a:prstGeom prst="rect">
            <a:avLst/>
          </a:prstGeom>
          <a:noFill/>
        </p:spPr>
      </p:pic>
      <p:sp>
        <p:nvSpPr>
          <p:cNvPr id="28682"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28681" name="Picture 9"/>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1835696" y="4149080"/>
            <a:ext cx="246344" cy="360040"/>
          </a:xfrm>
          <a:prstGeom prst="rect">
            <a:avLst/>
          </a:prstGeom>
          <a:noFill/>
        </p:spPr>
      </p:pic>
      <p:sp>
        <p:nvSpPr>
          <p:cNvPr id="28684"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28683" name="Picture 11"/>
          <p:cNvPicPr>
            <a:picLocks noChangeAspect="1" noChangeArrowheads="1"/>
          </p:cNvPicPr>
          <p:nvPr/>
        </p:nvPicPr>
        <p:blipFill>
          <a:blip r:embed="rId6" cstate="print">
            <a:clrChange>
              <a:clrFrom>
                <a:srgbClr val="FFFFFF"/>
              </a:clrFrom>
              <a:clrTo>
                <a:srgbClr val="FFFFFF">
                  <a:alpha val="0"/>
                </a:srgbClr>
              </a:clrTo>
            </a:clrChange>
          </a:blip>
          <a:srcRect/>
          <a:stretch>
            <a:fillRect/>
          </a:stretch>
        </p:blipFill>
        <p:spPr bwMode="auto">
          <a:xfrm>
            <a:off x="3419871" y="4149080"/>
            <a:ext cx="265293" cy="360040"/>
          </a:xfrm>
          <a:prstGeom prst="rect">
            <a:avLst/>
          </a:prstGeom>
          <a:noFill/>
        </p:spPr>
      </p:pic>
      <p:sp>
        <p:nvSpPr>
          <p:cNvPr id="28686" name="Rectangle 1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28685" name="Picture 13"/>
          <p:cNvPicPr>
            <a:picLocks noChangeAspect="1" noChangeArrowheads="1"/>
          </p:cNvPicPr>
          <p:nvPr/>
        </p:nvPicPr>
        <p:blipFill>
          <a:blip r:embed="rId7" cstate="print">
            <a:clrChange>
              <a:clrFrom>
                <a:srgbClr val="FFFFFF"/>
              </a:clrFrom>
              <a:clrTo>
                <a:srgbClr val="FFFFFF">
                  <a:alpha val="0"/>
                </a:srgbClr>
              </a:clrTo>
            </a:clrChange>
          </a:blip>
          <a:srcRect/>
          <a:stretch>
            <a:fillRect/>
          </a:stretch>
        </p:blipFill>
        <p:spPr bwMode="auto">
          <a:xfrm>
            <a:off x="2475767" y="4725144"/>
            <a:ext cx="3968441" cy="576064"/>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日期占位符 5"/>
          <p:cNvSpPr>
            <a:spLocks noGrp="1"/>
          </p:cNvSpPr>
          <p:nvPr>
            <p:ph type="dt" sz="quarter" idx="12"/>
          </p:nvPr>
        </p:nvSpPr>
        <p:spPr>
          <a:xfrm>
            <a:off x="457200" y="6165304"/>
            <a:ext cx="2133600" cy="476250"/>
          </a:xfrm>
          <a:noFill/>
          <a:ln>
            <a:miter lim="800000"/>
            <a:headEnd/>
            <a:tailEnd/>
          </a:ln>
        </p:spPr>
        <p:txBody>
          <a:bodyPr/>
          <a:lstStyle/>
          <a:p>
            <a:fld id="{C6A4B62F-7EF2-4AC8-A109-51C400F631DA}" type="datetime1">
              <a:rPr lang="zh-CN" altLang="en-US" sz="1400" smtClean="0"/>
              <a:pPr/>
              <a:t>2015/12/8</a:t>
            </a:fld>
            <a:endParaRPr lang="en-US" altLang="zh-CN" dirty="0" smtClean="0"/>
          </a:p>
        </p:txBody>
      </p:sp>
      <p:sp>
        <p:nvSpPr>
          <p:cNvPr id="5123" name="Rectangle 26"/>
          <p:cNvSpPr>
            <a:spLocks noGrp="1" noChangeArrowheads="1"/>
          </p:cNvSpPr>
          <p:nvPr>
            <p:ph type="title"/>
          </p:nvPr>
        </p:nvSpPr>
        <p:spPr>
          <a:xfrm>
            <a:off x="467544" y="332656"/>
            <a:ext cx="8229600" cy="739552"/>
          </a:xfrm>
        </p:spPr>
        <p:txBody>
          <a:bodyPr/>
          <a:lstStyle/>
          <a:p>
            <a:pPr eaLnBrk="1" hangingPunct="1"/>
            <a:r>
              <a:rPr lang="en-US" altLang="zh-CN" sz="2400" b="1" dirty="0" smtClean="0"/>
              <a:t>II. </a:t>
            </a:r>
            <a:r>
              <a:rPr lang="zh-CN" altLang="en-US" sz="2400" b="1" dirty="0" smtClean="0"/>
              <a:t>听觉补偿</a:t>
            </a:r>
            <a:endParaRPr lang="zh-CN" altLang="en-US" sz="2400" b="1" dirty="0" smtClean="0"/>
          </a:p>
        </p:txBody>
      </p:sp>
      <p:sp>
        <p:nvSpPr>
          <p:cNvPr id="89136" name="Rectangle 48"/>
          <p:cNvSpPr>
            <a:spLocks noGrp="1" noChangeArrowheads="1"/>
          </p:cNvSpPr>
          <p:nvPr>
            <p:ph type="body" idx="1"/>
          </p:nvPr>
        </p:nvSpPr>
        <p:spPr>
          <a:xfrm>
            <a:off x="457200" y="980728"/>
            <a:ext cx="8229600" cy="5328592"/>
          </a:xfrm>
        </p:spPr>
        <p:txBody>
          <a:bodyPr/>
          <a:lstStyle/>
          <a:p>
            <a:pPr marL="0" indent="0" eaLnBrk="1" hangingPunct="1">
              <a:lnSpc>
                <a:spcPts val="3360"/>
              </a:lnSpc>
              <a:buNone/>
              <a:defRPr/>
            </a:pPr>
            <a:r>
              <a:rPr lang="en-US" altLang="zh-CN" sz="2400" dirty="0" smtClean="0"/>
              <a:t>         </a:t>
            </a:r>
            <a:r>
              <a:rPr lang="zh-CN" altLang="zh-CN" sz="2400" dirty="0" smtClean="0"/>
              <a:t>例如</a:t>
            </a:r>
            <a:r>
              <a:rPr lang="zh-CN" altLang="zh-CN" sz="2400" dirty="0" smtClean="0"/>
              <a:t>，第</a:t>
            </a:r>
            <a:r>
              <a:rPr lang="en-US" altLang="zh-CN" sz="2400" dirty="0" smtClean="0"/>
              <a:t>30</a:t>
            </a:r>
            <a:r>
              <a:rPr lang="zh-CN" altLang="zh-CN" sz="2400" dirty="0" smtClean="0"/>
              <a:t>个频带的带宽是从</a:t>
            </a:r>
            <a:r>
              <a:rPr lang="en-US" altLang="zh-CN" sz="2400" dirty="0" smtClean="0"/>
              <a:t>891Hz</a:t>
            </a:r>
            <a:r>
              <a:rPr lang="zh-CN" altLang="zh-CN" sz="2400" dirty="0" smtClean="0"/>
              <a:t>到</a:t>
            </a:r>
            <a:r>
              <a:rPr lang="en-US" altLang="zh-CN" sz="2400" dirty="0" smtClean="0"/>
              <a:t>1112Hz</a:t>
            </a:r>
            <a:r>
              <a:rPr lang="zh-CN" altLang="zh-CN" sz="2400" dirty="0" smtClean="0"/>
              <a:t>。另外，</a:t>
            </a:r>
            <a:r>
              <a:rPr lang="en-US" altLang="zh-CN" sz="2400" dirty="0" smtClean="0"/>
              <a:t>1/3</a:t>
            </a:r>
            <a:r>
              <a:rPr lang="zh-CN" altLang="zh-CN" sz="2400" dirty="0" smtClean="0"/>
              <a:t>倍频程滤波器的性能要求也在</a:t>
            </a:r>
            <a:r>
              <a:rPr lang="en-US" altLang="zh-CN" sz="2400" dirty="0" smtClean="0"/>
              <a:t>ANSI S1.11</a:t>
            </a:r>
            <a:r>
              <a:rPr lang="zh-CN" altLang="zh-CN" sz="2400" dirty="0" smtClean="0"/>
              <a:t>标准中定义。性能规约包括滤波器的相对衰减，集成滤波器响应，环境敏感性和一些其他的参数。</a:t>
            </a:r>
          </a:p>
          <a:p>
            <a:pPr marL="0" indent="0" eaLnBrk="1" hangingPunct="1">
              <a:lnSpc>
                <a:spcPts val="3360"/>
              </a:lnSpc>
              <a:buNone/>
              <a:defRPr/>
            </a:pPr>
            <a:r>
              <a:rPr lang="en-US" altLang="zh-CN" sz="2400" dirty="0" smtClean="0">
                <a:solidFill>
                  <a:schemeClr val="tx1"/>
                </a:solidFill>
                <a:latin typeface="+mn-lt"/>
                <a:ea typeface="+mn-ea"/>
                <a:cs typeface="+mn-cs"/>
              </a:rPr>
              <a:t>         </a:t>
            </a:r>
            <a:r>
              <a:rPr lang="zh-CN" altLang="zh-CN" sz="2400" dirty="0" smtClean="0">
                <a:solidFill>
                  <a:schemeClr val="tx1"/>
                </a:solidFill>
                <a:latin typeface="+mn-lt"/>
                <a:ea typeface="+mn-ea"/>
                <a:cs typeface="+mn-cs"/>
              </a:rPr>
              <a:t>图</a:t>
            </a:r>
            <a:r>
              <a:rPr lang="zh-CN" altLang="zh-CN" sz="2400" dirty="0" smtClean="0">
                <a:solidFill>
                  <a:schemeClr val="tx1"/>
                </a:solidFill>
                <a:latin typeface="+mn-lt"/>
                <a:ea typeface="+mn-ea"/>
                <a:cs typeface="+mn-cs"/>
              </a:rPr>
              <a:t>一中的滤波器组实现了第</a:t>
            </a:r>
            <a:r>
              <a:rPr lang="en-US" altLang="zh-CN" sz="2400" dirty="0" smtClean="0">
                <a:solidFill>
                  <a:schemeClr val="tx1"/>
                </a:solidFill>
                <a:latin typeface="+mn-lt"/>
                <a:ea typeface="+mn-ea"/>
                <a:cs typeface="+mn-cs"/>
              </a:rPr>
              <a:t>22</a:t>
            </a:r>
            <a:r>
              <a:rPr lang="zh-CN" altLang="zh-CN" sz="2400" dirty="0" smtClean="0">
                <a:solidFill>
                  <a:schemeClr val="tx1"/>
                </a:solidFill>
                <a:latin typeface="+mn-lt"/>
                <a:ea typeface="+mn-ea"/>
                <a:cs typeface="+mn-cs"/>
              </a:rPr>
              <a:t>个到第</a:t>
            </a:r>
            <a:r>
              <a:rPr lang="en-US" altLang="zh-CN" sz="2400" dirty="0" smtClean="0">
                <a:solidFill>
                  <a:schemeClr val="tx1"/>
                </a:solidFill>
                <a:latin typeface="+mn-lt"/>
                <a:ea typeface="+mn-ea"/>
                <a:cs typeface="+mn-cs"/>
              </a:rPr>
              <a:t>39</a:t>
            </a:r>
            <a:r>
              <a:rPr lang="zh-CN" altLang="zh-CN" sz="2400" dirty="0" smtClean="0">
                <a:solidFill>
                  <a:schemeClr val="tx1"/>
                </a:solidFill>
                <a:latin typeface="+mn-lt"/>
                <a:ea typeface="+mn-ea"/>
                <a:cs typeface="+mn-cs"/>
              </a:rPr>
              <a:t>个</a:t>
            </a:r>
            <a:r>
              <a:rPr lang="en-US" altLang="zh-CN" sz="2400" dirty="0" smtClean="0">
                <a:solidFill>
                  <a:schemeClr val="tx1"/>
                </a:solidFill>
                <a:latin typeface="+mn-lt"/>
                <a:ea typeface="+mn-ea"/>
                <a:cs typeface="+mn-cs"/>
              </a:rPr>
              <a:t>ANSI1/3</a:t>
            </a:r>
            <a:r>
              <a:rPr lang="zh-CN" altLang="zh-CN" sz="2400" dirty="0" smtClean="0">
                <a:solidFill>
                  <a:schemeClr val="tx1"/>
                </a:solidFill>
                <a:latin typeface="+mn-lt"/>
                <a:ea typeface="+mn-ea"/>
                <a:cs typeface="+mn-cs"/>
              </a:rPr>
              <a:t>倍频程频带，它用</a:t>
            </a:r>
            <a:r>
              <a:rPr lang="en-US" altLang="zh-CN" sz="2400" dirty="0" smtClean="0">
                <a:solidFill>
                  <a:schemeClr val="tx1"/>
                </a:solidFill>
                <a:latin typeface="+mn-lt"/>
                <a:ea typeface="+mn-ea"/>
                <a:cs typeface="+mn-cs"/>
              </a:rPr>
              <a:t>18</a:t>
            </a:r>
            <a:r>
              <a:rPr lang="zh-CN" altLang="zh-CN" sz="2400" dirty="0" smtClean="0">
                <a:solidFill>
                  <a:schemeClr val="tx1"/>
                </a:solidFill>
                <a:latin typeface="+mn-lt"/>
                <a:ea typeface="+mn-ea"/>
                <a:cs typeface="+mn-cs"/>
              </a:rPr>
              <a:t>组并行的</a:t>
            </a:r>
            <a:r>
              <a:rPr lang="en-US" altLang="zh-CN" sz="2400" dirty="0" smtClean="0">
                <a:solidFill>
                  <a:schemeClr val="tx1"/>
                </a:solidFill>
                <a:latin typeface="+mn-lt"/>
                <a:ea typeface="+mn-ea"/>
                <a:cs typeface="+mn-cs"/>
              </a:rPr>
              <a:t>IIR</a:t>
            </a:r>
            <a:r>
              <a:rPr lang="zh-CN" altLang="zh-CN" sz="2400" dirty="0" smtClean="0">
                <a:solidFill>
                  <a:schemeClr val="tx1"/>
                </a:solidFill>
                <a:latin typeface="+mn-lt"/>
                <a:ea typeface="+mn-ea"/>
                <a:cs typeface="+mn-cs"/>
              </a:rPr>
              <a:t>滤波器覆盖了</a:t>
            </a:r>
            <a:r>
              <a:rPr lang="en-US" altLang="zh-CN" sz="2400" dirty="0" smtClean="0">
                <a:solidFill>
                  <a:schemeClr val="tx1"/>
                </a:solidFill>
                <a:latin typeface="+mn-lt"/>
                <a:ea typeface="+mn-ea"/>
                <a:cs typeface="+mn-cs"/>
              </a:rPr>
              <a:t>130Hz~8980Hz</a:t>
            </a:r>
            <a:r>
              <a:rPr lang="zh-CN" altLang="zh-CN" sz="2400" dirty="0" smtClean="0">
                <a:solidFill>
                  <a:schemeClr val="tx1"/>
                </a:solidFill>
                <a:latin typeface="+mn-lt"/>
                <a:ea typeface="+mn-ea"/>
                <a:cs typeface="+mn-cs"/>
              </a:rPr>
              <a:t>频段（由于普通的</a:t>
            </a:r>
            <a:r>
              <a:rPr lang="en-US" altLang="zh-CN" sz="2400" dirty="0" smtClean="0">
                <a:solidFill>
                  <a:schemeClr val="tx1"/>
                </a:solidFill>
                <a:latin typeface="+mn-lt"/>
                <a:ea typeface="+mn-ea"/>
                <a:cs typeface="+mn-cs"/>
              </a:rPr>
              <a:t>FIR</a:t>
            </a:r>
            <a:r>
              <a:rPr lang="zh-CN" altLang="zh-CN" sz="2400" dirty="0" smtClean="0">
                <a:solidFill>
                  <a:schemeClr val="tx1"/>
                </a:solidFill>
                <a:latin typeface="+mn-lt"/>
                <a:ea typeface="+mn-ea"/>
                <a:cs typeface="+mn-cs"/>
              </a:rPr>
              <a:t>实现的</a:t>
            </a:r>
            <a:r>
              <a:rPr lang="en-US" altLang="zh-CN" sz="2400" dirty="0" smtClean="0">
                <a:solidFill>
                  <a:schemeClr val="tx1"/>
                </a:solidFill>
                <a:latin typeface="+mn-lt"/>
                <a:ea typeface="+mn-ea"/>
                <a:cs typeface="+mn-cs"/>
              </a:rPr>
              <a:t>1/3</a:t>
            </a:r>
            <a:r>
              <a:rPr lang="zh-CN" altLang="zh-CN" sz="2400" dirty="0" smtClean="0">
                <a:solidFill>
                  <a:schemeClr val="tx1"/>
                </a:solidFill>
                <a:latin typeface="+mn-lt"/>
                <a:ea typeface="+mn-ea"/>
                <a:cs typeface="+mn-cs"/>
              </a:rPr>
              <a:t>倍频程滤波器组的实现非常昂贵，故不采用）。然而，由于其线性相位和稳定的性质，</a:t>
            </a:r>
            <a:r>
              <a:rPr lang="en-US" altLang="zh-CN" sz="2400" dirty="0" smtClean="0">
                <a:solidFill>
                  <a:schemeClr val="tx1"/>
                </a:solidFill>
                <a:latin typeface="+mn-lt"/>
                <a:ea typeface="+mn-ea"/>
                <a:cs typeface="+mn-cs"/>
              </a:rPr>
              <a:t>FIR</a:t>
            </a:r>
            <a:r>
              <a:rPr lang="zh-CN" altLang="zh-CN" sz="2400" dirty="0" smtClean="0">
                <a:solidFill>
                  <a:schemeClr val="tx1"/>
                </a:solidFill>
                <a:latin typeface="+mn-lt"/>
                <a:ea typeface="+mn-ea"/>
                <a:cs typeface="+mn-cs"/>
              </a:rPr>
              <a:t>滤波器在助听应用中被优先选择。因此，大部分助听器生产者都使用</a:t>
            </a:r>
            <a:r>
              <a:rPr lang="en-US" altLang="zh-CN" sz="2400" dirty="0" smtClean="0">
                <a:solidFill>
                  <a:schemeClr val="tx1"/>
                </a:solidFill>
                <a:latin typeface="+mn-lt"/>
                <a:ea typeface="+mn-ea"/>
                <a:cs typeface="+mn-cs"/>
              </a:rPr>
              <a:t>FIR</a:t>
            </a:r>
            <a:r>
              <a:rPr lang="zh-CN" altLang="zh-CN" sz="2400" dirty="0" smtClean="0">
                <a:solidFill>
                  <a:schemeClr val="tx1"/>
                </a:solidFill>
                <a:latin typeface="+mn-lt"/>
                <a:ea typeface="+mn-ea"/>
                <a:cs typeface="+mn-cs"/>
              </a:rPr>
              <a:t>滤波器组，这也就没有遵循</a:t>
            </a:r>
            <a:r>
              <a:rPr lang="en-US" altLang="zh-CN" sz="2400" dirty="0" smtClean="0">
                <a:solidFill>
                  <a:schemeClr val="tx1"/>
                </a:solidFill>
                <a:latin typeface="+mn-lt"/>
                <a:ea typeface="+mn-ea"/>
                <a:cs typeface="+mn-cs"/>
              </a:rPr>
              <a:t>ANSIS1.11</a:t>
            </a:r>
            <a:r>
              <a:rPr lang="zh-CN" altLang="zh-CN" sz="2400" dirty="0" smtClean="0">
                <a:solidFill>
                  <a:schemeClr val="tx1"/>
                </a:solidFill>
                <a:latin typeface="+mn-lt"/>
                <a:ea typeface="+mn-ea"/>
                <a:cs typeface="+mn-cs"/>
              </a:rPr>
              <a:t>标准。我们将在第三部分展示一个可接受复杂度的参照</a:t>
            </a:r>
            <a:r>
              <a:rPr lang="en-US" altLang="zh-CN" sz="2400" dirty="0" smtClean="0">
                <a:solidFill>
                  <a:schemeClr val="tx1"/>
                </a:solidFill>
                <a:latin typeface="+mn-lt"/>
                <a:ea typeface="+mn-ea"/>
                <a:cs typeface="+mn-cs"/>
              </a:rPr>
              <a:t>ANSIS 1.11</a:t>
            </a:r>
            <a:r>
              <a:rPr lang="zh-CN" altLang="zh-CN" sz="2400" dirty="0" smtClean="0">
                <a:solidFill>
                  <a:schemeClr val="tx1"/>
                </a:solidFill>
                <a:latin typeface="+mn-lt"/>
                <a:ea typeface="+mn-ea"/>
                <a:cs typeface="+mn-cs"/>
              </a:rPr>
              <a:t>标准的具有线性相位特性的滤波器设计方案。</a:t>
            </a:r>
            <a:endParaRPr lang="zh-CN" altLang="zh-CN" sz="2400"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日期占位符 5"/>
          <p:cNvSpPr>
            <a:spLocks noGrp="1"/>
          </p:cNvSpPr>
          <p:nvPr>
            <p:ph type="dt" sz="quarter" idx="12"/>
          </p:nvPr>
        </p:nvSpPr>
        <p:spPr>
          <a:xfrm>
            <a:off x="457200" y="6165304"/>
            <a:ext cx="2133600" cy="476250"/>
          </a:xfrm>
          <a:noFill/>
          <a:ln>
            <a:miter lim="800000"/>
            <a:headEnd/>
            <a:tailEnd/>
          </a:ln>
        </p:spPr>
        <p:txBody>
          <a:bodyPr/>
          <a:lstStyle/>
          <a:p>
            <a:fld id="{C6A4B62F-7EF2-4AC8-A109-51C400F631DA}" type="datetime1">
              <a:rPr lang="zh-CN" altLang="en-US" sz="1400" smtClean="0"/>
              <a:pPr/>
              <a:t>2015/12/8</a:t>
            </a:fld>
            <a:endParaRPr lang="en-US" altLang="zh-CN" dirty="0" smtClean="0"/>
          </a:p>
        </p:txBody>
      </p:sp>
      <p:sp>
        <p:nvSpPr>
          <p:cNvPr id="5123" name="Rectangle 26"/>
          <p:cNvSpPr>
            <a:spLocks noGrp="1" noChangeArrowheads="1"/>
          </p:cNvSpPr>
          <p:nvPr>
            <p:ph type="title"/>
          </p:nvPr>
        </p:nvSpPr>
        <p:spPr>
          <a:xfrm>
            <a:off x="467544" y="332656"/>
            <a:ext cx="8229600" cy="739552"/>
          </a:xfrm>
        </p:spPr>
        <p:txBody>
          <a:bodyPr/>
          <a:lstStyle/>
          <a:p>
            <a:pPr eaLnBrk="1" hangingPunct="1"/>
            <a:r>
              <a:rPr lang="en-US" altLang="zh-CN" sz="2400" b="1" dirty="0" smtClean="0"/>
              <a:t>II. </a:t>
            </a:r>
            <a:r>
              <a:rPr lang="zh-CN" altLang="en-US" sz="2400" b="1" dirty="0" smtClean="0"/>
              <a:t>听觉补偿</a:t>
            </a:r>
            <a:endParaRPr lang="zh-CN" altLang="en-US" sz="2400" b="1" dirty="0" smtClean="0"/>
          </a:p>
        </p:txBody>
      </p:sp>
      <p:sp>
        <p:nvSpPr>
          <p:cNvPr id="89136" name="Rectangle 48"/>
          <p:cNvSpPr>
            <a:spLocks noGrp="1" noChangeArrowheads="1"/>
          </p:cNvSpPr>
          <p:nvPr>
            <p:ph type="body" idx="1"/>
          </p:nvPr>
        </p:nvSpPr>
        <p:spPr>
          <a:xfrm>
            <a:off x="457200" y="980728"/>
            <a:ext cx="8229600" cy="5328592"/>
          </a:xfrm>
        </p:spPr>
        <p:txBody>
          <a:bodyPr/>
          <a:lstStyle/>
          <a:p>
            <a:pPr marL="0" indent="0" eaLnBrk="1" hangingPunct="1">
              <a:lnSpc>
                <a:spcPts val="3360"/>
              </a:lnSpc>
              <a:buNone/>
              <a:defRPr/>
            </a:pPr>
            <a:r>
              <a:rPr lang="en-US" altLang="zh-CN" sz="2400" i="1" dirty="0" smtClean="0">
                <a:solidFill>
                  <a:schemeClr val="tx1"/>
                </a:solidFill>
                <a:latin typeface="+mn-lt"/>
                <a:ea typeface="+mn-ea"/>
                <a:cs typeface="+mn-cs"/>
              </a:rPr>
              <a:t>B. </a:t>
            </a:r>
            <a:r>
              <a:rPr lang="zh-CN" altLang="zh-CN" sz="2400" i="1" dirty="0" smtClean="0">
                <a:solidFill>
                  <a:schemeClr val="tx1"/>
                </a:solidFill>
                <a:latin typeface="+mn-lt"/>
                <a:ea typeface="+mn-ea"/>
                <a:cs typeface="+mn-cs"/>
              </a:rPr>
              <a:t>动态范围</a:t>
            </a:r>
            <a:r>
              <a:rPr lang="zh-CN" altLang="zh-CN" sz="2400" i="1" dirty="0" smtClean="0">
                <a:solidFill>
                  <a:schemeClr val="tx1"/>
                </a:solidFill>
                <a:latin typeface="+mn-lt"/>
                <a:ea typeface="+mn-ea"/>
                <a:cs typeface="+mn-cs"/>
              </a:rPr>
              <a:t>压缩</a:t>
            </a:r>
            <a:r>
              <a:rPr lang="zh-CN" altLang="zh-CN" sz="2400" i="1" dirty="0" smtClean="0">
                <a:solidFill>
                  <a:schemeClr val="tx1"/>
                </a:solidFill>
                <a:latin typeface="+mn-lt"/>
                <a:ea typeface="+mn-ea"/>
                <a:cs typeface="+mn-cs"/>
              </a:rPr>
              <a:t>器</a:t>
            </a:r>
            <a:endParaRPr lang="en-US" altLang="zh-CN" sz="2400" i="1" dirty="0" smtClean="0">
              <a:solidFill>
                <a:schemeClr val="tx1"/>
              </a:solidFill>
              <a:latin typeface="+mn-lt"/>
              <a:ea typeface="+mn-ea"/>
              <a:cs typeface="+mn-cs"/>
            </a:endParaRPr>
          </a:p>
          <a:p>
            <a:pPr marL="0" indent="0" eaLnBrk="1" hangingPunct="1">
              <a:lnSpc>
                <a:spcPts val="3360"/>
              </a:lnSpc>
              <a:buNone/>
              <a:defRPr/>
            </a:pPr>
            <a:r>
              <a:rPr lang="en-US" altLang="zh-CN" sz="2400" dirty="0" smtClean="0">
                <a:solidFill>
                  <a:schemeClr val="tx1"/>
                </a:solidFill>
                <a:latin typeface="+mn-lt"/>
                <a:ea typeface="+mn-ea"/>
                <a:cs typeface="+mn-cs"/>
              </a:rPr>
              <a:t>        </a:t>
            </a:r>
            <a:r>
              <a:rPr lang="zh-CN" altLang="zh-CN" sz="2400" dirty="0" smtClean="0">
                <a:solidFill>
                  <a:schemeClr val="tx1"/>
                </a:solidFill>
                <a:latin typeface="+mn-lt"/>
                <a:ea typeface="+mn-ea"/>
                <a:cs typeface="+mn-cs"/>
              </a:rPr>
              <a:t>动态范围</a:t>
            </a:r>
            <a:r>
              <a:rPr lang="zh-CN" altLang="zh-CN" sz="2400" dirty="0" smtClean="0">
                <a:solidFill>
                  <a:schemeClr val="tx1"/>
                </a:solidFill>
                <a:latin typeface="+mn-lt"/>
                <a:ea typeface="+mn-ea"/>
                <a:cs typeface="+mn-cs"/>
              </a:rPr>
              <a:t>压缩器的数据处理流程如图二（</a:t>
            </a:r>
            <a:r>
              <a:rPr lang="en-US" altLang="zh-CN" sz="2400" dirty="0" smtClean="0">
                <a:solidFill>
                  <a:schemeClr val="tx1"/>
                </a:solidFill>
                <a:latin typeface="+mn-lt"/>
                <a:ea typeface="+mn-ea"/>
                <a:cs typeface="+mn-cs"/>
              </a:rPr>
              <a:t>a</a:t>
            </a:r>
            <a:r>
              <a:rPr lang="zh-CN" altLang="zh-CN" sz="2400" dirty="0" smtClean="0">
                <a:solidFill>
                  <a:schemeClr val="tx1"/>
                </a:solidFill>
                <a:latin typeface="+mn-lt"/>
                <a:ea typeface="+mn-ea"/>
                <a:cs typeface="+mn-cs"/>
              </a:rPr>
              <a:t>）所示</a:t>
            </a:r>
            <a:r>
              <a:rPr lang="en-US" altLang="zh-CN" sz="2400" dirty="0" smtClean="0">
                <a:solidFill>
                  <a:schemeClr val="tx1"/>
                </a:solidFill>
                <a:latin typeface="+mn-lt"/>
                <a:ea typeface="+mn-ea"/>
                <a:cs typeface="+mn-cs"/>
              </a:rPr>
              <a:t>,</a:t>
            </a:r>
            <a:r>
              <a:rPr lang="zh-CN" altLang="zh-CN" sz="2400" dirty="0" smtClean="0">
                <a:solidFill>
                  <a:schemeClr val="tx1"/>
                </a:solidFill>
                <a:latin typeface="+mn-lt"/>
                <a:ea typeface="+mn-ea"/>
                <a:cs typeface="+mn-cs"/>
              </a:rPr>
              <a:t>它的行为由一个</a:t>
            </a:r>
            <a:r>
              <a:rPr lang="en-US" altLang="zh-CN" sz="2400" dirty="0" smtClean="0">
                <a:solidFill>
                  <a:schemeClr val="tx1"/>
                </a:solidFill>
                <a:latin typeface="+mn-lt"/>
                <a:ea typeface="+mn-ea"/>
                <a:cs typeface="+mn-cs"/>
              </a:rPr>
              <a:t>I/O</a:t>
            </a:r>
            <a:r>
              <a:rPr lang="zh-CN" altLang="zh-CN" sz="2400" dirty="0" smtClean="0">
                <a:solidFill>
                  <a:schemeClr val="tx1"/>
                </a:solidFill>
                <a:latin typeface="+mn-lt"/>
                <a:ea typeface="+mn-ea"/>
                <a:cs typeface="+mn-cs"/>
              </a:rPr>
              <a:t>图所表征，该图描述了输入和输出的声压级关系。图二（</a:t>
            </a:r>
            <a:r>
              <a:rPr lang="en-US" altLang="zh-CN" sz="2400" dirty="0" smtClean="0">
                <a:solidFill>
                  <a:schemeClr val="tx1"/>
                </a:solidFill>
                <a:latin typeface="+mn-lt"/>
                <a:ea typeface="+mn-ea"/>
                <a:cs typeface="+mn-cs"/>
              </a:rPr>
              <a:t>b</a:t>
            </a:r>
            <a:r>
              <a:rPr lang="zh-CN" altLang="zh-CN" sz="2400" dirty="0" smtClean="0">
                <a:solidFill>
                  <a:schemeClr val="tx1"/>
                </a:solidFill>
                <a:latin typeface="+mn-lt"/>
                <a:ea typeface="+mn-ea"/>
                <a:cs typeface="+mn-cs"/>
              </a:rPr>
              <a:t>）展示了压缩器的</a:t>
            </a:r>
            <a:r>
              <a:rPr lang="en-US" altLang="zh-CN" sz="2400" dirty="0" smtClean="0">
                <a:solidFill>
                  <a:schemeClr val="tx1"/>
                </a:solidFill>
                <a:latin typeface="+mn-lt"/>
                <a:ea typeface="+mn-ea"/>
                <a:cs typeface="+mn-cs"/>
              </a:rPr>
              <a:t>I/O</a:t>
            </a:r>
            <a:r>
              <a:rPr lang="zh-CN" altLang="zh-CN" sz="2400" dirty="0" smtClean="0">
                <a:solidFill>
                  <a:schemeClr val="tx1"/>
                </a:solidFill>
                <a:latin typeface="+mn-lt"/>
                <a:ea typeface="+mn-ea"/>
                <a:cs typeface="+mn-cs"/>
              </a:rPr>
              <a:t>图，</a:t>
            </a:r>
            <a:r>
              <a:rPr lang="zh-CN" altLang="zh-CN" sz="2400" dirty="0" smtClean="0">
                <a:solidFill>
                  <a:schemeClr val="tx1"/>
                </a:solidFill>
                <a:latin typeface="+mn-lt"/>
                <a:ea typeface="+mn-ea"/>
                <a:cs typeface="+mn-cs"/>
              </a:rPr>
              <a:t>其中</a:t>
            </a:r>
            <a:r>
              <a:rPr lang="en-US" altLang="zh-CN" sz="2400" dirty="0" smtClean="0">
                <a:solidFill>
                  <a:schemeClr val="tx1"/>
                </a:solidFill>
                <a:latin typeface="+mn-lt"/>
                <a:ea typeface="+mn-ea"/>
                <a:cs typeface="+mn-cs"/>
              </a:rPr>
              <a:t>     </a:t>
            </a:r>
            <a:r>
              <a:rPr lang="zh-CN" altLang="zh-CN" sz="2400" dirty="0" smtClean="0">
                <a:solidFill>
                  <a:schemeClr val="tx1"/>
                </a:solidFill>
                <a:latin typeface="+mn-lt"/>
                <a:ea typeface="+mn-ea"/>
                <a:cs typeface="+mn-cs"/>
              </a:rPr>
              <a:t>和</a:t>
            </a:r>
            <a:r>
              <a:rPr lang="en-US" altLang="zh-CN" sz="2400" dirty="0" smtClean="0">
                <a:solidFill>
                  <a:schemeClr val="tx1"/>
                </a:solidFill>
                <a:latin typeface="+mn-lt"/>
                <a:ea typeface="+mn-ea"/>
                <a:cs typeface="+mn-cs"/>
              </a:rPr>
              <a:t>     </a:t>
            </a:r>
            <a:r>
              <a:rPr lang="zh-CN" altLang="zh-CN" sz="2400" dirty="0" smtClean="0">
                <a:solidFill>
                  <a:schemeClr val="tx1"/>
                </a:solidFill>
                <a:latin typeface="+mn-lt"/>
                <a:ea typeface="+mn-ea"/>
                <a:cs typeface="+mn-cs"/>
              </a:rPr>
              <a:t>是</a:t>
            </a:r>
            <a:r>
              <a:rPr lang="zh-CN" altLang="zh-CN" sz="2400" dirty="0" smtClean="0">
                <a:solidFill>
                  <a:schemeClr val="tx1"/>
                </a:solidFill>
                <a:latin typeface="+mn-lt"/>
                <a:ea typeface="+mn-ea"/>
                <a:cs typeface="+mn-cs"/>
              </a:rPr>
              <a:t>两个预定义的压缩阈值。</a:t>
            </a:r>
            <a:r>
              <a:rPr lang="en-US" altLang="zh-CN" sz="2400" dirty="0" smtClean="0">
                <a:solidFill>
                  <a:schemeClr val="tx1"/>
                </a:solidFill>
                <a:latin typeface="+mn-lt"/>
                <a:ea typeface="+mn-ea"/>
                <a:cs typeface="+mn-cs"/>
              </a:rPr>
              <a:t>I/O</a:t>
            </a:r>
            <a:r>
              <a:rPr lang="zh-CN" altLang="zh-CN" sz="2400" dirty="0" smtClean="0">
                <a:solidFill>
                  <a:schemeClr val="tx1"/>
                </a:solidFill>
                <a:latin typeface="+mn-lt"/>
                <a:ea typeface="+mn-ea"/>
                <a:cs typeface="+mn-cs"/>
              </a:rPr>
              <a:t>曲线的斜率被归一化过，</a:t>
            </a:r>
            <a:r>
              <a:rPr lang="zh-CN" altLang="zh-CN" sz="2400" dirty="0" smtClean="0">
                <a:solidFill>
                  <a:schemeClr val="tx1"/>
                </a:solidFill>
                <a:latin typeface="+mn-lt"/>
                <a:ea typeface="+mn-ea"/>
                <a:cs typeface="+mn-cs"/>
              </a:rPr>
              <a:t>低于</a:t>
            </a:r>
            <a:r>
              <a:rPr lang="en-US" altLang="zh-CN" sz="2400" dirty="0" smtClean="0">
                <a:solidFill>
                  <a:schemeClr val="tx1"/>
                </a:solidFill>
                <a:latin typeface="+mn-lt"/>
                <a:ea typeface="+mn-ea"/>
                <a:cs typeface="+mn-cs"/>
              </a:rPr>
              <a:t>    </a:t>
            </a:r>
            <a:r>
              <a:rPr lang="zh-CN" altLang="zh-CN" sz="2400" dirty="0" smtClean="0">
                <a:solidFill>
                  <a:schemeClr val="tx1"/>
                </a:solidFill>
                <a:latin typeface="+mn-lt"/>
                <a:ea typeface="+mn-ea"/>
                <a:cs typeface="+mn-cs"/>
              </a:rPr>
              <a:t>的</a:t>
            </a:r>
            <a:r>
              <a:rPr lang="zh-CN" altLang="zh-CN" sz="2400" dirty="0" smtClean="0">
                <a:solidFill>
                  <a:schemeClr val="tx1"/>
                </a:solidFill>
                <a:latin typeface="+mn-lt"/>
                <a:ea typeface="+mn-ea"/>
                <a:cs typeface="+mn-cs"/>
              </a:rPr>
              <a:t>斜率为</a:t>
            </a:r>
            <a:r>
              <a:rPr lang="en-US" altLang="zh-CN" sz="2400" dirty="0" smtClean="0">
                <a:solidFill>
                  <a:schemeClr val="tx1"/>
                </a:solidFill>
                <a:latin typeface="+mn-lt"/>
                <a:ea typeface="+mn-ea"/>
                <a:cs typeface="+mn-cs"/>
              </a:rPr>
              <a:t>1</a:t>
            </a:r>
            <a:r>
              <a:rPr lang="zh-CN" altLang="zh-CN" sz="2400" dirty="0" smtClean="0">
                <a:solidFill>
                  <a:schemeClr val="tx1"/>
                </a:solidFill>
                <a:latin typeface="+mn-lt"/>
                <a:ea typeface="+mn-ea"/>
                <a:cs typeface="+mn-cs"/>
              </a:rPr>
              <a:t>；</a:t>
            </a:r>
            <a:r>
              <a:rPr lang="zh-CN" altLang="zh-CN" sz="2400" dirty="0" smtClean="0">
                <a:solidFill>
                  <a:schemeClr val="tx1"/>
                </a:solidFill>
                <a:latin typeface="+mn-lt"/>
                <a:ea typeface="+mn-ea"/>
                <a:cs typeface="+mn-cs"/>
              </a:rPr>
              <a:t>介于</a:t>
            </a:r>
            <a:r>
              <a:rPr lang="en-US" altLang="zh-CN" sz="2400" dirty="0" smtClean="0">
                <a:solidFill>
                  <a:schemeClr val="tx1"/>
                </a:solidFill>
                <a:latin typeface="+mn-lt"/>
                <a:ea typeface="+mn-ea"/>
                <a:cs typeface="+mn-cs"/>
              </a:rPr>
              <a:t>     </a:t>
            </a:r>
            <a:r>
              <a:rPr lang="zh-CN" altLang="zh-CN" sz="2400" dirty="0" smtClean="0">
                <a:solidFill>
                  <a:schemeClr val="tx1"/>
                </a:solidFill>
                <a:latin typeface="+mn-lt"/>
                <a:ea typeface="+mn-ea"/>
                <a:cs typeface="+mn-cs"/>
              </a:rPr>
              <a:t>和</a:t>
            </a:r>
            <a:r>
              <a:rPr lang="en-US" altLang="zh-CN" sz="2400" dirty="0" smtClean="0">
                <a:solidFill>
                  <a:schemeClr val="tx1"/>
                </a:solidFill>
                <a:latin typeface="+mn-lt"/>
                <a:ea typeface="+mn-ea"/>
                <a:cs typeface="+mn-cs"/>
              </a:rPr>
              <a:t>     </a:t>
            </a:r>
            <a:r>
              <a:rPr lang="zh-CN" altLang="zh-CN" sz="2400" dirty="0" smtClean="0">
                <a:solidFill>
                  <a:schemeClr val="tx1"/>
                </a:solidFill>
                <a:latin typeface="+mn-lt"/>
                <a:ea typeface="+mn-ea"/>
                <a:cs typeface="+mn-cs"/>
              </a:rPr>
              <a:t>之间</a:t>
            </a:r>
            <a:r>
              <a:rPr lang="zh-CN" altLang="zh-CN" sz="2400" dirty="0" smtClean="0">
                <a:solidFill>
                  <a:schemeClr val="tx1"/>
                </a:solidFill>
                <a:latin typeface="+mn-lt"/>
                <a:ea typeface="+mn-ea"/>
                <a:cs typeface="+mn-cs"/>
              </a:rPr>
              <a:t>的斜率为</a:t>
            </a:r>
            <a:r>
              <a:rPr lang="en-US" altLang="zh-CN" sz="2400" dirty="0" smtClean="0">
                <a:solidFill>
                  <a:schemeClr val="tx1"/>
                </a:solidFill>
                <a:latin typeface="+mn-lt"/>
                <a:ea typeface="+mn-ea"/>
                <a:cs typeface="+mn-cs"/>
              </a:rPr>
              <a:t>0.5</a:t>
            </a:r>
            <a:r>
              <a:rPr lang="zh-CN" altLang="zh-CN" sz="2400" dirty="0" smtClean="0">
                <a:solidFill>
                  <a:schemeClr val="tx1"/>
                </a:solidFill>
                <a:latin typeface="+mn-lt"/>
                <a:ea typeface="+mn-ea"/>
                <a:cs typeface="+mn-cs"/>
              </a:rPr>
              <a:t>；</a:t>
            </a:r>
            <a:r>
              <a:rPr lang="zh-CN" altLang="zh-CN" sz="2400" dirty="0" smtClean="0">
                <a:solidFill>
                  <a:schemeClr val="tx1"/>
                </a:solidFill>
                <a:latin typeface="+mn-lt"/>
                <a:ea typeface="+mn-ea"/>
                <a:cs typeface="+mn-cs"/>
              </a:rPr>
              <a:t>大于</a:t>
            </a:r>
            <a:r>
              <a:rPr lang="en-US" altLang="zh-CN" sz="2400" dirty="0" smtClean="0">
                <a:solidFill>
                  <a:schemeClr val="tx1"/>
                </a:solidFill>
                <a:latin typeface="+mn-lt"/>
                <a:ea typeface="+mn-ea"/>
                <a:cs typeface="+mn-cs"/>
              </a:rPr>
              <a:t>     </a:t>
            </a:r>
            <a:r>
              <a:rPr lang="zh-CN" altLang="zh-CN" sz="2400" dirty="0" smtClean="0">
                <a:solidFill>
                  <a:schemeClr val="tx1"/>
                </a:solidFill>
                <a:latin typeface="+mn-lt"/>
                <a:ea typeface="+mn-ea"/>
                <a:cs typeface="+mn-cs"/>
              </a:rPr>
              <a:t>的</a:t>
            </a:r>
            <a:r>
              <a:rPr lang="zh-CN" altLang="zh-CN" sz="2400" dirty="0" smtClean="0">
                <a:solidFill>
                  <a:schemeClr val="tx1"/>
                </a:solidFill>
                <a:latin typeface="+mn-lt"/>
                <a:ea typeface="+mn-ea"/>
                <a:cs typeface="+mn-cs"/>
              </a:rPr>
              <a:t>斜率为</a:t>
            </a:r>
            <a:r>
              <a:rPr lang="en-US" altLang="zh-CN" sz="2400" dirty="0" smtClean="0">
                <a:solidFill>
                  <a:schemeClr val="tx1"/>
                </a:solidFill>
                <a:latin typeface="+mn-lt"/>
                <a:ea typeface="+mn-ea"/>
                <a:cs typeface="+mn-cs"/>
              </a:rPr>
              <a:t>0.25</a:t>
            </a:r>
            <a:r>
              <a:rPr lang="zh-CN" altLang="zh-CN" sz="2400" dirty="0" smtClean="0">
                <a:solidFill>
                  <a:schemeClr val="tx1"/>
                </a:solidFill>
                <a:latin typeface="+mn-lt"/>
                <a:ea typeface="+mn-ea"/>
                <a:cs typeface="+mn-cs"/>
              </a:rPr>
              <a:t>。因此，声压级越大的声音被压缩的更加厉害。</a:t>
            </a:r>
          </a:p>
          <a:p>
            <a:pPr marL="0" indent="0" eaLnBrk="1" hangingPunct="1">
              <a:lnSpc>
                <a:spcPts val="3360"/>
              </a:lnSpc>
              <a:buNone/>
              <a:defRPr/>
            </a:pPr>
            <a:endParaRPr lang="zh-CN" altLang="zh-CN" sz="2400" dirty="0" smtClean="0">
              <a:solidFill>
                <a:schemeClr val="tx1"/>
              </a:solidFill>
              <a:latin typeface="+mn-lt"/>
              <a:ea typeface="+mn-ea"/>
              <a:cs typeface="+mn-cs"/>
            </a:endParaRPr>
          </a:p>
        </p:txBody>
      </p:sp>
      <p:sp>
        <p:nvSpPr>
          <p:cNvPr id="5120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51201" name="Picture 1"/>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6300192" y="2476894"/>
            <a:ext cx="432048" cy="304034"/>
          </a:xfrm>
          <a:prstGeom prst="rect">
            <a:avLst/>
          </a:prstGeom>
          <a:noFill/>
        </p:spPr>
      </p:pic>
      <p:sp>
        <p:nvSpPr>
          <p:cNvPr id="5120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51203" name="Picture 3"/>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7020272" y="2492896"/>
            <a:ext cx="409309" cy="288032"/>
          </a:xfrm>
          <a:prstGeom prst="rect">
            <a:avLst/>
          </a:prstGeom>
          <a:noFill/>
        </p:spPr>
      </p:pic>
      <p:pic>
        <p:nvPicPr>
          <p:cNvPr id="10" name="Picture 1"/>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7596336" y="2924944"/>
            <a:ext cx="432048" cy="304034"/>
          </a:xfrm>
          <a:prstGeom prst="rect">
            <a:avLst/>
          </a:prstGeom>
          <a:noFill/>
        </p:spPr>
      </p:pic>
      <p:pic>
        <p:nvPicPr>
          <p:cNvPr id="11" name="Picture 1"/>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2555776" y="3356992"/>
            <a:ext cx="432048" cy="304034"/>
          </a:xfrm>
          <a:prstGeom prst="rect">
            <a:avLst/>
          </a:prstGeom>
          <a:noFill/>
        </p:spPr>
      </p:pic>
      <p:pic>
        <p:nvPicPr>
          <p:cNvPr id="13" name="Picture 3"/>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3275856" y="3356992"/>
            <a:ext cx="409309" cy="288032"/>
          </a:xfrm>
          <a:prstGeom prst="rect">
            <a:avLst/>
          </a:prstGeom>
          <a:noFill/>
        </p:spPr>
      </p:pic>
      <p:pic>
        <p:nvPicPr>
          <p:cNvPr id="14" name="Picture 3"/>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6826987" y="3356992"/>
            <a:ext cx="409309" cy="288032"/>
          </a:xfrm>
          <a:prstGeom prst="rect">
            <a:avLst/>
          </a:prstGeom>
          <a:noFill/>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Pixel</Template>
  <TotalTime>433</TotalTime>
  <Words>3180</Words>
  <Application>Microsoft Office PowerPoint</Application>
  <PresentationFormat>全屏显示(4:3)</PresentationFormat>
  <Paragraphs>161</Paragraphs>
  <Slides>28</Slides>
  <Notes>26</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28</vt:i4>
      </vt:variant>
    </vt:vector>
  </HeadingPairs>
  <TitlesOfParts>
    <vt:vector size="34" baseType="lpstr">
      <vt:lpstr>Arial</vt:lpstr>
      <vt:lpstr>宋体</vt:lpstr>
      <vt:lpstr>Wingdings</vt:lpstr>
      <vt:lpstr>Arial Black</vt:lpstr>
      <vt:lpstr>Times New Roman</vt:lpstr>
      <vt:lpstr>Pixel</vt:lpstr>
      <vt:lpstr>有效复杂度的助听器听觉补偿</vt:lpstr>
      <vt:lpstr>摘要</vt:lpstr>
      <vt:lpstr>结构</vt:lpstr>
      <vt:lpstr>I. 简介</vt:lpstr>
      <vt:lpstr>I. 简介</vt:lpstr>
      <vt:lpstr>II. 听觉补偿</vt:lpstr>
      <vt:lpstr>II. 听觉补偿</vt:lpstr>
      <vt:lpstr>II. 听觉补偿</vt:lpstr>
      <vt:lpstr>II. 听觉补偿</vt:lpstr>
      <vt:lpstr>II. 听觉补偿</vt:lpstr>
      <vt:lpstr>II. 听觉补偿</vt:lpstr>
      <vt:lpstr>II. 听觉补偿</vt:lpstr>
      <vt:lpstr>III.多速率结构</vt:lpstr>
      <vt:lpstr>III.多速率结构</vt:lpstr>
      <vt:lpstr>III.多速率结构</vt:lpstr>
      <vt:lpstr>III.多速率结构</vt:lpstr>
      <vt:lpstr>III.多速率结构</vt:lpstr>
      <vt:lpstr>III.多速率结构</vt:lpstr>
      <vt:lpstr>III.多速率结构</vt:lpstr>
      <vt:lpstr>IV.压缩器复杂度降低</vt:lpstr>
      <vt:lpstr>IV.压缩器复杂度降低</vt:lpstr>
      <vt:lpstr>IV.压缩器复杂度降低</vt:lpstr>
      <vt:lpstr>IV.压缩器复杂度降低</vt:lpstr>
      <vt:lpstr>V. 结果分析</vt:lpstr>
      <vt:lpstr>V. 结果分析</vt:lpstr>
      <vt:lpstr>V. 结果分析</vt:lpstr>
      <vt:lpstr>V. 结果分析</vt:lpstr>
      <vt:lpstr>VI. 结论</vt:lpstr>
    </vt:vector>
  </TitlesOfParts>
  <Company>东南大学 计算机</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ppt模板</dc:title>
  <dc:creator>陈平平</dc:creator>
  <cp:lastModifiedBy>Sky123.Org</cp:lastModifiedBy>
  <cp:revision>77</cp:revision>
  <dcterms:created xsi:type="dcterms:W3CDTF">2007-06-11T01:39:24Z</dcterms:created>
  <dcterms:modified xsi:type="dcterms:W3CDTF">2015-12-08T12:18:47Z</dcterms:modified>
</cp:coreProperties>
</file>