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9" r:id="rId3"/>
    <p:sldId id="352" r:id="rId4"/>
    <p:sldId id="353" r:id="rId5"/>
    <p:sldId id="354" r:id="rId6"/>
    <p:sldId id="355" r:id="rId7"/>
    <p:sldId id="356" r:id="rId8"/>
    <p:sldId id="357" r:id="rId9"/>
    <p:sldId id="358" r:id="rId10"/>
    <p:sldId id="359" r:id="rId11"/>
    <p:sldId id="35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2728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60092" autoAdjust="0"/>
  </p:normalViewPr>
  <p:slideViewPr>
    <p:cSldViewPr snapToGrid="0">
      <p:cViewPr varScale="1">
        <p:scale>
          <a:sx n="66" d="100"/>
          <a:sy n="66" d="100"/>
        </p:scale>
        <p:origin x="2208" y="66"/>
      </p:cViewPr>
      <p:guideLst/>
    </p:cSldViewPr>
  </p:slideViewPr>
  <p:notesTextViewPr>
    <p:cViewPr>
      <p:scale>
        <a:sx n="200" d="100"/>
        <a:sy n="200" d="100"/>
      </p:scale>
      <p:origin x="0" y="0"/>
    </p:cViewPr>
  </p:notesTextViewPr>
  <p:notesViewPr>
    <p:cSldViewPr snapToGrid="0">
      <p:cViewPr varScale="1">
        <p:scale>
          <a:sx n="85" d="100"/>
          <a:sy n="85" d="100"/>
        </p:scale>
        <p:origin x="378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E65073-22CB-476B-AE6E-A62906A5FC7B}" type="datetimeFigureOut">
              <a:rPr lang="zh-CN" altLang="en-US" smtClean="0"/>
              <a:t>2018/7/28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14A5F-2972-4B99-9C19-ABE53BA3A6D0}" type="slidenum">
              <a:rPr lang="zh-CN" altLang="en-US" smtClean="0"/>
              <a:t>‹#›</a:t>
            </a:fld>
            <a:endParaRPr lang="zh-CN" altLang="en-US"/>
          </a:p>
        </p:txBody>
      </p:sp>
    </p:spTree>
    <p:extLst>
      <p:ext uri="{BB962C8B-B14F-4D97-AF65-F5344CB8AC3E}">
        <p14:creationId xmlns:p14="http://schemas.microsoft.com/office/powerpoint/2010/main" val="2849291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80C30-993F-4136-A8AA-479615D2D3B6}" type="datetimeFigureOut">
              <a:rPr lang="zh-CN" altLang="en-US" smtClean="0"/>
              <a:t>2018/7/28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6F17E-A648-4945-8CB0-0EADC0F1FECF}" type="slidenum">
              <a:rPr lang="zh-CN" altLang="en-US" smtClean="0"/>
              <a:t>‹#›</a:t>
            </a:fld>
            <a:endParaRPr lang="zh-CN" altLang="en-US"/>
          </a:p>
        </p:txBody>
      </p:sp>
    </p:spTree>
    <p:extLst>
      <p:ext uri="{BB962C8B-B14F-4D97-AF65-F5344CB8AC3E}">
        <p14:creationId xmlns:p14="http://schemas.microsoft.com/office/powerpoint/2010/main" val="84001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76F17E-A648-4945-8CB0-0EADC0F1FECF}" type="slidenum">
              <a:rPr lang="zh-CN" altLang="en-US" smtClean="0"/>
              <a:t>1</a:t>
            </a:fld>
            <a:endParaRPr lang="zh-CN" altLang="en-US"/>
          </a:p>
        </p:txBody>
      </p:sp>
    </p:spTree>
    <p:extLst>
      <p:ext uri="{BB962C8B-B14F-4D97-AF65-F5344CB8AC3E}">
        <p14:creationId xmlns:p14="http://schemas.microsoft.com/office/powerpoint/2010/main" val="2470376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smtClean="0">
                <a:solidFill>
                  <a:schemeClr val="tx1"/>
                </a:solidFill>
                <a:effectLst/>
                <a:latin typeface="+mn-lt"/>
                <a:ea typeface="+mn-ea"/>
                <a:cs typeface="+mn-cs"/>
              </a:rPr>
              <a:t>应用场景：</a:t>
            </a:r>
            <a:endParaRPr lang="zh-CN" altLang="zh-CN" sz="1200" kern="1200" smtClean="0">
              <a:solidFill>
                <a:schemeClr val="tx1"/>
              </a:solidFill>
              <a:effectLst/>
              <a:latin typeface="+mn-lt"/>
              <a:ea typeface="+mn-ea"/>
              <a:cs typeface="+mn-cs"/>
            </a:endParaRPr>
          </a:p>
          <a:p>
            <a:r>
              <a:rPr lang="zh-CN" altLang="zh-CN" sz="1200" kern="1200" smtClean="0">
                <a:solidFill>
                  <a:schemeClr val="tx1"/>
                </a:solidFill>
                <a:effectLst/>
                <a:latin typeface="+mn-lt"/>
                <a:ea typeface="+mn-ea"/>
                <a:cs typeface="+mn-cs"/>
              </a:rPr>
              <a:t>一个系统需要动态地在几种算法中选择一种的情况</a:t>
            </a:r>
          </a:p>
          <a:p>
            <a:r>
              <a:rPr lang="zh-CN" altLang="zh-CN" sz="1200" kern="1200" smtClean="0">
                <a:solidFill>
                  <a:schemeClr val="tx1"/>
                </a:solidFill>
                <a:effectLst/>
                <a:latin typeface="+mn-lt"/>
                <a:ea typeface="+mn-ea"/>
                <a:cs typeface="+mn-cs"/>
              </a:rPr>
              <a:t>如果在一个系统里面有许多类，它们之间的区别仅在于它们的行为，那么使用策略模式可以动态地让一个对象在许多行为中选择一种行为</a:t>
            </a:r>
          </a:p>
          <a:p>
            <a:r>
              <a:rPr lang="zh-CN" altLang="zh-CN" sz="1200" kern="1200" smtClean="0">
                <a:solidFill>
                  <a:schemeClr val="tx1"/>
                </a:solidFill>
                <a:effectLst/>
                <a:latin typeface="+mn-lt"/>
                <a:ea typeface="+mn-ea"/>
                <a:cs typeface="+mn-cs"/>
              </a:rPr>
              <a:t>如果一个对象有很多的行为，如果不使用合适的模式，这些行为就只好使用多重的</a:t>
            </a:r>
            <a:r>
              <a:rPr lang="en-US" altLang="zh-CN" sz="1200" kern="1200" smtClean="0">
                <a:solidFill>
                  <a:schemeClr val="tx1"/>
                </a:solidFill>
                <a:effectLst/>
                <a:latin typeface="+mn-lt"/>
                <a:ea typeface="+mn-ea"/>
                <a:cs typeface="+mn-cs"/>
              </a:rPr>
              <a:t>if-else</a:t>
            </a:r>
            <a:r>
              <a:rPr lang="zh-CN" altLang="zh-CN" sz="1200" kern="1200" smtClean="0">
                <a:solidFill>
                  <a:schemeClr val="tx1"/>
                </a:solidFill>
                <a:effectLst/>
                <a:latin typeface="+mn-lt"/>
                <a:ea typeface="+mn-ea"/>
                <a:cs typeface="+mn-cs"/>
              </a:rPr>
              <a:t>语句来实现，此时，可以使用策略模式，把这些行为转移到相应的具体策略类里面，就可以避免使用难以维护的多重条件选择语句，并体现面向对象涉及的概念。</a:t>
            </a:r>
          </a:p>
          <a:p>
            <a:r>
              <a:rPr lang="zh-CN" altLang="zh-CN" sz="1200" kern="1200" smtClean="0">
                <a:solidFill>
                  <a:schemeClr val="tx1"/>
                </a:solidFill>
                <a:effectLst/>
                <a:latin typeface="+mn-lt"/>
                <a:ea typeface="+mn-ea"/>
                <a:cs typeface="+mn-cs"/>
              </a:rPr>
              <a:t>不希望客户端知道复杂的、与算法相关的数据结构，在具体策略类中封装算法和相关的数据结构，提高算法的保密性与安全性。 </a:t>
            </a:r>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10</a:t>
            </a:fld>
            <a:endParaRPr lang="zh-CN" altLang="en-US"/>
          </a:p>
        </p:txBody>
      </p:sp>
    </p:spTree>
    <p:extLst>
      <p:ext uri="{BB962C8B-B14F-4D97-AF65-F5344CB8AC3E}">
        <p14:creationId xmlns:p14="http://schemas.microsoft.com/office/powerpoint/2010/main" val="4037834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11</a:t>
            </a:fld>
            <a:endParaRPr lang="zh-CN" altLang="en-US"/>
          </a:p>
        </p:txBody>
      </p:sp>
    </p:spTree>
    <p:extLst>
      <p:ext uri="{BB962C8B-B14F-4D97-AF65-F5344CB8AC3E}">
        <p14:creationId xmlns:p14="http://schemas.microsoft.com/office/powerpoint/2010/main" val="1986190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2</a:t>
            </a:fld>
            <a:endParaRPr lang="zh-CN" altLang="en-US"/>
          </a:p>
        </p:txBody>
      </p:sp>
    </p:spTree>
    <p:extLst>
      <p:ext uri="{BB962C8B-B14F-4D97-AF65-F5344CB8AC3E}">
        <p14:creationId xmlns:p14="http://schemas.microsoft.com/office/powerpoint/2010/main" val="394015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3</a:t>
            </a:fld>
            <a:endParaRPr lang="zh-CN" altLang="en-US"/>
          </a:p>
        </p:txBody>
      </p:sp>
    </p:spTree>
    <p:extLst>
      <p:ext uri="{BB962C8B-B14F-4D97-AF65-F5344CB8AC3E}">
        <p14:creationId xmlns:p14="http://schemas.microsoft.com/office/powerpoint/2010/main" val="3764496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4</a:t>
            </a:fld>
            <a:endParaRPr lang="zh-CN" altLang="en-US"/>
          </a:p>
        </p:txBody>
      </p:sp>
    </p:spTree>
    <p:extLst>
      <p:ext uri="{BB962C8B-B14F-4D97-AF65-F5344CB8AC3E}">
        <p14:creationId xmlns:p14="http://schemas.microsoft.com/office/powerpoint/2010/main" val="311771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5</a:t>
            </a:fld>
            <a:endParaRPr lang="zh-CN" altLang="en-US"/>
          </a:p>
        </p:txBody>
      </p:sp>
    </p:spTree>
    <p:extLst>
      <p:ext uri="{BB962C8B-B14F-4D97-AF65-F5344CB8AC3E}">
        <p14:creationId xmlns:p14="http://schemas.microsoft.com/office/powerpoint/2010/main" val="1300586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6</a:t>
            </a:fld>
            <a:endParaRPr lang="zh-CN" altLang="en-US"/>
          </a:p>
        </p:txBody>
      </p:sp>
    </p:spTree>
    <p:extLst>
      <p:ext uri="{BB962C8B-B14F-4D97-AF65-F5344CB8AC3E}">
        <p14:creationId xmlns:p14="http://schemas.microsoft.com/office/powerpoint/2010/main" val="1693449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7</a:t>
            </a:fld>
            <a:endParaRPr lang="zh-CN" altLang="en-US"/>
          </a:p>
        </p:txBody>
      </p:sp>
    </p:spTree>
    <p:extLst>
      <p:ext uri="{BB962C8B-B14F-4D97-AF65-F5344CB8AC3E}">
        <p14:creationId xmlns:p14="http://schemas.microsoft.com/office/powerpoint/2010/main" val="70115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tx1"/>
                </a:solidFill>
                <a:effectLst/>
                <a:latin typeface="+mn-lt"/>
                <a:ea typeface="+mn-ea"/>
                <a:cs typeface="+mn-cs"/>
              </a:rPr>
              <a:t>策略模式是对算法的封装，它把算法的责任和算法本身分割开，委派给不同的对象管理。策略模式通常把一个系列的算法封装到一系列的策略类里面，作为一个抽象策略类的子类。用一句话来说，就是</a:t>
            </a:r>
            <a:r>
              <a:rPr lang="en-US" altLang="zh-CN"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准备一组算法，并将每一个算法封装起来，使得它们可以互换</a:t>
            </a:r>
            <a:r>
              <a:rPr lang="en-US" altLang="zh-CN"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bg1"/>
                </a:solidFill>
              </a:rPr>
              <a:t>策略模式是一种</a:t>
            </a:r>
            <a:r>
              <a:rPr lang="zh-CN" altLang="en-US" sz="1200" smtClean="0">
                <a:solidFill>
                  <a:schemeClr val="accent4">
                    <a:lumMod val="60000"/>
                    <a:lumOff val="40000"/>
                  </a:schemeClr>
                </a:solidFill>
              </a:rPr>
              <a:t>对象行为型模式。</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accent4">
                    <a:lumMod val="60000"/>
                    <a:lumOff val="40000"/>
                  </a:schemeClr>
                </a:solidFill>
              </a:rPr>
              <a:t>解决的问题：根据外部条件选择不同策略来解决不同问题。</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smtClean="0">
              <a:solidFill>
                <a:schemeClr val="tx1"/>
              </a:solidFill>
              <a:effectLst/>
              <a:latin typeface="+mn-lt"/>
              <a:ea typeface="+mn-ea"/>
              <a:cs typeface="+mn-cs"/>
            </a:endParaRPr>
          </a:p>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8</a:t>
            </a:fld>
            <a:endParaRPr lang="zh-CN" altLang="en-US"/>
          </a:p>
        </p:txBody>
      </p:sp>
    </p:spTree>
    <p:extLst>
      <p:ext uri="{BB962C8B-B14F-4D97-AF65-F5344CB8AC3E}">
        <p14:creationId xmlns:p14="http://schemas.microsoft.com/office/powerpoint/2010/main" val="179360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smtClean="0">
                <a:solidFill>
                  <a:schemeClr val="tx1"/>
                </a:solidFill>
                <a:effectLst/>
                <a:latin typeface="+mn-lt"/>
                <a:ea typeface="+mn-ea"/>
                <a:cs typeface="+mn-cs"/>
              </a:rPr>
              <a:t>策略模式是对算法的封装，它把算法的责任和算法本身分割开，委派给不同的对象管理。策略模式通常把一个系列的算法封装到一系列的策略类里面，作为一个抽象策略类的子类。用一句话来说，就是</a:t>
            </a:r>
            <a:r>
              <a:rPr lang="en-US" altLang="zh-CN"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准备一组算法，并将每一个算法封装起来，使得它们可以互换</a:t>
            </a:r>
            <a:r>
              <a:rPr lang="en-US" altLang="zh-CN" sz="1200" kern="1200" smtClean="0">
                <a:solidFill>
                  <a:schemeClr val="tx1"/>
                </a:solidFill>
                <a:effectLst/>
                <a:latin typeface="+mn-lt"/>
                <a:ea typeface="+mn-ea"/>
                <a:cs typeface="+mn-cs"/>
              </a:rPr>
              <a:t>”</a:t>
            </a:r>
            <a:r>
              <a:rPr lang="zh-CN" altLang="zh-CN" sz="1200" kern="1200" smtClean="0">
                <a:solidFill>
                  <a:schemeClr val="tx1"/>
                </a:solidFill>
                <a:effectLst/>
                <a:latin typeface="+mn-lt"/>
                <a:ea typeface="+mn-ea"/>
                <a:cs typeface="+mn-cs"/>
              </a:rPr>
              <a:t>。</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bg1"/>
                </a:solidFill>
              </a:rPr>
              <a:t>策略模式是一种</a:t>
            </a:r>
            <a:r>
              <a:rPr lang="zh-CN" altLang="en-US" sz="1200" smtClean="0">
                <a:solidFill>
                  <a:schemeClr val="accent4">
                    <a:lumMod val="60000"/>
                    <a:lumOff val="40000"/>
                  </a:schemeClr>
                </a:solidFill>
              </a:rPr>
              <a:t>对象行为型模式。</a:t>
            </a: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smtClean="0">
                <a:solidFill>
                  <a:schemeClr val="accent4">
                    <a:lumMod val="60000"/>
                    <a:lumOff val="40000"/>
                  </a:schemeClr>
                </a:solidFill>
              </a:rPr>
              <a:t>解决的问题：根据外部条件选择不同策略来解决不同问题。</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smtClean="0">
              <a:solidFill>
                <a:schemeClr val="tx1"/>
              </a:solidFill>
              <a:effectLst/>
              <a:latin typeface="+mn-lt"/>
              <a:ea typeface="+mn-ea"/>
              <a:cs typeface="+mn-cs"/>
            </a:endParaRPr>
          </a:p>
          <a:p>
            <a:endParaRPr lang="zh-CN" altLang="zh-CN" sz="1200" kern="120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876F17E-A648-4945-8CB0-0EADC0F1FECF}" type="slidenum">
              <a:rPr lang="zh-CN" altLang="en-US" smtClean="0"/>
              <a:t>9</a:t>
            </a:fld>
            <a:endParaRPr lang="zh-CN" altLang="en-US"/>
          </a:p>
        </p:txBody>
      </p:sp>
    </p:spTree>
    <p:extLst>
      <p:ext uri="{BB962C8B-B14F-4D97-AF65-F5344CB8AC3E}">
        <p14:creationId xmlns:p14="http://schemas.microsoft.com/office/powerpoint/2010/main" val="162962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B2B2B"/>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406394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296580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2586203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2B2B2B"/>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228797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2B2B2B"/>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32273381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224858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411296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424764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72979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378728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EEF706-7EBD-48E2-8AA9-B3E1C7BC2874}" type="datetimeFigureOut">
              <a:rPr lang="zh-CN" altLang="en-US" smtClean="0"/>
              <a:t>2018/7/28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420622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EF706-7EBD-48E2-8AA9-B3E1C7BC2874}" type="datetimeFigureOut">
              <a:rPr lang="zh-CN" altLang="en-US" smtClean="0"/>
              <a:t>2018/7/28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7C12F-4EDF-4D08-A2FE-2FDFB9E9D322}" type="slidenum">
              <a:rPr lang="zh-CN" altLang="en-US" smtClean="0"/>
              <a:t>‹#›</a:t>
            </a:fld>
            <a:endParaRPr lang="zh-CN" altLang="en-US"/>
          </a:p>
        </p:txBody>
      </p:sp>
    </p:spTree>
    <p:extLst>
      <p:ext uri="{BB962C8B-B14F-4D97-AF65-F5344CB8AC3E}">
        <p14:creationId xmlns:p14="http://schemas.microsoft.com/office/powerpoint/2010/main" val="2390701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70653" y="1961802"/>
            <a:ext cx="9144000" cy="1384959"/>
          </a:xfrm>
        </p:spPr>
        <p:txBody>
          <a:bodyPr>
            <a:normAutofit/>
          </a:bodyPr>
          <a:lstStyle/>
          <a:p>
            <a:r>
              <a:rPr lang="zh-CN" altLang="en-US" smtClean="0">
                <a:solidFill>
                  <a:schemeClr val="bg1">
                    <a:lumMod val="95000"/>
                  </a:schemeClr>
                </a:solidFill>
                <a:latin typeface="+mj-ea"/>
              </a:rPr>
              <a:t>策略模式</a:t>
            </a:r>
            <a:endParaRPr lang="zh-CN" altLang="en-US">
              <a:solidFill>
                <a:schemeClr val="bg1">
                  <a:lumMod val="95000"/>
                </a:schemeClr>
              </a:solidFill>
              <a:latin typeface="+mj-ea"/>
            </a:endParaRPr>
          </a:p>
        </p:txBody>
      </p:sp>
      <p:sp>
        <p:nvSpPr>
          <p:cNvPr id="3" name="副标题 2"/>
          <p:cNvSpPr>
            <a:spLocks noGrp="1"/>
          </p:cNvSpPr>
          <p:nvPr>
            <p:ph type="subTitle" idx="1"/>
          </p:nvPr>
        </p:nvSpPr>
        <p:spPr>
          <a:xfrm>
            <a:off x="6737264" y="5871877"/>
            <a:ext cx="5038381" cy="385590"/>
          </a:xfrm>
        </p:spPr>
        <p:txBody>
          <a:bodyPr>
            <a:normAutofit fontScale="92500" lnSpcReduction="10000"/>
          </a:bodyPr>
          <a:lstStyle/>
          <a:p>
            <a:r>
              <a:rPr lang="zh-CN" altLang="en-US" smtClean="0">
                <a:solidFill>
                  <a:schemeClr val="bg1"/>
                </a:solidFill>
              </a:rPr>
              <a:t>章勤杰（</a:t>
            </a:r>
            <a:r>
              <a:rPr lang="en-US" altLang="zh-CN" err="1" smtClean="0">
                <a:solidFill>
                  <a:schemeClr val="bg1"/>
                </a:solidFill>
              </a:rPr>
              <a:t>nemoqjzhang</a:t>
            </a:r>
            <a:r>
              <a:rPr lang="zh-CN" altLang="en-US" smtClean="0">
                <a:solidFill>
                  <a:schemeClr val="bg1"/>
                </a:solidFill>
              </a:rPr>
              <a:t>）</a:t>
            </a:r>
            <a:r>
              <a:rPr lang="en-US" altLang="zh-CN" smtClean="0">
                <a:solidFill>
                  <a:schemeClr val="bg1"/>
                </a:solidFill>
              </a:rPr>
              <a:t>   2018/08/30 </a:t>
            </a:r>
            <a:endParaRPr lang="zh-CN" altLang="en-US">
              <a:solidFill>
                <a:schemeClr val="bg1"/>
              </a:solidFill>
            </a:endParaRPr>
          </a:p>
        </p:txBody>
      </p:sp>
    </p:spTree>
    <p:extLst>
      <p:ext uri="{BB962C8B-B14F-4D97-AF65-F5344CB8AC3E}">
        <p14:creationId xmlns:p14="http://schemas.microsoft.com/office/powerpoint/2010/main" val="2566976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使用示例</a:t>
            </a:r>
            <a:endParaRPr lang="zh-CN" altLang="en-US">
              <a:solidFill>
                <a:schemeClr val="bg1"/>
              </a:solidFill>
              <a:latin typeface="+mj-ea"/>
            </a:endParaRPr>
          </a:p>
        </p:txBody>
      </p:sp>
      <p:sp>
        <p:nvSpPr>
          <p:cNvPr id="6" name="内容占位符 2"/>
          <p:cNvSpPr txBox="1">
            <a:spLocks/>
          </p:cNvSpPr>
          <p:nvPr/>
        </p:nvSpPr>
        <p:spPr>
          <a:xfrm>
            <a:off x="685388" y="1662248"/>
            <a:ext cx="3721178" cy="3345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smtClean="0">
                <a:solidFill>
                  <a:schemeClr val="accent4">
                    <a:lumMod val="60000"/>
                    <a:lumOff val="40000"/>
                  </a:schemeClr>
                </a:solidFill>
              </a:rPr>
              <a:t>应用示例：</a:t>
            </a:r>
            <a:endParaRPr lang="en-US" altLang="zh-CN" sz="2000" smtClean="0">
              <a:solidFill>
                <a:schemeClr val="accent4">
                  <a:lumMod val="60000"/>
                  <a:lumOff val="40000"/>
                </a:schemeClr>
              </a:solidFill>
            </a:endParaRPr>
          </a:p>
          <a:p>
            <a:pPr marL="0" indent="0">
              <a:lnSpc>
                <a:spcPct val="100000"/>
              </a:lnSpc>
              <a:buNone/>
            </a:pPr>
            <a:r>
              <a:rPr lang="en-US" altLang="zh-CN" sz="2000" smtClean="0">
                <a:solidFill>
                  <a:schemeClr val="accent4">
                    <a:lumMod val="40000"/>
                    <a:lumOff val="60000"/>
                  </a:schemeClr>
                </a:solidFill>
              </a:rPr>
              <a:t>1.</a:t>
            </a:r>
            <a:r>
              <a:rPr lang="zh-CN" altLang="en-US" sz="2000" smtClean="0">
                <a:solidFill>
                  <a:schemeClr val="accent4">
                    <a:lumMod val="40000"/>
                    <a:lumOff val="60000"/>
                  </a:schemeClr>
                </a:solidFill>
              </a:rPr>
              <a:t>属性动画</a:t>
            </a:r>
            <a:r>
              <a:rPr lang="en-US" altLang="zh-CN" sz="2000" smtClean="0">
                <a:solidFill>
                  <a:schemeClr val="accent4">
                    <a:lumMod val="40000"/>
                    <a:lumOff val="60000"/>
                  </a:schemeClr>
                </a:solidFill>
              </a:rPr>
              <a:t>-</a:t>
            </a:r>
            <a:r>
              <a:rPr lang="zh-CN" altLang="en-US" sz="2000" smtClean="0">
                <a:solidFill>
                  <a:schemeClr val="accent4">
                    <a:lumMod val="40000"/>
                    <a:lumOff val="60000"/>
                  </a:schemeClr>
                </a:solidFill>
              </a:rPr>
              <a:t>时间插值器</a:t>
            </a:r>
            <a:endParaRPr lang="en-US" altLang="zh-CN" sz="2000" smtClean="0">
              <a:solidFill>
                <a:schemeClr val="accent4">
                  <a:lumMod val="40000"/>
                  <a:lumOff val="60000"/>
                </a:schemeClr>
              </a:solidFill>
            </a:endParaRPr>
          </a:p>
          <a:p>
            <a:pPr marL="0" indent="0">
              <a:lnSpc>
                <a:spcPct val="100000"/>
              </a:lnSpc>
              <a:buNone/>
            </a:pPr>
            <a:endParaRPr lang="en-US" altLang="zh-CN" sz="2000" smtClean="0">
              <a:solidFill>
                <a:schemeClr val="accent4">
                  <a:lumMod val="40000"/>
                  <a:lumOff val="60000"/>
                </a:schemeClr>
              </a:solidFill>
            </a:endParaRPr>
          </a:p>
          <a:p>
            <a:pPr marL="0" indent="0">
              <a:lnSpc>
                <a:spcPct val="100000"/>
              </a:lnSpc>
              <a:buNone/>
            </a:pPr>
            <a:endParaRPr lang="en-US" altLang="zh-CN" sz="2000">
              <a:solidFill>
                <a:schemeClr val="accent4">
                  <a:lumMod val="40000"/>
                  <a:lumOff val="60000"/>
                </a:schemeClr>
              </a:solidFill>
            </a:endParaRPr>
          </a:p>
          <a:p>
            <a:pPr marL="0" indent="0">
              <a:lnSpc>
                <a:spcPct val="100000"/>
              </a:lnSpc>
              <a:buNone/>
            </a:pPr>
            <a:r>
              <a:rPr lang="en-US" altLang="zh-CN" sz="2000" smtClean="0">
                <a:solidFill>
                  <a:schemeClr val="accent4">
                    <a:lumMod val="40000"/>
                    <a:lumOff val="60000"/>
                  </a:schemeClr>
                </a:solidFill>
              </a:rPr>
              <a:t>2.ThreadPoolExecutor</a:t>
            </a:r>
            <a:r>
              <a:rPr lang="zh-CN" altLang="en-US" sz="2000" smtClean="0">
                <a:solidFill>
                  <a:schemeClr val="accent4">
                    <a:lumMod val="40000"/>
                    <a:lumOff val="60000"/>
                  </a:schemeClr>
                </a:solidFill>
              </a:rPr>
              <a:t>的四种拒绝策略</a:t>
            </a:r>
            <a:endParaRPr lang="en-US" altLang="zh-CN" sz="2000" smtClean="0">
              <a:solidFill>
                <a:schemeClr val="accent4">
                  <a:lumMod val="40000"/>
                  <a:lumOff val="60000"/>
                </a:schemeClr>
              </a:solidFill>
            </a:endParaRPr>
          </a:p>
        </p:txBody>
      </p:sp>
      <p:pic>
        <p:nvPicPr>
          <p:cNvPr id="2" name="图片 1"/>
          <p:cNvPicPr>
            <a:picLocks noChangeAspect="1"/>
          </p:cNvPicPr>
          <p:nvPr/>
        </p:nvPicPr>
        <p:blipFill>
          <a:blip r:embed="rId3"/>
          <a:stretch>
            <a:fillRect/>
          </a:stretch>
        </p:blipFill>
        <p:spPr>
          <a:xfrm>
            <a:off x="5091954" y="1036319"/>
            <a:ext cx="6723528" cy="2659857"/>
          </a:xfrm>
          <a:prstGeom prst="rect">
            <a:avLst/>
          </a:prstGeom>
        </p:spPr>
      </p:pic>
      <p:pic>
        <p:nvPicPr>
          <p:cNvPr id="3" name="图片 2"/>
          <p:cNvPicPr>
            <a:picLocks noChangeAspect="1"/>
          </p:cNvPicPr>
          <p:nvPr/>
        </p:nvPicPr>
        <p:blipFill>
          <a:blip r:embed="rId4"/>
          <a:stretch>
            <a:fillRect/>
          </a:stretch>
        </p:blipFill>
        <p:spPr>
          <a:xfrm>
            <a:off x="3502781" y="4219476"/>
            <a:ext cx="8466667" cy="2047619"/>
          </a:xfrm>
          <a:prstGeom prst="rect">
            <a:avLst/>
          </a:prstGeom>
        </p:spPr>
      </p:pic>
    </p:spTree>
    <p:extLst>
      <p:ext uri="{BB962C8B-B14F-4D97-AF65-F5344CB8AC3E}">
        <p14:creationId xmlns:p14="http://schemas.microsoft.com/office/powerpoint/2010/main" val="225642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656114" y="1709738"/>
            <a:ext cx="8691336" cy="2852737"/>
          </a:xfrm>
        </p:spPr>
        <p:txBody>
          <a:bodyPr>
            <a:normAutofit/>
          </a:bodyPr>
          <a:lstStyle/>
          <a:p>
            <a:r>
              <a:rPr lang="en-US" altLang="zh-CN" sz="4400" smtClean="0">
                <a:solidFill>
                  <a:schemeClr val="bg1">
                    <a:lumMod val="75000"/>
                  </a:schemeClr>
                </a:solidFill>
                <a:latin typeface="+mj-ea"/>
              </a:rPr>
              <a:t>Thanks</a:t>
            </a:r>
            <a:endParaRPr lang="zh-CN" altLang="en-US" sz="8800">
              <a:solidFill>
                <a:schemeClr val="bg1">
                  <a:lumMod val="75000"/>
                </a:schemeClr>
              </a:solidFill>
              <a:latin typeface="+mj-ea"/>
            </a:endParaRPr>
          </a:p>
        </p:txBody>
      </p:sp>
    </p:spTree>
    <p:extLst>
      <p:ext uri="{BB962C8B-B14F-4D97-AF65-F5344CB8AC3E}">
        <p14:creationId xmlns:p14="http://schemas.microsoft.com/office/powerpoint/2010/main" val="263402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计算价格</a:t>
            </a:r>
            <a:endParaRPr lang="zh-CN" altLang="en-US">
              <a:solidFill>
                <a:schemeClr val="bg1"/>
              </a:solidFill>
              <a:latin typeface="+mj-ea"/>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5481" y="136524"/>
            <a:ext cx="3221038" cy="6442075"/>
          </a:xfrm>
          <a:prstGeom prst="rect">
            <a:avLst/>
          </a:prstGeom>
        </p:spPr>
      </p:pic>
    </p:spTree>
    <p:extLst>
      <p:ext uri="{BB962C8B-B14F-4D97-AF65-F5344CB8AC3E}">
        <p14:creationId xmlns:p14="http://schemas.microsoft.com/office/powerpoint/2010/main" val="2451101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代码</a:t>
            </a:r>
            <a:endParaRPr lang="zh-CN" altLang="en-US">
              <a:solidFill>
                <a:schemeClr val="bg1"/>
              </a:solidFill>
              <a:latin typeface="+mj-ea"/>
            </a:endParaRPr>
          </a:p>
        </p:txBody>
      </p:sp>
      <p:pic>
        <p:nvPicPr>
          <p:cNvPr id="2" name="图片 1"/>
          <p:cNvPicPr>
            <a:picLocks noChangeAspect="1"/>
          </p:cNvPicPr>
          <p:nvPr/>
        </p:nvPicPr>
        <p:blipFill>
          <a:blip r:embed="rId3"/>
          <a:stretch>
            <a:fillRect/>
          </a:stretch>
        </p:blipFill>
        <p:spPr>
          <a:xfrm>
            <a:off x="173285" y="1700390"/>
            <a:ext cx="3971429" cy="2847619"/>
          </a:xfrm>
          <a:prstGeom prst="rect">
            <a:avLst/>
          </a:prstGeom>
        </p:spPr>
      </p:pic>
      <p:pic>
        <p:nvPicPr>
          <p:cNvPr id="3" name="图片 2"/>
          <p:cNvPicPr>
            <a:picLocks noChangeAspect="1"/>
          </p:cNvPicPr>
          <p:nvPr/>
        </p:nvPicPr>
        <p:blipFill>
          <a:blip r:embed="rId4"/>
          <a:stretch>
            <a:fillRect/>
          </a:stretch>
        </p:blipFill>
        <p:spPr>
          <a:xfrm>
            <a:off x="2158999" y="586422"/>
            <a:ext cx="7190476" cy="6000000"/>
          </a:xfrm>
          <a:prstGeom prst="rect">
            <a:avLst/>
          </a:prstGeom>
        </p:spPr>
      </p:pic>
      <p:pic>
        <p:nvPicPr>
          <p:cNvPr id="5" name="图片 4"/>
          <p:cNvPicPr>
            <a:picLocks noChangeAspect="1"/>
          </p:cNvPicPr>
          <p:nvPr/>
        </p:nvPicPr>
        <p:blipFill>
          <a:blip r:embed="rId5"/>
          <a:stretch>
            <a:fillRect/>
          </a:stretch>
        </p:blipFill>
        <p:spPr>
          <a:xfrm>
            <a:off x="3681881" y="1206817"/>
            <a:ext cx="7495238" cy="4885714"/>
          </a:xfrm>
          <a:prstGeom prst="rect">
            <a:avLst/>
          </a:prstGeom>
        </p:spPr>
      </p:pic>
    </p:spTree>
    <p:extLst>
      <p:ext uri="{BB962C8B-B14F-4D97-AF65-F5344CB8AC3E}">
        <p14:creationId xmlns:p14="http://schemas.microsoft.com/office/powerpoint/2010/main" val="121614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a:t>
            </a:r>
            <a:r>
              <a:rPr lang="zh-CN" altLang="en-US">
                <a:solidFill>
                  <a:schemeClr val="bg1"/>
                </a:solidFill>
                <a:latin typeface="+mj-ea"/>
              </a:rPr>
              <a:t>特点</a:t>
            </a:r>
          </a:p>
        </p:txBody>
      </p:sp>
      <p:sp>
        <p:nvSpPr>
          <p:cNvPr id="6" name="内容占位符 2"/>
          <p:cNvSpPr txBox="1">
            <a:spLocks/>
          </p:cNvSpPr>
          <p:nvPr/>
        </p:nvSpPr>
        <p:spPr>
          <a:xfrm>
            <a:off x="2382867" y="1725888"/>
            <a:ext cx="3662333" cy="238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2000" smtClean="0">
                <a:solidFill>
                  <a:schemeClr val="accent4">
                    <a:lumMod val="40000"/>
                    <a:lumOff val="60000"/>
                  </a:schemeClr>
                </a:solidFill>
              </a:rPr>
              <a:t>方案特点</a:t>
            </a:r>
            <a:endParaRPr lang="en-US" altLang="zh-CN" sz="2000" smtClean="0">
              <a:solidFill>
                <a:schemeClr val="accent4">
                  <a:lumMod val="40000"/>
                  <a:lumOff val="60000"/>
                </a:schemeClr>
              </a:solidFill>
            </a:endParaRPr>
          </a:p>
          <a:p>
            <a:pPr marL="0" indent="0">
              <a:lnSpc>
                <a:spcPct val="150000"/>
              </a:lnSpc>
              <a:buNone/>
            </a:pPr>
            <a:r>
              <a:rPr lang="en-US" altLang="zh-CN" sz="2000" smtClean="0">
                <a:solidFill>
                  <a:srgbClr val="00B050"/>
                </a:solidFill>
              </a:rPr>
              <a:t>1.</a:t>
            </a:r>
            <a:r>
              <a:rPr lang="zh-CN" altLang="en-US" sz="2000" smtClean="0">
                <a:solidFill>
                  <a:srgbClr val="00B050"/>
                </a:solidFill>
              </a:rPr>
              <a:t>简单</a:t>
            </a:r>
            <a:endParaRPr lang="en-US" altLang="zh-CN" sz="2000" smtClean="0">
              <a:solidFill>
                <a:srgbClr val="00B050"/>
              </a:solidFill>
            </a:endParaRPr>
          </a:p>
          <a:p>
            <a:pPr marL="0" indent="0">
              <a:lnSpc>
                <a:spcPct val="150000"/>
              </a:lnSpc>
              <a:buNone/>
            </a:pPr>
            <a:r>
              <a:rPr lang="en-US" altLang="zh-CN" sz="2000">
                <a:solidFill>
                  <a:srgbClr val="FF0000"/>
                </a:solidFill>
              </a:rPr>
              <a:t>2</a:t>
            </a:r>
            <a:r>
              <a:rPr lang="en-US" altLang="zh-CN" sz="2000" smtClean="0">
                <a:solidFill>
                  <a:srgbClr val="FF0000"/>
                </a:solidFill>
              </a:rPr>
              <a:t>.</a:t>
            </a:r>
            <a:r>
              <a:rPr lang="zh-CN" altLang="en-US" sz="2000" smtClean="0">
                <a:solidFill>
                  <a:srgbClr val="FF0000"/>
                </a:solidFill>
              </a:rPr>
              <a:t>不便于扩展</a:t>
            </a:r>
            <a:endParaRPr lang="en-US" altLang="zh-CN" sz="2000" smtClean="0">
              <a:solidFill>
                <a:srgbClr val="FF0000"/>
              </a:solidFill>
            </a:endParaRPr>
          </a:p>
          <a:p>
            <a:pPr marL="0" indent="0">
              <a:lnSpc>
                <a:spcPct val="150000"/>
              </a:lnSpc>
              <a:buNone/>
            </a:pPr>
            <a:r>
              <a:rPr lang="en-US" altLang="zh-CN" sz="2000">
                <a:solidFill>
                  <a:srgbClr val="FF0000"/>
                </a:solidFill>
              </a:rPr>
              <a:t>3</a:t>
            </a:r>
            <a:r>
              <a:rPr lang="en-US" altLang="zh-CN" sz="2000" smtClean="0">
                <a:solidFill>
                  <a:srgbClr val="FF0000"/>
                </a:solidFill>
              </a:rPr>
              <a:t>.</a:t>
            </a:r>
            <a:r>
              <a:rPr lang="zh-CN" altLang="en-US" sz="2000" smtClean="0">
                <a:solidFill>
                  <a:srgbClr val="FF0000"/>
                </a:solidFill>
              </a:rPr>
              <a:t>不遵循“开闭原则”</a:t>
            </a:r>
            <a:endParaRPr lang="en-US" altLang="zh-CN" sz="2000">
              <a:solidFill>
                <a:srgbClr val="FF0000"/>
              </a:solidFill>
            </a:endParaRPr>
          </a:p>
        </p:txBody>
      </p:sp>
      <p:sp>
        <p:nvSpPr>
          <p:cNvPr id="7" name="椭圆形标注 6"/>
          <p:cNvSpPr/>
          <p:nvPr/>
        </p:nvSpPr>
        <p:spPr>
          <a:xfrm>
            <a:off x="5727700" y="2413000"/>
            <a:ext cx="5232400" cy="1079500"/>
          </a:xfrm>
          <a:prstGeom prst="wedgeEllipseCallout">
            <a:avLst>
              <a:gd name="adj1" fmla="val -68802"/>
              <a:gd name="adj2" fmla="val 75257"/>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当软件需要变化时，尽量通过</a:t>
            </a:r>
            <a:r>
              <a:rPr lang="zh-CN" altLang="zh-CN">
                <a:solidFill>
                  <a:srgbClr val="FFFF00"/>
                </a:solidFill>
              </a:rPr>
              <a:t>扩展</a:t>
            </a:r>
            <a:r>
              <a:rPr lang="zh-CN" altLang="zh-CN"/>
              <a:t>软件实体的行为来实现变化，而不是通过修改已有的代码来实现变化</a:t>
            </a:r>
            <a:endParaRPr lang="zh-CN" altLang="en-US"/>
          </a:p>
        </p:txBody>
      </p:sp>
    </p:spTree>
    <p:extLst>
      <p:ext uri="{BB962C8B-B14F-4D97-AF65-F5344CB8AC3E}">
        <p14:creationId xmlns:p14="http://schemas.microsoft.com/office/powerpoint/2010/main" val="31661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a:t>
            </a:r>
            <a:r>
              <a:rPr lang="zh-CN" altLang="en-US">
                <a:solidFill>
                  <a:schemeClr val="bg1"/>
                </a:solidFill>
                <a:latin typeface="+mj-ea"/>
              </a:rPr>
              <a:t>优化</a:t>
            </a:r>
          </a:p>
        </p:txBody>
      </p:sp>
      <p:sp>
        <p:nvSpPr>
          <p:cNvPr id="6" name="内容占位符 2"/>
          <p:cNvSpPr txBox="1">
            <a:spLocks/>
          </p:cNvSpPr>
          <p:nvPr/>
        </p:nvSpPr>
        <p:spPr>
          <a:xfrm>
            <a:off x="1054515" y="1005840"/>
            <a:ext cx="3636933" cy="54025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2000" smtClean="0">
                <a:solidFill>
                  <a:schemeClr val="accent4">
                    <a:lumMod val="40000"/>
                    <a:lumOff val="60000"/>
                  </a:schemeClr>
                </a:solidFill>
              </a:rPr>
              <a:t>优化</a:t>
            </a:r>
            <a:r>
              <a:rPr lang="zh-CN" altLang="en-US" sz="2000">
                <a:solidFill>
                  <a:schemeClr val="accent4">
                    <a:lumMod val="40000"/>
                    <a:lumOff val="60000"/>
                  </a:schemeClr>
                </a:solidFill>
              </a:rPr>
              <a:t>思路</a:t>
            </a:r>
            <a:endParaRPr lang="en-US" altLang="zh-CN" sz="2000" smtClean="0">
              <a:solidFill>
                <a:schemeClr val="accent4">
                  <a:lumMod val="40000"/>
                  <a:lumOff val="60000"/>
                </a:schemeClr>
              </a:solidFill>
            </a:endParaRPr>
          </a:p>
          <a:p>
            <a:pPr marL="0" indent="0">
              <a:lnSpc>
                <a:spcPct val="100000"/>
              </a:lnSpc>
              <a:buNone/>
            </a:pPr>
            <a:r>
              <a:rPr lang="en-US" altLang="zh-CN" sz="2000" smtClean="0">
                <a:solidFill>
                  <a:schemeClr val="bg1"/>
                </a:solidFill>
              </a:rPr>
              <a:t>1.</a:t>
            </a:r>
            <a:r>
              <a:rPr lang="zh-CN" altLang="en-US" sz="2000">
                <a:solidFill>
                  <a:schemeClr val="bg1"/>
                </a:solidFill>
              </a:rPr>
              <a:t>都是根据距离参数计算价格，可以抽离出一个</a:t>
            </a:r>
            <a:r>
              <a:rPr lang="zh-CN" altLang="en-US" sz="2000">
                <a:solidFill>
                  <a:schemeClr val="accent4">
                    <a:lumMod val="60000"/>
                    <a:lumOff val="40000"/>
                  </a:schemeClr>
                </a:solidFill>
              </a:rPr>
              <a:t>计算接口</a:t>
            </a:r>
            <a:r>
              <a:rPr lang="zh-CN" altLang="en-US" sz="2000">
                <a:solidFill>
                  <a:schemeClr val="bg1"/>
                </a:solidFill>
              </a:rPr>
              <a:t>，负责计算部分</a:t>
            </a:r>
            <a:r>
              <a:rPr lang="zh-CN" altLang="en-US" sz="2000" smtClean="0">
                <a:solidFill>
                  <a:schemeClr val="bg1"/>
                </a:solidFill>
              </a:rPr>
              <a:t>；</a:t>
            </a:r>
            <a:endParaRPr lang="en-US" altLang="zh-CN" sz="2000" smtClean="0">
              <a:solidFill>
                <a:schemeClr val="bg1"/>
              </a:solidFill>
            </a:endParaRPr>
          </a:p>
          <a:p>
            <a:pPr marL="0" indent="0">
              <a:lnSpc>
                <a:spcPct val="100000"/>
              </a:lnSpc>
              <a:buNone/>
            </a:pPr>
            <a:endParaRPr lang="en-US" altLang="zh-CN" sz="2000" smtClean="0">
              <a:solidFill>
                <a:schemeClr val="bg1"/>
              </a:solidFill>
            </a:endParaRPr>
          </a:p>
          <a:p>
            <a:pPr marL="0" indent="0">
              <a:lnSpc>
                <a:spcPct val="100000"/>
              </a:lnSpc>
              <a:buNone/>
            </a:pPr>
            <a:r>
              <a:rPr lang="en-US" altLang="zh-CN" sz="2000" smtClean="0">
                <a:solidFill>
                  <a:schemeClr val="bg1"/>
                </a:solidFill>
              </a:rPr>
              <a:t>2.</a:t>
            </a:r>
            <a:r>
              <a:rPr lang="zh-CN" altLang="en-US" sz="2000">
                <a:solidFill>
                  <a:schemeClr val="bg1"/>
                </a:solidFill>
              </a:rPr>
              <a:t>具体的计算算法都实现计算接口，并自行维护自己的</a:t>
            </a:r>
            <a:r>
              <a:rPr lang="zh-CN" altLang="en-US" sz="2000">
                <a:solidFill>
                  <a:schemeClr val="accent4">
                    <a:lumMod val="60000"/>
                    <a:lumOff val="40000"/>
                  </a:schemeClr>
                </a:solidFill>
              </a:rPr>
              <a:t>计算细节</a:t>
            </a:r>
            <a:r>
              <a:rPr lang="zh-CN" altLang="en-US" sz="2000" smtClean="0">
                <a:solidFill>
                  <a:schemeClr val="bg1"/>
                </a:solidFill>
              </a:rPr>
              <a:t>。</a:t>
            </a:r>
            <a:endParaRPr lang="en-US" altLang="zh-CN" sz="2000" smtClean="0">
              <a:solidFill>
                <a:schemeClr val="bg1"/>
              </a:solidFill>
            </a:endParaRPr>
          </a:p>
          <a:p>
            <a:pPr marL="0" indent="0">
              <a:lnSpc>
                <a:spcPct val="100000"/>
              </a:lnSpc>
              <a:buNone/>
            </a:pPr>
            <a:endParaRPr lang="en-US" altLang="zh-CN" sz="2000" smtClean="0">
              <a:solidFill>
                <a:schemeClr val="bg1"/>
              </a:solidFill>
            </a:endParaRPr>
          </a:p>
          <a:p>
            <a:pPr marL="0" indent="0">
              <a:lnSpc>
                <a:spcPct val="100000"/>
              </a:lnSpc>
              <a:buNone/>
            </a:pPr>
            <a:r>
              <a:rPr lang="en-US" altLang="zh-CN" sz="2000" smtClean="0">
                <a:solidFill>
                  <a:schemeClr val="bg1"/>
                </a:solidFill>
              </a:rPr>
              <a:t>3.</a:t>
            </a:r>
            <a:r>
              <a:rPr lang="zh-CN" altLang="en-US" sz="2000">
                <a:solidFill>
                  <a:schemeClr val="bg1"/>
                </a:solidFill>
              </a:rPr>
              <a:t>实现一个计算管理类，它</a:t>
            </a:r>
            <a:r>
              <a:rPr lang="zh-CN" altLang="en-US" sz="2000">
                <a:solidFill>
                  <a:schemeClr val="accent4">
                    <a:lumMod val="60000"/>
                    <a:lumOff val="40000"/>
                  </a:schemeClr>
                </a:solidFill>
              </a:rPr>
              <a:t>持有</a:t>
            </a:r>
            <a:r>
              <a:rPr lang="zh-CN" altLang="en-US" sz="2000">
                <a:solidFill>
                  <a:schemeClr val="bg1"/>
                </a:solidFill>
              </a:rPr>
              <a:t>一个具体的</a:t>
            </a:r>
            <a:r>
              <a:rPr lang="zh-CN" altLang="en-US" sz="2000">
                <a:solidFill>
                  <a:schemeClr val="accent4">
                    <a:lumMod val="60000"/>
                    <a:lumOff val="40000"/>
                  </a:schemeClr>
                </a:solidFill>
              </a:rPr>
              <a:t>计算算法</a:t>
            </a:r>
            <a:r>
              <a:rPr lang="zh-CN" altLang="en-US" sz="2000">
                <a:solidFill>
                  <a:schemeClr val="bg1"/>
                </a:solidFill>
              </a:rPr>
              <a:t>，并提供计算方法</a:t>
            </a:r>
            <a:r>
              <a:rPr lang="zh-CN" altLang="en-US" sz="2000" smtClean="0">
                <a:solidFill>
                  <a:schemeClr val="bg1"/>
                </a:solidFill>
              </a:rPr>
              <a:t>；</a:t>
            </a:r>
            <a:endParaRPr lang="en-US" altLang="zh-CN" sz="2000" smtClean="0">
              <a:solidFill>
                <a:schemeClr val="bg1"/>
              </a:solidFill>
            </a:endParaRPr>
          </a:p>
          <a:p>
            <a:pPr marL="0" indent="0">
              <a:lnSpc>
                <a:spcPct val="100000"/>
              </a:lnSpc>
              <a:buNone/>
            </a:pPr>
            <a:endParaRPr lang="en-US" altLang="zh-CN" sz="2000" smtClean="0">
              <a:solidFill>
                <a:schemeClr val="bg1"/>
              </a:solidFill>
            </a:endParaRPr>
          </a:p>
          <a:p>
            <a:pPr marL="0" indent="0">
              <a:lnSpc>
                <a:spcPct val="100000"/>
              </a:lnSpc>
              <a:buNone/>
            </a:pPr>
            <a:r>
              <a:rPr lang="en-US" altLang="zh-CN" sz="2000" smtClean="0">
                <a:solidFill>
                  <a:schemeClr val="bg1"/>
                </a:solidFill>
              </a:rPr>
              <a:t>4.</a:t>
            </a:r>
            <a:r>
              <a:rPr lang="zh-CN" altLang="en-US" sz="2000">
                <a:solidFill>
                  <a:schemeClr val="bg1"/>
                </a:solidFill>
              </a:rPr>
              <a:t>使用方只需要持有计算管理类，并给它设置</a:t>
            </a:r>
            <a:r>
              <a:rPr lang="zh-CN" altLang="en-US" sz="2000" smtClean="0">
                <a:solidFill>
                  <a:schemeClr val="bg1"/>
                </a:solidFill>
              </a:rPr>
              <a:t>不同的</a:t>
            </a:r>
            <a:r>
              <a:rPr lang="zh-CN" altLang="en-US" sz="2000">
                <a:solidFill>
                  <a:schemeClr val="bg1"/>
                </a:solidFill>
              </a:rPr>
              <a:t>计算算法，就可以通过计算管理类得到相应算法对应的结果。</a:t>
            </a:r>
            <a:endParaRPr lang="en-US" altLang="zh-CN" sz="2000">
              <a:solidFill>
                <a:schemeClr val="bg1"/>
              </a:solidFill>
            </a:endParaRPr>
          </a:p>
        </p:txBody>
      </p:sp>
      <p:sp>
        <p:nvSpPr>
          <p:cNvPr id="5" name="矩形 4"/>
          <p:cNvSpPr/>
          <p:nvPr/>
        </p:nvSpPr>
        <p:spPr>
          <a:xfrm>
            <a:off x="11075169" y="3145852"/>
            <a:ext cx="709587" cy="394505"/>
          </a:xfrm>
          <a:prstGeom prst="rect">
            <a:avLst/>
          </a:prstGeom>
          <a:pattFill prst="wdUpDiag">
            <a:fgClr>
              <a:schemeClr val="tx1">
                <a:lumMod val="95000"/>
                <a:lumOff val="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592115" y="1016586"/>
            <a:ext cx="709587" cy="394505"/>
          </a:xfrm>
          <a:prstGeom prst="rect">
            <a:avLst/>
          </a:prstGeom>
          <a:pattFill prst="wdUpDiag">
            <a:fgClr>
              <a:srgbClr val="C0000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592116" y="2083148"/>
            <a:ext cx="709587" cy="394505"/>
          </a:xfrm>
          <a:prstGeom prst="rect">
            <a:avLst/>
          </a:prstGeom>
          <a:pattFill prst="wdUpDiag">
            <a:fgClr>
              <a:srgbClr val="FFC00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9592116" y="3145851"/>
            <a:ext cx="709587" cy="394505"/>
          </a:xfrm>
          <a:prstGeom prst="rect">
            <a:avLst/>
          </a:prstGeom>
          <a:pattFill prst="wdUpDiag">
            <a:fgClr>
              <a:srgbClr val="00B05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589783" y="4208554"/>
            <a:ext cx="709587" cy="394505"/>
          </a:xfrm>
          <a:prstGeom prst="rect">
            <a:avLst/>
          </a:prstGeom>
          <a:pattFill prst="wdUpDiag">
            <a:fgClr>
              <a:srgbClr val="00B0F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89783" y="5271257"/>
            <a:ext cx="709587" cy="394505"/>
          </a:xfrm>
          <a:prstGeom prst="rect">
            <a:avLst/>
          </a:prstGeom>
          <a:pattFill prst="wdUpDiag">
            <a:fgClr>
              <a:srgbClr val="7030A0"/>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p:cNvCxnSpPr>
            <a:stCxn id="8" idx="3"/>
            <a:endCxn id="5" idx="1"/>
          </p:cNvCxnSpPr>
          <p:nvPr/>
        </p:nvCxnSpPr>
        <p:spPr>
          <a:xfrm>
            <a:off x="10301702" y="1213839"/>
            <a:ext cx="773467" cy="2129266"/>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5" idx="1"/>
          </p:cNvCxnSpPr>
          <p:nvPr/>
        </p:nvCxnSpPr>
        <p:spPr>
          <a:xfrm>
            <a:off x="10301703" y="2280401"/>
            <a:ext cx="773466" cy="1062704"/>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3"/>
            <a:endCxn id="5" idx="1"/>
          </p:cNvCxnSpPr>
          <p:nvPr/>
        </p:nvCxnSpPr>
        <p:spPr>
          <a:xfrm>
            <a:off x="10301703" y="3343104"/>
            <a:ext cx="773466" cy="1"/>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5" idx="1"/>
          </p:cNvCxnSpPr>
          <p:nvPr/>
        </p:nvCxnSpPr>
        <p:spPr>
          <a:xfrm flipV="1">
            <a:off x="10299370" y="3343105"/>
            <a:ext cx="775799" cy="1062702"/>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3"/>
            <a:endCxn id="5" idx="1"/>
          </p:cNvCxnSpPr>
          <p:nvPr/>
        </p:nvCxnSpPr>
        <p:spPr>
          <a:xfrm flipV="1">
            <a:off x="10299370" y="3343105"/>
            <a:ext cx="775799" cy="212540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8777446" y="2787436"/>
            <a:ext cx="1909823" cy="1144665"/>
          </a:xfrm>
          <a:prstGeom prst="ellipse">
            <a:avLst/>
          </a:pr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1" name="图片 30"/>
          <p:cNvPicPr>
            <a:picLocks noChangeAspect="1"/>
          </p:cNvPicPr>
          <p:nvPr/>
        </p:nvPicPr>
        <p:blipFill>
          <a:blip r:embed="rId3"/>
          <a:stretch>
            <a:fillRect/>
          </a:stretch>
        </p:blipFill>
        <p:spPr>
          <a:xfrm>
            <a:off x="6021541" y="1944371"/>
            <a:ext cx="2065569" cy="2797463"/>
          </a:xfrm>
          <a:prstGeom prst="rect">
            <a:avLst/>
          </a:prstGeom>
        </p:spPr>
      </p:pic>
      <p:cxnSp>
        <p:nvCxnSpPr>
          <p:cNvPr id="32" name="直接箭头连接符 31"/>
          <p:cNvCxnSpPr>
            <a:stCxn id="31" idx="3"/>
            <a:endCxn id="30" idx="2"/>
          </p:cNvCxnSpPr>
          <p:nvPr/>
        </p:nvCxnSpPr>
        <p:spPr>
          <a:xfrm>
            <a:off x="8087110" y="3343103"/>
            <a:ext cx="690336" cy="16666"/>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37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fade">
                                      <p:cBhvr>
                                        <p:cTn id="50" dur="500"/>
                                        <p:tgtEl>
                                          <p:spTgt spid="6">
                                            <p:txEl>
                                              <p:pRg st="5" end="5"/>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par>
                                <p:cTn id="62" presetID="10"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4.79167E-6 0 L 0.00091 0.32083 " pathEditMode="relative" rAng="0" ptsTypes="AA">
                                      <p:cBhvr>
                                        <p:cTn id="68" dur="2000" fill="hold"/>
                                        <p:tgtEl>
                                          <p:spTgt spid="10"/>
                                        </p:tgtEl>
                                        <p:attrNameLst>
                                          <p:attrName>ppt_x</p:attrName>
                                          <p:attrName>ppt_y</p:attrName>
                                        </p:attrNameLst>
                                      </p:cBhvr>
                                      <p:rCtr x="39" y="16042"/>
                                    </p:animMotion>
                                  </p:childTnLst>
                                </p:cTn>
                              </p:par>
                              <p:par>
                                <p:cTn id="69" presetID="42" presetClass="path" presetSubtype="0" accel="50000" decel="50000" fill="hold" grpId="1" nodeType="withEffect">
                                  <p:stCondLst>
                                    <p:cond delay="0"/>
                                  </p:stCondLst>
                                  <p:childTnLst>
                                    <p:animMotion origin="layout" path="M 5E-6 -2.22222E-6 L 0.00013 -0.30972 " pathEditMode="relative" rAng="0" ptsTypes="AA">
                                      <p:cBhvr>
                                        <p:cTn id="70" dur="2000" fill="hold"/>
                                        <p:tgtEl>
                                          <p:spTgt spid="12"/>
                                        </p:tgtEl>
                                        <p:attrNameLst>
                                          <p:attrName>ppt_x</p:attrName>
                                          <p:attrName>ppt_y</p:attrName>
                                        </p:attrNameLst>
                                      </p:cBhvr>
                                      <p:rCtr x="52" y="-15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0" grpId="1" animBg="1"/>
      <p:bldP spid="11" grpId="0" animBg="1"/>
      <p:bldP spid="12" grpId="0" animBg="1"/>
      <p:bldP spid="12" grpId="1"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a:t>
            </a:r>
            <a:r>
              <a:rPr lang="zh-CN" altLang="en-US">
                <a:solidFill>
                  <a:schemeClr val="bg1"/>
                </a:solidFill>
                <a:latin typeface="+mj-ea"/>
              </a:rPr>
              <a:t>代码</a:t>
            </a:r>
          </a:p>
        </p:txBody>
      </p:sp>
      <p:pic>
        <p:nvPicPr>
          <p:cNvPr id="2" name="图片 1"/>
          <p:cNvPicPr>
            <a:picLocks noChangeAspect="1"/>
          </p:cNvPicPr>
          <p:nvPr/>
        </p:nvPicPr>
        <p:blipFill>
          <a:blip r:embed="rId3"/>
          <a:stretch>
            <a:fillRect/>
          </a:stretch>
        </p:blipFill>
        <p:spPr>
          <a:xfrm>
            <a:off x="88900" y="0"/>
            <a:ext cx="7523809" cy="6504762"/>
          </a:xfrm>
          <a:prstGeom prst="rect">
            <a:avLst/>
          </a:prstGeom>
        </p:spPr>
      </p:pic>
      <p:pic>
        <p:nvPicPr>
          <p:cNvPr id="7" name="图片 6"/>
          <p:cNvPicPr>
            <a:picLocks noChangeAspect="1"/>
          </p:cNvPicPr>
          <p:nvPr/>
        </p:nvPicPr>
        <p:blipFill>
          <a:blip r:embed="rId4"/>
          <a:stretch>
            <a:fillRect/>
          </a:stretch>
        </p:blipFill>
        <p:spPr>
          <a:xfrm>
            <a:off x="2376167" y="-27104"/>
            <a:ext cx="8070319" cy="6885104"/>
          </a:xfrm>
          <a:prstGeom prst="rect">
            <a:avLst/>
          </a:prstGeom>
        </p:spPr>
      </p:pic>
    </p:spTree>
    <p:extLst>
      <p:ext uri="{BB962C8B-B14F-4D97-AF65-F5344CB8AC3E}">
        <p14:creationId xmlns:p14="http://schemas.microsoft.com/office/powerpoint/2010/main" val="157850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代码结构分析</a:t>
            </a:r>
            <a:endParaRPr lang="zh-CN" altLang="en-US">
              <a:solidFill>
                <a:schemeClr val="bg1"/>
              </a:solidFill>
              <a:latin typeface="+mj-ea"/>
            </a:endParaRPr>
          </a:p>
        </p:txBody>
      </p:sp>
      <p:pic>
        <p:nvPicPr>
          <p:cNvPr id="3" name="图片 2"/>
          <p:cNvPicPr>
            <a:picLocks noChangeAspect="1"/>
          </p:cNvPicPr>
          <p:nvPr/>
        </p:nvPicPr>
        <p:blipFill>
          <a:blip r:embed="rId3"/>
          <a:stretch>
            <a:fillRect/>
          </a:stretch>
        </p:blipFill>
        <p:spPr>
          <a:xfrm>
            <a:off x="833886" y="1638300"/>
            <a:ext cx="10524228" cy="3865262"/>
          </a:xfrm>
          <a:prstGeom prst="rect">
            <a:avLst/>
          </a:prstGeom>
        </p:spPr>
      </p:pic>
    </p:spTree>
    <p:extLst>
      <p:ext uri="{BB962C8B-B14F-4D97-AF65-F5344CB8AC3E}">
        <p14:creationId xmlns:p14="http://schemas.microsoft.com/office/powerpoint/2010/main" val="799098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策略模式定义</a:t>
            </a:r>
            <a:endParaRPr lang="zh-CN" altLang="en-US">
              <a:solidFill>
                <a:schemeClr val="bg1"/>
              </a:solidFill>
              <a:latin typeface="+mj-ea"/>
            </a:endParaRPr>
          </a:p>
        </p:txBody>
      </p:sp>
      <p:sp>
        <p:nvSpPr>
          <p:cNvPr id="6" name="内容占位符 2"/>
          <p:cNvSpPr txBox="1">
            <a:spLocks/>
          </p:cNvSpPr>
          <p:nvPr/>
        </p:nvSpPr>
        <p:spPr>
          <a:xfrm>
            <a:off x="172202" y="1836420"/>
            <a:ext cx="3708400" cy="3446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smtClean="0">
                <a:solidFill>
                  <a:schemeClr val="accent4">
                    <a:lumMod val="60000"/>
                    <a:lumOff val="40000"/>
                  </a:schemeClr>
                </a:solidFill>
              </a:rPr>
              <a:t>策略</a:t>
            </a:r>
            <a:r>
              <a:rPr lang="zh-CN" altLang="en-US" sz="2000">
                <a:solidFill>
                  <a:schemeClr val="accent4">
                    <a:lumMod val="60000"/>
                    <a:lumOff val="40000"/>
                  </a:schemeClr>
                </a:solidFill>
              </a:rPr>
              <a:t>模式</a:t>
            </a:r>
            <a:r>
              <a:rPr lang="zh-CN" altLang="en-US" sz="2000" smtClean="0">
                <a:solidFill>
                  <a:schemeClr val="accent4">
                    <a:lumMod val="60000"/>
                    <a:lumOff val="40000"/>
                  </a:schemeClr>
                </a:solidFill>
              </a:rPr>
              <a:t>：</a:t>
            </a:r>
            <a:endParaRPr lang="en-US" altLang="zh-CN" sz="2000" smtClean="0">
              <a:solidFill>
                <a:schemeClr val="accent4">
                  <a:lumMod val="60000"/>
                  <a:lumOff val="40000"/>
                </a:schemeClr>
              </a:solidFill>
            </a:endParaRPr>
          </a:p>
          <a:p>
            <a:pPr marL="0" indent="0">
              <a:lnSpc>
                <a:spcPct val="150000"/>
              </a:lnSpc>
              <a:buNone/>
            </a:pPr>
            <a:r>
              <a:rPr lang="zh-CN" altLang="en-US" sz="2000" smtClean="0">
                <a:solidFill>
                  <a:schemeClr val="bg1"/>
                </a:solidFill>
              </a:rPr>
              <a:t>定义</a:t>
            </a:r>
            <a:r>
              <a:rPr lang="zh-CN" altLang="en-US" sz="2000">
                <a:solidFill>
                  <a:schemeClr val="bg1"/>
                </a:solidFill>
              </a:rPr>
              <a:t>一系列算法，将每一个算法封装起来，并让它们可以相互替换</a:t>
            </a:r>
            <a:r>
              <a:rPr lang="zh-CN" altLang="en-US" sz="2000" smtClean="0">
                <a:solidFill>
                  <a:schemeClr val="bg1"/>
                </a:solidFill>
              </a:rPr>
              <a:t>。</a:t>
            </a:r>
            <a:endParaRPr lang="en-US" altLang="zh-CN" sz="2000" smtClean="0">
              <a:solidFill>
                <a:schemeClr val="bg1"/>
              </a:solidFill>
            </a:endParaRPr>
          </a:p>
          <a:p>
            <a:pPr marL="0" indent="0">
              <a:lnSpc>
                <a:spcPct val="150000"/>
              </a:lnSpc>
              <a:buNone/>
            </a:pPr>
            <a:r>
              <a:rPr lang="zh-CN" altLang="en-US" sz="2000" smtClean="0">
                <a:solidFill>
                  <a:schemeClr val="bg1"/>
                </a:solidFill>
              </a:rPr>
              <a:t>策略</a:t>
            </a:r>
            <a:r>
              <a:rPr lang="zh-CN" altLang="en-US" sz="2000">
                <a:solidFill>
                  <a:schemeClr val="bg1"/>
                </a:solidFill>
              </a:rPr>
              <a:t>模式让算法独立于使用它的客户而变化，也称为政策模式</a:t>
            </a:r>
            <a:r>
              <a:rPr lang="en-US" altLang="zh-CN" sz="2000">
                <a:solidFill>
                  <a:schemeClr val="bg1"/>
                </a:solidFill>
              </a:rPr>
              <a:t>(Policy)</a:t>
            </a:r>
            <a:r>
              <a:rPr lang="zh-CN" altLang="en-US" sz="2000" smtClean="0">
                <a:solidFill>
                  <a:schemeClr val="bg1"/>
                </a:solidFill>
              </a:rPr>
              <a:t>。</a:t>
            </a:r>
            <a:endParaRPr lang="en-US" altLang="zh-CN" sz="2000" smtClean="0">
              <a:solidFill>
                <a:schemeClr val="bg1"/>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602" y="1086605"/>
            <a:ext cx="8311398" cy="4555731"/>
          </a:xfrm>
          <a:prstGeom prst="rect">
            <a:avLst/>
          </a:prstGeom>
        </p:spPr>
      </p:pic>
    </p:spTree>
    <p:extLst>
      <p:ext uri="{BB962C8B-B14F-4D97-AF65-F5344CB8AC3E}">
        <p14:creationId xmlns:p14="http://schemas.microsoft.com/office/powerpoint/2010/main" val="4207523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0" y="415925"/>
            <a:ext cx="12192000" cy="620395"/>
          </a:xfrm>
        </p:spPr>
        <p:txBody>
          <a:bodyPr>
            <a:normAutofit fontScale="90000"/>
          </a:bodyPr>
          <a:lstStyle/>
          <a:p>
            <a:r>
              <a:rPr lang="zh-CN" altLang="en-US" smtClean="0">
                <a:solidFill>
                  <a:schemeClr val="bg1"/>
                </a:solidFill>
                <a:latin typeface="+mj-ea"/>
              </a:rPr>
              <a:t>   优缺点</a:t>
            </a:r>
            <a:endParaRPr lang="zh-CN" altLang="en-US">
              <a:solidFill>
                <a:schemeClr val="bg1"/>
              </a:solidFill>
              <a:latin typeface="+mj-ea"/>
            </a:endParaRPr>
          </a:p>
        </p:txBody>
      </p:sp>
      <p:sp>
        <p:nvSpPr>
          <p:cNvPr id="6" name="内容占位符 2"/>
          <p:cNvSpPr txBox="1">
            <a:spLocks/>
          </p:cNvSpPr>
          <p:nvPr/>
        </p:nvSpPr>
        <p:spPr>
          <a:xfrm>
            <a:off x="451602" y="2026920"/>
            <a:ext cx="5657098" cy="3345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smtClean="0">
                <a:solidFill>
                  <a:schemeClr val="accent4">
                    <a:lumMod val="60000"/>
                    <a:lumOff val="40000"/>
                  </a:schemeClr>
                </a:solidFill>
              </a:rPr>
              <a:t>优点：</a:t>
            </a:r>
            <a:endParaRPr lang="en-US" altLang="zh-CN" sz="2000" smtClean="0">
              <a:solidFill>
                <a:schemeClr val="accent4">
                  <a:lumMod val="60000"/>
                  <a:lumOff val="40000"/>
                </a:schemeClr>
              </a:solidFill>
            </a:endParaRPr>
          </a:p>
          <a:p>
            <a:pPr marL="0" indent="0">
              <a:lnSpc>
                <a:spcPct val="100000"/>
              </a:lnSpc>
              <a:buNone/>
            </a:pPr>
            <a:r>
              <a:rPr lang="en-US" altLang="zh-CN" sz="2000" smtClean="0">
                <a:solidFill>
                  <a:schemeClr val="accent4">
                    <a:lumMod val="40000"/>
                    <a:lumOff val="60000"/>
                  </a:schemeClr>
                </a:solidFill>
              </a:rPr>
              <a:t>1.</a:t>
            </a:r>
            <a:r>
              <a:rPr lang="zh-CN" altLang="en-US" sz="2000">
                <a:solidFill>
                  <a:schemeClr val="accent4">
                    <a:lumMod val="40000"/>
                    <a:lumOff val="60000"/>
                  </a:schemeClr>
                </a:solidFill>
              </a:rPr>
              <a:t>策略类之间可以自由</a:t>
            </a:r>
            <a:r>
              <a:rPr lang="zh-CN" altLang="en-US" sz="2000" smtClean="0">
                <a:solidFill>
                  <a:schemeClr val="accent4">
                    <a:lumMod val="40000"/>
                    <a:lumOff val="60000"/>
                  </a:schemeClr>
                </a:solidFill>
              </a:rPr>
              <a:t>切换</a:t>
            </a:r>
            <a:r>
              <a:rPr lang="zh-CN" altLang="en-US" sz="2000">
                <a:solidFill>
                  <a:schemeClr val="bg1"/>
                </a:solidFill>
              </a:rPr>
              <a:t>：策略类都实现同一个接口，所以使它们之间可以自由切换</a:t>
            </a:r>
            <a:endParaRPr lang="en-US" altLang="zh-CN" sz="2000" smtClean="0">
              <a:solidFill>
                <a:schemeClr val="bg1"/>
              </a:solidFill>
            </a:endParaRPr>
          </a:p>
          <a:p>
            <a:pPr marL="0" indent="0">
              <a:lnSpc>
                <a:spcPct val="100000"/>
              </a:lnSpc>
              <a:buNone/>
            </a:pPr>
            <a:r>
              <a:rPr lang="en-US" altLang="zh-CN" sz="2000" smtClean="0">
                <a:solidFill>
                  <a:schemeClr val="accent4">
                    <a:lumMod val="40000"/>
                    <a:lumOff val="60000"/>
                  </a:schemeClr>
                </a:solidFill>
              </a:rPr>
              <a:t>2.</a:t>
            </a:r>
            <a:r>
              <a:rPr lang="zh-CN" altLang="en-US" sz="2000" smtClean="0">
                <a:solidFill>
                  <a:schemeClr val="accent4">
                    <a:lumMod val="40000"/>
                    <a:lumOff val="60000"/>
                  </a:schemeClr>
                </a:solidFill>
              </a:rPr>
              <a:t>易于扩展</a:t>
            </a:r>
            <a:r>
              <a:rPr lang="zh-CN" altLang="en-US" sz="2000" smtClean="0">
                <a:solidFill>
                  <a:schemeClr val="bg1"/>
                </a:solidFill>
              </a:rPr>
              <a:t>：</a:t>
            </a:r>
            <a:r>
              <a:rPr lang="zh-CN" altLang="en-US" sz="2000">
                <a:solidFill>
                  <a:schemeClr val="bg1"/>
                </a:solidFill>
              </a:rPr>
              <a:t>增加一个新的策略只需要添加一个具体的策略类即可，基本不需要改变原有的代码，符合“开闭原则“</a:t>
            </a:r>
            <a:endParaRPr lang="en-US" altLang="zh-CN" sz="2000">
              <a:solidFill>
                <a:schemeClr val="bg1"/>
              </a:solidFill>
            </a:endParaRPr>
          </a:p>
          <a:p>
            <a:pPr marL="0" indent="0">
              <a:lnSpc>
                <a:spcPct val="100000"/>
              </a:lnSpc>
              <a:buNone/>
            </a:pPr>
            <a:r>
              <a:rPr lang="en-US" altLang="zh-CN" sz="2000" smtClean="0">
                <a:solidFill>
                  <a:schemeClr val="bg1"/>
                </a:solidFill>
              </a:rPr>
              <a:t>3.</a:t>
            </a:r>
            <a:r>
              <a:rPr lang="zh-CN" altLang="en-US" sz="2000">
                <a:solidFill>
                  <a:schemeClr val="bg1"/>
                </a:solidFill>
              </a:rPr>
              <a:t>避免使用多重条件选择语句（</a:t>
            </a:r>
            <a:r>
              <a:rPr lang="en-US" altLang="zh-CN" sz="2000">
                <a:solidFill>
                  <a:schemeClr val="bg1"/>
                </a:solidFill>
              </a:rPr>
              <a:t>if else</a:t>
            </a:r>
            <a:r>
              <a:rPr lang="zh-CN" altLang="en-US" sz="2000">
                <a:solidFill>
                  <a:schemeClr val="bg1"/>
                </a:solidFill>
              </a:rPr>
              <a:t>），充分体现面向对象设计</a:t>
            </a:r>
            <a:r>
              <a:rPr lang="zh-CN" altLang="en-US" sz="2000" smtClean="0">
                <a:solidFill>
                  <a:schemeClr val="bg1"/>
                </a:solidFill>
              </a:rPr>
              <a:t>思想</a:t>
            </a:r>
            <a:endParaRPr lang="en-US" altLang="zh-CN" sz="2000" smtClean="0">
              <a:solidFill>
                <a:schemeClr val="bg1"/>
              </a:solidFill>
            </a:endParaRPr>
          </a:p>
        </p:txBody>
      </p:sp>
      <p:sp>
        <p:nvSpPr>
          <p:cNvPr id="8" name="内容占位符 2"/>
          <p:cNvSpPr txBox="1">
            <a:spLocks/>
          </p:cNvSpPr>
          <p:nvPr/>
        </p:nvSpPr>
        <p:spPr>
          <a:xfrm>
            <a:off x="7150100" y="2021840"/>
            <a:ext cx="4178300" cy="2252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a:solidFill>
                  <a:srgbClr val="FF0000"/>
                </a:solidFill>
              </a:rPr>
              <a:t>缺</a:t>
            </a:r>
            <a:r>
              <a:rPr lang="zh-CN" altLang="en-US" sz="2000" smtClean="0">
                <a:solidFill>
                  <a:srgbClr val="FF0000"/>
                </a:solidFill>
              </a:rPr>
              <a:t>点：</a:t>
            </a:r>
            <a:endParaRPr lang="en-US" altLang="zh-CN" sz="2000" smtClean="0">
              <a:solidFill>
                <a:srgbClr val="FF0000"/>
              </a:solidFill>
            </a:endParaRPr>
          </a:p>
          <a:p>
            <a:pPr marL="0" indent="0">
              <a:lnSpc>
                <a:spcPct val="100000"/>
              </a:lnSpc>
              <a:buNone/>
            </a:pPr>
            <a:r>
              <a:rPr lang="en-US" altLang="zh-CN" sz="2000" smtClean="0">
                <a:solidFill>
                  <a:srgbClr val="FF0000"/>
                </a:solidFill>
              </a:rPr>
              <a:t>1.</a:t>
            </a:r>
            <a:r>
              <a:rPr lang="zh-CN" altLang="en-US" sz="2000">
                <a:solidFill>
                  <a:srgbClr val="FF0000"/>
                </a:solidFill>
              </a:rPr>
              <a:t>客户端必须知道所有的策略类，并自行决定使用哪一个策略</a:t>
            </a:r>
            <a:r>
              <a:rPr lang="zh-CN" altLang="en-US" sz="2000" smtClean="0">
                <a:solidFill>
                  <a:srgbClr val="FF0000"/>
                </a:solidFill>
              </a:rPr>
              <a:t>类</a:t>
            </a:r>
            <a:endParaRPr lang="en-US" altLang="zh-CN" sz="2000" smtClean="0">
              <a:solidFill>
                <a:srgbClr val="FF0000"/>
              </a:solidFill>
            </a:endParaRPr>
          </a:p>
          <a:p>
            <a:pPr marL="0" indent="0">
              <a:lnSpc>
                <a:spcPct val="100000"/>
              </a:lnSpc>
              <a:buNone/>
            </a:pPr>
            <a:endParaRPr lang="en-US" altLang="zh-CN" sz="2000" smtClean="0">
              <a:solidFill>
                <a:srgbClr val="FF0000"/>
              </a:solidFill>
            </a:endParaRPr>
          </a:p>
          <a:p>
            <a:pPr marL="0" indent="0">
              <a:lnSpc>
                <a:spcPct val="100000"/>
              </a:lnSpc>
              <a:buNone/>
            </a:pPr>
            <a:r>
              <a:rPr lang="en-US" altLang="zh-CN" sz="2000" smtClean="0">
                <a:solidFill>
                  <a:srgbClr val="FF0000"/>
                </a:solidFill>
              </a:rPr>
              <a:t>2.</a:t>
            </a:r>
            <a:r>
              <a:rPr lang="zh-CN" altLang="zh-CN" sz="2000">
                <a:solidFill>
                  <a:srgbClr val="FF0000"/>
                </a:solidFill>
              </a:rPr>
              <a:t>策略模式将造成产生很多策略类</a:t>
            </a:r>
            <a:endParaRPr lang="en-US" altLang="zh-CN" sz="2000" smtClean="0">
              <a:solidFill>
                <a:srgbClr val="FF0000"/>
              </a:solidFill>
            </a:endParaRPr>
          </a:p>
        </p:txBody>
      </p:sp>
    </p:spTree>
    <p:extLst>
      <p:ext uri="{BB962C8B-B14F-4D97-AF65-F5344CB8AC3E}">
        <p14:creationId xmlns:p14="http://schemas.microsoft.com/office/powerpoint/2010/main" val="365057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极端阴影">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3556</TotalTime>
  <Words>718</Words>
  <Application>Microsoft Office PowerPoint</Application>
  <PresentationFormat>宽屏</PresentationFormat>
  <Paragraphs>67</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黑体</vt:lpstr>
      <vt:lpstr>宋体</vt:lpstr>
      <vt:lpstr>微软雅黑</vt:lpstr>
      <vt:lpstr>Arial</vt:lpstr>
      <vt:lpstr>Arial Black</vt:lpstr>
      <vt:lpstr>Calibri</vt:lpstr>
      <vt:lpstr>Office 主题</vt:lpstr>
      <vt:lpstr>策略模式</vt:lpstr>
      <vt:lpstr>   计算价格</vt:lpstr>
      <vt:lpstr>   代码</vt:lpstr>
      <vt:lpstr>   特点</vt:lpstr>
      <vt:lpstr>   优化</vt:lpstr>
      <vt:lpstr>   代码</vt:lpstr>
      <vt:lpstr>   代码结构分析</vt:lpstr>
      <vt:lpstr>   策略模式定义</vt:lpstr>
      <vt:lpstr>   优缺点</vt:lpstr>
      <vt:lpstr>   使用示例</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Gradle 分享</dc:title>
  <dc:creator>Nemo</dc:creator>
  <cp:lastModifiedBy>Nemo</cp:lastModifiedBy>
  <cp:revision>1334</cp:revision>
  <dcterms:created xsi:type="dcterms:W3CDTF">2018-01-06T05:46:10Z</dcterms:created>
  <dcterms:modified xsi:type="dcterms:W3CDTF">2018-07-28T06:11:13Z</dcterms:modified>
</cp:coreProperties>
</file>