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58" r:id="rId4"/>
    <p:sldId id="259" r:id="rId5"/>
    <p:sldId id="260" r:id="rId6"/>
    <p:sldId id="262" r:id="rId7"/>
    <p:sldId id="263" r:id="rId8"/>
    <p:sldId id="265" r:id="rId9"/>
    <p:sldId id="267" r:id="rId10"/>
    <p:sldId id="266" r:id="rId11"/>
    <p:sldId id="268" r:id="rId12"/>
    <p:sldId id="269" r:id="rId13"/>
    <p:sldId id="270" r:id="rId14"/>
    <p:sldId id="271" r:id="rId15"/>
    <p:sldId id="273"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07B4BC-E584-235C-E19F-A2A73DBBDC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1393F9E7-3F11-840E-79DE-7758A5B087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E50EC-B6C0-4544-A987-3C4C25BF96B4}" type="datetimeFigureOut">
              <a:rPr lang="en-GB" smtClean="0"/>
              <a:t>06/12/2023</a:t>
            </a:fld>
            <a:endParaRPr lang="en-GB" dirty="0"/>
          </a:p>
        </p:txBody>
      </p:sp>
      <p:sp>
        <p:nvSpPr>
          <p:cNvPr id="4" name="Footer Placeholder 3">
            <a:extLst>
              <a:ext uri="{FF2B5EF4-FFF2-40B4-BE49-F238E27FC236}">
                <a16:creationId xmlns:a16="http://schemas.microsoft.com/office/drawing/2014/main" id="{6BDF9943-A74F-1E63-F26C-82F37987E3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37C03AC2-0B30-C437-E8B1-0D13A1D402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9243B9-A7E2-496C-B395-C8D13DAB57D3}" type="slidenum">
              <a:rPr lang="en-GB" smtClean="0"/>
              <a:t>‹#›</a:t>
            </a:fld>
            <a:endParaRPr lang="en-GB" dirty="0"/>
          </a:p>
        </p:txBody>
      </p:sp>
    </p:spTree>
    <p:extLst>
      <p:ext uri="{BB962C8B-B14F-4D97-AF65-F5344CB8AC3E}">
        <p14:creationId xmlns:p14="http://schemas.microsoft.com/office/powerpoint/2010/main" val="416743770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E324A-9242-4F71-BC05-7A7E2EC4A6EC}" type="datetimeFigureOut">
              <a:rPr lang="en-GB" smtClean="0"/>
              <a:t>06/12/2023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7CC5D-6050-4759-9A4F-EF7FD271A9EB}" type="slidenum">
              <a:rPr lang="en-GB" smtClean="0"/>
              <a:t>‹#›</a:t>
            </a:fld>
            <a:endParaRPr lang="en-GB" dirty="0"/>
          </a:p>
        </p:txBody>
      </p:sp>
    </p:spTree>
    <p:extLst>
      <p:ext uri="{BB962C8B-B14F-4D97-AF65-F5344CB8AC3E}">
        <p14:creationId xmlns:p14="http://schemas.microsoft.com/office/powerpoint/2010/main" val="339540022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B0E5-13ED-0C61-5F3B-3F4880191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994935-06E2-6D47-3AE7-8FD64FA25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909DB4-54F8-023A-0252-96BC8196106F}"/>
              </a:ext>
            </a:extLst>
          </p:cNvPr>
          <p:cNvSpPr>
            <a:spLocks noGrp="1"/>
          </p:cNvSpPr>
          <p:nvPr>
            <p:ph type="dt" sz="half" idx="10"/>
          </p:nvPr>
        </p:nvSpPr>
        <p:spPr/>
        <p:txBody>
          <a:bodyPr/>
          <a:lstStyle/>
          <a:p>
            <a:fld id="{DA193064-D10D-401A-B775-332E607DA037}" type="datetime1">
              <a:rPr lang="en-GB" smtClean="0"/>
              <a:t>06/12/2023</a:t>
            </a:fld>
            <a:endParaRPr lang="en-GB" dirty="0"/>
          </a:p>
        </p:txBody>
      </p:sp>
      <p:sp>
        <p:nvSpPr>
          <p:cNvPr id="5" name="Footer Placeholder 4">
            <a:extLst>
              <a:ext uri="{FF2B5EF4-FFF2-40B4-BE49-F238E27FC236}">
                <a16:creationId xmlns:a16="http://schemas.microsoft.com/office/drawing/2014/main" id="{2D3D4462-63B0-96C9-C8D2-D9A6478C2DB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409DBE5-AB6A-C91E-7C9E-F862BBABEC5B}"/>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330402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D52F-7E6B-F94C-DB58-777B385BF2D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24EC23-003C-03C0-5C43-97EF6F9A5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D4AF7E-84CD-3121-20E3-09BE189CCCA0}"/>
              </a:ext>
            </a:extLst>
          </p:cNvPr>
          <p:cNvSpPr>
            <a:spLocks noGrp="1"/>
          </p:cNvSpPr>
          <p:nvPr>
            <p:ph type="dt" sz="half" idx="10"/>
          </p:nvPr>
        </p:nvSpPr>
        <p:spPr/>
        <p:txBody>
          <a:bodyPr/>
          <a:lstStyle/>
          <a:p>
            <a:fld id="{1C4E70F0-E685-4B40-B9E2-93778FC4781E}" type="datetime1">
              <a:rPr lang="en-GB" smtClean="0"/>
              <a:t>06/12/2023</a:t>
            </a:fld>
            <a:endParaRPr lang="en-GB" dirty="0"/>
          </a:p>
        </p:txBody>
      </p:sp>
      <p:sp>
        <p:nvSpPr>
          <p:cNvPr id="5" name="Footer Placeholder 4">
            <a:extLst>
              <a:ext uri="{FF2B5EF4-FFF2-40B4-BE49-F238E27FC236}">
                <a16:creationId xmlns:a16="http://schemas.microsoft.com/office/drawing/2014/main" id="{EB52A8E3-6C18-6E9B-494A-2C569CD570E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ED82C1C-B36C-556F-F9B4-7FFF1C4CF80A}"/>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4704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E6C85-3CB4-C67B-B9AA-791ACCBCCF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363625-E1AD-6131-3730-31A947C7D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E65AF-E6D2-39C9-0F00-8F2217786618}"/>
              </a:ext>
            </a:extLst>
          </p:cNvPr>
          <p:cNvSpPr>
            <a:spLocks noGrp="1"/>
          </p:cNvSpPr>
          <p:nvPr>
            <p:ph type="dt" sz="half" idx="10"/>
          </p:nvPr>
        </p:nvSpPr>
        <p:spPr/>
        <p:txBody>
          <a:bodyPr/>
          <a:lstStyle/>
          <a:p>
            <a:fld id="{6F419525-D034-4278-872D-D80A37F2CDA8}" type="datetime1">
              <a:rPr lang="en-GB" smtClean="0"/>
              <a:t>06/12/2023</a:t>
            </a:fld>
            <a:endParaRPr lang="en-GB" dirty="0"/>
          </a:p>
        </p:txBody>
      </p:sp>
      <p:sp>
        <p:nvSpPr>
          <p:cNvPr id="5" name="Footer Placeholder 4">
            <a:extLst>
              <a:ext uri="{FF2B5EF4-FFF2-40B4-BE49-F238E27FC236}">
                <a16:creationId xmlns:a16="http://schemas.microsoft.com/office/drawing/2014/main" id="{3085A2F9-031A-6A98-E763-87AFF93566F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69116CD-DAF6-617D-5560-FD7DF2A11168}"/>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250269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E546-B303-3F3D-63D3-ECC03C2C7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56835AD-7B62-A9FD-CA8F-F63B0E8A9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7CF4C6-8F42-47D8-03CE-DADDFEB93559}"/>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9CFB22E6-5B30-C014-21EA-DC1AAA6833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D0A4F94-A86A-394B-1338-BE4EFFEE7D80}"/>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328251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6E27-A5E0-8840-93FB-06DE1EBE7E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646CBA-36A1-6F9B-7A8A-56CF22610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750F9E-84EB-F888-ABA8-5B374E6573D9}"/>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92C24800-A513-641F-53F7-4CA5DD18DBA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85D858F-57BC-B5BC-9E78-DD65A24969E0}"/>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1378258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66D9-E287-0A0B-2EA4-3A76B048C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0F5613-C46E-372D-6C80-20EE14802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414F5-663D-6AFD-5EA7-4F3EE3D9AF9D}"/>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66249AEB-05D8-2637-7984-DD329258CB1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125BE1A-E7D4-E8B2-8C24-617980BF62AA}"/>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405620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7BEB-9A6F-F06F-9187-4A64603C52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4F3E5D-C481-0E08-CE07-8061B2BB7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3E249C-00E8-7B41-6940-B0432469D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4DD259-4AB5-2E99-BA3E-D81D03810F2E}"/>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6" name="Footer Placeholder 5">
            <a:extLst>
              <a:ext uri="{FF2B5EF4-FFF2-40B4-BE49-F238E27FC236}">
                <a16:creationId xmlns:a16="http://schemas.microsoft.com/office/drawing/2014/main" id="{97770824-B7E9-7C20-FCD2-6BD1283675E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3824D86-E5C0-9800-8C38-8647A8988762}"/>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2273217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B181-0C40-F89D-9085-1D50825F92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1DFBD8-478B-94BD-7DAD-84ABF4F41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52796-FE17-B93E-9742-54C0740F2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53D570-B0AD-8291-144D-A8F7396BF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DEB01-6D0F-5788-1FD3-DE86AB966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4AC866-B4B5-915A-F1DD-1E9B5AF1EA56}"/>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8" name="Footer Placeholder 7">
            <a:extLst>
              <a:ext uri="{FF2B5EF4-FFF2-40B4-BE49-F238E27FC236}">
                <a16:creationId xmlns:a16="http://schemas.microsoft.com/office/drawing/2014/main" id="{FDEAD4F1-CD69-A7C0-7A19-F76FC13D1D7D}"/>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E06CA24-8F8E-5009-0928-B1895B4B27E2}"/>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117144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B569-75C2-CDAA-014D-FD665D17DE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97DF74-6C0B-2F3B-42EA-F63770C25733}"/>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4" name="Footer Placeholder 3">
            <a:extLst>
              <a:ext uri="{FF2B5EF4-FFF2-40B4-BE49-F238E27FC236}">
                <a16:creationId xmlns:a16="http://schemas.microsoft.com/office/drawing/2014/main" id="{FF8424D8-7C54-9082-34E5-0D9CDC1C50A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57CC64B-371E-ACA2-3CE5-277E3A608341}"/>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3475877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13CBA-6324-45CA-099A-F2BFFC80537A}"/>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3" name="Footer Placeholder 2">
            <a:extLst>
              <a:ext uri="{FF2B5EF4-FFF2-40B4-BE49-F238E27FC236}">
                <a16:creationId xmlns:a16="http://schemas.microsoft.com/office/drawing/2014/main" id="{19985525-7459-EFF1-29A3-8D631C36FFB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9C5EE18-E4C2-A193-5204-BE2FBB7643DF}"/>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3401528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E0B9-F6B0-A5D9-64FA-859EA20E0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322DAD-F57E-A7A3-C3DC-E162AF8AE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3B2F84-AB56-010D-F757-F79F909A5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2453E-6416-E9B9-24AA-474AC04492AA}"/>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6" name="Footer Placeholder 5">
            <a:extLst>
              <a:ext uri="{FF2B5EF4-FFF2-40B4-BE49-F238E27FC236}">
                <a16:creationId xmlns:a16="http://schemas.microsoft.com/office/drawing/2014/main" id="{6B165216-B7DB-218C-4057-565AC35B317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84AE5C3-79C0-EAEB-68AB-1C60D365944E}"/>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49442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1261-CFD5-3FBC-FE59-AD8FAFFA91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768838-EE39-183B-E0CF-FCC75590DD07}"/>
              </a:ext>
            </a:extLst>
          </p:cNvPr>
          <p:cNvSpPr>
            <a:spLocks noGrp="1"/>
          </p:cNvSpPr>
          <p:nvPr>
            <p:ph idx="1"/>
          </p:nvPr>
        </p:nvSpPr>
        <p:spPr>
          <a:xfrm>
            <a:off x="857250" y="14351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ACF01C-2A0C-9288-52DF-88F3E8300317}"/>
              </a:ext>
            </a:extLst>
          </p:cNvPr>
          <p:cNvSpPr>
            <a:spLocks noGrp="1"/>
          </p:cNvSpPr>
          <p:nvPr>
            <p:ph type="dt" sz="half" idx="10"/>
          </p:nvPr>
        </p:nvSpPr>
        <p:spPr>
          <a:xfrm>
            <a:off x="0" y="6161087"/>
            <a:ext cx="2743200" cy="365125"/>
          </a:xfrm>
        </p:spPr>
        <p:txBody>
          <a:bodyPr/>
          <a:lstStyle/>
          <a:p>
            <a:fld id="{ED929BBA-205C-43E9-A845-4E3AA166AAC4}" type="datetime1">
              <a:rPr lang="en-GB" smtClean="0"/>
              <a:t>06/12/2023</a:t>
            </a:fld>
            <a:endParaRPr lang="en-GB" dirty="0"/>
          </a:p>
        </p:txBody>
      </p:sp>
      <p:sp>
        <p:nvSpPr>
          <p:cNvPr id="5" name="Footer Placeholder 4">
            <a:extLst>
              <a:ext uri="{FF2B5EF4-FFF2-40B4-BE49-F238E27FC236}">
                <a16:creationId xmlns:a16="http://schemas.microsoft.com/office/drawing/2014/main" id="{EE617374-82AF-93E9-6079-12D704F593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DE43619-EC26-6B0D-2663-E766011FA0CF}"/>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434125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448E-ACDA-4A80-2566-689383C05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BA7492-AC9B-213C-BED0-64B56C610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97CFBE1-75B9-4287-9A7B-233F3DDD8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339C8-F26E-E2B7-A319-1AD8B93CD4F9}"/>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6" name="Footer Placeholder 5">
            <a:extLst>
              <a:ext uri="{FF2B5EF4-FFF2-40B4-BE49-F238E27FC236}">
                <a16:creationId xmlns:a16="http://schemas.microsoft.com/office/drawing/2014/main" id="{01EED6A9-405A-2017-EBCA-BF7EE32E9D8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DBF86B-63AE-7C36-E7BC-9615A26F62E1}"/>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1874847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F0ED-536C-75BA-ED0D-37B515180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645BEE-6938-F24B-7328-DA377DE45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1DD20-7D42-6792-F5AC-0FDEF98CA34A}"/>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8530A4B2-E78B-6631-CBF0-6E2C2ADEFBC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B305792-1F2B-9AD6-3DD5-53E8200519B4}"/>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1544678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D9501-94FC-ADED-67A8-B171D55EF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F263E4-3677-039D-C0A9-BFE1B1C96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9E4241-6EFD-4476-812E-D50A75E4E992}"/>
              </a:ext>
            </a:extLst>
          </p:cNvPr>
          <p:cNvSpPr>
            <a:spLocks noGrp="1"/>
          </p:cNvSpPr>
          <p:nvPr>
            <p:ph type="dt" sz="half" idx="10"/>
          </p:nvPr>
        </p:nvSpPr>
        <p:spPr/>
        <p:txBody>
          <a:body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0122E61C-2E81-DD99-F871-EDA7F678FDC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2929F14-1A6B-5E65-05F8-0A851B76E14D}"/>
              </a:ext>
            </a:extLst>
          </p:cNvPr>
          <p:cNvSpPr>
            <a:spLocks noGrp="1"/>
          </p:cNvSpPr>
          <p:nvPr>
            <p:ph type="sldNum" sz="quarter" idx="12"/>
          </p:nvPr>
        </p:nvSpPr>
        <p:spPr/>
        <p:txBody>
          <a:bodyPr/>
          <a:lstStyle/>
          <a:p>
            <a:fld id="{E688EE98-7F3E-4FE9-9AAB-F9B249183F2B}" type="slidenum">
              <a:rPr lang="en-GB" smtClean="0"/>
              <a:t>‹#›</a:t>
            </a:fld>
            <a:endParaRPr lang="en-GB" dirty="0"/>
          </a:p>
        </p:txBody>
      </p:sp>
    </p:spTree>
    <p:extLst>
      <p:ext uri="{BB962C8B-B14F-4D97-AF65-F5344CB8AC3E}">
        <p14:creationId xmlns:p14="http://schemas.microsoft.com/office/powerpoint/2010/main" val="276510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883B-5A1B-7734-FEA0-E8A7D508C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9428-E3EE-A9F9-0CA4-611CC81CF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F01D9-0F61-52D2-37AE-8EFA5379D586}"/>
              </a:ext>
            </a:extLst>
          </p:cNvPr>
          <p:cNvSpPr>
            <a:spLocks noGrp="1"/>
          </p:cNvSpPr>
          <p:nvPr>
            <p:ph type="dt" sz="half" idx="10"/>
          </p:nvPr>
        </p:nvSpPr>
        <p:spPr/>
        <p:txBody>
          <a:bodyPr/>
          <a:lstStyle/>
          <a:p>
            <a:fld id="{7BA9FBC9-1AA9-41A9-BACD-EC42634A2CB5}" type="datetime1">
              <a:rPr lang="en-GB" smtClean="0"/>
              <a:t>06/12/2023</a:t>
            </a:fld>
            <a:endParaRPr lang="en-GB" dirty="0"/>
          </a:p>
        </p:txBody>
      </p:sp>
      <p:sp>
        <p:nvSpPr>
          <p:cNvPr id="5" name="Footer Placeholder 4">
            <a:extLst>
              <a:ext uri="{FF2B5EF4-FFF2-40B4-BE49-F238E27FC236}">
                <a16:creationId xmlns:a16="http://schemas.microsoft.com/office/drawing/2014/main" id="{EE0D260D-6723-7C28-91B9-386310CF765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B7E945F-5B32-EFE9-92F1-0B12ABB066D5}"/>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99367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348F-F184-27D2-BF1E-A63E1CB78E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1F6E3-F043-A383-DE4C-E0E6332C9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D2889A-2AE2-6A77-9D66-817FF32CA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F05764-7B56-AA30-EEB8-698A1BDE141F}"/>
              </a:ext>
            </a:extLst>
          </p:cNvPr>
          <p:cNvSpPr>
            <a:spLocks noGrp="1"/>
          </p:cNvSpPr>
          <p:nvPr>
            <p:ph type="dt" sz="half" idx="10"/>
          </p:nvPr>
        </p:nvSpPr>
        <p:spPr/>
        <p:txBody>
          <a:bodyPr/>
          <a:lstStyle/>
          <a:p>
            <a:fld id="{3BDF006B-A7DF-4536-8E1F-167D2E04F0EB}" type="datetime1">
              <a:rPr lang="en-GB" smtClean="0"/>
              <a:t>06/12/2023</a:t>
            </a:fld>
            <a:endParaRPr lang="en-GB" dirty="0"/>
          </a:p>
        </p:txBody>
      </p:sp>
      <p:sp>
        <p:nvSpPr>
          <p:cNvPr id="6" name="Footer Placeholder 5">
            <a:extLst>
              <a:ext uri="{FF2B5EF4-FFF2-40B4-BE49-F238E27FC236}">
                <a16:creationId xmlns:a16="http://schemas.microsoft.com/office/drawing/2014/main" id="{9DC6A9C0-2C99-B3EF-ECB8-C6FDAAC716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EE9C96-F97F-22F8-371F-5B0C33909472}"/>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111783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37FB-AA88-8C63-D99C-2EF0B85D35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786D3-9D37-6F09-5C9B-38DC81E5B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1F68F-A5FD-8F88-462E-082CD04A7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381964-EC74-5B00-675F-5524E9AD9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41166-3782-B0B4-30E0-3382FEA3F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E66D2A-4B40-E521-7EC7-1367DB22D600}"/>
              </a:ext>
            </a:extLst>
          </p:cNvPr>
          <p:cNvSpPr>
            <a:spLocks noGrp="1"/>
          </p:cNvSpPr>
          <p:nvPr>
            <p:ph type="dt" sz="half" idx="10"/>
          </p:nvPr>
        </p:nvSpPr>
        <p:spPr/>
        <p:txBody>
          <a:bodyPr/>
          <a:lstStyle/>
          <a:p>
            <a:fld id="{30E773A0-B602-41B8-8425-D730BB31D113}" type="datetime1">
              <a:rPr lang="en-GB" smtClean="0"/>
              <a:t>06/12/2023</a:t>
            </a:fld>
            <a:endParaRPr lang="en-GB" dirty="0"/>
          </a:p>
        </p:txBody>
      </p:sp>
      <p:sp>
        <p:nvSpPr>
          <p:cNvPr id="8" name="Footer Placeholder 7">
            <a:extLst>
              <a:ext uri="{FF2B5EF4-FFF2-40B4-BE49-F238E27FC236}">
                <a16:creationId xmlns:a16="http://schemas.microsoft.com/office/drawing/2014/main" id="{591A7427-2C85-3347-6316-8E5B1D7994A4}"/>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4B3E1F8-01D6-4564-0255-A14BF6894D60}"/>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115715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33B3-C3D8-0A46-7047-08245B93C0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39E407-1210-F1CA-C98F-3BA3DC52B764}"/>
              </a:ext>
            </a:extLst>
          </p:cNvPr>
          <p:cNvSpPr>
            <a:spLocks noGrp="1"/>
          </p:cNvSpPr>
          <p:nvPr>
            <p:ph type="dt" sz="half" idx="10"/>
          </p:nvPr>
        </p:nvSpPr>
        <p:spPr/>
        <p:txBody>
          <a:bodyPr/>
          <a:lstStyle/>
          <a:p>
            <a:fld id="{DCF46B87-65B7-4474-A7B9-5AC5A41C0506}" type="datetime1">
              <a:rPr lang="en-GB" smtClean="0"/>
              <a:t>06/12/2023</a:t>
            </a:fld>
            <a:endParaRPr lang="en-GB" dirty="0"/>
          </a:p>
        </p:txBody>
      </p:sp>
      <p:sp>
        <p:nvSpPr>
          <p:cNvPr id="4" name="Footer Placeholder 3">
            <a:extLst>
              <a:ext uri="{FF2B5EF4-FFF2-40B4-BE49-F238E27FC236}">
                <a16:creationId xmlns:a16="http://schemas.microsoft.com/office/drawing/2014/main" id="{C96582CD-2B3C-65A4-9EDE-D1E91F60DA1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F92BEDB-6CB8-58CD-6332-7587F7A04CAA}"/>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30289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6AFCA-11B5-D6D6-233B-786C2FBC7041}"/>
              </a:ext>
            </a:extLst>
          </p:cNvPr>
          <p:cNvSpPr>
            <a:spLocks noGrp="1"/>
          </p:cNvSpPr>
          <p:nvPr>
            <p:ph type="dt" sz="half" idx="10"/>
          </p:nvPr>
        </p:nvSpPr>
        <p:spPr/>
        <p:txBody>
          <a:bodyPr/>
          <a:lstStyle/>
          <a:p>
            <a:fld id="{B3926BDD-B80C-4C57-A4B0-21389CD91AD1}" type="datetime1">
              <a:rPr lang="en-GB" smtClean="0"/>
              <a:t>06/12/2023</a:t>
            </a:fld>
            <a:endParaRPr lang="en-GB" dirty="0"/>
          </a:p>
        </p:txBody>
      </p:sp>
      <p:sp>
        <p:nvSpPr>
          <p:cNvPr id="3" name="Footer Placeholder 2">
            <a:extLst>
              <a:ext uri="{FF2B5EF4-FFF2-40B4-BE49-F238E27FC236}">
                <a16:creationId xmlns:a16="http://schemas.microsoft.com/office/drawing/2014/main" id="{07A4FAE4-9DC8-F93A-9DAE-676678F4B76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F6779DC3-1FD9-8288-E9DD-AD348F5659B1}"/>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96816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404E-4C56-A30E-6AD5-631C35531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0BDCC2-3E54-C5E5-7BB1-93D3CEF7A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0406F1-411C-B4B7-ABE2-DC2FF6E67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20819-039A-D8D7-AAC3-DF5C9BE23AC9}"/>
              </a:ext>
            </a:extLst>
          </p:cNvPr>
          <p:cNvSpPr>
            <a:spLocks noGrp="1"/>
          </p:cNvSpPr>
          <p:nvPr>
            <p:ph type="dt" sz="half" idx="10"/>
          </p:nvPr>
        </p:nvSpPr>
        <p:spPr/>
        <p:txBody>
          <a:bodyPr/>
          <a:lstStyle/>
          <a:p>
            <a:fld id="{9B304995-7EBA-4021-8A50-55A6ABC225B0}" type="datetime1">
              <a:rPr lang="en-GB" smtClean="0"/>
              <a:t>06/12/2023</a:t>
            </a:fld>
            <a:endParaRPr lang="en-GB" dirty="0"/>
          </a:p>
        </p:txBody>
      </p:sp>
      <p:sp>
        <p:nvSpPr>
          <p:cNvPr id="6" name="Footer Placeholder 5">
            <a:extLst>
              <a:ext uri="{FF2B5EF4-FFF2-40B4-BE49-F238E27FC236}">
                <a16:creationId xmlns:a16="http://schemas.microsoft.com/office/drawing/2014/main" id="{1397CAD4-E833-847D-3F40-D229B953584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DB19101-85C4-20B7-D9EF-AB62B15D5231}"/>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33580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99C3-23AF-BADE-6CF9-FC1E76742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F3C791-9197-B292-0999-B85B40DA6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1E85E9D-F177-D6A9-7984-CDEE497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A4679-7DAB-4B6A-BE28-6A3EDC8EE112}"/>
              </a:ext>
            </a:extLst>
          </p:cNvPr>
          <p:cNvSpPr>
            <a:spLocks noGrp="1"/>
          </p:cNvSpPr>
          <p:nvPr>
            <p:ph type="dt" sz="half" idx="10"/>
          </p:nvPr>
        </p:nvSpPr>
        <p:spPr/>
        <p:txBody>
          <a:bodyPr/>
          <a:lstStyle/>
          <a:p>
            <a:fld id="{5B882700-BB5D-4430-B51F-C91A5D1BECDB}" type="datetime1">
              <a:rPr lang="en-GB" smtClean="0"/>
              <a:t>06/12/2023</a:t>
            </a:fld>
            <a:endParaRPr lang="en-GB" dirty="0"/>
          </a:p>
        </p:txBody>
      </p:sp>
      <p:sp>
        <p:nvSpPr>
          <p:cNvPr id="6" name="Footer Placeholder 5">
            <a:extLst>
              <a:ext uri="{FF2B5EF4-FFF2-40B4-BE49-F238E27FC236}">
                <a16:creationId xmlns:a16="http://schemas.microsoft.com/office/drawing/2014/main" id="{F4D5411A-98F6-7D25-88A9-AC2220E40CB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CA739E5-3DC0-1B48-4B53-3FBD34CEAF2D}"/>
              </a:ext>
            </a:extLst>
          </p:cNvPr>
          <p:cNvSpPr>
            <a:spLocks noGrp="1"/>
          </p:cNvSpPr>
          <p:nvPr>
            <p:ph type="sldNum" sz="quarter" idx="12"/>
          </p:nvPr>
        </p:nvSpPr>
        <p:spPr/>
        <p:txBody>
          <a:bodyPr/>
          <a:lstStyle/>
          <a:p>
            <a:fld id="{3A4487F1-77A4-4A18-A9A4-7AC391471255}" type="slidenum">
              <a:rPr lang="en-GB" smtClean="0"/>
              <a:t>‹#›</a:t>
            </a:fld>
            <a:endParaRPr lang="en-GB" dirty="0"/>
          </a:p>
        </p:txBody>
      </p:sp>
    </p:spTree>
    <p:extLst>
      <p:ext uri="{BB962C8B-B14F-4D97-AF65-F5344CB8AC3E}">
        <p14:creationId xmlns:p14="http://schemas.microsoft.com/office/powerpoint/2010/main" val="338224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7945F-401E-AA40-ADE8-8A76B2186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D406E0-E18A-F812-C773-9D8F3D42C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688131-28C3-87BF-5A17-43655B6FC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EFE18-0549-4F0F-BCE8-9DF672E31E68}" type="datetime1">
              <a:rPr lang="en-GB" smtClean="0"/>
              <a:t>06/12/2023</a:t>
            </a:fld>
            <a:endParaRPr lang="en-GB" dirty="0"/>
          </a:p>
        </p:txBody>
      </p:sp>
      <p:sp>
        <p:nvSpPr>
          <p:cNvPr id="5" name="Footer Placeholder 4">
            <a:extLst>
              <a:ext uri="{FF2B5EF4-FFF2-40B4-BE49-F238E27FC236}">
                <a16:creationId xmlns:a16="http://schemas.microsoft.com/office/drawing/2014/main" id="{97851B4C-0C7E-F9C8-E56B-5BA39BEC6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470166-9B35-8F67-7231-67CFB89A9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487F1-77A4-4A18-A9A4-7AC391471255}" type="slidenum">
              <a:rPr lang="en-GB" smtClean="0"/>
              <a:t>‹#›</a:t>
            </a:fld>
            <a:endParaRPr lang="en-GB" dirty="0"/>
          </a:p>
        </p:txBody>
      </p:sp>
      <p:pic>
        <p:nvPicPr>
          <p:cNvPr id="8" name="Picture 7" descr="A logo with a ball and text&#10;&#10;Description automatically generated">
            <a:extLst>
              <a:ext uri="{FF2B5EF4-FFF2-40B4-BE49-F238E27FC236}">
                <a16:creationId xmlns:a16="http://schemas.microsoft.com/office/drawing/2014/main" id="{CED9611B-7B5E-F529-45F2-18DE83696F6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261529"/>
            <a:ext cx="665973" cy="544987"/>
          </a:xfrm>
          <a:prstGeom prst="rect">
            <a:avLst/>
          </a:prstGeom>
        </p:spPr>
      </p:pic>
      <p:pic>
        <p:nvPicPr>
          <p:cNvPr id="10" name="Picture 9" descr="A red and black logo&#10;&#10;Description automatically generated">
            <a:extLst>
              <a:ext uri="{FF2B5EF4-FFF2-40B4-BE49-F238E27FC236}">
                <a16:creationId xmlns:a16="http://schemas.microsoft.com/office/drawing/2014/main" id="{1E7946BC-EFDD-F08B-C245-26E2768A7CD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44175" y="6468468"/>
            <a:ext cx="809625" cy="253007"/>
          </a:xfrm>
          <a:prstGeom prst="rect">
            <a:avLst/>
          </a:prstGeom>
        </p:spPr>
      </p:pic>
    </p:spTree>
    <p:extLst>
      <p:ext uri="{BB962C8B-B14F-4D97-AF65-F5344CB8AC3E}">
        <p14:creationId xmlns:p14="http://schemas.microsoft.com/office/powerpoint/2010/main" val="8862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7AF9B0-A8CD-309C-5E4E-142C00DFF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D113F4-5E79-F1C0-231C-DA7C34EF0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E5629F-4007-B3B1-A3CC-0E1031E3A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94C77-0BED-4992-A21B-4075ADF21D82}" type="datetimeFigureOut">
              <a:rPr lang="en-GB" smtClean="0"/>
              <a:t>06/12/2023</a:t>
            </a:fld>
            <a:endParaRPr lang="en-GB" dirty="0"/>
          </a:p>
        </p:txBody>
      </p:sp>
      <p:sp>
        <p:nvSpPr>
          <p:cNvPr id="5" name="Footer Placeholder 4">
            <a:extLst>
              <a:ext uri="{FF2B5EF4-FFF2-40B4-BE49-F238E27FC236}">
                <a16:creationId xmlns:a16="http://schemas.microsoft.com/office/drawing/2014/main" id="{568362A9-B4A0-8EB8-550E-6ED6C5700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158FA9E-BE73-4AB9-C0CF-D20C9699D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8EE98-7F3E-4FE9-9AAB-F9B249183F2B}" type="slidenum">
              <a:rPr lang="en-GB" smtClean="0"/>
              <a:t>‹#›</a:t>
            </a:fld>
            <a:endParaRPr lang="en-GB" dirty="0"/>
          </a:p>
        </p:txBody>
      </p:sp>
    </p:spTree>
    <p:extLst>
      <p:ext uri="{BB962C8B-B14F-4D97-AF65-F5344CB8AC3E}">
        <p14:creationId xmlns:p14="http://schemas.microsoft.com/office/powerpoint/2010/main" val="1400226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A6E42A-4EC6-4965-0449-C2081EF8986A}"/>
              </a:ext>
            </a:extLst>
          </p:cNvPr>
          <p:cNvSpPr txBox="1"/>
          <p:nvPr/>
        </p:nvSpPr>
        <p:spPr>
          <a:xfrm>
            <a:off x="866775" y="881360"/>
            <a:ext cx="6096000" cy="1384995"/>
          </a:xfrm>
          <a:prstGeom prst="rect">
            <a:avLst/>
          </a:prstGeom>
          <a:noFill/>
        </p:spPr>
        <p:txBody>
          <a:bodyPr wrap="square">
            <a:spAutoFit/>
          </a:bodyPr>
          <a:lstStyle/>
          <a:p>
            <a:r>
              <a:rPr lang="en-IN" sz="2800" dirty="0">
                <a:solidFill>
                  <a:schemeClr val="accent1">
                    <a:lumMod val="50000"/>
                  </a:schemeClr>
                </a:solidFill>
                <a:latin typeface="Abadi" panose="020B0604020104020204" pitchFamily="34" charset="0"/>
              </a:rPr>
              <a:t>LENDING CLUB CASE STUDY</a:t>
            </a:r>
            <a:br>
              <a:rPr lang="en-IN" sz="2800" dirty="0">
                <a:solidFill>
                  <a:schemeClr val="accent1">
                    <a:lumMod val="50000"/>
                  </a:schemeClr>
                </a:solidFill>
                <a:latin typeface="Abadi" panose="020B0604020104020204" pitchFamily="34" charset="0"/>
              </a:rPr>
            </a:br>
            <a:br>
              <a:rPr lang="en-IN" sz="2800" dirty="0">
                <a:solidFill>
                  <a:schemeClr val="accent1">
                    <a:lumMod val="50000"/>
                  </a:schemeClr>
                </a:solidFill>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F85A28C3-7160-18F3-5A45-7C7CBE6273C3}"/>
              </a:ext>
            </a:extLst>
          </p:cNvPr>
          <p:cNvSpPr txBox="1"/>
          <p:nvPr/>
        </p:nvSpPr>
        <p:spPr>
          <a:xfrm>
            <a:off x="866775" y="2398127"/>
            <a:ext cx="3714751" cy="3108543"/>
          </a:xfrm>
          <a:prstGeom prst="rect">
            <a:avLst/>
          </a:prstGeom>
          <a:noFill/>
        </p:spPr>
        <p:txBody>
          <a:bodyPr wrap="square" rtlCol="0">
            <a:spAutoFit/>
          </a:bodyPr>
          <a:lstStyle/>
          <a:p>
            <a:r>
              <a:rPr lang="en-US" sz="2800" b="1" dirty="0"/>
              <a:t>Participants</a:t>
            </a:r>
            <a:r>
              <a:rPr lang="en-US" sz="2800" dirty="0"/>
              <a:t>:</a:t>
            </a:r>
          </a:p>
          <a:p>
            <a:pPr marL="457200" indent="-457200">
              <a:buFont typeface="Wingdings" panose="05000000000000000000" pitchFamily="2" charset="2"/>
              <a:buChar char="§"/>
            </a:pPr>
            <a:r>
              <a:rPr lang="en-US" sz="2800" dirty="0"/>
              <a:t>Tarun Khaneja</a:t>
            </a:r>
          </a:p>
          <a:p>
            <a:pPr marL="457200" indent="-457200">
              <a:buFont typeface="Wingdings" panose="05000000000000000000" pitchFamily="2" charset="2"/>
              <a:buChar char="§"/>
            </a:pPr>
            <a:r>
              <a:rPr lang="en-US" sz="2800" dirty="0"/>
              <a:t>Hitain Kakkar</a:t>
            </a:r>
          </a:p>
          <a:p>
            <a:pPr lvl="1"/>
            <a:endParaRPr lang="en-US" sz="2800" dirty="0"/>
          </a:p>
          <a:p>
            <a:pPr lvl="1"/>
            <a:endParaRPr lang="en-US" sz="2800" dirty="0"/>
          </a:p>
          <a:p>
            <a:pPr lvl="1"/>
            <a:endParaRPr lang="en-US" sz="2800" dirty="0"/>
          </a:p>
          <a:p>
            <a:pPr lvl="1"/>
            <a:endParaRPr lang="en-GB" sz="2800" dirty="0"/>
          </a:p>
        </p:txBody>
      </p:sp>
      <p:sp>
        <p:nvSpPr>
          <p:cNvPr id="10" name="TextBox 9">
            <a:extLst>
              <a:ext uri="{FF2B5EF4-FFF2-40B4-BE49-F238E27FC236}">
                <a16:creationId xmlns:a16="http://schemas.microsoft.com/office/drawing/2014/main" id="{44AA2122-68F0-947D-7DC4-345062D2D69C}"/>
              </a:ext>
            </a:extLst>
          </p:cNvPr>
          <p:cNvSpPr txBox="1"/>
          <p:nvPr/>
        </p:nvSpPr>
        <p:spPr>
          <a:xfrm>
            <a:off x="9925050" y="5010150"/>
            <a:ext cx="1678665" cy="646331"/>
          </a:xfrm>
          <a:prstGeom prst="rect">
            <a:avLst/>
          </a:prstGeom>
          <a:noFill/>
        </p:spPr>
        <p:txBody>
          <a:bodyPr wrap="square" rtlCol="0">
            <a:spAutoFit/>
          </a:bodyPr>
          <a:lstStyle/>
          <a:p>
            <a:r>
              <a:rPr lang="en-US" dirty="0"/>
              <a:t>Submission:</a:t>
            </a:r>
          </a:p>
          <a:p>
            <a:r>
              <a:rPr lang="en-US" dirty="0"/>
              <a:t>December 2023</a:t>
            </a:r>
            <a:endParaRPr lang="en-GB" dirty="0"/>
          </a:p>
        </p:txBody>
      </p:sp>
      <p:sp>
        <p:nvSpPr>
          <p:cNvPr id="12" name="TextBox 11">
            <a:extLst>
              <a:ext uri="{FF2B5EF4-FFF2-40B4-BE49-F238E27FC236}">
                <a16:creationId xmlns:a16="http://schemas.microsoft.com/office/drawing/2014/main" id="{575B8254-4E66-CADF-62D7-E14B89FED2B6}"/>
              </a:ext>
            </a:extLst>
          </p:cNvPr>
          <p:cNvSpPr txBox="1"/>
          <p:nvPr/>
        </p:nvSpPr>
        <p:spPr>
          <a:xfrm>
            <a:off x="7305675" y="143470"/>
            <a:ext cx="4858638" cy="369332"/>
          </a:xfrm>
          <a:prstGeom prst="rect">
            <a:avLst/>
          </a:prstGeom>
          <a:noFill/>
        </p:spPr>
        <p:txBody>
          <a:bodyPr wrap="none" rtlCol="0">
            <a:spAutoFit/>
          </a:bodyPr>
          <a:lstStyle/>
          <a:p>
            <a:r>
              <a:rPr lang="en-US" dirty="0">
                <a:solidFill>
                  <a:schemeClr val="accent1">
                    <a:lumMod val="50000"/>
                  </a:schemeClr>
                </a:solidFill>
              </a:rPr>
              <a:t>UpGrad and IIIT-B Machine Learning &amp; AI Program</a:t>
            </a:r>
            <a:endParaRPr lang="en-GB" dirty="0">
              <a:solidFill>
                <a:schemeClr val="accent1">
                  <a:lumMod val="50000"/>
                </a:schemeClr>
              </a:solidFill>
            </a:endParaRPr>
          </a:p>
        </p:txBody>
      </p:sp>
      <p:cxnSp>
        <p:nvCxnSpPr>
          <p:cNvPr id="13" name="Straight Connector 12">
            <a:extLst>
              <a:ext uri="{FF2B5EF4-FFF2-40B4-BE49-F238E27FC236}">
                <a16:creationId xmlns:a16="http://schemas.microsoft.com/office/drawing/2014/main" id="{40512D07-972D-8649-0D13-14263ECC8F94}"/>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35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2E4F8DA6-4F60-37A7-3E7D-62AE034098D7}"/>
              </a:ext>
            </a:extLst>
          </p:cNvPr>
          <p:cNvSpPr txBox="1"/>
          <p:nvPr/>
        </p:nvSpPr>
        <p:spPr>
          <a:xfrm>
            <a:off x="6829425" y="182885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B9CBFDC8-8EF6-11C1-0EDF-C6C31D0AC9B9}"/>
              </a:ext>
            </a:extLst>
          </p:cNvPr>
          <p:cNvSpPr txBox="1"/>
          <p:nvPr/>
        </p:nvSpPr>
        <p:spPr>
          <a:xfrm>
            <a:off x="6829425" y="2266496"/>
            <a:ext cx="4886016" cy="523220"/>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People who are not owning the home is having high chances of loan charged off.</a:t>
            </a:r>
            <a:endParaRPr lang="en-GB" sz="1400" dirty="0">
              <a:solidFill>
                <a:schemeClr val="tx2">
                  <a:lumMod val="50000"/>
                </a:schemeClr>
              </a:solidFill>
            </a:endParaRPr>
          </a:p>
        </p:txBody>
      </p:sp>
      <p:sp>
        <p:nvSpPr>
          <p:cNvPr id="16" name="Arrow: Right 15">
            <a:extLst>
              <a:ext uri="{FF2B5EF4-FFF2-40B4-BE49-F238E27FC236}">
                <a16:creationId xmlns:a16="http://schemas.microsoft.com/office/drawing/2014/main" id="{16DF5BCB-C8F8-70B1-3D9C-7B1639D26F8A}"/>
              </a:ext>
            </a:extLst>
          </p:cNvPr>
          <p:cNvSpPr/>
          <p:nvPr/>
        </p:nvSpPr>
        <p:spPr>
          <a:xfrm>
            <a:off x="6097333" y="2476879"/>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row: Right 16">
            <a:extLst>
              <a:ext uri="{FF2B5EF4-FFF2-40B4-BE49-F238E27FC236}">
                <a16:creationId xmlns:a16="http://schemas.microsoft.com/office/drawing/2014/main" id="{4B97989E-1E08-078B-91A1-27419BEF7DA0}"/>
              </a:ext>
            </a:extLst>
          </p:cNvPr>
          <p:cNvSpPr/>
          <p:nvPr/>
        </p:nvSpPr>
        <p:spPr>
          <a:xfrm rot="10800000">
            <a:off x="6097333" y="4647818"/>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E52E05D2-DF82-33A2-E627-474A242885EC}"/>
              </a:ext>
            </a:extLst>
          </p:cNvPr>
          <p:cNvSpPr txBox="1"/>
          <p:nvPr/>
        </p:nvSpPr>
        <p:spPr>
          <a:xfrm>
            <a:off x="895350" y="4318992"/>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9" name="TextBox 18">
            <a:extLst>
              <a:ext uri="{FF2B5EF4-FFF2-40B4-BE49-F238E27FC236}">
                <a16:creationId xmlns:a16="http://schemas.microsoft.com/office/drawing/2014/main" id="{36926CE2-2A3E-59A7-6A63-AA2374E970D7}"/>
              </a:ext>
            </a:extLst>
          </p:cNvPr>
          <p:cNvSpPr txBox="1"/>
          <p:nvPr/>
        </p:nvSpPr>
        <p:spPr>
          <a:xfrm>
            <a:off x="895350" y="4780657"/>
            <a:ext cx="520198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Those applicants who are taking loan for wedding is having low chances of charged off.</a:t>
            </a:r>
          </a:p>
          <a:p>
            <a:pPr marL="285750" indent="-285750">
              <a:buFont typeface="Arial" panose="020B0604020202020204" pitchFamily="34" charset="0"/>
              <a:buChar char="•"/>
            </a:pPr>
            <a:r>
              <a:rPr lang="en-US" sz="1400" dirty="0">
                <a:solidFill>
                  <a:schemeClr val="tx2">
                    <a:lumMod val="50000"/>
                  </a:schemeClr>
                </a:solidFill>
              </a:rPr>
              <a:t>Those applicants having loan for small business is having high chances for charged off.</a:t>
            </a:r>
            <a:endParaRPr lang="en-GB" sz="1400" dirty="0">
              <a:solidFill>
                <a:schemeClr val="tx2">
                  <a:lumMod val="50000"/>
                </a:schemeClr>
              </a:solidFill>
            </a:endParaRPr>
          </a:p>
        </p:txBody>
      </p:sp>
      <p:pic>
        <p:nvPicPr>
          <p:cNvPr id="3" name="Picture 2">
            <a:extLst>
              <a:ext uri="{FF2B5EF4-FFF2-40B4-BE49-F238E27FC236}">
                <a16:creationId xmlns:a16="http://schemas.microsoft.com/office/drawing/2014/main" id="{7A8BAB53-1102-2C07-C105-FB9DC8285486}"/>
              </a:ext>
            </a:extLst>
          </p:cNvPr>
          <p:cNvPicPr>
            <a:picLocks noChangeAspect="1"/>
          </p:cNvPicPr>
          <p:nvPr/>
        </p:nvPicPr>
        <p:blipFill>
          <a:blip r:embed="rId2"/>
          <a:stretch>
            <a:fillRect/>
          </a:stretch>
        </p:blipFill>
        <p:spPr>
          <a:xfrm>
            <a:off x="895349" y="1424327"/>
            <a:ext cx="4986338" cy="2894663"/>
          </a:xfrm>
          <a:prstGeom prst="rect">
            <a:avLst/>
          </a:prstGeom>
        </p:spPr>
      </p:pic>
      <p:pic>
        <p:nvPicPr>
          <p:cNvPr id="5" name="Picture 4">
            <a:extLst>
              <a:ext uri="{FF2B5EF4-FFF2-40B4-BE49-F238E27FC236}">
                <a16:creationId xmlns:a16="http://schemas.microsoft.com/office/drawing/2014/main" id="{FA2A4066-8D48-3DC2-C8C7-44079F8E5D9C}"/>
              </a:ext>
            </a:extLst>
          </p:cNvPr>
          <p:cNvPicPr>
            <a:picLocks noChangeAspect="1"/>
          </p:cNvPicPr>
          <p:nvPr/>
        </p:nvPicPr>
        <p:blipFill>
          <a:blip r:embed="rId3"/>
          <a:stretch>
            <a:fillRect/>
          </a:stretch>
        </p:blipFill>
        <p:spPr>
          <a:xfrm>
            <a:off x="6729102" y="2961511"/>
            <a:ext cx="5201982" cy="3372614"/>
          </a:xfrm>
          <a:prstGeom prst="rect">
            <a:avLst/>
          </a:prstGeom>
        </p:spPr>
      </p:pic>
    </p:spTree>
    <p:extLst>
      <p:ext uri="{BB962C8B-B14F-4D97-AF65-F5344CB8AC3E}">
        <p14:creationId xmlns:p14="http://schemas.microsoft.com/office/powerpoint/2010/main" val="207807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2E4F8DA6-4F60-37A7-3E7D-62AE034098D7}"/>
              </a:ext>
            </a:extLst>
          </p:cNvPr>
          <p:cNvSpPr txBox="1"/>
          <p:nvPr/>
        </p:nvSpPr>
        <p:spPr>
          <a:xfrm>
            <a:off x="6829425" y="182885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B9CBFDC8-8EF6-11C1-0EDF-C6C31D0AC9B9}"/>
              </a:ext>
            </a:extLst>
          </p:cNvPr>
          <p:cNvSpPr txBox="1"/>
          <p:nvPr/>
        </p:nvSpPr>
        <p:spPr>
          <a:xfrm>
            <a:off x="6829425" y="2266496"/>
            <a:ext cx="4886016" cy="523220"/>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Higher DTI ratio having high risk of charged off</a:t>
            </a:r>
          </a:p>
          <a:p>
            <a:pPr marL="171450" indent="-171450" algn="just">
              <a:buFont typeface="Arial" panose="020B0604020202020204" pitchFamily="34" charset="0"/>
              <a:buChar char="•"/>
            </a:pPr>
            <a:r>
              <a:rPr lang="en-US" sz="1400" dirty="0">
                <a:solidFill>
                  <a:schemeClr val="tx2">
                    <a:lumMod val="50000"/>
                  </a:schemeClr>
                </a:solidFill>
              </a:rPr>
              <a:t>Lower the DTI ratio having low chances of charged off</a:t>
            </a:r>
            <a:endParaRPr lang="en-GB" sz="1400" dirty="0">
              <a:solidFill>
                <a:schemeClr val="tx2">
                  <a:lumMod val="50000"/>
                </a:schemeClr>
              </a:solidFill>
            </a:endParaRPr>
          </a:p>
        </p:txBody>
      </p:sp>
      <p:sp>
        <p:nvSpPr>
          <p:cNvPr id="16" name="Arrow: Right 15">
            <a:extLst>
              <a:ext uri="{FF2B5EF4-FFF2-40B4-BE49-F238E27FC236}">
                <a16:creationId xmlns:a16="http://schemas.microsoft.com/office/drawing/2014/main" id="{16DF5BCB-C8F8-70B1-3D9C-7B1639D26F8A}"/>
              </a:ext>
            </a:extLst>
          </p:cNvPr>
          <p:cNvSpPr/>
          <p:nvPr/>
        </p:nvSpPr>
        <p:spPr>
          <a:xfrm>
            <a:off x="6097333" y="2476879"/>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row: Right 16">
            <a:extLst>
              <a:ext uri="{FF2B5EF4-FFF2-40B4-BE49-F238E27FC236}">
                <a16:creationId xmlns:a16="http://schemas.microsoft.com/office/drawing/2014/main" id="{4B97989E-1E08-078B-91A1-27419BEF7DA0}"/>
              </a:ext>
            </a:extLst>
          </p:cNvPr>
          <p:cNvSpPr/>
          <p:nvPr/>
        </p:nvSpPr>
        <p:spPr>
          <a:xfrm rot="10800000">
            <a:off x="6097333" y="4573845"/>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E52E05D2-DF82-33A2-E627-474A242885EC}"/>
              </a:ext>
            </a:extLst>
          </p:cNvPr>
          <p:cNvSpPr txBox="1"/>
          <p:nvPr/>
        </p:nvSpPr>
        <p:spPr>
          <a:xfrm>
            <a:off x="1158071" y="4493836"/>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9" name="TextBox 18">
            <a:extLst>
              <a:ext uri="{FF2B5EF4-FFF2-40B4-BE49-F238E27FC236}">
                <a16:creationId xmlns:a16="http://schemas.microsoft.com/office/drawing/2014/main" id="{36926CE2-2A3E-59A7-6A63-AA2374E970D7}"/>
              </a:ext>
            </a:extLst>
          </p:cNvPr>
          <p:cNvSpPr txBox="1"/>
          <p:nvPr/>
        </p:nvSpPr>
        <p:spPr>
          <a:xfrm>
            <a:off x="1158071" y="4955501"/>
            <a:ext cx="520198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There was highly charged off in year 2007</a:t>
            </a:r>
          </a:p>
          <a:p>
            <a:pPr marL="285750" indent="-285750">
              <a:buFont typeface="Arial" panose="020B0604020202020204" pitchFamily="34" charset="0"/>
              <a:buChar char="•"/>
            </a:pPr>
            <a:r>
              <a:rPr lang="en-US" sz="1400" dirty="0">
                <a:solidFill>
                  <a:schemeClr val="tx2">
                    <a:lumMod val="50000"/>
                  </a:schemeClr>
                </a:solidFill>
              </a:rPr>
              <a:t>There was least charged off in year 2009</a:t>
            </a:r>
            <a:endParaRPr lang="en-GB" sz="1400" dirty="0">
              <a:solidFill>
                <a:schemeClr val="tx2">
                  <a:lumMod val="50000"/>
                </a:schemeClr>
              </a:solidFill>
            </a:endParaRPr>
          </a:p>
        </p:txBody>
      </p:sp>
      <p:pic>
        <p:nvPicPr>
          <p:cNvPr id="4" name="Picture 3">
            <a:extLst>
              <a:ext uri="{FF2B5EF4-FFF2-40B4-BE49-F238E27FC236}">
                <a16:creationId xmlns:a16="http://schemas.microsoft.com/office/drawing/2014/main" id="{C50166E4-436B-9302-2604-5A6D690CC4C3}"/>
              </a:ext>
            </a:extLst>
          </p:cNvPr>
          <p:cNvPicPr>
            <a:picLocks noChangeAspect="1"/>
          </p:cNvPicPr>
          <p:nvPr/>
        </p:nvPicPr>
        <p:blipFill>
          <a:blip r:embed="rId2"/>
          <a:stretch>
            <a:fillRect/>
          </a:stretch>
        </p:blipFill>
        <p:spPr>
          <a:xfrm>
            <a:off x="880262" y="1448069"/>
            <a:ext cx="5145788" cy="2870918"/>
          </a:xfrm>
          <a:prstGeom prst="rect">
            <a:avLst/>
          </a:prstGeom>
        </p:spPr>
      </p:pic>
      <p:pic>
        <p:nvPicPr>
          <p:cNvPr id="7" name="Picture 6">
            <a:extLst>
              <a:ext uri="{FF2B5EF4-FFF2-40B4-BE49-F238E27FC236}">
                <a16:creationId xmlns:a16="http://schemas.microsoft.com/office/drawing/2014/main" id="{565F9903-D197-DEAC-4C6D-0FC925A65711}"/>
              </a:ext>
            </a:extLst>
          </p:cNvPr>
          <p:cNvPicPr>
            <a:picLocks noChangeAspect="1"/>
          </p:cNvPicPr>
          <p:nvPr/>
        </p:nvPicPr>
        <p:blipFill>
          <a:blip r:embed="rId3"/>
          <a:stretch>
            <a:fillRect/>
          </a:stretch>
        </p:blipFill>
        <p:spPr>
          <a:xfrm>
            <a:off x="6694059" y="2856200"/>
            <a:ext cx="5310188" cy="3506499"/>
          </a:xfrm>
          <a:prstGeom prst="rect">
            <a:avLst/>
          </a:prstGeom>
        </p:spPr>
      </p:pic>
    </p:spTree>
    <p:extLst>
      <p:ext uri="{BB962C8B-B14F-4D97-AF65-F5344CB8AC3E}">
        <p14:creationId xmlns:p14="http://schemas.microsoft.com/office/powerpoint/2010/main" val="52063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2E4F8DA6-4F60-37A7-3E7D-62AE034098D7}"/>
              </a:ext>
            </a:extLst>
          </p:cNvPr>
          <p:cNvSpPr txBox="1"/>
          <p:nvPr/>
        </p:nvSpPr>
        <p:spPr>
          <a:xfrm>
            <a:off x="6910387" y="156461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B9CBFDC8-8EF6-11C1-0EDF-C6C31D0AC9B9}"/>
              </a:ext>
            </a:extLst>
          </p:cNvPr>
          <p:cNvSpPr txBox="1"/>
          <p:nvPr/>
        </p:nvSpPr>
        <p:spPr>
          <a:xfrm>
            <a:off x="6829425" y="1910724"/>
            <a:ext cx="4886016" cy="738664"/>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The loan issued in month of Dec, May, and Sep has charged off more</a:t>
            </a:r>
          </a:p>
          <a:p>
            <a:pPr marL="171450" indent="-171450" algn="just">
              <a:buFont typeface="Arial" panose="020B0604020202020204" pitchFamily="34" charset="0"/>
              <a:buChar char="•"/>
            </a:pPr>
            <a:r>
              <a:rPr lang="en-US" sz="1400" dirty="0">
                <a:solidFill>
                  <a:schemeClr val="tx2">
                    <a:lumMod val="50000"/>
                  </a:schemeClr>
                </a:solidFill>
              </a:rPr>
              <a:t>The loan issue in month of Feb has charged off less</a:t>
            </a:r>
            <a:endParaRPr lang="en-GB" sz="1400" dirty="0">
              <a:solidFill>
                <a:schemeClr val="tx2">
                  <a:lumMod val="50000"/>
                </a:schemeClr>
              </a:solidFill>
            </a:endParaRPr>
          </a:p>
        </p:txBody>
      </p:sp>
      <p:sp>
        <p:nvSpPr>
          <p:cNvPr id="16" name="Arrow: Right 15">
            <a:extLst>
              <a:ext uri="{FF2B5EF4-FFF2-40B4-BE49-F238E27FC236}">
                <a16:creationId xmlns:a16="http://schemas.microsoft.com/office/drawing/2014/main" id="{16DF5BCB-C8F8-70B1-3D9C-7B1639D26F8A}"/>
              </a:ext>
            </a:extLst>
          </p:cNvPr>
          <p:cNvSpPr/>
          <p:nvPr/>
        </p:nvSpPr>
        <p:spPr>
          <a:xfrm>
            <a:off x="6097333" y="2113207"/>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row: Right 16">
            <a:extLst>
              <a:ext uri="{FF2B5EF4-FFF2-40B4-BE49-F238E27FC236}">
                <a16:creationId xmlns:a16="http://schemas.microsoft.com/office/drawing/2014/main" id="{4B97989E-1E08-078B-91A1-27419BEF7DA0}"/>
              </a:ext>
            </a:extLst>
          </p:cNvPr>
          <p:cNvSpPr/>
          <p:nvPr/>
        </p:nvSpPr>
        <p:spPr>
          <a:xfrm rot="10800000">
            <a:off x="6097333" y="4871170"/>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E52E05D2-DF82-33A2-E627-474A242885EC}"/>
              </a:ext>
            </a:extLst>
          </p:cNvPr>
          <p:cNvSpPr txBox="1"/>
          <p:nvPr/>
        </p:nvSpPr>
        <p:spPr>
          <a:xfrm>
            <a:off x="1158071" y="4714286"/>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9" name="TextBox 18">
            <a:extLst>
              <a:ext uri="{FF2B5EF4-FFF2-40B4-BE49-F238E27FC236}">
                <a16:creationId xmlns:a16="http://schemas.microsoft.com/office/drawing/2014/main" id="{36926CE2-2A3E-59A7-6A63-AA2374E970D7}"/>
              </a:ext>
            </a:extLst>
          </p:cNvPr>
          <p:cNvSpPr txBox="1"/>
          <p:nvPr/>
        </p:nvSpPr>
        <p:spPr>
          <a:xfrm>
            <a:off x="1158071" y="5151931"/>
            <a:ext cx="520198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TN, NV state has highest number of defaults</a:t>
            </a:r>
          </a:p>
          <a:p>
            <a:pPr marL="285750" indent="-285750">
              <a:buFont typeface="Arial" panose="020B0604020202020204" pitchFamily="34" charset="0"/>
              <a:buChar char="•"/>
            </a:pPr>
            <a:r>
              <a:rPr lang="en-US" sz="1400" dirty="0">
                <a:solidFill>
                  <a:schemeClr val="tx2">
                    <a:lumMod val="50000"/>
                  </a:schemeClr>
                </a:solidFill>
              </a:rPr>
              <a:t>NE, IN, ID has zero defaults</a:t>
            </a:r>
            <a:endParaRPr lang="en-GB" sz="1400" dirty="0">
              <a:solidFill>
                <a:schemeClr val="tx2">
                  <a:lumMod val="50000"/>
                </a:schemeClr>
              </a:solidFill>
            </a:endParaRPr>
          </a:p>
        </p:txBody>
      </p:sp>
      <p:pic>
        <p:nvPicPr>
          <p:cNvPr id="3" name="Picture 2">
            <a:extLst>
              <a:ext uri="{FF2B5EF4-FFF2-40B4-BE49-F238E27FC236}">
                <a16:creationId xmlns:a16="http://schemas.microsoft.com/office/drawing/2014/main" id="{8170D8B5-3DB6-0849-A7EB-71CA74C71246}"/>
              </a:ext>
            </a:extLst>
          </p:cNvPr>
          <p:cNvPicPr>
            <a:picLocks noChangeAspect="1"/>
          </p:cNvPicPr>
          <p:nvPr/>
        </p:nvPicPr>
        <p:blipFill>
          <a:blip r:embed="rId2"/>
          <a:stretch>
            <a:fillRect/>
          </a:stretch>
        </p:blipFill>
        <p:spPr>
          <a:xfrm>
            <a:off x="875786" y="1427125"/>
            <a:ext cx="5114024" cy="3187273"/>
          </a:xfrm>
          <a:prstGeom prst="rect">
            <a:avLst/>
          </a:prstGeom>
        </p:spPr>
      </p:pic>
      <p:pic>
        <p:nvPicPr>
          <p:cNvPr id="6" name="Picture 5">
            <a:extLst>
              <a:ext uri="{FF2B5EF4-FFF2-40B4-BE49-F238E27FC236}">
                <a16:creationId xmlns:a16="http://schemas.microsoft.com/office/drawing/2014/main" id="{44DF27DA-537D-41A9-A366-92EC0512C581}"/>
              </a:ext>
            </a:extLst>
          </p:cNvPr>
          <p:cNvPicPr>
            <a:picLocks noChangeAspect="1"/>
          </p:cNvPicPr>
          <p:nvPr/>
        </p:nvPicPr>
        <p:blipFill>
          <a:blip r:embed="rId3"/>
          <a:stretch>
            <a:fillRect/>
          </a:stretch>
        </p:blipFill>
        <p:spPr>
          <a:xfrm>
            <a:off x="6614797" y="2867025"/>
            <a:ext cx="5234303" cy="3409950"/>
          </a:xfrm>
          <a:prstGeom prst="rect">
            <a:avLst/>
          </a:prstGeom>
        </p:spPr>
      </p:pic>
    </p:spTree>
    <p:extLst>
      <p:ext uri="{BB962C8B-B14F-4D97-AF65-F5344CB8AC3E}">
        <p14:creationId xmlns:p14="http://schemas.microsoft.com/office/powerpoint/2010/main" val="288493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2E4F8DA6-4F60-37A7-3E7D-62AE034098D7}"/>
              </a:ext>
            </a:extLst>
          </p:cNvPr>
          <p:cNvSpPr txBox="1"/>
          <p:nvPr/>
        </p:nvSpPr>
        <p:spPr>
          <a:xfrm>
            <a:off x="6910387" y="156461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B9CBFDC8-8EF6-11C1-0EDF-C6C31D0AC9B9}"/>
              </a:ext>
            </a:extLst>
          </p:cNvPr>
          <p:cNvSpPr txBox="1"/>
          <p:nvPr/>
        </p:nvSpPr>
        <p:spPr>
          <a:xfrm>
            <a:off x="6829425" y="1987088"/>
            <a:ext cx="4886016" cy="523220"/>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Loan for G grade has highest defaults</a:t>
            </a:r>
          </a:p>
          <a:p>
            <a:pPr marL="171450" indent="-171450" algn="just">
              <a:buFont typeface="Arial" panose="020B0604020202020204" pitchFamily="34" charset="0"/>
              <a:buChar char="•"/>
            </a:pPr>
            <a:r>
              <a:rPr lang="en-US" sz="1400" dirty="0">
                <a:solidFill>
                  <a:schemeClr val="tx2">
                    <a:lumMod val="50000"/>
                  </a:schemeClr>
                </a:solidFill>
              </a:rPr>
              <a:t>Laon for A grade has least defaults</a:t>
            </a:r>
            <a:endParaRPr lang="en-GB" sz="1400" dirty="0">
              <a:solidFill>
                <a:schemeClr val="tx2">
                  <a:lumMod val="50000"/>
                </a:schemeClr>
              </a:solidFill>
            </a:endParaRPr>
          </a:p>
        </p:txBody>
      </p:sp>
      <p:sp>
        <p:nvSpPr>
          <p:cNvPr id="16" name="Arrow: Right 15">
            <a:extLst>
              <a:ext uri="{FF2B5EF4-FFF2-40B4-BE49-F238E27FC236}">
                <a16:creationId xmlns:a16="http://schemas.microsoft.com/office/drawing/2014/main" id="{16DF5BCB-C8F8-70B1-3D9C-7B1639D26F8A}"/>
              </a:ext>
            </a:extLst>
          </p:cNvPr>
          <p:cNvSpPr/>
          <p:nvPr/>
        </p:nvSpPr>
        <p:spPr>
          <a:xfrm>
            <a:off x="6097333" y="2113207"/>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Picture 3">
            <a:extLst>
              <a:ext uri="{FF2B5EF4-FFF2-40B4-BE49-F238E27FC236}">
                <a16:creationId xmlns:a16="http://schemas.microsoft.com/office/drawing/2014/main" id="{17443F2C-EBC5-EA37-8CCF-E97C236E1508}"/>
              </a:ext>
            </a:extLst>
          </p:cNvPr>
          <p:cNvPicPr>
            <a:picLocks noChangeAspect="1"/>
          </p:cNvPicPr>
          <p:nvPr/>
        </p:nvPicPr>
        <p:blipFill>
          <a:blip r:embed="rId2"/>
          <a:stretch>
            <a:fillRect/>
          </a:stretch>
        </p:blipFill>
        <p:spPr>
          <a:xfrm>
            <a:off x="804863" y="1438330"/>
            <a:ext cx="5165982" cy="2847341"/>
          </a:xfrm>
          <a:prstGeom prst="rect">
            <a:avLst/>
          </a:prstGeom>
        </p:spPr>
      </p:pic>
      <p:pic>
        <p:nvPicPr>
          <p:cNvPr id="5" name="Picture 4">
            <a:extLst>
              <a:ext uri="{FF2B5EF4-FFF2-40B4-BE49-F238E27FC236}">
                <a16:creationId xmlns:a16="http://schemas.microsoft.com/office/drawing/2014/main" id="{CBB7C33F-6FCD-240A-6B72-4A048442EFC7}"/>
              </a:ext>
            </a:extLst>
          </p:cNvPr>
          <p:cNvPicPr>
            <a:picLocks noChangeAspect="1"/>
          </p:cNvPicPr>
          <p:nvPr/>
        </p:nvPicPr>
        <p:blipFill>
          <a:blip r:embed="rId3"/>
          <a:stretch>
            <a:fillRect/>
          </a:stretch>
        </p:blipFill>
        <p:spPr>
          <a:xfrm>
            <a:off x="6586537" y="2862000"/>
            <a:ext cx="5406204" cy="3497157"/>
          </a:xfrm>
          <a:prstGeom prst="rect">
            <a:avLst/>
          </a:prstGeom>
        </p:spPr>
      </p:pic>
      <p:sp>
        <p:nvSpPr>
          <p:cNvPr id="7" name="Arrow: Right 6">
            <a:extLst>
              <a:ext uri="{FF2B5EF4-FFF2-40B4-BE49-F238E27FC236}">
                <a16:creationId xmlns:a16="http://schemas.microsoft.com/office/drawing/2014/main" id="{DC7EB87E-DBD1-8F01-2108-01E6E0ABEC2B}"/>
              </a:ext>
            </a:extLst>
          </p:cNvPr>
          <p:cNvSpPr/>
          <p:nvPr/>
        </p:nvSpPr>
        <p:spPr>
          <a:xfrm rot="10800000">
            <a:off x="6097333" y="5125067"/>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4DB8A13-8F47-AD33-9533-CA5E628DE366}"/>
              </a:ext>
            </a:extLst>
          </p:cNvPr>
          <p:cNvSpPr txBox="1"/>
          <p:nvPr/>
        </p:nvSpPr>
        <p:spPr>
          <a:xfrm>
            <a:off x="1208653" y="4587534"/>
            <a:ext cx="4886016" cy="2246769"/>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There's a wide range of loan amounts approved, potentially indicating varying credit needs among borrowers. Higher annual incomes generally seem to align with larger loan amounts, suggesting that individuals with higher incomes might be approved for more substantial loans.</a:t>
            </a:r>
          </a:p>
          <a:p>
            <a:pPr marL="171450" indent="-171450" algn="just">
              <a:buFont typeface="Arial" panose="020B0604020202020204" pitchFamily="34" charset="0"/>
              <a:buChar char="•"/>
            </a:pPr>
            <a:r>
              <a:rPr lang="en-US" sz="1400" dirty="0">
                <a:solidFill>
                  <a:schemeClr val="tx2">
                    <a:lumMod val="50000"/>
                  </a:schemeClr>
                </a:solidFill>
              </a:rPr>
              <a:t>The interest rates provided for loans vary, but it's not clear from this summary whether higher loan amounts consistently lead to higher interest rates.</a:t>
            </a:r>
          </a:p>
          <a:p>
            <a:pPr marL="171450" indent="-171450" algn="just">
              <a:buFont typeface="Arial" panose="020B0604020202020204" pitchFamily="34" charset="0"/>
              <a:buChar char="•"/>
            </a:pPr>
            <a:r>
              <a:rPr lang="en-US" sz="1400" dirty="0">
                <a:solidFill>
                  <a:schemeClr val="tx2">
                    <a:lumMod val="50000"/>
                  </a:schemeClr>
                </a:solidFill>
              </a:rPr>
              <a:t>It's possible that higher-risk borrowers might receive loans at higher interest rates.</a:t>
            </a:r>
            <a:endParaRPr lang="en-GB" sz="1400" dirty="0">
              <a:solidFill>
                <a:schemeClr val="tx2">
                  <a:lumMod val="50000"/>
                </a:schemeClr>
              </a:solidFill>
            </a:endParaRPr>
          </a:p>
        </p:txBody>
      </p:sp>
      <p:sp>
        <p:nvSpPr>
          <p:cNvPr id="9" name="TextBox 8">
            <a:extLst>
              <a:ext uri="{FF2B5EF4-FFF2-40B4-BE49-F238E27FC236}">
                <a16:creationId xmlns:a16="http://schemas.microsoft.com/office/drawing/2014/main" id="{AC160478-650B-6286-E5D4-DF0A08E237CB}"/>
              </a:ext>
            </a:extLst>
          </p:cNvPr>
          <p:cNvSpPr txBox="1"/>
          <p:nvPr/>
        </p:nvSpPr>
        <p:spPr>
          <a:xfrm>
            <a:off x="895350" y="4205770"/>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Tree>
    <p:extLst>
      <p:ext uri="{BB962C8B-B14F-4D97-AF65-F5344CB8AC3E}">
        <p14:creationId xmlns:p14="http://schemas.microsoft.com/office/powerpoint/2010/main" val="317389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8" name="TextBox 17">
            <a:extLst>
              <a:ext uri="{FF2B5EF4-FFF2-40B4-BE49-F238E27FC236}">
                <a16:creationId xmlns:a16="http://schemas.microsoft.com/office/drawing/2014/main" id="{E52E05D2-DF82-33A2-E627-474A242885EC}"/>
              </a:ext>
            </a:extLst>
          </p:cNvPr>
          <p:cNvSpPr txBox="1"/>
          <p:nvPr/>
        </p:nvSpPr>
        <p:spPr>
          <a:xfrm>
            <a:off x="7130168" y="1138028"/>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9" name="TextBox 18">
            <a:extLst>
              <a:ext uri="{FF2B5EF4-FFF2-40B4-BE49-F238E27FC236}">
                <a16:creationId xmlns:a16="http://schemas.microsoft.com/office/drawing/2014/main" id="{36926CE2-2A3E-59A7-6A63-AA2374E970D7}"/>
              </a:ext>
            </a:extLst>
          </p:cNvPr>
          <p:cNvSpPr txBox="1"/>
          <p:nvPr/>
        </p:nvSpPr>
        <p:spPr>
          <a:xfrm>
            <a:off x="6910387" y="1509712"/>
            <a:ext cx="5201983" cy="5262979"/>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tx2">
                    <a:lumMod val="50000"/>
                  </a:schemeClr>
                </a:solidFill>
              </a:rPr>
              <a:t>Interest Rate vs. Loan Amount: </a:t>
            </a:r>
            <a:r>
              <a:rPr lang="en-US" sz="1400" dirty="0">
                <a:solidFill>
                  <a:schemeClr val="tx2">
                    <a:lumMod val="50000"/>
                  </a:schemeClr>
                </a:solidFill>
              </a:rPr>
              <a:t>Higher loan amounts might correlate with higher interest rates, indicating a potential association between the amount borrowed and the interest charged.</a:t>
            </a:r>
          </a:p>
          <a:p>
            <a:pPr marL="285750" indent="-285750">
              <a:buFont typeface="Arial" panose="020B0604020202020204" pitchFamily="34" charset="0"/>
              <a:buChar char="•"/>
            </a:pPr>
            <a:r>
              <a:rPr lang="en-US" sz="1400" b="1" dirty="0">
                <a:solidFill>
                  <a:schemeClr val="tx2">
                    <a:lumMod val="50000"/>
                  </a:schemeClr>
                </a:solidFill>
              </a:rPr>
              <a:t>Debt-to-Income Ratio (DTI) vs. Loan Amount: </a:t>
            </a:r>
            <a:r>
              <a:rPr lang="en-US" sz="1400" dirty="0">
                <a:solidFill>
                  <a:schemeClr val="tx2">
                    <a:lumMod val="50000"/>
                  </a:schemeClr>
                </a:solidFill>
              </a:rPr>
              <a:t>A higher DTI might be associated with lower approved loan amounts, indicating that individuals with higher existing debt might be approved for lower loan amounts.</a:t>
            </a:r>
          </a:p>
          <a:p>
            <a:pPr marL="285750" indent="-285750">
              <a:buFont typeface="Arial" panose="020B0604020202020204" pitchFamily="34" charset="0"/>
              <a:buChar char="•"/>
            </a:pPr>
            <a:r>
              <a:rPr lang="en-US" sz="1400" b="1" dirty="0">
                <a:solidFill>
                  <a:schemeClr val="tx2">
                    <a:lumMod val="50000"/>
                  </a:schemeClr>
                </a:solidFill>
              </a:rPr>
              <a:t>Annual Income vs. Loan Amount: </a:t>
            </a:r>
            <a:r>
              <a:rPr lang="en-US" sz="1400" dirty="0">
                <a:solidFill>
                  <a:schemeClr val="tx2">
                    <a:lumMod val="50000"/>
                  </a:schemeClr>
                </a:solidFill>
              </a:rPr>
              <a:t>Generally, higher annual incomes could correlate with higher approved loan amounts, reflecting an ability to repay larger loans.</a:t>
            </a:r>
          </a:p>
          <a:p>
            <a:pPr marL="285750" indent="-285750">
              <a:buFont typeface="Arial" panose="020B0604020202020204" pitchFamily="34" charset="0"/>
              <a:buChar char="•"/>
            </a:pPr>
            <a:r>
              <a:rPr lang="en-US" sz="1400" b="1" dirty="0">
                <a:solidFill>
                  <a:schemeClr val="tx2">
                    <a:lumMod val="50000"/>
                  </a:schemeClr>
                </a:solidFill>
              </a:rPr>
              <a:t>Employment Length vs. Loan Amount: </a:t>
            </a:r>
            <a:r>
              <a:rPr lang="en-US" sz="1400" dirty="0">
                <a:solidFill>
                  <a:schemeClr val="tx2">
                    <a:lumMod val="50000"/>
                  </a:schemeClr>
                </a:solidFill>
              </a:rPr>
              <a:t>Longer employment lengths might be associated with higher approved loan amounts, showcasing a potential preference for more stable employment histories when lending larger sums.</a:t>
            </a:r>
          </a:p>
          <a:p>
            <a:pPr marL="285750" indent="-285750">
              <a:buFont typeface="Arial" panose="020B0604020202020204" pitchFamily="34" charset="0"/>
              <a:buChar char="•"/>
            </a:pPr>
            <a:r>
              <a:rPr lang="en-US" sz="1400" b="1" dirty="0">
                <a:solidFill>
                  <a:schemeClr val="tx2">
                    <a:lumMod val="50000"/>
                  </a:schemeClr>
                </a:solidFill>
              </a:rPr>
              <a:t>Revolving Utilization vs. Loan Amount: </a:t>
            </a:r>
            <a:r>
              <a:rPr lang="en-US" sz="1400" dirty="0">
                <a:solidFill>
                  <a:schemeClr val="tx2">
                    <a:lumMod val="50000"/>
                  </a:schemeClr>
                </a:solidFill>
              </a:rPr>
              <a:t>Higher revolving credit utilization might correlate with lower approved loan amounts, as lenders might be cautious about extending additional credit to those utilizing a larger percentage of their available credit.</a:t>
            </a:r>
          </a:p>
          <a:p>
            <a:pPr marL="285750" indent="-285750">
              <a:buFont typeface="Arial" panose="020B0604020202020204" pitchFamily="34" charset="0"/>
              <a:buChar char="•"/>
            </a:pPr>
            <a:r>
              <a:rPr lang="en-US" sz="1400" b="1" dirty="0">
                <a:solidFill>
                  <a:schemeClr val="tx2">
                    <a:lumMod val="50000"/>
                  </a:schemeClr>
                </a:solidFill>
              </a:rPr>
              <a:t>Public Record Bankruptcies vs. Loan Amount: </a:t>
            </a:r>
            <a:r>
              <a:rPr lang="en-US" sz="1400" dirty="0">
                <a:solidFill>
                  <a:schemeClr val="tx2">
                    <a:lumMod val="50000"/>
                  </a:schemeClr>
                </a:solidFill>
              </a:rPr>
              <a:t>A higher number of public record bankruptcies might correlate with smaller approved loan amounts or even loan denials, indicating a risk-averse approach by lenders towards individuals with such credit history.</a:t>
            </a:r>
            <a:endParaRPr lang="en-GB" sz="1400" dirty="0">
              <a:solidFill>
                <a:schemeClr val="tx2">
                  <a:lumMod val="50000"/>
                </a:schemeClr>
              </a:solidFill>
            </a:endParaRPr>
          </a:p>
        </p:txBody>
      </p:sp>
      <p:pic>
        <p:nvPicPr>
          <p:cNvPr id="5" name="Picture 4">
            <a:extLst>
              <a:ext uri="{FF2B5EF4-FFF2-40B4-BE49-F238E27FC236}">
                <a16:creationId xmlns:a16="http://schemas.microsoft.com/office/drawing/2014/main" id="{74582B23-690F-23CE-FF5D-5FCB0810C9F7}"/>
              </a:ext>
            </a:extLst>
          </p:cNvPr>
          <p:cNvPicPr>
            <a:picLocks noChangeAspect="1"/>
          </p:cNvPicPr>
          <p:nvPr/>
        </p:nvPicPr>
        <p:blipFill>
          <a:blip r:embed="rId2"/>
          <a:stretch>
            <a:fillRect/>
          </a:stretch>
        </p:blipFill>
        <p:spPr>
          <a:xfrm>
            <a:off x="730740" y="1699420"/>
            <a:ext cx="6012960" cy="4815679"/>
          </a:xfrm>
          <a:prstGeom prst="rect">
            <a:avLst/>
          </a:prstGeom>
        </p:spPr>
      </p:pic>
    </p:spTree>
    <p:extLst>
      <p:ext uri="{BB962C8B-B14F-4D97-AF65-F5344CB8AC3E}">
        <p14:creationId xmlns:p14="http://schemas.microsoft.com/office/powerpoint/2010/main" val="393464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82FA188-48AF-88DD-13E2-F2F28BB54D0A}"/>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3A0291-659A-1456-292B-78A7E31FC039}"/>
              </a:ext>
            </a:extLst>
          </p:cNvPr>
          <p:cNvSpPr txBox="1"/>
          <p:nvPr/>
        </p:nvSpPr>
        <p:spPr>
          <a:xfrm>
            <a:off x="895350" y="3996247"/>
            <a:ext cx="6096000" cy="780727"/>
          </a:xfrm>
          <a:prstGeom prst="rect">
            <a:avLst/>
          </a:prstGeom>
          <a:noFill/>
        </p:spPr>
        <p:txBody>
          <a:bodyPr wrap="square">
            <a:spAutoFit/>
          </a:bodyPr>
          <a:lstStyle/>
          <a:p>
            <a:pPr>
              <a:lnSpc>
                <a:spcPct val="90000"/>
              </a:lnSpc>
              <a:spcBef>
                <a:spcPts val="400"/>
              </a:spcBef>
            </a:pPr>
            <a:r>
              <a:rPr lang="en-US" sz="2800" b="1" dirty="0"/>
              <a:t>Driving Factors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C3B22504-9E40-D347-DB37-9D24A2D12475}"/>
              </a:ext>
            </a:extLst>
          </p:cNvPr>
          <p:cNvSpPr txBox="1"/>
          <p:nvPr/>
        </p:nvSpPr>
        <p:spPr>
          <a:xfrm>
            <a:off x="1114425" y="1476224"/>
            <a:ext cx="10977565" cy="2893100"/>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Applicant’s who don’t own home are risky and there are high chances of loan defaults.</a:t>
            </a:r>
          </a:p>
          <a:p>
            <a:pPr marL="171450" indent="-171450" algn="just">
              <a:buFont typeface="Arial" panose="020B0604020202020204" pitchFamily="34" charset="0"/>
              <a:buChar char="•"/>
            </a:pPr>
            <a:r>
              <a:rPr lang="en-US" sz="1400" dirty="0">
                <a:solidFill>
                  <a:schemeClr val="tx2">
                    <a:lumMod val="50000"/>
                  </a:schemeClr>
                </a:solidFill>
              </a:rPr>
              <a:t>More number of loan is given to non-verified applicant's which may leads to higher risk of defaults.</a:t>
            </a:r>
          </a:p>
          <a:p>
            <a:pPr marL="171450" indent="-171450" algn="just">
              <a:buFont typeface="Arial" panose="020B0604020202020204" pitchFamily="34" charset="0"/>
              <a:buChar char="•"/>
            </a:pPr>
            <a:r>
              <a:rPr lang="en-US" sz="1400" dirty="0">
                <a:solidFill>
                  <a:schemeClr val="tx2">
                    <a:lumMod val="50000"/>
                  </a:schemeClr>
                </a:solidFill>
              </a:rPr>
              <a:t>Applicant's having less annual income have high chances of defaults.</a:t>
            </a:r>
          </a:p>
          <a:p>
            <a:pPr marL="171450" indent="-171450" algn="just">
              <a:buFont typeface="Arial" panose="020B0604020202020204" pitchFamily="34" charset="0"/>
              <a:buChar char="•"/>
            </a:pPr>
            <a:r>
              <a:rPr lang="en-US" sz="1400" dirty="0">
                <a:solidFill>
                  <a:schemeClr val="tx2">
                    <a:lumMod val="50000"/>
                  </a:schemeClr>
                </a:solidFill>
              </a:rPr>
              <a:t>Loan taken for small business and followed by renewable energy leads to higher risk of defaults.</a:t>
            </a:r>
          </a:p>
          <a:p>
            <a:pPr marL="171450" indent="-171450" algn="just">
              <a:buFont typeface="Arial" panose="020B0604020202020204" pitchFamily="34" charset="0"/>
              <a:buChar char="•"/>
            </a:pPr>
            <a:r>
              <a:rPr lang="en-US" sz="1400" dirty="0">
                <a:solidFill>
                  <a:schemeClr val="tx2">
                    <a:lumMod val="50000"/>
                  </a:schemeClr>
                </a:solidFill>
              </a:rPr>
              <a:t>The more the DTI ratio, more the risk of being default.</a:t>
            </a:r>
          </a:p>
          <a:p>
            <a:pPr marL="171450" indent="-171450" algn="just">
              <a:buFont typeface="Arial" panose="020B0604020202020204" pitchFamily="34" charset="0"/>
              <a:buChar char="•"/>
            </a:pPr>
            <a:r>
              <a:rPr lang="en-US" sz="1400" dirty="0">
                <a:solidFill>
                  <a:schemeClr val="tx2">
                    <a:lumMod val="50000"/>
                  </a:schemeClr>
                </a:solidFill>
              </a:rPr>
              <a:t>Month May, September and December shows higher number of defaulter, can be because of higher number of loans sanctioned as well.</a:t>
            </a:r>
          </a:p>
          <a:p>
            <a:pPr marL="171450" indent="-171450" algn="just">
              <a:buFont typeface="Arial" panose="020B0604020202020204" pitchFamily="34" charset="0"/>
              <a:buChar char="•"/>
            </a:pPr>
            <a:r>
              <a:rPr lang="en-US" sz="1400" dirty="0">
                <a:solidFill>
                  <a:schemeClr val="tx2">
                    <a:lumMod val="50000"/>
                  </a:schemeClr>
                </a:solidFill>
              </a:rPr>
              <a:t>Lower the grade having high risk of defaults.</a:t>
            </a:r>
          </a:p>
          <a:p>
            <a:pPr marL="171450" indent="-171450" algn="just">
              <a:buFont typeface="Arial" panose="020B0604020202020204" pitchFamily="34" charset="0"/>
              <a:buChar char="•"/>
            </a:pPr>
            <a:r>
              <a:rPr lang="en-US" sz="1400" dirty="0">
                <a:solidFill>
                  <a:schemeClr val="tx2">
                    <a:lumMod val="50000"/>
                  </a:schemeClr>
                </a:solidFill>
              </a:rPr>
              <a:t>Lesser the employment length, more the interest rate which means there is more chances of default if employment length is small.</a:t>
            </a:r>
          </a:p>
          <a:p>
            <a:pPr marL="171450" indent="-171450" algn="just">
              <a:buFont typeface="Arial" panose="020B0604020202020204" pitchFamily="34" charset="0"/>
              <a:buChar char="•"/>
            </a:pPr>
            <a:r>
              <a:rPr lang="en-US" sz="1400" dirty="0">
                <a:solidFill>
                  <a:schemeClr val="tx2">
                    <a:lumMod val="50000"/>
                  </a:schemeClr>
                </a:solidFill>
              </a:rPr>
              <a:t>Higher the loan term leads to higher chances of loan default.</a:t>
            </a:r>
          </a:p>
          <a:p>
            <a:pPr marL="171450" indent="-171450" algn="just">
              <a:buFont typeface="Arial" panose="020B0604020202020204" pitchFamily="34" charset="0"/>
              <a:buChar char="•"/>
            </a:pPr>
            <a:r>
              <a:rPr lang="en-US" sz="1400" dirty="0">
                <a:solidFill>
                  <a:schemeClr val="tx2">
                    <a:lumMod val="50000"/>
                  </a:schemeClr>
                </a:solidFill>
              </a:rPr>
              <a:t>Applicants from state TN, NV state leads to higher chances of default.</a:t>
            </a:r>
          </a:p>
          <a:p>
            <a:pPr algn="just"/>
            <a:endParaRPr lang="en-US" sz="1400" dirty="0">
              <a:solidFill>
                <a:schemeClr val="tx2">
                  <a:lumMod val="50000"/>
                </a:schemeClr>
              </a:solidFill>
            </a:endParaRPr>
          </a:p>
          <a:p>
            <a:pPr marL="171450" indent="-171450" algn="just">
              <a:buFont typeface="Arial" panose="020B0604020202020204" pitchFamily="34" charset="0"/>
              <a:buChar char="•"/>
            </a:pPr>
            <a:endParaRPr lang="en-US" sz="1400" dirty="0">
              <a:solidFill>
                <a:schemeClr val="tx2">
                  <a:lumMod val="50000"/>
                </a:schemeClr>
              </a:solidFill>
            </a:endParaRPr>
          </a:p>
          <a:p>
            <a:pPr marL="171450" indent="-171450" algn="just">
              <a:buFont typeface="Arial" panose="020B0604020202020204" pitchFamily="34" charset="0"/>
              <a:buChar char="•"/>
            </a:pPr>
            <a:endParaRPr lang="en-US" sz="1400" dirty="0">
              <a:solidFill>
                <a:schemeClr val="tx2">
                  <a:lumMod val="50000"/>
                </a:schemeClr>
              </a:solidFill>
            </a:endParaRPr>
          </a:p>
        </p:txBody>
      </p:sp>
      <p:graphicFrame>
        <p:nvGraphicFramePr>
          <p:cNvPr id="14" name="Table 13">
            <a:extLst>
              <a:ext uri="{FF2B5EF4-FFF2-40B4-BE49-F238E27FC236}">
                <a16:creationId xmlns:a16="http://schemas.microsoft.com/office/drawing/2014/main" id="{DA8FEC3E-DA19-6B6C-3215-C1EBD840C04F}"/>
              </a:ext>
            </a:extLst>
          </p:cNvPr>
          <p:cNvGraphicFramePr>
            <a:graphicFrameLocks noGrp="1"/>
          </p:cNvGraphicFramePr>
          <p:nvPr>
            <p:extLst>
              <p:ext uri="{D42A27DB-BD31-4B8C-83A1-F6EECF244321}">
                <p14:modId xmlns:p14="http://schemas.microsoft.com/office/powerpoint/2010/main" val="1583139297"/>
              </p:ext>
            </p:extLst>
          </p:nvPr>
        </p:nvGraphicFramePr>
        <p:xfrm>
          <a:off x="1346200" y="4562039"/>
          <a:ext cx="8128000" cy="1854200"/>
        </p:xfrm>
        <a:graphic>
          <a:graphicData uri="http://schemas.openxmlformats.org/drawingml/2006/table">
            <a:tbl>
              <a:tblPr firstRow="1" bandRow="1">
                <a:solidFill>
                  <a:schemeClr val="bg1">
                    <a:lumMod val="95000"/>
                  </a:schemeClr>
                </a:solidFill>
                <a:tableStyleId>{3B4B98B0-60AC-42C2-AFA5-B58CD77FA1E5}</a:tableStyleId>
              </a:tblPr>
              <a:tblGrid>
                <a:gridCol w="4064000">
                  <a:extLst>
                    <a:ext uri="{9D8B030D-6E8A-4147-A177-3AD203B41FA5}">
                      <a16:colId xmlns:a16="http://schemas.microsoft.com/office/drawing/2014/main" val="3454088915"/>
                    </a:ext>
                  </a:extLst>
                </a:gridCol>
                <a:gridCol w="4064000">
                  <a:extLst>
                    <a:ext uri="{9D8B030D-6E8A-4147-A177-3AD203B41FA5}">
                      <a16:colId xmlns:a16="http://schemas.microsoft.com/office/drawing/2014/main" val="1647607074"/>
                    </a:ext>
                  </a:extLst>
                </a:gridCol>
              </a:tblGrid>
              <a:tr h="370840">
                <a:tc>
                  <a:txBody>
                    <a:bodyPr/>
                    <a:lstStyle/>
                    <a:p>
                      <a:pPr algn="ctr"/>
                      <a:r>
                        <a:rPr lang="en-US" sz="1400" b="0" dirty="0"/>
                        <a:t>Home Ownership</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Grade</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70074"/>
                  </a:ext>
                </a:extLst>
              </a:tr>
              <a:tr h="370840">
                <a:tc>
                  <a:txBody>
                    <a:bodyPr/>
                    <a:lstStyle/>
                    <a:p>
                      <a:pPr algn="ctr"/>
                      <a:r>
                        <a:rPr lang="en-US" sz="1400" dirty="0"/>
                        <a:t>Annual Income</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Employment length</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176260"/>
                  </a:ext>
                </a:extLst>
              </a:tr>
              <a:tr h="370840">
                <a:tc>
                  <a:txBody>
                    <a:bodyPr/>
                    <a:lstStyle/>
                    <a:p>
                      <a:pPr algn="ctr"/>
                      <a:r>
                        <a:rPr lang="en-US" sz="1400" dirty="0"/>
                        <a:t>Loan Purpose</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Loan term</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44405"/>
                  </a:ext>
                </a:extLst>
              </a:tr>
              <a:tr h="370840">
                <a:tc>
                  <a:txBody>
                    <a:bodyPr/>
                    <a:lstStyle/>
                    <a:p>
                      <a:pPr algn="ctr"/>
                      <a:r>
                        <a:rPr lang="en-US" sz="1400" dirty="0"/>
                        <a:t>DTI ratio</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State</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893874"/>
                  </a:ext>
                </a:extLst>
              </a:tr>
              <a:tr h="370840">
                <a:tc>
                  <a:txBody>
                    <a:bodyPr/>
                    <a:lstStyle/>
                    <a:p>
                      <a:pPr algn="ctr"/>
                      <a:r>
                        <a:rPr lang="en-US" sz="1400" dirty="0"/>
                        <a:t>Month of year</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Verification Status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6846878"/>
                  </a:ext>
                </a:extLst>
              </a:tr>
            </a:tbl>
          </a:graphicData>
        </a:graphic>
      </p:graphicFrame>
      <p:sp>
        <p:nvSpPr>
          <p:cNvPr id="15" name="TextBox 14">
            <a:extLst>
              <a:ext uri="{FF2B5EF4-FFF2-40B4-BE49-F238E27FC236}">
                <a16:creationId xmlns:a16="http://schemas.microsoft.com/office/drawing/2014/main" id="{15A9AACF-5EFE-4ECD-510C-938CADF07510}"/>
              </a:ext>
            </a:extLst>
          </p:cNvPr>
          <p:cNvSpPr txBox="1"/>
          <p:nvPr/>
        </p:nvSpPr>
        <p:spPr>
          <a:xfrm>
            <a:off x="814387" y="780418"/>
            <a:ext cx="6096000" cy="780727"/>
          </a:xfrm>
          <a:prstGeom prst="rect">
            <a:avLst/>
          </a:prstGeom>
          <a:noFill/>
        </p:spPr>
        <p:txBody>
          <a:bodyPr wrap="square">
            <a:spAutoFit/>
          </a:bodyPr>
          <a:lstStyle/>
          <a:p>
            <a:pPr>
              <a:lnSpc>
                <a:spcPct val="90000"/>
              </a:lnSpc>
              <a:spcBef>
                <a:spcPts val="400"/>
              </a:spcBef>
            </a:pPr>
            <a:r>
              <a:rPr lang="en-US" sz="2800" b="1" dirty="0"/>
              <a:t>Summary </a:t>
            </a:r>
            <a:r>
              <a:rPr lang="en-US" sz="1800" b="1" dirty="0"/>
              <a:t>-</a:t>
            </a:r>
          </a:p>
          <a:p>
            <a:pPr>
              <a:lnSpc>
                <a:spcPct val="90000"/>
              </a:lnSpc>
              <a:spcBef>
                <a:spcPts val="400"/>
              </a:spcBef>
            </a:pPr>
            <a:endParaRPr lang="en-GB" sz="1800" b="1" dirty="0"/>
          </a:p>
        </p:txBody>
      </p:sp>
    </p:spTree>
    <p:extLst>
      <p:ext uri="{BB962C8B-B14F-4D97-AF65-F5344CB8AC3E}">
        <p14:creationId xmlns:p14="http://schemas.microsoft.com/office/powerpoint/2010/main" val="231521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0B579B-3EF2-0985-F586-E7AC7442B2E4}"/>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66BEC83-CDA6-2F8B-E7B6-83B94B5AFA60}"/>
              </a:ext>
            </a:extLst>
          </p:cNvPr>
          <p:cNvSpPr txBox="1"/>
          <p:nvPr/>
        </p:nvSpPr>
        <p:spPr>
          <a:xfrm>
            <a:off x="895350" y="1790549"/>
            <a:ext cx="10977565" cy="3785652"/>
          </a:xfrm>
          <a:prstGeom prst="rect">
            <a:avLst/>
          </a:prstGeom>
          <a:noFill/>
        </p:spPr>
        <p:txBody>
          <a:bodyPr wrap="square" rtlCol="0">
            <a:spAutoFit/>
          </a:bodyPr>
          <a:lstStyle/>
          <a:p>
            <a:pPr marL="171450" indent="-171450" algn="just">
              <a:buFont typeface="Arial" panose="020B0604020202020204" pitchFamily="34" charset="0"/>
              <a:buChar char="•"/>
            </a:pPr>
            <a:r>
              <a:rPr lang="en-US" sz="1600" dirty="0">
                <a:solidFill>
                  <a:schemeClr val="tx2">
                    <a:lumMod val="50000"/>
                  </a:schemeClr>
                </a:solidFill>
              </a:rPr>
              <a:t>Lending club should target the applicants with higher income leads to less chances of default.</a:t>
            </a:r>
          </a:p>
          <a:p>
            <a:pPr marL="171450" indent="-171450" algn="just">
              <a:buFont typeface="Arial" panose="020B0604020202020204" pitchFamily="34" charset="0"/>
              <a:buChar char="•"/>
            </a:pPr>
            <a:r>
              <a:rPr lang="en-US" sz="1600" dirty="0">
                <a:solidFill>
                  <a:schemeClr val="tx2">
                    <a:lumMod val="50000"/>
                  </a:schemeClr>
                </a:solidFill>
              </a:rPr>
              <a:t>More number of loan should be provided for wedding rather than small business.</a:t>
            </a:r>
          </a:p>
          <a:p>
            <a:pPr marL="171450" indent="-171450" algn="just">
              <a:buFont typeface="Arial" panose="020B0604020202020204" pitchFamily="34" charset="0"/>
              <a:buChar char="•"/>
            </a:pPr>
            <a:r>
              <a:rPr lang="en-US" sz="1600" dirty="0">
                <a:solidFill>
                  <a:schemeClr val="tx2">
                    <a:lumMod val="50000"/>
                  </a:schemeClr>
                </a:solidFill>
              </a:rPr>
              <a:t>If DTI ratio is high, it means its high risk and should avoid to approve loan for large amount.</a:t>
            </a:r>
          </a:p>
          <a:p>
            <a:pPr marL="171450" indent="-171450" algn="just">
              <a:buFont typeface="Arial" panose="020B0604020202020204" pitchFamily="34" charset="0"/>
              <a:buChar char="•"/>
            </a:pPr>
            <a:r>
              <a:rPr lang="en-US" sz="1600" dirty="0">
                <a:solidFill>
                  <a:schemeClr val="tx2">
                    <a:lumMod val="50000"/>
                  </a:schemeClr>
                </a:solidFill>
              </a:rPr>
              <a:t>Lending club should target Higher Grade like “A” to provide loan, which will help in increase in business financial values.</a:t>
            </a:r>
          </a:p>
          <a:p>
            <a:pPr marL="171450" indent="-171450" algn="just">
              <a:buFont typeface="Arial" panose="020B0604020202020204" pitchFamily="34" charset="0"/>
              <a:buChar char="•"/>
            </a:pPr>
            <a:r>
              <a:rPr lang="en-US" sz="1600" dirty="0">
                <a:solidFill>
                  <a:schemeClr val="tx2">
                    <a:lumMod val="50000"/>
                  </a:schemeClr>
                </a:solidFill>
              </a:rPr>
              <a:t>Applicant’s who has higher employment length and high salary should be given loan of large amount which may leads to high profits.</a:t>
            </a:r>
          </a:p>
          <a:p>
            <a:pPr marL="171450" indent="-171450" algn="just">
              <a:buFont typeface="Arial" panose="020B0604020202020204" pitchFamily="34" charset="0"/>
              <a:buChar char="•"/>
            </a:pPr>
            <a:r>
              <a:rPr lang="en-US" sz="1600" dirty="0">
                <a:solidFill>
                  <a:schemeClr val="tx2">
                    <a:lumMod val="50000"/>
                  </a:schemeClr>
                </a:solidFill>
              </a:rPr>
              <a:t>Lending club should target more applicants from state NE, IN and ID which have negligible defaults.</a:t>
            </a:r>
          </a:p>
          <a:p>
            <a:pPr marL="171450" indent="-171450" algn="just">
              <a:buFont typeface="Arial" panose="020B0604020202020204" pitchFamily="34" charset="0"/>
              <a:buChar char="•"/>
            </a:pPr>
            <a:r>
              <a:rPr lang="en-US" sz="1600" dirty="0">
                <a:solidFill>
                  <a:schemeClr val="tx2">
                    <a:lumMod val="50000"/>
                  </a:schemeClr>
                </a:solidFill>
              </a:rPr>
              <a:t>All the applicants should be verified before approving loan may reduce risk significantly.</a:t>
            </a:r>
          </a:p>
          <a:p>
            <a:pPr marL="171450" indent="-171450" algn="just">
              <a:buFont typeface="Arial" panose="020B0604020202020204" pitchFamily="34" charset="0"/>
              <a:buChar char="•"/>
            </a:pPr>
            <a:r>
              <a:rPr lang="en-US" sz="1600" dirty="0">
                <a:solidFill>
                  <a:schemeClr val="tx2">
                    <a:lumMod val="50000"/>
                  </a:schemeClr>
                </a:solidFill>
              </a:rPr>
              <a:t>Lending money for less tenure can reduce the risk of defaults.</a:t>
            </a:r>
          </a:p>
          <a:p>
            <a:pPr marL="171450" indent="-171450" algn="just">
              <a:buFont typeface="Arial" panose="020B0604020202020204" pitchFamily="34" charset="0"/>
              <a:buChar char="•"/>
            </a:pPr>
            <a:endParaRPr lang="en-US" sz="1600" dirty="0">
              <a:solidFill>
                <a:schemeClr val="tx2">
                  <a:lumMod val="50000"/>
                </a:schemeClr>
              </a:solidFill>
            </a:endParaRPr>
          </a:p>
          <a:p>
            <a:pPr marL="171450" indent="-171450" algn="just">
              <a:buFont typeface="Arial" panose="020B0604020202020204" pitchFamily="34" charset="0"/>
              <a:buChar char="•"/>
            </a:pPr>
            <a:endParaRPr lang="en-US" sz="1600" dirty="0">
              <a:solidFill>
                <a:schemeClr val="tx2">
                  <a:lumMod val="50000"/>
                </a:schemeClr>
              </a:solidFill>
            </a:endParaRPr>
          </a:p>
          <a:p>
            <a:pPr marL="171450" indent="-171450" algn="just">
              <a:buFont typeface="Arial" panose="020B0604020202020204" pitchFamily="34" charset="0"/>
              <a:buChar char="•"/>
            </a:pPr>
            <a:endParaRPr lang="en-US" sz="1600" dirty="0">
              <a:solidFill>
                <a:schemeClr val="tx2">
                  <a:lumMod val="50000"/>
                </a:schemeClr>
              </a:solidFill>
            </a:endParaRPr>
          </a:p>
          <a:p>
            <a:pPr marL="171450" indent="-171450" algn="just">
              <a:buFont typeface="Arial" panose="020B0604020202020204" pitchFamily="34" charset="0"/>
              <a:buChar char="•"/>
            </a:pPr>
            <a:endParaRPr lang="en-US" sz="1600" dirty="0">
              <a:solidFill>
                <a:schemeClr val="tx2">
                  <a:lumMod val="50000"/>
                </a:schemeClr>
              </a:solidFill>
            </a:endParaRPr>
          </a:p>
          <a:p>
            <a:pPr marL="171450" indent="-171450" algn="just">
              <a:buFont typeface="Arial" panose="020B0604020202020204" pitchFamily="34" charset="0"/>
              <a:buChar char="•"/>
            </a:pPr>
            <a:endParaRPr lang="en-US" sz="1600" dirty="0">
              <a:solidFill>
                <a:schemeClr val="tx2">
                  <a:lumMod val="50000"/>
                </a:schemeClr>
              </a:solidFill>
            </a:endParaRPr>
          </a:p>
          <a:p>
            <a:pPr marL="171450" indent="-171450" algn="just">
              <a:buFont typeface="Arial" panose="020B0604020202020204" pitchFamily="34" charset="0"/>
              <a:buChar char="•"/>
            </a:pPr>
            <a:endParaRPr lang="en-US" sz="1600" dirty="0">
              <a:solidFill>
                <a:schemeClr val="tx2">
                  <a:lumMod val="50000"/>
                </a:schemeClr>
              </a:solidFill>
            </a:endParaRPr>
          </a:p>
        </p:txBody>
      </p:sp>
      <p:sp>
        <p:nvSpPr>
          <p:cNvPr id="8" name="TextBox 7">
            <a:extLst>
              <a:ext uri="{FF2B5EF4-FFF2-40B4-BE49-F238E27FC236}">
                <a16:creationId xmlns:a16="http://schemas.microsoft.com/office/drawing/2014/main" id="{F4592566-AE2D-E643-5D92-6DA341DE88C9}"/>
              </a:ext>
            </a:extLst>
          </p:cNvPr>
          <p:cNvSpPr txBox="1"/>
          <p:nvPr/>
        </p:nvSpPr>
        <p:spPr>
          <a:xfrm>
            <a:off x="814387" y="780418"/>
            <a:ext cx="6096000" cy="780727"/>
          </a:xfrm>
          <a:prstGeom prst="rect">
            <a:avLst/>
          </a:prstGeom>
          <a:noFill/>
        </p:spPr>
        <p:txBody>
          <a:bodyPr wrap="square">
            <a:spAutoFit/>
          </a:bodyPr>
          <a:lstStyle/>
          <a:p>
            <a:pPr>
              <a:lnSpc>
                <a:spcPct val="90000"/>
              </a:lnSpc>
              <a:spcBef>
                <a:spcPts val="400"/>
              </a:spcBef>
            </a:pPr>
            <a:r>
              <a:rPr lang="en-US" sz="2800" b="1" dirty="0"/>
              <a:t>Recommendations </a:t>
            </a:r>
            <a:r>
              <a:rPr lang="en-US" sz="1800" b="1" dirty="0"/>
              <a:t>-</a:t>
            </a:r>
          </a:p>
          <a:p>
            <a:pPr>
              <a:lnSpc>
                <a:spcPct val="90000"/>
              </a:lnSpc>
              <a:spcBef>
                <a:spcPts val="400"/>
              </a:spcBef>
            </a:pPr>
            <a:endParaRPr lang="en-GB" sz="1800" b="1" dirty="0"/>
          </a:p>
        </p:txBody>
      </p:sp>
    </p:spTree>
    <p:extLst>
      <p:ext uri="{BB962C8B-B14F-4D97-AF65-F5344CB8AC3E}">
        <p14:creationId xmlns:p14="http://schemas.microsoft.com/office/powerpoint/2010/main" val="111256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20618-B841-760F-EC90-9A54D0F809D4}"/>
              </a:ext>
            </a:extLst>
          </p:cNvPr>
          <p:cNvSpPr txBox="1"/>
          <p:nvPr/>
        </p:nvSpPr>
        <p:spPr>
          <a:xfrm>
            <a:off x="695325" y="702111"/>
            <a:ext cx="6134100" cy="669489"/>
          </a:xfrm>
          <a:prstGeom prst="rect">
            <a:avLst/>
          </a:prstGeom>
          <a:noFill/>
          <a:ln w="57150">
            <a:noFill/>
            <a:miter lim="800000"/>
          </a:ln>
        </p:spPr>
        <p:txBody>
          <a:bodyPr wrap="square" lIns="182880" tIns="182880" rIns="182880" bIns="18288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400"/>
              </a:spcBef>
            </a:pPr>
            <a:r>
              <a:rPr lang="en-US" sz="2800" b="1" dirty="0"/>
              <a:t>Problem Statement -</a:t>
            </a:r>
          </a:p>
          <a:p>
            <a:pPr>
              <a:lnSpc>
                <a:spcPct val="90000"/>
              </a:lnSpc>
              <a:spcBef>
                <a:spcPts val="400"/>
              </a:spcBef>
            </a:pPr>
            <a:endParaRPr lang="en-GB" sz="2800" b="1" dirty="0"/>
          </a:p>
        </p:txBody>
      </p:sp>
      <p:cxnSp>
        <p:nvCxnSpPr>
          <p:cNvPr id="5" name="Straight Connector 4">
            <a:extLst>
              <a:ext uri="{FF2B5EF4-FFF2-40B4-BE49-F238E27FC236}">
                <a16:creationId xmlns:a16="http://schemas.microsoft.com/office/drawing/2014/main" id="{9326CFD0-9CBD-EAF7-A6F8-D450640979F5}"/>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ED2A0E-646F-2320-6BEF-13A11A62BEBC}"/>
              </a:ext>
            </a:extLst>
          </p:cNvPr>
          <p:cNvSpPr txBox="1"/>
          <p:nvPr/>
        </p:nvSpPr>
        <p:spPr>
          <a:xfrm>
            <a:off x="814386" y="1633060"/>
            <a:ext cx="10863263" cy="2585323"/>
          </a:xfrm>
          <a:prstGeom prst="rect">
            <a:avLst/>
          </a:prstGeom>
          <a:noFill/>
        </p:spPr>
        <p:txBody>
          <a:bodyPr wrap="square">
            <a:spAutoFit/>
          </a:bodyPr>
          <a:lstStyle/>
          <a:p>
            <a:pPr algn="just"/>
            <a:r>
              <a:rPr lang="en-US" b="0" i="0" dirty="0">
                <a:solidFill>
                  <a:srgbClr val="091E42"/>
                </a:solidFill>
                <a:effectLst/>
                <a:latin typeface="freight-text-pro"/>
              </a:rPr>
              <a:t>You work for a </a:t>
            </a:r>
            <a:r>
              <a:rPr lang="en-US" b="1" i="0" dirty="0">
                <a:solidFill>
                  <a:srgbClr val="091E42"/>
                </a:solidFill>
                <a:effectLst/>
                <a:latin typeface="freight-text-pro"/>
              </a:rPr>
              <a:t>consumer finance company </a:t>
            </a:r>
            <a:r>
              <a:rPr lang="en-US" b="0" i="0" dirty="0">
                <a:solidFill>
                  <a:srgbClr val="091E42"/>
                </a:solidFill>
                <a:effectLst/>
                <a:latin typeface="freight-text-pro"/>
              </a:rPr>
              <a:t>which specializes in lending various types of loans to urban customers. When the company receives a loan application, the company ha</a:t>
            </a:r>
            <a:r>
              <a:rPr lang="en-US" dirty="0">
                <a:solidFill>
                  <a:srgbClr val="091E42"/>
                </a:solidFill>
                <a:latin typeface="freight-text-pro"/>
              </a:rPr>
              <a:t>s</a:t>
            </a:r>
            <a:r>
              <a:rPr lang="en-US" b="0" i="0" dirty="0">
                <a:solidFill>
                  <a:srgbClr val="091E42"/>
                </a:solidFill>
                <a:effectLst/>
                <a:latin typeface="freight-text-pro"/>
              </a:rPr>
              <a:t> to make a decision for loan approval based on the applicant’s profile. Two </a:t>
            </a:r>
            <a:r>
              <a:rPr lang="en-US" b="1" i="0" dirty="0">
                <a:solidFill>
                  <a:srgbClr val="091E42"/>
                </a:solidFill>
                <a:effectLst/>
                <a:latin typeface="freight-text-pro"/>
              </a:rPr>
              <a:t>types of risks</a:t>
            </a:r>
            <a:r>
              <a:rPr lang="en-US" b="0" i="0" dirty="0">
                <a:solidFill>
                  <a:srgbClr val="091E42"/>
                </a:solidFill>
                <a:effectLst/>
                <a:latin typeface="freight-text-pro"/>
              </a:rPr>
              <a:t> are associated with the bank’s decision:</a:t>
            </a:r>
          </a:p>
          <a:p>
            <a:pPr algn="just"/>
            <a:endParaRPr lang="en-US" dirty="0">
              <a:solidFill>
                <a:srgbClr val="091E42"/>
              </a:solidFill>
              <a:latin typeface="freight-text-pro"/>
            </a:endParaRPr>
          </a:p>
          <a:p>
            <a:pPr marL="285750" indent="-285750" algn="just">
              <a:buFont typeface="Arial" panose="020B0604020202020204" pitchFamily="34" charset="0"/>
              <a:buChar char="•"/>
            </a:pPr>
            <a:r>
              <a:rPr lang="en-US" b="0" i="0" dirty="0">
                <a:solidFill>
                  <a:srgbClr val="091E42"/>
                </a:solidFill>
                <a:effectLst/>
                <a:latin typeface="freight-text-pro"/>
              </a:rPr>
              <a:t>If the applicant is</a:t>
            </a:r>
            <a:r>
              <a:rPr lang="en-US" b="1" i="0" dirty="0">
                <a:solidFill>
                  <a:srgbClr val="091E42"/>
                </a:solidFill>
                <a:effectLst/>
                <a:latin typeface="freight-text-pro"/>
              </a:rPr>
              <a:t> likely to repay the loan</a:t>
            </a:r>
            <a:r>
              <a:rPr lang="en-US" b="0" i="0" dirty="0">
                <a:solidFill>
                  <a:srgbClr val="091E42"/>
                </a:solidFill>
                <a:effectLst/>
                <a:latin typeface="freight-text-pro"/>
              </a:rPr>
              <a:t>, then not approving the loan results in a </a:t>
            </a:r>
            <a:r>
              <a:rPr lang="en-US" b="1" i="0" dirty="0">
                <a:solidFill>
                  <a:srgbClr val="091E42"/>
                </a:solidFill>
                <a:effectLst/>
                <a:latin typeface="freight-text-pro"/>
              </a:rPr>
              <a:t>loss of business</a:t>
            </a:r>
            <a:r>
              <a:rPr lang="en-US" b="0" i="0" dirty="0">
                <a:solidFill>
                  <a:srgbClr val="091E42"/>
                </a:solidFill>
                <a:effectLst/>
                <a:latin typeface="freight-text-pro"/>
              </a:rPr>
              <a:t> to the company</a:t>
            </a:r>
          </a:p>
          <a:p>
            <a:pPr marL="285750" indent="-285750" algn="just">
              <a:buFont typeface="Arial" panose="020B0604020202020204" pitchFamily="34" charset="0"/>
              <a:buChar char="•"/>
            </a:pPr>
            <a:r>
              <a:rPr lang="en-US" b="0" i="0" dirty="0">
                <a:solidFill>
                  <a:srgbClr val="091E42"/>
                </a:solidFill>
                <a:effectLst/>
                <a:latin typeface="freight-text-pro"/>
              </a:rPr>
              <a:t>If the applicant is </a:t>
            </a:r>
            <a:r>
              <a:rPr lang="en-US" b="1" i="0" dirty="0">
                <a:solidFill>
                  <a:srgbClr val="091E42"/>
                </a:solidFill>
                <a:effectLst/>
                <a:latin typeface="freight-text-pro"/>
              </a:rPr>
              <a:t>not likely to repay the loan,</a:t>
            </a:r>
            <a:r>
              <a:rPr lang="en-US" b="0" i="0" dirty="0">
                <a:solidFill>
                  <a:srgbClr val="091E42"/>
                </a:solidFill>
                <a:effectLst/>
                <a:latin typeface="freight-text-pro"/>
              </a:rPr>
              <a:t> i.e. he/she is likely to default, then approving the loan may lead to a </a:t>
            </a:r>
            <a:r>
              <a:rPr lang="en-US" b="1" i="0" dirty="0">
                <a:solidFill>
                  <a:srgbClr val="091E42"/>
                </a:solidFill>
                <a:effectLst/>
                <a:latin typeface="freight-text-pro"/>
              </a:rPr>
              <a:t>financial loss</a:t>
            </a:r>
            <a:r>
              <a:rPr lang="en-US" b="0" i="0" dirty="0">
                <a:solidFill>
                  <a:srgbClr val="091E42"/>
                </a:solidFill>
                <a:effectLst/>
                <a:latin typeface="freight-text-pro"/>
              </a:rPr>
              <a:t> for the company</a:t>
            </a:r>
          </a:p>
          <a:p>
            <a:pPr algn="just"/>
            <a:endParaRPr lang="en-GB" dirty="0"/>
          </a:p>
        </p:txBody>
      </p:sp>
      <p:pic>
        <p:nvPicPr>
          <p:cNvPr id="13" name="Picture 12" descr="A diagram of two people&#10;&#10;Description automatically generated">
            <a:extLst>
              <a:ext uri="{FF2B5EF4-FFF2-40B4-BE49-F238E27FC236}">
                <a16:creationId xmlns:a16="http://schemas.microsoft.com/office/drawing/2014/main" id="{6453665D-D09E-B13B-096E-E233A258B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608" y="3763907"/>
            <a:ext cx="4825918" cy="2474968"/>
          </a:xfrm>
          <a:prstGeom prst="rect">
            <a:avLst/>
          </a:prstGeom>
        </p:spPr>
      </p:pic>
      <p:sp>
        <p:nvSpPr>
          <p:cNvPr id="14" name="TextBox 13">
            <a:extLst>
              <a:ext uri="{FF2B5EF4-FFF2-40B4-BE49-F238E27FC236}">
                <a16:creationId xmlns:a16="http://schemas.microsoft.com/office/drawing/2014/main" id="{3E9F49BD-B35F-3DB5-6D7D-610FB8106474}"/>
              </a:ext>
            </a:extLst>
          </p:cNvPr>
          <p:cNvSpPr txBox="1"/>
          <p:nvPr/>
        </p:nvSpPr>
        <p:spPr>
          <a:xfrm>
            <a:off x="695325" y="3933825"/>
            <a:ext cx="6291645" cy="1754326"/>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091E42"/>
              </a:solidFill>
              <a:latin typeface="freight-text-pro"/>
            </a:endParaRPr>
          </a:p>
          <a:p>
            <a:pPr algn="just"/>
            <a:r>
              <a:rPr lang="en-US" b="0" i="0" dirty="0">
                <a:solidFill>
                  <a:srgbClr val="091E42"/>
                </a:solidFill>
                <a:effectLst/>
                <a:latin typeface="freight-text-pro"/>
              </a:rPr>
              <a:t>The aim is to identify patterns which indicate if a person is likely to default, which may be used for taking actions such as denying the loan, reducing the amount of loan, lending (to risky applicants) at a higher interest rate, etc.</a:t>
            </a:r>
          </a:p>
          <a:p>
            <a:pPr algn="just"/>
            <a:endParaRPr lang="en-GB" dirty="0"/>
          </a:p>
        </p:txBody>
      </p:sp>
    </p:spTree>
    <p:extLst>
      <p:ext uri="{BB962C8B-B14F-4D97-AF65-F5344CB8AC3E}">
        <p14:creationId xmlns:p14="http://schemas.microsoft.com/office/powerpoint/2010/main" val="364847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87DEE-0E6D-2477-E9F8-361851016DE5}"/>
              </a:ext>
            </a:extLst>
          </p:cNvPr>
          <p:cNvSpPr txBox="1"/>
          <p:nvPr/>
        </p:nvSpPr>
        <p:spPr>
          <a:xfrm>
            <a:off x="695325" y="702111"/>
            <a:ext cx="6134100" cy="669489"/>
          </a:xfrm>
          <a:prstGeom prst="rect">
            <a:avLst/>
          </a:prstGeom>
          <a:noFill/>
          <a:ln w="57150">
            <a:noFill/>
            <a:miter lim="800000"/>
          </a:ln>
        </p:spPr>
        <p:txBody>
          <a:bodyPr wrap="square" lIns="182880" tIns="182880" rIns="182880" bIns="18288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400"/>
              </a:spcBef>
            </a:pPr>
            <a:r>
              <a:rPr lang="en-US" sz="2800" b="1" dirty="0"/>
              <a:t>Analysis approach -</a:t>
            </a:r>
          </a:p>
          <a:p>
            <a:pPr>
              <a:lnSpc>
                <a:spcPct val="90000"/>
              </a:lnSpc>
              <a:spcBef>
                <a:spcPts val="400"/>
              </a:spcBef>
            </a:pPr>
            <a:endParaRPr lang="en-GB" sz="2800" b="1" dirty="0"/>
          </a:p>
        </p:txBody>
      </p:sp>
      <p:cxnSp>
        <p:nvCxnSpPr>
          <p:cNvPr id="5" name="Straight Connector 4">
            <a:extLst>
              <a:ext uri="{FF2B5EF4-FFF2-40B4-BE49-F238E27FC236}">
                <a16:creationId xmlns:a16="http://schemas.microsoft.com/office/drawing/2014/main" id="{C1567B47-FD6D-4374-31DE-4BC47F6694BC}"/>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B015F5-8D11-0B80-F433-2C5C673AFBAE}"/>
              </a:ext>
            </a:extLst>
          </p:cNvPr>
          <p:cNvSpPr txBox="1"/>
          <p:nvPr/>
        </p:nvSpPr>
        <p:spPr>
          <a:xfrm>
            <a:off x="895349" y="2145626"/>
            <a:ext cx="10725308" cy="646331"/>
          </a:xfrm>
          <a:prstGeom prst="rect">
            <a:avLst/>
          </a:prstGeom>
          <a:noFill/>
        </p:spPr>
        <p:txBody>
          <a:bodyPr wrap="none" rtlCol="0">
            <a:spAutoFit/>
          </a:bodyPr>
          <a:lstStyle/>
          <a:p>
            <a:pPr algn="just"/>
            <a:r>
              <a:rPr lang="en-US" dirty="0"/>
              <a:t>The below approach is used to analyze different types of applicants with various factors which will make it easy to</a:t>
            </a:r>
          </a:p>
          <a:p>
            <a:pPr algn="just"/>
            <a:r>
              <a:rPr lang="en-US" dirty="0"/>
              <a:t> identify the risk  and avoid financial loss.</a:t>
            </a:r>
            <a:endParaRPr lang="en-GB" dirty="0"/>
          </a:p>
        </p:txBody>
      </p:sp>
      <p:sp>
        <p:nvSpPr>
          <p:cNvPr id="7" name="TextBox 6">
            <a:extLst>
              <a:ext uri="{FF2B5EF4-FFF2-40B4-BE49-F238E27FC236}">
                <a16:creationId xmlns:a16="http://schemas.microsoft.com/office/drawing/2014/main" id="{A7CECC74-E21D-3190-80BD-30C5D208FD56}"/>
              </a:ext>
            </a:extLst>
          </p:cNvPr>
          <p:cNvSpPr txBox="1"/>
          <p:nvPr/>
        </p:nvSpPr>
        <p:spPr>
          <a:xfrm>
            <a:off x="895348" y="1685093"/>
            <a:ext cx="7784439" cy="369332"/>
          </a:xfrm>
          <a:prstGeom prst="rect">
            <a:avLst/>
          </a:prstGeom>
          <a:noFill/>
        </p:spPr>
        <p:txBody>
          <a:bodyPr wrap="none" rtlCol="0">
            <a:spAutoFit/>
          </a:bodyPr>
          <a:lstStyle/>
          <a:p>
            <a:r>
              <a:rPr lang="en-US" dirty="0"/>
              <a:t>Lending money to the risky applicants might be financial loss which is credit loss.</a:t>
            </a:r>
            <a:endParaRPr lang="en-GB" dirty="0"/>
          </a:p>
        </p:txBody>
      </p:sp>
      <p:sp>
        <p:nvSpPr>
          <p:cNvPr id="8" name="Rectangle 7">
            <a:extLst>
              <a:ext uri="{FF2B5EF4-FFF2-40B4-BE49-F238E27FC236}">
                <a16:creationId xmlns:a16="http://schemas.microsoft.com/office/drawing/2014/main" id="{343D7F33-B4FA-6866-A217-49EC46F082B1}"/>
              </a:ext>
            </a:extLst>
          </p:cNvPr>
          <p:cNvSpPr/>
          <p:nvPr/>
        </p:nvSpPr>
        <p:spPr>
          <a:xfrm>
            <a:off x="1678912" y="3343275"/>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Understanding</a:t>
            </a:r>
            <a:endParaRPr lang="en-GB" dirty="0"/>
          </a:p>
        </p:txBody>
      </p:sp>
      <p:cxnSp>
        <p:nvCxnSpPr>
          <p:cNvPr id="11" name="Straight Arrow Connector 10">
            <a:extLst>
              <a:ext uri="{FF2B5EF4-FFF2-40B4-BE49-F238E27FC236}">
                <a16:creationId xmlns:a16="http://schemas.microsoft.com/office/drawing/2014/main" id="{BCC1FF73-95EF-09D8-E75C-20E11F2BB4CC}"/>
              </a:ext>
            </a:extLst>
          </p:cNvPr>
          <p:cNvCxnSpPr/>
          <p:nvPr/>
        </p:nvCxnSpPr>
        <p:spPr>
          <a:xfrm>
            <a:off x="3355312" y="371475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5D63051-8FE2-6EAF-E281-32398526A484}"/>
              </a:ext>
            </a:extLst>
          </p:cNvPr>
          <p:cNvSpPr/>
          <p:nvPr/>
        </p:nvSpPr>
        <p:spPr>
          <a:xfrm>
            <a:off x="4012537" y="3343275"/>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cxnSp>
        <p:nvCxnSpPr>
          <p:cNvPr id="13" name="Straight Arrow Connector 12">
            <a:extLst>
              <a:ext uri="{FF2B5EF4-FFF2-40B4-BE49-F238E27FC236}">
                <a16:creationId xmlns:a16="http://schemas.microsoft.com/office/drawing/2014/main" id="{39651E51-AFB3-3E2B-BF7B-C2674E856293}"/>
              </a:ext>
            </a:extLst>
          </p:cNvPr>
          <p:cNvCxnSpPr/>
          <p:nvPr/>
        </p:nvCxnSpPr>
        <p:spPr>
          <a:xfrm>
            <a:off x="5688937" y="371475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C7D9503-C3EA-4569-0CB9-DCB465287423}"/>
              </a:ext>
            </a:extLst>
          </p:cNvPr>
          <p:cNvSpPr/>
          <p:nvPr/>
        </p:nvSpPr>
        <p:spPr>
          <a:xfrm>
            <a:off x="6346162" y="3343275"/>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Removing Outliers</a:t>
            </a:r>
            <a:endParaRPr lang="en-GB" dirty="0"/>
          </a:p>
        </p:txBody>
      </p:sp>
      <p:cxnSp>
        <p:nvCxnSpPr>
          <p:cNvPr id="15" name="Straight Arrow Connector 14">
            <a:extLst>
              <a:ext uri="{FF2B5EF4-FFF2-40B4-BE49-F238E27FC236}">
                <a16:creationId xmlns:a16="http://schemas.microsoft.com/office/drawing/2014/main" id="{A9C7ADAA-2324-E2C0-AE89-5AFD3117CAB9}"/>
              </a:ext>
            </a:extLst>
          </p:cNvPr>
          <p:cNvCxnSpPr/>
          <p:nvPr/>
        </p:nvCxnSpPr>
        <p:spPr>
          <a:xfrm>
            <a:off x="8022562" y="371475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F2213DF-5FC6-7B58-FA44-F9CBF73AC531}"/>
              </a:ext>
            </a:extLst>
          </p:cNvPr>
          <p:cNvSpPr/>
          <p:nvPr/>
        </p:nvSpPr>
        <p:spPr>
          <a:xfrm>
            <a:off x="8679787" y="3352800"/>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Univariate Analysis</a:t>
            </a:r>
            <a:endParaRPr lang="en-GB" dirty="0"/>
          </a:p>
        </p:txBody>
      </p:sp>
      <p:cxnSp>
        <p:nvCxnSpPr>
          <p:cNvPr id="17" name="Straight Arrow Connector 16">
            <a:extLst>
              <a:ext uri="{FF2B5EF4-FFF2-40B4-BE49-F238E27FC236}">
                <a16:creationId xmlns:a16="http://schemas.microsoft.com/office/drawing/2014/main" id="{E41609FC-7CE0-1B14-7492-CC10167F6874}"/>
              </a:ext>
            </a:extLst>
          </p:cNvPr>
          <p:cNvCxnSpPr>
            <a:cxnSpLocks/>
          </p:cNvCxnSpPr>
          <p:nvPr/>
        </p:nvCxnSpPr>
        <p:spPr>
          <a:xfrm>
            <a:off x="9556087" y="4200525"/>
            <a:ext cx="0"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C8D7787-9E9B-A911-C4CB-16910D8D712A}"/>
              </a:ext>
            </a:extLst>
          </p:cNvPr>
          <p:cNvSpPr/>
          <p:nvPr/>
        </p:nvSpPr>
        <p:spPr>
          <a:xfrm>
            <a:off x="8765512" y="4935081"/>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Segmented  Analysis</a:t>
            </a:r>
            <a:endParaRPr lang="en-GB" dirty="0"/>
          </a:p>
        </p:txBody>
      </p:sp>
      <p:cxnSp>
        <p:nvCxnSpPr>
          <p:cNvPr id="21" name="Straight Arrow Connector 20">
            <a:extLst>
              <a:ext uri="{FF2B5EF4-FFF2-40B4-BE49-F238E27FC236}">
                <a16:creationId xmlns:a16="http://schemas.microsoft.com/office/drawing/2014/main" id="{5FEA0EA4-6903-BC19-7421-DE9AE63165CD}"/>
              </a:ext>
            </a:extLst>
          </p:cNvPr>
          <p:cNvCxnSpPr>
            <a:cxnSpLocks/>
          </p:cNvCxnSpPr>
          <p:nvPr/>
        </p:nvCxnSpPr>
        <p:spPr>
          <a:xfrm flipH="1">
            <a:off x="8022562" y="5291703"/>
            <a:ext cx="657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774A32-FD03-9AD9-841F-58831E980077}"/>
              </a:ext>
            </a:extLst>
          </p:cNvPr>
          <p:cNvSpPr/>
          <p:nvPr/>
        </p:nvSpPr>
        <p:spPr>
          <a:xfrm>
            <a:off x="6346162" y="4898112"/>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Bivariate  Analysis</a:t>
            </a:r>
            <a:endParaRPr lang="en-GB" dirty="0"/>
          </a:p>
        </p:txBody>
      </p:sp>
      <p:sp>
        <p:nvSpPr>
          <p:cNvPr id="28" name="Rectangle 27">
            <a:extLst>
              <a:ext uri="{FF2B5EF4-FFF2-40B4-BE49-F238E27FC236}">
                <a16:creationId xmlns:a16="http://schemas.microsoft.com/office/drawing/2014/main" id="{C25AEACF-8060-EB8A-437A-9FFCCFDF802C}"/>
              </a:ext>
            </a:extLst>
          </p:cNvPr>
          <p:cNvSpPr/>
          <p:nvPr/>
        </p:nvSpPr>
        <p:spPr>
          <a:xfrm>
            <a:off x="4012537" y="4937343"/>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Correlation</a:t>
            </a:r>
            <a:endParaRPr lang="en-GB" dirty="0"/>
          </a:p>
        </p:txBody>
      </p:sp>
      <p:cxnSp>
        <p:nvCxnSpPr>
          <p:cNvPr id="29" name="Straight Arrow Connector 28">
            <a:extLst>
              <a:ext uri="{FF2B5EF4-FFF2-40B4-BE49-F238E27FC236}">
                <a16:creationId xmlns:a16="http://schemas.microsoft.com/office/drawing/2014/main" id="{496C9D91-2123-73AF-8FBF-BD7871E25507}"/>
              </a:ext>
            </a:extLst>
          </p:cNvPr>
          <p:cNvCxnSpPr>
            <a:cxnSpLocks/>
          </p:cNvCxnSpPr>
          <p:nvPr/>
        </p:nvCxnSpPr>
        <p:spPr>
          <a:xfrm flipH="1">
            <a:off x="5636549" y="5231487"/>
            <a:ext cx="657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F36FDF-715D-9079-66BF-19B037AC528E}"/>
              </a:ext>
            </a:extLst>
          </p:cNvPr>
          <p:cNvCxnSpPr>
            <a:cxnSpLocks/>
          </p:cNvCxnSpPr>
          <p:nvPr/>
        </p:nvCxnSpPr>
        <p:spPr>
          <a:xfrm flipH="1">
            <a:off x="3307686" y="5291703"/>
            <a:ext cx="657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8EFBEE-C965-4F66-CFC4-AF471D5BB5AB}"/>
              </a:ext>
            </a:extLst>
          </p:cNvPr>
          <p:cNvSpPr/>
          <p:nvPr/>
        </p:nvSpPr>
        <p:spPr>
          <a:xfrm>
            <a:off x="1700342" y="4898112"/>
            <a:ext cx="1581150" cy="713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Summary</a:t>
            </a:r>
          </a:p>
          <a:p>
            <a:pPr algn="ctr"/>
            <a:r>
              <a:rPr lang="en-US" dirty="0"/>
              <a:t>&amp; Observation</a:t>
            </a:r>
            <a:endParaRPr lang="en-GB" dirty="0"/>
          </a:p>
        </p:txBody>
      </p:sp>
    </p:spTree>
    <p:extLst>
      <p:ext uri="{BB962C8B-B14F-4D97-AF65-F5344CB8AC3E}">
        <p14:creationId xmlns:p14="http://schemas.microsoft.com/office/powerpoint/2010/main" val="398747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E63E7C-A46E-6EC1-9A0F-8D2BAE9B9A50}"/>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08A1D8A-8B3E-AAB9-73A1-D8419225222A}"/>
              </a:ext>
            </a:extLst>
          </p:cNvPr>
          <p:cNvSpPr txBox="1"/>
          <p:nvPr/>
        </p:nvSpPr>
        <p:spPr>
          <a:xfrm>
            <a:off x="895350" y="95523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pic>
        <p:nvPicPr>
          <p:cNvPr id="8" name="Picture 7">
            <a:extLst>
              <a:ext uri="{FF2B5EF4-FFF2-40B4-BE49-F238E27FC236}">
                <a16:creationId xmlns:a16="http://schemas.microsoft.com/office/drawing/2014/main" id="{0385CB57-11DE-1E8E-801A-280CFE69012B}"/>
              </a:ext>
            </a:extLst>
          </p:cNvPr>
          <p:cNvPicPr>
            <a:picLocks noChangeAspect="1"/>
          </p:cNvPicPr>
          <p:nvPr/>
        </p:nvPicPr>
        <p:blipFill>
          <a:blip r:embed="rId2"/>
          <a:stretch>
            <a:fillRect/>
          </a:stretch>
        </p:blipFill>
        <p:spPr>
          <a:xfrm>
            <a:off x="781051" y="1586657"/>
            <a:ext cx="5467350" cy="2861513"/>
          </a:xfrm>
          <a:prstGeom prst="rect">
            <a:avLst/>
          </a:prstGeom>
        </p:spPr>
      </p:pic>
      <p:sp>
        <p:nvSpPr>
          <p:cNvPr id="9" name="TextBox 8">
            <a:extLst>
              <a:ext uri="{FF2B5EF4-FFF2-40B4-BE49-F238E27FC236}">
                <a16:creationId xmlns:a16="http://schemas.microsoft.com/office/drawing/2014/main" id="{3D6D7A16-A7E1-7F0D-F727-A2027AD79FF2}"/>
              </a:ext>
            </a:extLst>
          </p:cNvPr>
          <p:cNvSpPr txBox="1"/>
          <p:nvPr/>
        </p:nvSpPr>
        <p:spPr>
          <a:xfrm>
            <a:off x="7105649" y="150513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0" name="TextBox 9">
            <a:extLst>
              <a:ext uri="{FF2B5EF4-FFF2-40B4-BE49-F238E27FC236}">
                <a16:creationId xmlns:a16="http://schemas.microsoft.com/office/drawing/2014/main" id="{EBE96BF5-3E13-FEA0-69AD-574368A2B95F}"/>
              </a:ext>
            </a:extLst>
          </p:cNvPr>
          <p:cNvSpPr txBox="1"/>
          <p:nvPr/>
        </p:nvSpPr>
        <p:spPr>
          <a:xfrm>
            <a:off x="7105649" y="2035475"/>
            <a:ext cx="3790950"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2">
                    <a:lumMod val="50000"/>
                  </a:schemeClr>
                </a:solidFill>
              </a:rPr>
              <a:t>Most of the loans fall within the range of 5,000 to 15,000</a:t>
            </a:r>
          </a:p>
          <a:p>
            <a:pPr marL="342900" indent="-342900">
              <a:buFont typeface="Arial" panose="020B0604020202020204" pitchFamily="34" charset="0"/>
              <a:buChar char="•"/>
            </a:pPr>
            <a:r>
              <a:rPr lang="en-US" dirty="0">
                <a:solidFill>
                  <a:schemeClr val="tx2">
                    <a:lumMod val="50000"/>
                  </a:schemeClr>
                </a:solidFill>
              </a:rPr>
              <a:t>The dataset spans from a minimum loan amount of 500 to a maximum of 28625.</a:t>
            </a:r>
            <a:endParaRPr lang="en-GB" dirty="0">
              <a:solidFill>
                <a:schemeClr val="tx2">
                  <a:lumMod val="50000"/>
                </a:schemeClr>
              </a:solidFill>
            </a:endParaRPr>
          </a:p>
        </p:txBody>
      </p:sp>
      <p:sp>
        <p:nvSpPr>
          <p:cNvPr id="11" name="Arrow: Right 10">
            <a:extLst>
              <a:ext uri="{FF2B5EF4-FFF2-40B4-BE49-F238E27FC236}">
                <a16:creationId xmlns:a16="http://schemas.microsoft.com/office/drawing/2014/main" id="{7FBC48C7-0B2E-965D-F5F4-F655A0A29AEF}"/>
              </a:ext>
            </a:extLst>
          </p:cNvPr>
          <p:cNvSpPr/>
          <p:nvPr/>
        </p:nvSpPr>
        <p:spPr>
          <a:xfrm>
            <a:off x="6340221" y="2607435"/>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a:extLst>
              <a:ext uri="{FF2B5EF4-FFF2-40B4-BE49-F238E27FC236}">
                <a16:creationId xmlns:a16="http://schemas.microsoft.com/office/drawing/2014/main" id="{3DAF7276-30FC-F154-FE37-93DFC3221089}"/>
              </a:ext>
            </a:extLst>
          </p:cNvPr>
          <p:cNvPicPr>
            <a:picLocks noChangeAspect="1"/>
          </p:cNvPicPr>
          <p:nvPr/>
        </p:nvPicPr>
        <p:blipFill>
          <a:blip r:embed="rId3"/>
          <a:stretch>
            <a:fillRect/>
          </a:stretch>
        </p:blipFill>
        <p:spPr>
          <a:xfrm>
            <a:off x="7105648" y="3573148"/>
            <a:ext cx="4991102" cy="2797226"/>
          </a:xfrm>
          <a:prstGeom prst="rect">
            <a:avLst/>
          </a:prstGeom>
        </p:spPr>
      </p:pic>
      <p:sp>
        <p:nvSpPr>
          <p:cNvPr id="13" name="Arrow: Right 12">
            <a:extLst>
              <a:ext uri="{FF2B5EF4-FFF2-40B4-BE49-F238E27FC236}">
                <a16:creationId xmlns:a16="http://schemas.microsoft.com/office/drawing/2014/main" id="{40769484-7A63-D957-D399-67B8E07EE4F7}"/>
              </a:ext>
            </a:extLst>
          </p:cNvPr>
          <p:cNvSpPr/>
          <p:nvPr/>
        </p:nvSpPr>
        <p:spPr>
          <a:xfrm rot="10800000">
            <a:off x="6340221" y="4828820"/>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00495A44-5555-5194-4EAC-8828B9333F82}"/>
              </a:ext>
            </a:extLst>
          </p:cNvPr>
          <p:cNvSpPr txBox="1"/>
          <p:nvPr/>
        </p:nvSpPr>
        <p:spPr>
          <a:xfrm>
            <a:off x="781051" y="4452392"/>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6" name="TextBox 15">
            <a:extLst>
              <a:ext uri="{FF2B5EF4-FFF2-40B4-BE49-F238E27FC236}">
                <a16:creationId xmlns:a16="http://schemas.microsoft.com/office/drawing/2014/main" id="{4C9AE49C-0EBF-E84A-C4F3-39E79649A04C}"/>
              </a:ext>
            </a:extLst>
          </p:cNvPr>
          <p:cNvSpPr txBox="1"/>
          <p:nvPr/>
        </p:nvSpPr>
        <p:spPr>
          <a:xfrm>
            <a:off x="871537" y="4888974"/>
            <a:ext cx="5224463" cy="1200329"/>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2">
                    <a:lumMod val="50000"/>
                  </a:schemeClr>
                </a:solidFill>
              </a:rPr>
              <a:t>The average funded amount is approximately 8855</a:t>
            </a:r>
          </a:p>
          <a:p>
            <a:pPr marL="342900" indent="-342900">
              <a:buFont typeface="Arial" panose="020B0604020202020204" pitchFamily="34" charset="0"/>
              <a:buChar char="•"/>
            </a:pPr>
            <a:r>
              <a:rPr lang="en-US" dirty="0">
                <a:solidFill>
                  <a:schemeClr val="tx2">
                    <a:lumMod val="50000"/>
                  </a:schemeClr>
                </a:solidFill>
              </a:rPr>
              <a:t>Funded amounts range from a minimum of 500 to a maximum of 24250.</a:t>
            </a:r>
            <a:endParaRPr lang="en-GB" dirty="0">
              <a:solidFill>
                <a:schemeClr val="tx2">
                  <a:lumMod val="50000"/>
                </a:schemeClr>
              </a:solidFill>
            </a:endParaRPr>
          </a:p>
        </p:txBody>
      </p:sp>
    </p:spTree>
    <p:extLst>
      <p:ext uri="{BB962C8B-B14F-4D97-AF65-F5344CB8AC3E}">
        <p14:creationId xmlns:p14="http://schemas.microsoft.com/office/powerpoint/2010/main" val="230932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0A5235-6E4C-D8E3-0AE6-2370C95AFC71}"/>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452EE5-64AE-6309-27F9-4C6A7C3DD0E2}"/>
              </a:ext>
            </a:extLst>
          </p:cNvPr>
          <p:cNvSpPr txBox="1"/>
          <p:nvPr/>
        </p:nvSpPr>
        <p:spPr>
          <a:xfrm>
            <a:off x="895350" y="956976"/>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7" name="TextBox 6">
            <a:extLst>
              <a:ext uri="{FF2B5EF4-FFF2-40B4-BE49-F238E27FC236}">
                <a16:creationId xmlns:a16="http://schemas.microsoft.com/office/drawing/2014/main" id="{8B2535D9-B3C1-12D5-8254-A0D89D2FB018}"/>
              </a:ext>
            </a:extLst>
          </p:cNvPr>
          <p:cNvSpPr txBox="1"/>
          <p:nvPr/>
        </p:nvSpPr>
        <p:spPr>
          <a:xfrm>
            <a:off x="7096125" y="1549193"/>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8" name="TextBox 7">
            <a:extLst>
              <a:ext uri="{FF2B5EF4-FFF2-40B4-BE49-F238E27FC236}">
                <a16:creationId xmlns:a16="http://schemas.microsoft.com/office/drawing/2014/main" id="{932C9179-2158-E15E-DA1D-2BF2ABFDCB90}"/>
              </a:ext>
            </a:extLst>
          </p:cNvPr>
          <p:cNvSpPr txBox="1"/>
          <p:nvPr/>
        </p:nvSpPr>
        <p:spPr>
          <a:xfrm>
            <a:off x="7096125" y="2010858"/>
            <a:ext cx="3790950"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2">
                    <a:lumMod val="50000"/>
                  </a:schemeClr>
                </a:solidFill>
              </a:rPr>
              <a:t>The average interest rate across loans is approximately 12%</a:t>
            </a:r>
          </a:p>
          <a:p>
            <a:pPr marL="342900" indent="-342900">
              <a:buFont typeface="Arial" panose="020B0604020202020204" pitchFamily="34" charset="0"/>
              <a:buChar char="•"/>
            </a:pPr>
            <a:r>
              <a:rPr lang="en-US" dirty="0">
                <a:solidFill>
                  <a:schemeClr val="tx2">
                    <a:lumMod val="50000"/>
                  </a:schemeClr>
                </a:solidFill>
              </a:rPr>
              <a:t>Interest rates range from a minimum of 5.42% to a maximum of 23.59%.</a:t>
            </a:r>
            <a:endParaRPr lang="en-GB" dirty="0">
              <a:solidFill>
                <a:schemeClr val="tx2">
                  <a:lumMod val="50000"/>
                </a:schemeClr>
              </a:solidFill>
            </a:endParaRPr>
          </a:p>
        </p:txBody>
      </p:sp>
      <p:pic>
        <p:nvPicPr>
          <p:cNvPr id="3" name="Picture 2">
            <a:extLst>
              <a:ext uri="{FF2B5EF4-FFF2-40B4-BE49-F238E27FC236}">
                <a16:creationId xmlns:a16="http://schemas.microsoft.com/office/drawing/2014/main" id="{380FE6F6-A0AE-A411-6AC7-32DCD923072A}"/>
              </a:ext>
            </a:extLst>
          </p:cNvPr>
          <p:cNvPicPr>
            <a:picLocks noChangeAspect="1"/>
          </p:cNvPicPr>
          <p:nvPr/>
        </p:nvPicPr>
        <p:blipFill>
          <a:blip r:embed="rId2"/>
          <a:stretch>
            <a:fillRect/>
          </a:stretch>
        </p:blipFill>
        <p:spPr>
          <a:xfrm>
            <a:off x="790575" y="1443817"/>
            <a:ext cx="5286374" cy="2975180"/>
          </a:xfrm>
          <a:prstGeom prst="rect">
            <a:avLst/>
          </a:prstGeom>
        </p:spPr>
      </p:pic>
      <p:sp>
        <p:nvSpPr>
          <p:cNvPr id="11" name="Arrow: Right 10">
            <a:extLst>
              <a:ext uri="{FF2B5EF4-FFF2-40B4-BE49-F238E27FC236}">
                <a16:creationId xmlns:a16="http://schemas.microsoft.com/office/drawing/2014/main" id="{BC547DF6-63A7-6C0E-1CFE-4652560E66D4}"/>
              </a:ext>
            </a:extLst>
          </p:cNvPr>
          <p:cNvSpPr/>
          <p:nvPr/>
        </p:nvSpPr>
        <p:spPr>
          <a:xfrm>
            <a:off x="6340221" y="2446775"/>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3DA8D860-623B-EF71-498A-508E82AB2C62}"/>
              </a:ext>
            </a:extLst>
          </p:cNvPr>
          <p:cNvPicPr>
            <a:picLocks noChangeAspect="1"/>
          </p:cNvPicPr>
          <p:nvPr/>
        </p:nvPicPr>
        <p:blipFill>
          <a:blip r:embed="rId3"/>
          <a:stretch>
            <a:fillRect/>
          </a:stretch>
        </p:blipFill>
        <p:spPr>
          <a:xfrm>
            <a:off x="6991350" y="3418393"/>
            <a:ext cx="5038725" cy="2857500"/>
          </a:xfrm>
          <a:prstGeom prst="rect">
            <a:avLst/>
          </a:prstGeom>
        </p:spPr>
      </p:pic>
      <p:sp>
        <p:nvSpPr>
          <p:cNvPr id="14" name="Arrow: Right 13">
            <a:extLst>
              <a:ext uri="{FF2B5EF4-FFF2-40B4-BE49-F238E27FC236}">
                <a16:creationId xmlns:a16="http://schemas.microsoft.com/office/drawing/2014/main" id="{92F7AA24-D6DA-8557-913E-DACEE183CE79}"/>
              </a:ext>
            </a:extLst>
          </p:cNvPr>
          <p:cNvSpPr/>
          <p:nvPr/>
        </p:nvSpPr>
        <p:spPr>
          <a:xfrm rot="10800000">
            <a:off x="6340221" y="5004507"/>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05D44131-DA35-8193-1BC4-55F87BF2FD08}"/>
              </a:ext>
            </a:extLst>
          </p:cNvPr>
          <p:cNvSpPr txBox="1"/>
          <p:nvPr/>
        </p:nvSpPr>
        <p:spPr>
          <a:xfrm>
            <a:off x="871537" y="4452392"/>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6" name="TextBox 15">
            <a:extLst>
              <a:ext uri="{FF2B5EF4-FFF2-40B4-BE49-F238E27FC236}">
                <a16:creationId xmlns:a16="http://schemas.microsoft.com/office/drawing/2014/main" id="{DA77B1A4-B902-BADE-B2F4-00CF9E704A5D}"/>
              </a:ext>
            </a:extLst>
          </p:cNvPr>
          <p:cNvSpPr txBox="1"/>
          <p:nvPr/>
        </p:nvSpPr>
        <p:spPr>
          <a:xfrm>
            <a:off x="871537" y="4888974"/>
            <a:ext cx="5224463" cy="1200329"/>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2">
                    <a:lumMod val="50000"/>
                  </a:schemeClr>
                </a:solidFill>
              </a:rPr>
              <a:t>The average funded amount by investors is approximately 8500</a:t>
            </a:r>
          </a:p>
          <a:p>
            <a:pPr marL="342900" indent="-342900">
              <a:buFont typeface="Arial" panose="020B0604020202020204" pitchFamily="34" charset="0"/>
              <a:buChar char="•"/>
            </a:pPr>
            <a:r>
              <a:rPr lang="en-US" dirty="0">
                <a:solidFill>
                  <a:schemeClr val="tx2">
                    <a:lumMod val="50000"/>
                  </a:schemeClr>
                </a:solidFill>
              </a:rPr>
              <a:t>The majority of funded amounts by investors fall within the range of 5,000 to 12,000 (approx.)</a:t>
            </a:r>
            <a:endParaRPr lang="en-GB" dirty="0">
              <a:solidFill>
                <a:schemeClr val="tx2">
                  <a:lumMod val="50000"/>
                </a:schemeClr>
              </a:solidFill>
            </a:endParaRPr>
          </a:p>
        </p:txBody>
      </p:sp>
    </p:spTree>
    <p:extLst>
      <p:ext uri="{BB962C8B-B14F-4D97-AF65-F5344CB8AC3E}">
        <p14:creationId xmlns:p14="http://schemas.microsoft.com/office/powerpoint/2010/main" val="405446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0A5235-6E4C-D8E3-0AE6-2370C95AFC71}"/>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452EE5-64AE-6309-27F9-4C6A7C3DD0E2}"/>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7" name="TextBox 6">
            <a:extLst>
              <a:ext uri="{FF2B5EF4-FFF2-40B4-BE49-F238E27FC236}">
                <a16:creationId xmlns:a16="http://schemas.microsoft.com/office/drawing/2014/main" id="{8B2535D9-B3C1-12D5-8254-A0D89D2FB018}"/>
              </a:ext>
            </a:extLst>
          </p:cNvPr>
          <p:cNvSpPr txBox="1"/>
          <p:nvPr/>
        </p:nvSpPr>
        <p:spPr>
          <a:xfrm>
            <a:off x="7096125" y="1477687"/>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8" name="TextBox 7">
            <a:extLst>
              <a:ext uri="{FF2B5EF4-FFF2-40B4-BE49-F238E27FC236}">
                <a16:creationId xmlns:a16="http://schemas.microsoft.com/office/drawing/2014/main" id="{932C9179-2158-E15E-DA1D-2BF2ABFDCB90}"/>
              </a:ext>
            </a:extLst>
          </p:cNvPr>
          <p:cNvSpPr txBox="1"/>
          <p:nvPr/>
        </p:nvSpPr>
        <p:spPr>
          <a:xfrm>
            <a:off x="7096125" y="1939352"/>
            <a:ext cx="3790950" cy="1569660"/>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tx2">
                    <a:lumMod val="50000"/>
                  </a:schemeClr>
                </a:solidFill>
              </a:rPr>
              <a:t>There are total 29520 entries in the 'grade' column.</a:t>
            </a:r>
          </a:p>
          <a:p>
            <a:pPr marL="342900" indent="-342900">
              <a:buFont typeface="Arial" panose="020B0604020202020204" pitchFamily="34" charset="0"/>
              <a:buChar char="•"/>
            </a:pPr>
            <a:r>
              <a:rPr lang="en-US" sz="1600" dirty="0">
                <a:solidFill>
                  <a:schemeClr val="tx2">
                    <a:lumMod val="50000"/>
                  </a:schemeClr>
                </a:solidFill>
              </a:rPr>
              <a:t>There are seven unique grades (A, B, C, D, E, F, G).</a:t>
            </a:r>
          </a:p>
          <a:p>
            <a:pPr marL="342900" indent="-342900">
              <a:buFont typeface="Arial" panose="020B0604020202020204" pitchFamily="34" charset="0"/>
              <a:buChar char="•"/>
            </a:pPr>
            <a:r>
              <a:rPr lang="en-US" sz="1600" dirty="0">
                <a:solidFill>
                  <a:schemeClr val="tx2">
                    <a:lumMod val="50000"/>
                  </a:schemeClr>
                </a:solidFill>
              </a:rPr>
              <a:t>The most frequent grade in the dataset is 'B', appearing 9171 times.</a:t>
            </a:r>
            <a:endParaRPr lang="en-GB" sz="1600" dirty="0">
              <a:solidFill>
                <a:schemeClr val="tx2">
                  <a:lumMod val="50000"/>
                </a:schemeClr>
              </a:solidFill>
            </a:endParaRPr>
          </a:p>
        </p:txBody>
      </p:sp>
      <p:pic>
        <p:nvPicPr>
          <p:cNvPr id="6" name="Picture 5">
            <a:extLst>
              <a:ext uri="{FF2B5EF4-FFF2-40B4-BE49-F238E27FC236}">
                <a16:creationId xmlns:a16="http://schemas.microsoft.com/office/drawing/2014/main" id="{4D6E5402-FF5C-C815-A234-40331555EA21}"/>
              </a:ext>
            </a:extLst>
          </p:cNvPr>
          <p:cNvPicPr>
            <a:picLocks noChangeAspect="1"/>
          </p:cNvPicPr>
          <p:nvPr/>
        </p:nvPicPr>
        <p:blipFill>
          <a:blip r:embed="rId2"/>
          <a:stretch>
            <a:fillRect/>
          </a:stretch>
        </p:blipFill>
        <p:spPr>
          <a:xfrm>
            <a:off x="685882" y="1477686"/>
            <a:ext cx="5724444" cy="2638158"/>
          </a:xfrm>
          <a:prstGeom prst="rect">
            <a:avLst/>
          </a:prstGeom>
        </p:spPr>
      </p:pic>
      <p:pic>
        <p:nvPicPr>
          <p:cNvPr id="10" name="Picture 9">
            <a:extLst>
              <a:ext uri="{FF2B5EF4-FFF2-40B4-BE49-F238E27FC236}">
                <a16:creationId xmlns:a16="http://schemas.microsoft.com/office/drawing/2014/main" id="{9A51D403-89C9-5139-D999-09AA5CA2417D}"/>
              </a:ext>
            </a:extLst>
          </p:cNvPr>
          <p:cNvPicPr>
            <a:picLocks noChangeAspect="1"/>
          </p:cNvPicPr>
          <p:nvPr/>
        </p:nvPicPr>
        <p:blipFill>
          <a:blip r:embed="rId3"/>
          <a:stretch>
            <a:fillRect/>
          </a:stretch>
        </p:blipFill>
        <p:spPr>
          <a:xfrm>
            <a:off x="7019925" y="3509013"/>
            <a:ext cx="4838699" cy="2977512"/>
          </a:xfrm>
          <a:prstGeom prst="rect">
            <a:avLst/>
          </a:prstGeom>
        </p:spPr>
      </p:pic>
      <p:sp>
        <p:nvSpPr>
          <p:cNvPr id="11" name="TextBox 10">
            <a:extLst>
              <a:ext uri="{FF2B5EF4-FFF2-40B4-BE49-F238E27FC236}">
                <a16:creationId xmlns:a16="http://schemas.microsoft.com/office/drawing/2014/main" id="{3F287C50-9D81-8C2B-7F4B-876E3B9AF511}"/>
              </a:ext>
            </a:extLst>
          </p:cNvPr>
          <p:cNvSpPr txBox="1"/>
          <p:nvPr/>
        </p:nvSpPr>
        <p:spPr>
          <a:xfrm>
            <a:off x="985837" y="4336918"/>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2" name="TextBox 11">
            <a:extLst>
              <a:ext uri="{FF2B5EF4-FFF2-40B4-BE49-F238E27FC236}">
                <a16:creationId xmlns:a16="http://schemas.microsoft.com/office/drawing/2014/main" id="{9AC41773-BBE1-E4A5-9647-556D325AB920}"/>
              </a:ext>
            </a:extLst>
          </p:cNvPr>
          <p:cNvSpPr txBox="1"/>
          <p:nvPr/>
        </p:nvSpPr>
        <p:spPr>
          <a:xfrm>
            <a:off x="814387" y="4813082"/>
            <a:ext cx="5224463" cy="584775"/>
          </a:xfrm>
          <a:prstGeom prst="rect">
            <a:avLst/>
          </a:prstGeom>
          <a:noFill/>
        </p:spPr>
        <p:txBody>
          <a:bodyPr wrap="square">
            <a:spAutoFit/>
          </a:bodyPr>
          <a:lstStyle/>
          <a:p>
            <a:pPr marL="342900" indent="-342900">
              <a:buFont typeface="Arial" panose="020B0604020202020204" pitchFamily="34" charset="0"/>
              <a:buChar char="•"/>
            </a:pPr>
            <a:r>
              <a:rPr lang="en-US" sz="1600" dirty="0">
                <a:solidFill>
                  <a:schemeClr val="tx2">
                    <a:lumMod val="50000"/>
                  </a:schemeClr>
                </a:solidFill>
              </a:rPr>
              <a:t>Applicants with term of 36 months have higher chances of paying the loan</a:t>
            </a:r>
            <a:endParaRPr lang="en-GB" sz="1600" dirty="0">
              <a:solidFill>
                <a:schemeClr val="tx2">
                  <a:lumMod val="50000"/>
                </a:schemeClr>
              </a:solidFill>
            </a:endParaRPr>
          </a:p>
        </p:txBody>
      </p:sp>
      <p:sp>
        <p:nvSpPr>
          <p:cNvPr id="13" name="Arrow: Right 12">
            <a:extLst>
              <a:ext uri="{FF2B5EF4-FFF2-40B4-BE49-F238E27FC236}">
                <a16:creationId xmlns:a16="http://schemas.microsoft.com/office/drawing/2014/main" id="{B6698456-861A-E540-BE62-79213B569CAA}"/>
              </a:ext>
            </a:extLst>
          </p:cNvPr>
          <p:cNvSpPr/>
          <p:nvPr/>
        </p:nvSpPr>
        <p:spPr>
          <a:xfrm>
            <a:off x="6421183" y="2481866"/>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C400AB43-398B-FD3D-BCE9-10407EAD50E8}"/>
              </a:ext>
            </a:extLst>
          </p:cNvPr>
          <p:cNvSpPr/>
          <p:nvPr/>
        </p:nvSpPr>
        <p:spPr>
          <a:xfrm rot="10800000">
            <a:off x="6340221" y="4567750"/>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1723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0A5235-6E4C-D8E3-0AE6-2370C95AFC71}"/>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452EE5-64AE-6309-27F9-4C6A7C3DD0E2}"/>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7" name="TextBox 6">
            <a:extLst>
              <a:ext uri="{FF2B5EF4-FFF2-40B4-BE49-F238E27FC236}">
                <a16:creationId xmlns:a16="http://schemas.microsoft.com/office/drawing/2014/main" id="{8B2535D9-B3C1-12D5-8254-A0D89D2FB018}"/>
              </a:ext>
            </a:extLst>
          </p:cNvPr>
          <p:cNvSpPr txBox="1"/>
          <p:nvPr/>
        </p:nvSpPr>
        <p:spPr>
          <a:xfrm>
            <a:off x="7096125" y="1575674"/>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8" name="TextBox 7">
            <a:extLst>
              <a:ext uri="{FF2B5EF4-FFF2-40B4-BE49-F238E27FC236}">
                <a16:creationId xmlns:a16="http://schemas.microsoft.com/office/drawing/2014/main" id="{932C9179-2158-E15E-DA1D-2BF2ABFDCB90}"/>
              </a:ext>
            </a:extLst>
          </p:cNvPr>
          <p:cNvSpPr txBox="1"/>
          <p:nvPr/>
        </p:nvSpPr>
        <p:spPr>
          <a:xfrm>
            <a:off x="7096125" y="2037339"/>
            <a:ext cx="3790950" cy="1200329"/>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2">
                    <a:lumMod val="50000"/>
                  </a:schemeClr>
                </a:solidFill>
              </a:rPr>
              <a:t>The greater number of people took loan for _debt consolidation_ and a very few people took for _renewable energy_</a:t>
            </a:r>
            <a:endParaRPr lang="en-GB" dirty="0">
              <a:solidFill>
                <a:schemeClr val="tx2">
                  <a:lumMod val="50000"/>
                </a:schemeClr>
              </a:solidFill>
            </a:endParaRPr>
          </a:p>
        </p:txBody>
      </p:sp>
      <p:pic>
        <p:nvPicPr>
          <p:cNvPr id="2" name="Picture 1">
            <a:extLst>
              <a:ext uri="{FF2B5EF4-FFF2-40B4-BE49-F238E27FC236}">
                <a16:creationId xmlns:a16="http://schemas.microsoft.com/office/drawing/2014/main" id="{108D8AF2-77D4-3A39-9A78-A3D95D7D3353}"/>
              </a:ext>
            </a:extLst>
          </p:cNvPr>
          <p:cNvPicPr>
            <a:picLocks noChangeAspect="1"/>
          </p:cNvPicPr>
          <p:nvPr/>
        </p:nvPicPr>
        <p:blipFill>
          <a:blip r:embed="rId2"/>
          <a:stretch>
            <a:fillRect/>
          </a:stretch>
        </p:blipFill>
        <p:spPr>
          <a:xfrm>
            <a:off x="895350" y="1447801"/>
            <a:ext cx="5619750" cy="3152770"/>
          </a:xfrm>
          <a:prstGeom prst="rect">
            <a:avLst/>
          </a:prstGeom>
        </p:spPr>
      </p:pic>
      <p:pic>
        <p:nvPicPr>
          <p:cNvPr id="9" name="Picture 8">
            <a:extLst>
              <a:ext uri="{FF2B5EF4-FFF2-40B4-BE49-F238E27FC236}">
                <a16:creationId xmlns:a16="http://schemas.microsoft.com/office/drawing/2014/main" id="{4B119364-DF59-D26C-53C8-0F9634F363C6}"/>
              </a:ext>
            </a:extLst>
          </p:cNvPr>
          <p:cNvPicPr>
            <a:picLocks noChangeAspect="1"/>
          </p:cNvPicPr>
          <p:nvPr/>
        </p:nvPicPr>
        <p:blipFill>
          <a:blip r:embed="rId3"/>
          <a:stretch>
            <a:fillRect/>
          </a:stretch>
        </p:blipFill>
        <p:spPr>
          <a:xfrm>
            <a:off x="7096125" y="3237669"/>
            <a:ext cx="4457700" cy="3220282"/>
          </a:xfrm>
          <a:prstGeom prst="rect">
            <a:avLst/>
          </a:prstGeom>
        </p:spPr>
      </p:pic>
      <p:sp>
        <p:nvSpPr>
          <p:cNvPr id="10" name="Arrow: Right 9">
            <a:extLst>
              <a:ext uri="{FF2B5EF4-FFF2-40B4-BE49-F238E27FC236}">
                <a16:creationId xmlns:a16="http://schemas.microsoft.com/office/drawing/2014/main" id="{0E9964E6-35A6-EF00-C904-A30E942B3BA4}"/>
              </a:ext>
            </a:extLst>
          </p:cNvPr>
          <p:cNvSpPr/>
          <p:nvPr/>
        </p:nvSpPr>
        <p:spPr>
          <a:xfrm>
            <a:off x="6421183" y="2481866"/>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B84CA4BB-F7B5-D38C-B6DA-A5DF4A3ADB60}"/>
              </a:ext>
            </a:extLst>
          </p:cNvPr>
          <p:cNvSpPr/>
          <p:nvPr/>
        </p:nvSpPr>
        <p:spPr>
          <a:xfrm rot="10800000">
            <a:off x="6421183" y="4996979"/>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E68ACD3C-F43C-C86F-E444-E3193BC5D2D9}"/>
              </a:ext>
            </a:extLst>
          </p:cNvPr>
          <p:cNvSpPr txBox="1"/>
          <p:nvPr/>
        </p:nvSpPr>
        <p:spPr>
          <a:xfrm>
            <a:off x="909719" y="5183597"/>
            <a:ext cx="4957681" cy="646331"/>
          </a:xfrm>
          <a:prstGeom prst="rect">
            <a:avLst/>
          </a:prstGeom>
          <a:noFill/>
        </p:spPr>
        <p:txBody>
          <a:bodyPr wrap="square">
            <a:spAutoFit/>
          </a:bodyPr>
          <a:lstStyle/>
          <a:p>
            <a:r>
              <a:rPr lang="en-GB" dirty="0"/>
              <a:t>Majority of loans were given without verification of applicant's income.</a:t>
            </a:r>
          </a:p>
        </p:txBody>
      </p:sp>
      <p:sp>
        <p:nvSpPr>
          <p:cNvPr id="14" name="TextBox 13">
            <a:extLst>
              <a:ext uri="{FF2B5EF4-FFF2-40B4-BE49-F238E27FC236}">
                <a16:creationId xmlns:a16="http://schemas.microsoft.com/office/drawing/2014/main" id="{5BFF3F36-00D8-1EA3-F598-F69D0F6CD8D9}"/>
              </a:ext>
            </a:extLst>
          </p:cNvPr>
          <p:cNvSpPr txBox="1"/>
          <p:nvPr/>
        </p:nvSpPr>
        <p:spPr>
          <a:xfrm>
            <a:off x="909719" y="459662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Tree>
    <p:extLst>
      <p:ext uri="{BB962C8B-B14F-4D97-AF65-F5344CB8AC3E}">
        <p14:creationId xmlns:p14="http://schemas.microsoft.com/office/powerpoint/2010/main" val="275088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E3B2795-962D-EEE1-EB97-227F16671BEC}"/>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536897-F593-B00F-AA0E-09F10E478D9E}"/>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8" name="TextBox 7">
            <a:extLst>
              <a:ext uri="{FF2B5EF4-FFF2-40B4-BE49-F238E27FC236}">
                <a16:creationId xmlns:a16="http://schemas.microsoft.com/office/drawing/2014/main" id="{27FC1682-4873-BAAB-82D8-7F615EB9AB98}"/>
              </a:ext>
            </a:extLst>
          </p:cNvPr>
          <p:cNvSpPr txBox="1"/>
          <p:nvPr/>
        </p:nvSpPr>
        <p:spPr>
          <a:xfrm>
            <a:off x="7820025" y="1224706"/>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9" name="TextBox 8">
            <a:extLst>
              <a:ext uri="{FF2B5EF4-FFF2-40B4-BE49-F238E27FC236}">
                <a16:creationId xmlns:a16="http://schemas.microsoft.com/office/drawing/2014/main" id="{BE7064AF-DAF1-AF6A-72FC-13B2AD55395C}"/>
              </a:ext>
            </a:extLst>
          </p:cNvPr>
          <p:cNvSpPr txBox="1"/>
          <p:nvPr/>
        </p:nvSpPr>
        <p:spPr>
          <a:xfrm>
            <a:off x="6705599" y="1554393"/>
            <a:ext cx="5486401" cy="2308324"/>
          </a:xfrm>
          <a:prstGeom prst="rect">
            <a:avLst/>
          </a:prstGeom>
          <a:noFill/>
        </p:spPr>
        <p:txBody>
          <a:bodyPr wrap="square" rtlCol="0">
            <a:spAutoFit/>
          </a:bodyPr>
          <a:lstStyle/>
          <a:p>
            <a:pPr algn="just"/>
            <a:r>
              <a:rPr lang="en-US" sz="1200" b="1" dirty="0">
                <a:solidFill>
                  <a:schemeClr val="tx2">
                    <a:lumMod val="50000"/>
                  </a:schemeClr>
                </a:solidFill>
              </a:rPr>
              <a:t>Charged Off Loans:</a:t>
            </a:r>
          </a:p>
          <a:p>
            <a:pPr marL="171450" indent="-171450" algn="just">
              <a:buFont typeface="Arial" panose="020B0604020202020204" pitchFamily="34" charset="0"/>
              <a:buChar char="•"/>
            </a:pPr>
            <a:r>
              <a:rPr lang="en-US" sz="1200" dirty="0">
                <a:solidFill>
                  <a:schemeClr val="tx2">
                    <a:lumMod val="50000"/>
                  </a:schemeClr>
                </a:solidFill>
              </a:rPr>
              <a:t>Renters (RENT) and Mortgage seems to constitute a significant proportion among borrowers with charged-off loans, indicating a higher risk associated with this category.</a:t>
            </a:r>
          </a:p>
          <a:p>
            <a:pPr marL="171450" indent="-171450" algn="just">
              <a:buFont typeface="Arial" panose="020B0604020202020204" pitchFamily="34" charset="0"/>
              <a:buChar char="•"/>
            </a:pPr>
            <a:r>
              <a:rPr lang="en-US" sz="1200" dirty="0">
                <a:solidFill>
                  <a:schemeClr val="tx2">
                    <a:lumMod val="50000"/>
                  </a:schemeClr>
                </a:solidFill>
              </a:rPr>
              <a:t>Large number of loans taken by with home ownership as Rent and Mortgage, So, there are defaulter as well.</a:t>
            </a:r>
          </a:p>
          <a:p>
            <a:pPr marL="342900" indent="-342900" algn="just">
              <a:buFont typeface="Arial" panose="020B0604020202020204" pitchFamily="34" charset="0"/>
              <a:buChar char="•"/>
            </a:pPr>
            <a:endParaRPr lang="en-US" sz="1200" dirty="0">
              <a:solidFill>
                <a:schemeClr val="tx2">
                  <a:lumMod val="50000"/>
                </a:schemeClr>
              </a:solidFill>
            </a:endParaRPr>
          </a:p>
          <a:p>
            <a:pPr algn="just"/>
            <a:r>
              <a:rPr lang="en-US" sz="1200" b="1" dirty="0">
                <a:solidFill>
                  <a:schemeClr val="tx2">
                    <a:lumMod val="50000"/>
                  </a:schemeClr>
                </a:solidFill>
              </a:rPr>
              <a:t>Fully Paid Loans:</a:t>
            </a:r>
          </a:p>
          <a:p>
            <a:pPr marL="171450" indent="-171450" algn="just">
              <a:buFont typeface="Arial" panose="020B0604020202020204" pitchFamily="34" charset="0"/>
              <a:buChar char="•"/>
            </a:pPr>
            <a:r>
              <a:rPr lang="en-US" sz="1200" dirty="0">
                <a:solidFill>
                  <a:schemeClr val="tx2">
                    <a:lumMod val="50000"/>
                  </a:schemeClr>
                </a:solidFill>
              </a:rPr>
              <a:t>Borrowers who have fully paid their loans predominantly belong to the Mortgage and Rent categories, showing stability in these homeownership statuses.</a:t>
            </a:r>
          </a:p>
          <a:p>
            <a:pPr marL="171450" indent="-171450" algn="just">
              <a:buFont typeface="Arial" panose="020B0604020202020204" pitchFamily="34" charset="0"/>
              <a:buChar char="•"/>
            </a:pPr>
            <a:r>
              <a:rPr lang="en-US" sz="1200" dirty="0">
                <a:solidFill>
                  <a:schemeClr val="tx2">
                    <a:lumMod val="50000"/>
                  </a:schemeClr>
                </a:solidFill>
              </a:rPr>
              <a:t>Owned homes (OWN) also show a considerable presence among fully paid loans, suggesting a relatively stable repayment behavior among this group.</a:t>
            </a:r>
            <a:endParaRPr lang="en-GB" sz="1200" dirty="0">
              <a:solidFill>
                <a:schemeClr val="tx2">
                  <a:lumMod val="50000"/>
                </a:schemeClr>
              </a:solidFill>
            </a:endParaRPr>
          </a:p>
        </p:txBody>
      </p:sp>
      <p:pic>
        <p:nvPicPr>
          <p:cNvPr id="2" name="Picture 1">
            <a:extLst>
              <a:ext uri="{FF2B5EF4-FFF2-40B4-BE49-F238E27FC236}">
                <a16:creationId xmlns:a16="http://schemas.microsoft.com/office/drawing/2014/main" id="{9BED5476-79A1-2498-51E6-0AD9FB230451}"/>
              </a:ext>
            </a:extLst>
          </p:cNvPr>
          <p:cNvPicPr>
            <a:picLocks noChangeAspect="1"/>
          </p:cNvPicPr>
          <p:nvPr/>
        </p:nvPicPr>
        <p:blipFill>
          <a:blip r:embed="rId2"/>
          <a:stretch>
            <a:fillRect/>
          </a:stretch>
        </p:blipFill>
        <p:spPr>
          <a:xfrm>
            <a:off x="814387" y="1455539"/>
            <a:ext cx="5934075" cy="2863453"/>
          </a:xfrm>
          <a:prstGeom prst="rect">
            <a:avLst/>
          </a:prstGeom>
        </p:spPr>
      </p:pic>
      <p:pic>
        <p:nvPicPr>
          <p:cNvPr id="4" name="Picture 3">
            <a:extLst>
              <a:ext uri="{FF2B5EF4-FFF2-40B4-BE49-F238E27FC236}">
                <a16:creationId xmlns:a16="http://schemas.microsoft.com/office/drawing/2014/main" id="{515D732C-6C61-38F7-E313-817A27B8C8F6}"/>
              </a:ext>
            </a:extLst>
          </p:cNvPr>
          <p:cNvPicPr>
            <a:picLocks noChangeAspect="1"/>
          </p:cNvPicPr>
          <p:nvPr/>
        </p:nvPicPr>
        <p:blipFill>
          <a:blip r:embed="rId3"/>
          <a:stretch>
            <a:fillRect/>
          </a:stretch>
        </p:blipFill>
        <p:spPr>
          <a:xfrm>
            <a:off x="6910387" y="3823788"/>
            <a:ext cx="4886015" cy="2638663"/>
          </a:xfrm>
          <a:prstGeom prst="rect">
            <a:avLst/>
          </a:prstGeom>
        </p:spPr>
      </p:pic>
      <p:sp>
        <p:nvSpPr>
          <p:cNvPr id="5" name="Arrow: Right 4">
            <a:extLst>
              <a:ext uri="{FF2B5EF4-FFF2-40B4-BE49-F238E27FC236}">
                <a16:creationId xmlns:a16="http://schemas.microsoft.com/office/drawing/2014/main" id="{6CE570A7-CDAA-4983-6572-434C9388DE1E}"/>
              </a:ext>
            </a:extLst>
          </p:cNvPr>
          <p:cNvSpPr/>
          <p:nvPr/>
        </p:nvSpPr>
        <p:spPr>
          <a:xfrm>
            <a:off x="6340221" y="2446775"/>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84F9984F-CE6F-74E1-72DE-CDB67F35734C}"/>
              </a:ext>
            </a:extLst>
          </p:cNvPr>
          <p:cNvSpPr/>
          <p:nvPr/>
        </p:nvSpPr>
        <p:spPr>
          <a:xfrm rot="10800000">
            <a:off x="6340221" y="4836122"/>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6C781628-F1C6-128E-E616-CBB19513FE1A}"/>
              </a:ext>
            </a:extLst>
          </p:cNvPr>
          <p:cNvSpPr txBox="1"/>
          <p:nvPr/>
        </p:nvSpPr>
        <p:spPr>
          <a:xfrm>
            <a:off x="895350" y="4318992"/>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CC2C9529-7FF0-15A6-D974-3B37FF5B1E9A}"/>
              </a:ext>
            </a:extLst>
          </p:cNvPr>
          <p:cNvSpPr txBox="1"/>
          <p:nvPr/>
        </p:nvSpPr>
        <p:spPr>
          <a:xfrm>
            <a:off x="895350" y="4780657"/>
            <a:ext cx="5201983" cy="1015663"/>
          </a:xfrm>
          <a:prstGeom prst="rect">
            <a:avLst/>
          </a:prstGeom>
          <a:noFill/>
        </p:spPr>
        <p:txBody>
          <a:bodyPr wrap="square" rtlCol="0">
            <a:spAutoFit/>
          </a:bodyPr>
          <a:lstStyle/>
          <a:p>
            <a:pPr marL="342900" indent="-342900">
              <a:buFont typeface="Arial" panose="020B0604020202020204" pitchFamily="34" charset="0"/>
              <a:buChar char="•"/>
            </a:pPr>
            <a:r>
              <a:rPr lang="en-US" sz="1200" dirty="0">
                <a:solidFill>
                  <a:schemeClr val="tx2">
                    <a:lumMod val="50000"/>
                  </a:schemeClr>
                </a:solidFill>
              </a:rPr>
              <a:t>Grade Impact: The majority of loans are classified under 'B' grade, while 'Fully Paid' loans dominate the dataset in terms of loan status.</a:t>
            </a:r>
          </a:p>
          <a:p>
            <a:pPr marL="342900" indent="-342900">
              <a:buFont typeface="Arial" panose="020B0604020202020204" pitchFamily="34" charset="0"/>
              <a:buChar char="•"/>
            </a:pPr>
            <a:endParaRPr lang="en-US" sz="1200" dirty="0">
              <a:solidFill>
                <a:schemeClr val="tx2">
                  <a:lumMod val="50000"/>
                </a:schemeClr>
              </a:solidFill>
            </a:endParaRPr>
          </a:p>
          <a:p>
            <a:pPr marL="342900" indent="-342900">
              <a:buFont typeface="Arial" panose="020B0604020202020204" pitchFamily="34" charset="0"/>
              <a:buChar char="•"/>
            </a:pPr>
            <a:r>
              <a:rPr lang="en-US" sz="1200" dirty="0">
                <a:solidFill>
                  <a:schemeClr val="tx2">
                    <a:lumMod val="50000"/>
                  </a:schemeClr>
                </a:solidFill>
              </a:rPr>
              <a:t>Higher grades has high possibility of Fully paid off for loan among all the categories like B &amp; A</a:t>
            </a:r>
            <a:endParaRPr lang="en-GB" sz="1200" dirty="0">
              <a:solidFill>
                <a:schemeClr val="tx2">
                  <a:lumMod val="50000"/>
                </a:schemeClr>
              </a:solidFill>
            </a:endParaRPr>
          </a:p>
        </p:txBody>
      </p:sp>
    </p:spTree>
    <p:extLst>
      <p:ext uri="{BB962C8B-B14F-4D97-AF65-F5344CB8AC3E}">
        <p14:creationId xmlns:p14="http://schemas.microsoft.com/office/powerpoint/2010/main" val="227342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6375DA-EF6F-0106-0FBB-A5D554D7169E}"/>
              </a:ext>
            </a:extLst>
          </p:cNvPr>
          <p:cNvCxnSpPr/>
          <p:nvPr/>
        </p:nvCxnSpPr>
        <p:spPr>
          <a:xfrm>
            <a:off x="895350" y="1368861"/>
            <a:ext cx="59340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42C831-EB6C-6989-638C-9C7B93818399}"/>
              </a:ext>
            </a:extLst>
          </p:cNvPr>
          <p:cNvSpPr txBox="1"/>
          <p:nvPr/>
        </p:nvSpPr>
        <p:spPr>
          <a:xfrm>
            <a:off x="814387" y="794947"/>
            <a:ext cx="6096000" cy="780727"/>
          </a:xfrm>
          <a:prstGeom prst="rect">
            <a:avLst/>
          </a:prstGeom>
          <a:noFill/>
        </p:spPr>
        <p:txBody>
          <a:bodyPr wrap="square">
            <a:spAutoFit/>
          </a:bodyPr>
          <a:lstStyle/>
          <a:p>
            <a:pPr>
              <a:lnSpc>
                <a:spcPct val="90000"/>
              </a:lnSpc>
              <a:spcBef>
                <a:spcPts val="400"/>
              </a:spcBef>
            </a:pPr>
            <a:r>
              <a:rPr lang="en-US" sz="2800" b="1" dirty="0"/>
              <a:t>Analysis</a:t>
            </a:r>
            <a:r>
              <a:rPr lang="en-US" sz="1800" b="1" dirty="0"/>
              <a:t> -</a:t>
            </a:r>
          </a:p>
          <a:p>
            <a:pPr>
              <a:lnSpc>
                <a:spcPct val="90000"/>
              </a:lnSpc>
              <a:spcBef>
                <a:spcPts val="400"/>
              </a:spcBef>
            </a:pPr>
            <a:endParaRPr lang="en-GB" sz="1800" b="1" dirty="0"/>
          </a:p>
        </p:txBody>
      </p:sp>
      <p:sp>
        <p:nvSpPr>
          <p:cNvPr id="12" name="TextBox 11">
            <a:extLst>
              <a:ext uri="{FF2B5EF4-FFF2-40B4-BE49-F238E27FC236}">
                <a16:creationId xmlns:a16="http://schemas.microsoft.com/office/drawing/2014/main" id="{2E4F8DA6-4F60-37A7-3E7D-62AE034098D7}"/>
              </a:ext>
            </a:extLst>
          </p:cNvPr>
          <p:cNvSpPr txBox="1"/>
          <p:nvPr/>
        </p:nvSpPr>
        <p:spPr>
          <a:xfrm>
            <a:off x="6829425" y="1828851"/>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3" name="TextBox 12">
            <a:extLst>
              <a:ext uri="{FF2B5EF4-FFF2-40B4-BE49-F238E27FC236}">
                <a16:creationId xmlns:a16="http://schemas.microsoft.com/office/drawing/2014/main" id="{B9CBFDC8-8EF6-11C1-0EDF-C6C31D0AC9B9}"/>
              </a:ext>
            </a:extLst>
          </p:cNvPr>
          <p:cNvSpPr txBox="1"/>
          <p:nvPr/>
        </p:nvSpPr>
        <p:spPr>
          <a:xfrm>
            <a:off x="6829425" y="2266496"/>
            <a:ext cx="4886016" cy="738664"/>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solidFill>
                  <a:schemeClr val="tx2">
                    <a:lumMod val="50000"/>
                  </a:schemeClr>
                </a:solidFill>
              </a:rPr>
              <a:t>Income range 80000+  has less chances of charged off.</a:t>
            </a:r>
          </a:p>
          <a:p>
            <a:pPr marL="171450" indent="-171450" algn="just">
              <a:buFont typeface="Arial" panose="020B0604020202020204" pitchFamily="34" charset="0"/>
              <a:buChar char="•"/>
            </a:pPr>
            <a:r>
              <a:rPr lang="en-US" sz="1400" dirty="0">
                <a:solidFill>
                  <a:schemeClr val="tx2">
                    <a:lumMod val="50000"/>
                  </a:schemeClr>
                </a:solidFill>
              </a:rPr>
              <a:t>Income range 0-20000 has high chances of charged off.</a:t>
            </a:r>
          </a:p>
          <a:p>
            <a:pPr marL="171450" indent="-171450" algn="just">
              <a:buFont typeface="Arial" panose="020B0604020202020204" pitchFamily="34" charset="0"/>
              <a:buChar char="•"/>
            </a:pPr>
            <a:r>
              <a:rPr lang="en-US" sz="1400" dirty="0">
                <a:solidFill>
                  <a:schemeClr val="tx2">
                    <a:lumMod val="50000"/>
                  </a:schemeClr>
                </a:solidFill>
              </a:rPr>
              <a:t>More the income less chances of charged off.</a:t>
            </a:r>
            <a:endParaRPr lang="en-GB" sz="1400" dirty="0">
              <a:solidFill>
                <a:schemeClr val="tx2">
                  <a:lumMod val="50000"/>
                </a:schemeClr>
              </a:solidFill>
            </a:endParaRPr>
          </a:p>
        </p:txBody>
      </p:sp>
      <p:sp>
        <p:nvSpPr>
          <p:cNvPr id="16" name="Arrow: Right 15">
            <a:extLst>
              <a:ext uri="{FF2B5EF4-FFF2-40B4-BE49-F238E27FC236}">
                <a16:creationId xmlns:a16="http://schemas.microsoft.com/office/drawing/2014/main" id="{16DF5BCB-C8F8-70B1-3D9C-7B1639D26F8A}"/>
              </a:ext>
            </a:extLst>
          </p:cNvPr>
          <p:cNvSpPr/>
          <p:nvPr/>
        </p:nvSpPr>
        <p:spPr>
          <a:xfrm>
            <a:off x="6097333" y="2476879"/>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row: Right 16">
            <a:extLst>
              <a:ext uri="{FF2B5EF4-FFF2-40B4-BE49-F238E27FC236}">
                <a16:creationId xmlns:a16="http://schemas.microsoft.com/office/drawing/2014/main" id="{4B97989E-1E08-078B-91A1-27419BEF7DA0}"/>
              </a:ext>
            </a:extLst>
          </p:cNvPr>
          <p:cNvSpPr/>
          <p:nvPr/>
        </p:nvSpPr>
        <p:spPr>
          <a:xfrm rot="10800000">
            <a:off x="6097333" y="4836122"/>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E52E05D2-DF82-33A2-E627-474A242885EC}"/>
              </a:ext>
            </a:extLst>
          </p:cNvPr>
          <p:cNvSpPr txBox="1"/>
          <p:nvPr/>
        </p:nvSpPr>
        <p:spPr>
          <a:xfrm>
            <a:off x="895350" y="4318992"/>
            <a:ext cx="2952668" cy="461665"/>
          </a:xfrm>
          <a:prstGeom prst="rect">
            <a:avLst/>
          </a:prstGeom>
          <a:noFill/>
        </p:spPr>
        <p:txBody>
          <a:bodyPr wrap="none" rtlCol="0">
            <a:spAutoFit/>
          </a:bodyPr>
          <a:lstStyle/>
          <a:p>
            <a:r>
              <a:rPr lang="en-US" sz="2400" b="1" dirty="0">
                <a:solidFill>
                  <a:schemeClr val="accent1">
                    <a:lumMod val="50000"/>
                  </a:schemeClr>
                </a:solidFill>
              </a:rPr>
              <a:t>Plot and Data shows -</a:t>
            </a:r>
            <a:endParaRPr lang="en-GB" sz="2400" b="1" dirty="0">
              <a:solidFill>
                <a:schemeClr val="accent1">
                  <a:lumMod val="50000"/>
                </a:schemeClr>
              </a:solidFill>
            </a:endParaRPr>
          </a:p>
        </p:txBody>
      </p:sp>
      <p:sp>
        <p:nvSpPr>
          <p:cNvPr id="19" name="TextBox 18">
            <a:extLst>
              <a:ext uri="{FF2B5EF4-FFF2-40B4-BE49-F238E27FC236}">
                <a16:creationId xmlns:a16="http://schemas.microsoft.com/office/drawing/2014/main" id="{36926CE2-2A3E-59A7-6A63-AA2374E970D7}"/>
              </a:ext>
            </a:extLst>
          </p:cNvPr>
          <p:cNvSpPr txBox="1"/>
          <p:nvPr/>
        </p:nvSpPr>
        <p:spPr>
          <a:xfrm>
            <a:off x="895350" y="4780657"/>
            <a:ext cx="5201983" cy="738664"/>
          </a:xfrm>
          <a:prstGeom prst="rect">
            <a:avLst/>
          </a:prstGeom>
          <a:noFill/>
        </p:spPr>
        <p:txBody>
          <a:bodyPr wrap="square" rtlCol="0">
            <a:spAutoFit/>
          </a:bodyPr>
          <a:lstStyle/>
          <a:p>
            <a:pPr marL="342900" indent="-342900">
              <a:buFont typeface="Arial" panose="020B0604020202020204" pitchFamily="34" charset="0"/>
              <a:buChar char="•"/>
            </a:pPr>
            <a:r>
              <a:rPr lang="en-US" sz="1400" dirty="0">
                <a:solidFill>
                  <a:schemeClr val="tx2">
                    <a:lumMod val="50000"/>
                  </a:schemeClr>
                </a:solidFill>
              </a:rPr>
              <a:t>Interest rate more than 16% has good chances of charged off as compared to other category interest rates.</a:t>
            </a:r>
          </a:p>
          <a:p>
            <a:pPr marL="342900" indent="-342900">
              <a:buFont typeface="Arial" panose="020B0604020202020204" pitchFamily="34" charset="0"/>
              <a:buChar char="•"/>
            </a:pPr>
            <a:r>
              <a:rPr lang="en-US" sz="1400" dirty="0">
                <a:solidFill>
                  <a:schemeClr val="tx2">
                    <a:lumMod val="50000"/>
                  </a:schemeClr>
                </a:solidFill>
              </a:rPr>
              <a:t>Charged off proportion is increasing with higher interest rates.</a:t>
            </a:r>
            <a:endParaRPr lang="en-GB" sz="1400" dirty="0">
              <a:solidFill>
                <a:schemeClr val="tx2">
                  <a:lumMod val="50000"/>
                </a:schemeClr>
              </a:solidFill>
            </a:endParaRPr>
          </a:p>
        </p:txBody>
      </p:sp>
      <p:pic>
        <p:nvPicPr>
          <p:cNvPr id="21" name="Picture 20">
            <a:extLst>
              <a:ext uri="{FF2B5EF4-FFF2-40B4-BE49-F238E27FC236}">
                <a16:creationId xmlns:a16="http://schemas.microsoft.com/office/drawing/2014/main" id="{12D63E67-A814-E416-80FF-A5B6AF9C28F1}"/>
              </a:ext>
            </a:extLst>
          </p:cNvPr>
          <p:cNvPicPr>
            <a:picLocks noChangeAspect="1"/>
          </p:cNvPicPr>
          <p:nvPr/>
        </p:nvPicPr>
        <p:blipFill>
          <a:blip r:embed="rId2"/>
          <a:stretch>
            <a:fillRect/>
          </a:stretch>
        </p:blipFill>
        <p:spPr>
          <a:xfrm>
            <a:off x="895350" y="1430289"/>
            <a:ext cx="5069875" cy="2888703"/>
          </a:xfrm>
          <a:prstGeom prst="rect">
            <a:avLst/>
          </a:prstGeom>
        </p:spPr>
      </p:pic>
      <p:pic>
        <p:nvPicPr>
          <p:cNvPr id="23" name="Picture 22">
            <a:extLst>
              <a:ext uri="{FF2B5EF4-FFF2-40B4-BE49-F238E27FC236}">
                <a16:creationId xmlns:a16="http://schemas.microsoft.com/office/drawing/2014/main" id="{436FED5C-CBF0-5333-7184-7F6E23DCF8CD}"/>
              </a:ext>
            </a:extLst>
          </p:cNvPr>
          <p:cNvPicPr>
            <a:picLocks noChangeAspect="1"/>
          </p:cNvPicPr>
          <p:nvPr/>
        </p:nvPicPr>
        <p:blipFill>
          <a:blip r:embed="rId3"/>
          <a:stretch>
            <a:fillRect/>
          </a:stretch>
        </p:blipFill>
        <p:spPr>
          <a:xfrm>
            <a:off x="6910387" y="3268744"/>
            <a:ext cx="4986338" cy="3159786"/>
          </a:xfrm>
          <a:prstGeom prst="rect">
            <a:avLst/>
          </a:prstGeom>
        </p:spPr>
      </p:pic>
    </p:spTree>
    <p:extLst>
      <p:ext uri="{BB962C8B-B14F-4D97-AF65-F5344CB8AC3E}">
        <p14:creationId xmlns:p14="http://schemas.microsoft.com/office/powerpoint/2010/main" val="80495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1539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Abadi</vt:lpstr>
      <vt:lpstr>Arial</vt:lpstr>
      <vt:lpstr>Calibri</vt:lpstr>
      <vt:lpstr>Calibri Light</vt:lpstr>
      <vt:lpstr>freight-text-pro</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Khaneja, Tarun</dc:creator>
  <cp:lastModifiedBy>Hitain Kakkar</cp:lastModifiedBy>
  <cp:revision>128</cp:revision>
  <dcterms:created xsi:type="dcterms:W3CDTF">2023-12-04T10:08:12Z</dcterms:created>
  <dcterms:modified xsi:type="dcterms:W3CDTF">2023-12-06T03:39:04Z</dcterms:modified>
</cp:coreProperties>
</file>