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32"/>
  </p:notesMasterIdLst>
  <p:handoutMasterIdLst>
    <p:handoutMasterId r:id="rId33"/>
  </p:handoutMasterIdLst>
  <p:sldIdLst>
    <p:sldId id="271" r:id="rId2"/>
    <p:sldId id="272" r:id="rId3"/>
    <p:sldId id="273" r:id="rId4"/>
    <p:sldId id="274" r:id="rId5"/>
    <p:sldId id="275" r:id="rId6"/>
    <p:sldId id="301" r:id="rId7"/>
    <p:sldId id="302" r:id="rId8"/>
    <p:sldId id="303" r:id="rId9"/>
    <p:sldId id="304" r:id="rId10"/>
    <p:sldId id="305" r:id="rId11"/>
    <p:sldId id="276" r:id="rId12"/>
    <p:sldId id="298" r:id="rId13"/>
    <p:sldId id="299" r:id="rId14"/>
    <p:sldId id="300" r:id="rId15"/>
    <p:sldId id="278" r:id="rId16"/>
    <p:sldId id="287" r:id="rId17"/>
    <p:sldId id="28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91" r:id="rId27"/>
    <p:sldId id="292" r:id="rId28"/>
    <p:sldId id="293" r:id="rId29"/>
    <p:sldId id="294" r:id="rId30"/>
    <p:sldId id="29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86218" autoAdjust="0"/>
  </p:normalViewPr>
  <p:slideViewPr>
    <p:cSldViewPr>
      <p:cViewPr varScale="1">
        <p:scale>
          <a:sx n="82" d="100"/>
          <a:sy n="82" d="100"/>
        </p:scale>
        <p:origin x="1435" y="72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iuits-my.sharepoint.com/personal/z1938932_students_niu_edu/Documents/digital%20mastery%20of%20ike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DIGITAL MASTERY PERCENTAGE - IKEA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Sheet2!$A$2:$A$7</c:f>
              <c:strCache>
                <c:ptCount val="6"/>
                <c:pt idx="0">
                  <c:v>Leadership Capabilities</c:v>
                </c:pt>
                <c:pt idx="1">
                  <c:v>Digital Capabilities</c:v>
                </c:pt>
                <c:pt idx="2">
                  <c:v>Frame Challenge</c:v>
                </c:pt>
                <c:pt idx="3">
                  <c:v>Focus Investment</c:v>
                </c:pt>
                <c:pt idx="4">
                  <c:v>Sustain Transformation</c:v>
                </c:pt>
                <c:pt idx="5">
                  <c:v>Mobilize Organization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76</c:v>
                </c:pt>
                <c:pt idx="1">
                  <c:v>76</c:v>
                </c:pt>
                <c:pt idx="2">
                  <c:v>83</c:v>
                </c:pt>
                <c:pt idx="3">
                  <c:v>84</c:v>
                </c:pt>
                <c:pt idx="4">
                  <c:v>89</c:v>
                </c:pt>
                <c:pt idx="5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E4-49E7-AD40-AB298E227D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287850863"/>
        <c:axId val="287850031"/>
        <c:axId val="0"/>
      </c:bar3DChart>
      <c:catAx>
        <c:axId val="287850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850031"/>
        <c:crosses val="autoZero"/>
        <c:auto val="1"/>
        <c:lblAlgn val="ctr"/>
        <c:lblOffset val="100"/>
        <c:noMultiLvlLbl val="0"/>
      </c:catAx>
      <c:valAx>
        <c:axId val="287850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785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CF512-F5EB-4696-B277-4A6BD19E1B7A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DB8AFB-AF14-401D-9CFB-41171D87FE86}">
      <dgm:prSet custT="1"/>
      <dgm:spPr>
        <a:solidFill>
          <a:srgbClr val="FFFF66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474 IKEA stores in 64 market places</a:t>
          </a:r>
        </a:p>
      </dgm:t>
    </dgm:pt>
    <dgm:pt modelId="{0DBD6E61-6714-4331-924B-3C004AA0A804}" type="parTrans" cxnId="{2DC7DAF7-A1B4-4532-977D-EDA89D7D4F59}">
      <dgm:prSet/>
      <dgm:spPr/>
      <dgm:t>
        <a:bodyPr/>
        <a:lstStyle/>
        <a:p>
          <a:endParaRPr lang="en-US"/>
        </a:p>
      </dgm:t>
    </dgm:pt>
    <dgm:pt modelId="{EC34AC26-2BE4-405D-AFCA-D2CBBDBE4B3A}" type="sibTrans" cxnId="{2DC7DAF7-A1B4-4532-977D-EDA89D7D4F59}">
      <dgm:prSet/>
      <dgm:spPr/>
      <dgm:t>
        <a:bodyPr/>
        <a:lstStyle/>
        <a:p>
          <a:endParaRPr lang="en-US"/>
        </a:p>
      </dgm:t>
    </dgm:pt>
    <dgm:pt modelId="{12C83ACF-DBBB-4FEA-ACC1-757F6F6C4D56}">
      <dgm:prSet custT="1"/>
      <dgm:spPr>
        <a:solidFill>
          <a:srgbClr val="FFFF66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70000 employees in 42 countries</a:t>
          </a:r>
        </a:p>
      </dgm:t>
    </dgm:pt>
    <dgm:pt modelId="{2DC63C0C-FBCF-4F8F-A09B-23969A2A7797}" type="parTrans" cxnId="{00F10F4D-4C05-4796-ADF1-3D5C3D69DD62}">
      <dgm:prSet/>
      <dgm:spPr/>
      <dgm:t>
        <a:bodyPr/>
        <a:lstStyle/>
        <a:p>
          <a:endParaRPr lang="en-US"/>
        </a:p>
      </dgm:t>
    </dgm:pt>
    <dgm:pt modelId="{54721578-7937-414F-BF7B-B9901B6B4676}" type="sibTrans" cxnId="{00F10F4D-4C05-4796-ADF1-3D5C3D69DD62}">
      <dgm:prSet/>
      <dgm:spPr/>
      <dgm:t>
        <a:bodyPr/>
        <a:lstStyle/>
        <a:p>
          <a:endParaRPr lang="en-US"/>
        </a:p>
      </dgm:t>
    </dgm:pt>
    <dgm:pt modelId="{A9E14C10-52C5-475F-B178-740A6851AFD2}">
      <dgm:prSet custT="1"/>
      <dgm:spPr>
        <a:solidFill>
          <a:srgbClr val="FFFF66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€41.9 Billion</a:t>
          </a:r>
        </a:p>
      </dgm:t>
    </dgm:pt>
    <dgm:pt modelId="{A6C040E0-4FF4-4635-AEF5-BE5185C5BDB1}" type="parTrans" cxnId="{D8F67D92-60E4-4681-8637-B5A6BE87F401}">
      <dgm:prSet/>
      <dgm:spPr/>
      <dgm:t>
        <a:bodyPr/>
        <a:lstStyle/>
        <a:p>
          <a:endParaRPr lang="en-US"/>
        </a:p>
      </dgm:t>
    </dgm:pt>
    <dgm:pt modelId="{849C1E37-F4A3-4E48-9139-E82D8DB9D1BD}" type="sibTrans" cxnId="{D8F67D92-60E4-4681-8637-B5A6BE87F401}">
      <dgm:prSet/>
      <dgm:spPr/>
      <dgm:t>
        <a:bodyPr/>
        <a:lstStyle/>
        <a:p>
          <a:endParaRPr lang="en-US"/>
        </a:p>
      </dgm:t>
    </dgm:pt>
    <dgm:pt modelId="{8D1B144F-8950-473E-81BB-2D4B66F53B2C}" type="pres">
      <dgm:prSet presAssocID="{2B5CF512-F5EB-4696-B277-4A6BD19E1B7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CE7A0D9-40D9-4E08-861F-FCFF393C3624}" type="pres">
      <dgm:prSet presAssocID="{2B5CF512-F5EB-4696-B277-4A6BD19E1B7A}" presName="cycle" presStyleCnt="0"/>
      <dgm:spPr/>
    </dgm:pt>
    <dgm:pt modelId="{B42E2018-3028-4160-B04F-B96B38139AAF}" type="pres">
      <dgm:prSet presAssocID="{2B5CF512-F5EB-4696-B277-4A6BD19E1B7A}" presName="centerShape" presStyleCnt="0"/>
      <dgm:spPr/>
    </dgm:pt>
    <dgm:pt modelId="{0DF56492-44CD-49A5-96FE-25ADED7CAF05}" type="pres">
      <dgm:prSet presAssocID="{2B5CF512-F5EB-4696-B277-4A6BD19E1B7A}" presName="connSite" presStyleLbl="node1" presStyleIdx="0" presStyleCnt="4"/>
      <dgm:spPr/>
    </dgm:pt>
    <dgm:pt modelId="{16839AB8-38E5-4418-8C31-53C5BC0EE6E8}" type="pres">
      <dgm:prSet presAssocID="{2B5CF512-F5EB-4696-B277-4A6BD19E1B7A}" presName="visible" presStyleLbl="node1" presStyleIdx="0" presStyleCnt="4" custLinFactNeighborX="-18059" custLinFactNeighborY="7418"/>
      <dgm:spPr>
        <a:solidFill>
          <a:srgbClr val="002060"/>
        </a:solidFill>
      </dgm:spPr>
    </dgm:pt>
    <dgm:pt modelId="{40EC48D6-A1FE-4C4E-81CF-E7AC6ED8EF76}" type="pres">
      <dgm:prSet presAssocID="{0DBD6E61-6714-4331-924B-3C004AA0A804}" presName="Name25" presStyleLbl="parChTrans1D1" presStyleIdx="0" presStyleCnt="3"/>
      <dgm:spPr/>
    </dgm:pt>
    <dgm:pt modelId="{81168B93-C182-4DB1-BE25-C7C175B1F104}" type="pres">
      <dgm:prSet presAssocID="{B7DB8AFB-AF14-401D-9CFB-41171D87FE86}" presName="node" presStyleCnt="0"/>
      <dgm:spPr/>
    </dgm:pt>
    <dgm:pt modelId="{055A86DE-586E-44F4-A721-3546ACAE8AB3}" type="pres">
      <dgm:prSet presAssocID="{B7DB8AFB-AF14-401D-9CFB-41171D87FE86}" presName="parentNode" presStyleLbl="node1" presStyleIdx="1" presStyleCnt="4" custScaleX="126209" custScaleY="147764" custLinFactNeighborX="6732" custLinFactNeighborY="-19281">
        <dgm:presLayoutVars>
          <dgm:chMax val="1"/>
          <dgm:bulletEnabled val="1"/>
        </dgm:presLayoutVars>
      </dgm:prSet>
      <dgm:spPr/>
    </dgm:pt>
    <dgm:pt modelId="{60AB049E-08FC-4A6D-A696-013E67AF385C}" type="pres">
      <dgm:prSet presAssocID="{B7DB8AFB-AF14-401D-9CFB-41171D87FE86}" presName="childNode" presStyleLbl="revTx" presStyleIdx="0" presStyleCnt="0">
        <dgm:presLayoutVars>
          <dgm:bulletEnabled val="1"/>
        </dgm:presLayoutVars>
      </dgm:prSet>
      <dgm:spPr/>
    </dgm:pt>
    <dgm:pt modelId="{B54E0E12-5099-4447-8BD8-EDB2E4BBE33D}" type="pres">
      <dgm:prSet presAssocID="{2DC63C0C-FBCF-4F8F-A09B-23969A2A7797}" presName="Name25" presStyleLbl="parChTrans1D1" presStyleIdx="1" presStyleCnt="3"/>
      <dgm:spPr/>
    </dgm:pt>
    <dgm:pt modelId="{FE0AF019-8E45-4FB5-B2FB-2537F6B196DB}" type="pres">
      <dgm:prSet presAssocID="{12C83ACF-DBBB-4FEA-ACC1-757F6F6C4D56}" presName="node" presStyleCnt="0"/>
      <dgm:spPr/>
    </dgm:pt>
    <dgm:pt modelId="{BBD65B1D-CED2-4835-AFFF-A6A50042D653}" type="pres">
      <dgm:prSet presAssocID="{12C83ACF-DBBB-4FEA-ACC1-757F6F6C4D56}" presName="parentNode" presStyleLbl="node1" presStyleIdx="2" presStyleCnt="4" custScaleX="167254" custScaleY="197601" custLinFactX="30242" custLinFactNeighborX="100000" custLinFactNeighborY="-17049">
        <dgm:presLayoutVars>
          <dgm:chMax val="1"/>
          <dgm:bulletEnabled val="1"/>
        </dgm:presLayoutVars>
      </dgm:prSet>
      <dgm:spPr/>
    </dgm:pt>
    <dgm:pt modelId="{6DB287E9-FB77-4280-BF6D-2254C18F9134}" type="pres">
      <dgm:prSet presAssocID="{12C83ACF-DBBB-4FEA-ACC1-757F6F6C4D56}" presName="childNode" presStyleLbl="revTx" presStyleIdx="0" presStyleCnt="0">
        <dgm:presLayoutVars>
          <dgm:bulletEnabled val="1"/>
        </dgm:presLayoutVars>
      </dgm:prSet>
      <dgm:spPr/>
    </dgm:pt>
    <dgm:pt modelId="{AD95BF62-C7AE-4C74-B4EE-5C0723AC92AA}" type="pres">
      <dgm:prSet presAssocID="{A6C040E0-4FF4-4635-AEF5-BE5185C5BDB1}" presName="Name25" presStyleLbl="parChTrans1D1" presStyleIdx="2" presStyleCnt="3"/>
      <dgm:spPr/>
    </dgm:pt>
    <dgm:pt modelId="{5ABAC918-F0FF-4A1D-885D-4D66E9C1D6D9}" type="pres">
      <dgm:prSet presAssocID="{A9E14C10-52C5-475F-B178-740A6851AFD2}" presName="node" presStyleCnt="0"/>
      <dgm:spPr/>
    </dgm:pt>
    <dgm:pt modelId="{4A99F85A-1DF4-4F85-8F99-8F0602D5B184}" type="pres">
      <dgm:prSet presAssocID="{A9E14C10-52C5-475F-B178-740A6851AFD2}" presName="parentNode" presStyleLbl="node1" presStyleIdx="3" presStyleCnt="4" custScaleX="119297" custScaleY="134677" custLinFactNeighborX="40706" custLinFactNeighborY="7044">
        <dgm:presLayoutVars>
          <dgm:chMax val="1"/>
          <dgm:bulletEnabled val="1"/>
        </dgm:presLayoutVars>
      </dgm:prSet>
      <dgm:spPr/>
    </dgm:pt>
    <dgm:pt modelId="{3A329AA8-FDC3-46B8-88EC-868AC76D2216}" type="pres">
      <dgm:prSet presAssocID="{A9E14C10-52C5-475F-B178-740A6851AFD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E592B18-7D3B-47AA-9889-53AD30509696}" type="presOf" srcId="{2DC63C0C-FBCF-4F8F-A09B-23969A2A7797}" destId="{B54E0E12-5099-4447-8BD8-EDB2E4BBE33D}" srcOrd="0" destOrd="0" presId="urn:microsoft.com/office/officeart/2005/8/layout/radial2"/>
    <dgm:cxn modelId="{00F10F4D-4C05-4796-ADF1-3D5C3D69DD62}" srcId="{2B5CF512-F5EB-4696-B277-4A6BD19E1B7A}" destId="{12C83ACF-DBBB-4FEA-ACC1-757F6F6C4D56}" srcOrd="1" destOrd="0" parTransId="{2DC63C0C-FBCF-4F8F-A09B-23969A2A7797}" sibTransId="{54721578-7937-414F-BF7B-B9901B6B4676}"/>
    <dgm:cxn modelId="{E9383857-D5B2-4525-AE12-D3DC9450E574}" type="presOf" srcId="{A6C040E0-4FF4-4635-AEF5-BE5185C5BDB1}" destId="{AD95BF62-C7AE-4C74-B4EE-5C0723AC92AA}" srcOrd="0" destOrd="0" presId="urn:microsoft.com/office/officeart/2005/8/layout/radial2"/>
    <dgm:cxn modelId="{4BE44085-1223-46D3-A086-055CE44BD41F}" type="presOf" srcId="{B7DB8AFB-AF14-401D-9CFB-41171D87FE86}" destId="{055A86DE-586E-44F4-A721-3546ACAE8AB3}" srcOrd="0" destOrd="0" presId="urn:microsoft.com/office/officeart/2005/8/layout/radial2"/>
    <dgm:cxn modelId="{61100A86-2EC1-42AC-B9EB-0B61D9C53426}" type="presOf" srcId="{2B5CF512-F5EB-4696-B277-4A6BD19E1B7A}" destId="{8D1B144F-8950-473E-81BB-2D4B66F53B2C}" srcOrd="0" destOrd="0" presId="urn:microsoft.com/office/officeart/2005/8/layout/radial2"/>
    <dgm:cxn modelId="{D8F67D92-60E4-4681-8637-B5A6BE87F401}" srcId="{2B5CF512-F5EB-4696-B277-4A6BD19E1B7A}" destId="{A9E14C10-52C5-475F-B178-740A6851AFD2}" srcOrd="2" destOrd="0" parTransId="{A6C040E0-4FF4-4635-AEF5-BE5185C5BDB1}" sibTransId="{849C1E37-F4A3-4E48-9139-E82D8DB9D1BD}"/>
    <dgm:cxn modelId="{56C262AC-448B-4E35-8CA8-3C86F57E824C}" type="presOf" srcId="{12C83ACF-DBBB-4FEA-ACC1-757F6F6C4D56}" destId="{BBD65B1D-CED2-4835-AFFF-A6A50042D653}" srcOrd="0" destOrd="0" presId="urn:microsoft.com/office/officeart/2005/8/layout/radial2"/>
    <dgm:cxn modelId="{F6DCF3C3-BEDE-4D7E-BE76-C9B63C93E62E}" type="presOf" srcId="{0DBD6E61-6714-4331-924B-3C004AA0A804}" destId="{40EC48D6-A1FE-4C4E-81CF-E7AC6ED8EF76}" srcOrd="0" destOrd="0" presId="urn:microsoft.com/office/officeart/2005/8/layout/radial2"/>
    <dgm:cxn modelId="{8F767EF6-B560-4F07-8A9D-131E3986DF5D}" type="presOf" srcId="{A9E14C10-52C5-475F-B178-740A6851AFD2}" destId="{4A99F85A-1DF4-4F85-8F99-8F0602D5B184}" srcOrd="0" destOrd="0" presId="urn:microsoft.com/office/officeart/2005/8/layout/radial2"/>
    <dgm:cxn modelId="{2DC7DAF7-A1B4-4532-977D-EDA89D7D4F59}" srcId="{2B5CF512-F5EB-4696-B277-4A6BD19E1B7A}" destId="{B7DB8AFB-AF14-401D-9CFB-41171D87FE86}" srcOrd="0" destOrd="0" parTransId="{0DBD6E61-6714-4331-924B-3C004AA0A804}" sibTransId="{EC34AC26-2BE4-405D-AFCA-D2CBBDBE4B3A}"/>
    <dgm:cxn modelId="{8746ABE3-6DEE-46E5-9A4F-D00134978D55}" type="presParOf" srcId="{8D1B144F-8950-473E-81BB-2D4B66F53B2C}" destId="{8CE7A0D9-40D9-4E08-861F-FCFF393C3624}" srcOrd="0" destOrd="0" presId="urn:microsoft.com/office/officeart/2005/8/layout/radial2"/>
    <dgm:cxn modelId="{825EFDD7-C53A-4C3E-9B02-8631C7D84E4D}" type="presParOf" srcId="{8CE7A0D9-40D9-4E08-861F-FCFF393C3624}" destId="{B42E2018-3028-4160-B04F-B96B38139AAF}" srcOrd="0" destOrd="0" presId="urn:microsoft.com/office/officeart/2005/8/layout/radial2"/>
    <dgm:cxn modelId="{308B8AC4-D6D0-43B4-BEC8-EDC0F0AEEA7E}" type="presParOf" srcId="{B42E2018-3028-4160-B04F-B96B38139AAF}" destId="{0DF56492-44CD-49A5-96FE-25ADED7CAF05}" srcOrd="0" destOrd="0" presId="urn:microsoft.com/office/officeart/2005/8/layout/radial2"/>
    <dgm:cxn modelId="{1CD0FFAD-581C-442C-B085-447953BE2526}" type="presParOf" srcId="{B42E2018-3028-4160-B04F-B96B38139AAF}" destId="{16839AB8-38E5-4418-8C31-53C5BC0EE6E8}" srcOrd="1" destOrd="0" presId="urn:microsoft.com/office/officeart/2005/8/layout/radial2"/>
    <dgm:cxn modelId="{D4918F63-F639-453D-8ECB-7BC8EDF1671A}" type="presParOf" srcId="{8CE7A0D9-40D9-4E08-861F-FCFF393C3624}" destId="{40EC48D6-A1FE-4C4E-81CF-E7AC6ED8EF76}" srcOrd="1" destOrd="0" presId="urn:microsoft.com/office/officeart/2005/8/layout/radial2"/>
    <dgm:cxn modelId="{8A658FC7-0B20-402E-AE95-5F1B43BC4CE8}" type="presParOf" srcId="{8CE7A0D9-40D9-4E08-861F-FCFF393C3624}" destId="{81168B93-C182-4DB1-BE25-C7C175B1F104}" srcOrd="2" destOrd="0" presId="urn:microsoft.com/office/officeart/2005/8/layout/radial2"/>
    <dgm:cxn modelId="{971341A7-1A2C-49B2-A657-0DBFBADB6160}" type="presParOf" srcId="{81168B93-C182-4DB1-BE25-C7C175B1F104}" destId="{055A86DE-586E-44F4-A721-3546ACAE8AB3}" srcOrd="0" destOrd="0" presId="urn:microsoft.com/office/officeart/2005/8/layout/radial2"/>
    <dgm:cxn modelId="{A2486DF8-5555-4347-8683-FBFEBAE298D2}" type="presParOf" srcId="{81168B93-C182-4DB1-BE25-C7C175B1F104}" destId="{60AB049E-08FC-4A6D-A696-013E67AF385C}" srcOrd="1" destOrd="0" presId="urn:microsoft.com/office/officeart/2005/8/layout/radial2"/>
    <dgm:cxn modelId="{F65EF254-E1B7-4B4A-B7BB-8A49301091B3}" type="presParOf" srcId="{8CE7A0D9-40D9-4E08-861F-FCFF393C3624}" destId="{B54E0E12-5099-4447-8BD8-EDB2E4BBE33D}" srcOrd="3" destOrd="0" presId="urn:microsoft.com/office/officeart/2005/8/layout/radial2"/>
    <dgm:cxn modelId="{F8519BA7-411B-4DF2-945C-17D8809FD383}" type="presParOf" srcId="{8CE7A0D9-40D9-4E08-861F-FCFF393C3624}" destId="{FE0AF019-8E45-4FB5-B2FB-2537F6B196DB}" srcOrd="4" destOrd="0" presId="urn:microsoft.com/office/officeart/2005/8/layout/radial2"/>
    <dgm:cxn modelId="{4F4CEB97-F520-41D5-97C5-B71D5C245006}" type="presParOf" srcId="{FE0AF019-8E45-4FB5-B2FB-2537F6B196DB}" destId="{BBD65B1D-CED2-4835-AFFF-A6A50042D653}" srcOrd="0" destOrd="0" presId="urn:microsoft.com/office/officeart/2005/8/layout/radial2"/>
    <dgm:cxn modelId="{282D38D9-9B27-490F-9D01-576E2A7FC2A9}" type="presParOf" srcId="{FE0AF019-8E45-4FB5-B2FB-2537F6B196DB}" destId="{6DB287E9-FB77-4280-BF6D-2254C18F9134}" srcOrd="1" destOrd="0" presId="urn:microsoft.com/office/officeart/2005/8/layout/radial2"/>
    <dgm:cxn modelId="{668AE98A-6C6C-4984-AF1A-DD879A3298BF}" type="presParOf" srcId="{8CE7A0D9-40D9-4E08-861F-FCFF393C3624}" destId="{AD95BF62-C7AE-4C74-B4EE-5C0723AC92AA}" srcOrd="5" destOrd="0" presId="urn:microsoft.com/office/officeart/2005/8/layout/radial2"/>
    <dgm:cxn modelId="{782FD349-09DD-45D2-A544-20084BBE311A}" type="presParOf" srcId="{8CE7A0D9-40D9-4E08-861F-FCFF393C3624}" destId="{5ABAC918-F0FF-4A1D-885D-4D66E9C1D6D9}" srcOrd="6" destOrd="0" presId="urn:microsoft.com/office/officeart/2005/8/layout/radial2"/>
    <dgm:cxn modelId="{8C54BB76-0978-4F11-9700-BAB32F685143}" type="presParOf" srcId="{5ABAC918-F0FF-4A1D-885D-4D66E9C1D6D9}" destId="{4A99F85A-1DF4-4F85-8F99-8F0602D5B184}" srcOrd="0" destOrd="0" presId="urn:microsoft.com/office/officeart/2005/8/layout/radial2"/>
    <dgm:cxn modelId="{E1912204-6E8B-44FC-9D03-163BE4388227}" type="presParOf" srcId="{5ABAC918-F0FF-4A1D-885D-4D66E9C1D6D9}" destId="{3A329AA8-FDC3-46B8-88EC-868AC76D221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38BEE-8BF6-464F-B485-64B3C7A6AC79}" type="doc">
      <dgm:prSet loTypeId="urn:microsoft.com/office/officeart/2005/8/layout/vList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558A0-214E-46FF-9371-BE1EB98F853B}">
      <dgm:prSet custT="1"/>
      <dgm:spPr/>
      <dgm:t>
        <a:bodyPr/>
        <a:lstStyle/>
        <a:p>
          <a:pPr algn="l">
            <a:lnSpc>
              <a:spcPct val="90000"/>
            </a:lnSpc>
          </a:pPr>
          <a:endParaRPr lang="en-US" sz="2000" b="1" dirty="0"/>
        </a:p>
        <a:p>
          <a:pPr algn="l">
            <a:lnSpc>
              <a:spcPct val="90000"/>
            </a:lnSpc>
          </a:pPr>
          <a:r>
            <a:rPr lang="en-US" sz="2800" b="1" dirty="0"/>
            <a:t>How well does Ikea building its digital capabilities?</a:t>
          </a:r>
        </a:p>
      </dgm:t>
    </dgm:pt>
    <dgm:pt modelId="{AB07BBF1-9090-4AD2-9BFB-07AB29AFAAC9}" type="sibTrans" cxnId="{D616557A-DC50-4F47-B5EB-EEB018F802DB}">
      <dgm:prSet/>
      <dgm:spPr/>
      <dgm:t>
        <a:bodyPr/>
        <a:lstStyle/>
        <a:p>
          <a:endParaRPr lang="en-US"/>
        </a:p>
      </dgm:t>
    </dgm:pt>
    <dgm:pt modelId="{ACB1594B-1E68-4158-8C30-779FB78A675B}" type="parTrans" cxnId="{D616557A-DC50-4F47-B5EB-EEB018F802DB}">
      <dgm:prSet/>
      <dgm:spPr/>
      <dgm:t>
        <a:bodyPr/>
        <a:lstStyle/>
        <a:p>
          <a:endParaRPr lang="en-US"/>
        </a:p>
      </dgm:t>
    </dgm:pt>
    <dgm:pt modelId="{E04B31FF-9369-48A5-A992-0CA4428B3DAA}">
      <dgm:prSet custT="1"/>
      <dgm:spPr/>
      <dgm:t>
        <a:bodyPr/>
        <a:lstStyle/>
        <a:p>
          <a:pPr algn="just">
            <a:lnSpc>
              <a:spcPct val="200000"/>
            </a:lnSpc>
          </a:pPr>
          <a:r>
            <a:rPr lang="en-US" sz="1800" dirty="0" err="1"/>
            <a:t>ARKit</a:t>
          </a:r>
          <a:r>
            <a:rPr lang="en-US" sz="1800" dirty="0"/>
            <a:t> app for iOS 11</a:t>
          </a:r>
        </a:p>
      </dgm:t>
    </dgm:pt>
    <dgm:pt modelId="{1F4BC710-4D7A-4049-83F8-602775E38248}" type="sibTrans" cxnId="{D407B035-390C-47DB-A457-5FAAD741C270}">
      <dgm:prSet/>
      <dgm:spPr/>
      <dgm:t>
        <a:bodyPr/>
        <a:lstStyle/>
        <a:p>
          <a:endParaRPr lang="en-US"/>
        </a:p>
      </dgm:t>
    </dgm:pt>
    <dgm:pt modelId="{786D2C1C-821C-49C2-92B3-A8ECD07D1D16}" type="parTrans" cxnId="{D407B035-390C-47DB-A457-5FAAD741C270}">
      <dgm:prSet/>
      <dgm:spPr/>
      <dgm:t>
        <a:bodyPr/>
        <a:lstStyle/>
        <a:p>
          <a:endParaRPr lang="en-US"/>
        </a:p>
      </dgm:t>
    </dgm:pt>
    <dgm:pt modelId="{18268F17-FA90-4F54-990F-CA7383D986A9}">
      <dgm:prSet custT="1"/>
      <dgm:spPr/>
      <dgm:t>
        <a:bodyPr/>
        <a:lstStyle/>
        <a:p>
          <a:pPr algn="just">
            <a:lnSpc>
              <a:spcPct val="200000"/>
            </a:lnSpc>
          </a:pPr>
          <a:r>
            <a:rPr lang="en-US" sz="1800" dirty="0"/>
            <a:t>Email Marketing and Mobile marketing</a:t>
          </a:r>
        </a:p>
      </dgm:t>
    </dgm:pt>
    <dgm:pt modelId="{7E7A5CF9-012E-4A90-9B82-0DFCF6A2295B}" type="sibTrans" cxnId="{CC40FC7D-A449-4E7A-89FC-B9F787CD09F5}">
      <dgm:prSet/>
      <dgm:spPr/>
      <dgm:t>
        <a:bodyPr/>
        <a:lstStyle/>
        <a:p>
          <a:endParaRPr lang="en-US"/>
        </a:p>
      </dgm:t>
    </dgm:pt>
    <dgm:pt modelId="{FDA2DFEC-B845-4D1C-BA8F-F7DF202788EA}" type="parTrans" cxnId="{CC40FC7D-A449-4E7A-89FC-B9F787CD09F5}">
      <dgm:prSet/>
      <dgm:spPr/>
      <dgm:t>
        <a:bodyPr/>
        <a:lstStyle/>
        <a:p>
          <a:endParaRPr lang="en-US"/>
        </a:p>
      </dgm:t>
    </dgm:pt>
    <dgm:pt modelId="{55A14860-3606-4889-A87A-C16F3C26D0D0}">
      <dgm:prSet custT="1"/>
      <dgm:spPr/>
      <dgm:t>
        <a:bodyPr/>
        <a:lstStyle/>
        <a:p>
          <a:pPr algn="just">
            <a:lnSpc>
              <a:spcPct val="200000"/>
            </a:lnSpc>
          </a:pPr>
          <a:r>
            <a:rPr lang="en-US" sz="1800" dirty="0"/>
            <a:t>AI chatbots, emails, and websites</a:t>
          </a:r>
        </a:p>
      </dgm:t>
    </dgm:pt>
    <dgm:pt modelId="{B833BF3B-745C-45CE-A9ED-417087DFEFCD}" type="sibTrans" cxnId="{30895CD7-9924-4434-986A-80BAD25863A0}">
      <dgm:prSet/>
      <dgm:spPr/>
      <dgm:t>
        <a:bodyPr/>
        <a:lstStyle/>
        <a:p>
          <a:endParaRPr lang="en-US"/>
        </a:p>
      </dgm:t>
    </dgm:pt>
    <dgm:pt modelId="{DD6F0DAE-8AEB-4337-95AC-33C197598CE5}" type="parTrans" cxnId="{30895CD7-9924-4434-986A-80BAD25863A0}">
      <dgm:prSet/>
      <dgm:spPr/>
      <dgm:t>
        <a:bodyPr/>
        <a:lstStyle/>
        <a:p>
          <a:endParaRPr lang="en-US"/>
        </a:p>
      </dgm:t>
    </dgm:pt>
    <dgm:pt modelId="{35B64BE4-0CE8-48D5-9295-469F8CA3E705}">
      <dgm:prSet custT="1"/>
      <dgm:spPr/>
      <dgm:t>
        <a:bodyPr/>
        <a:lstStyle/>
        <a:p>
          <a:pPr algn="just">
            <a:lnSpc>
              <a:spcPct val="200000"/>
            </a:lnSpc>
          </a:pPr>
          <a:r>
            <a:rPr lang="en-US" sz="1800" dirty="0"/>
            <a:t>Product recommendation using smarter analytics</a:t>
          </a:r>
        </a:p>
      </dgm:t>
    </dgm:pt>
    <dgm:pt modelId="{29E080A7-C39E-4C35-BB0F-E219ECB9678E}" type="sibTrans" cxnId="{0D6764E1-0156-40DA-B9FD-743D39C38E9C}">
      <dgm:prSet/>
      <dgm:spPr/>
      <dgm:t>
        <a:bodyPr/>
        <a:lstStyle/>
        <a:p>
          <a:endParaRPr lang="en-US"/>
        </a:p>
      </dgm:t>
    </dgm:pt>
    <dgm:pt modelId="{5912D442-F1E7-409F-8B95-7BEF053C448D}" type="parTrans" cxnId="{0D6764E1-0156-40DA-B9FD-743D39C38E9C}">
      <dgm:prSet/>
      <dgm:spPr/>
      <dgm:t>
        <a:bodyPr/>
        <a:lstStyle/>
        <a:p>
          <a:endParaRPr lang="en-US"/>
        </a:p>
      </dgm:t>
    </dgm:pt>
    <dgm:pt modelId="{7CDF378D-49E0-4314-A99C-6BF758D28B02}" type="pres">
      <dgm:prSet presAssocID="{17838BEE-8BF6-464F-B485-64B3C7A6AC79}" presName="linear" presStyleCnt="0">
        <dgm:presLayoutVars>
          <dgm:dir/>
          <dgm:resizeHandles val="exact"/>
        </dgm:presLayoutVars>
      </dgm:prSet>
      <dgm:spPr/>
    </dgm:pt>
    <dgm:pt modelId="{0FDD4463-B994-41ED-BFFB-8D8EDF640245}" type="pres">
      <dgm:prSet presAssocID="{F61558A0-214E-46FF-9371-BE1EB98F853B}" presName="comp" presStyleCnt="0"/>
      <dgm:spPr/>
    </dgm:pt>
    <dgm:pt modelId="{F749CD51-671F-4EB1-B59D-F9AE36A705CE}" type="pres">
      <dgm:prSet presAssocID="{F61558A0-214E-46FF-9371-BE1EB98F853B}" presName="box" presStyleLbl="node1" presStyleIdx="0" presStyleCnt="1"/>
      <dgm:spPr/>
    </dgm:pt>
    <dgm:pt modelId="{2B4C3300-09D6-49F2-A8DE-CF3A9386BB21}" type="pres">
      <dgm:prSet presAssocID="{F61558A0-214E-46FF-9371-BE1EB98F853B}" presName="img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3D Hologram from iPad"/>
        </a:ext>
      </dgm:extLst>
    </dgm:pt>
    <dgm:pt modelId="{ACD6033D-F4ED-448C-96DE-20CF495222A9}" type="pres">
      <dgm:prSet presAssocID="{F61558A0-214E-46FF-9371-BE1EB98F853B}" presName="text" presStyleLbl="node1" presStyleIdx="0" presStyleCnt="1">
        <dgm:presLayoutVars>
          <dgm:bulletEnabled val="1"/>
        </dgm:presLayoutVars>
      </dgm:prSet>
      <dgm:spPr/>
    </dgm:pt>
  </dgm:ptLst>
  <dgm:cxnLst>
    <dgm:cxn modelId="{EB391324-F173-45A3-B8BE-9929DB443DFC}" type="presOf" srcId="{E04B31FF-9369-48A5-A992-0CA4428B3DAA}" destId="{ACD6033D-F4ED-448C-96DE-20CF495222A9}" srcOrd="1" destOrd="1" presId="urn:microsoft.com/office/officeart/2005/8/layout/vList4"/>
    <dgm:cxn modelId="{ABD8AD33-6501-43B0-8745-579B9E01DC45}" type="presOf" srcId="{17838BEE-8BF6-464F-B485-64B3C7A6AC79}" destId="{7CDF378D-49E0-4314-A99C-6BF758D28B02}" srcOrd="0" destOrd="0" presId="urn:microsoft.com/office/officeart/2005/8/layout/vList4"/>
    <dgm:cxn modelId="{D407B035-390C-47DB-A457-5FAAD741C270}" srcId="{F61558A0-214E-46FF-9371-BE1EB98F853B}" destId="{E04B31FF-9369-48A5-A992-0CA4428B3DAA}" srcOrd="0" destOrd="0" parTransId="{786D2C1C-821C-49C2-92B3-A8ECD07D1D16}" sibTransId="{1F4BC710-4D7A-4049-83F8-602775E38248}"/>
    <dgm:cxn modelId="{D2F8473C-3131-4F6C-937A-401E492391B0}" type="presOf" srcId="{E04B31FF-9369-48A5-A992-0CA4428B3DAA}" destId="{F749CD51-671F-4EB1-B59D-F9AE36A705CE}" srcOrd="0" destOrd="1" presId="urn:microsoft.com/office/officeart/2005/8/layout/vList4"/>
    <dgm:cxn modelId="{6F619C64-487F-4415-9E90-8DC04E1E0523}" type="presOf" srcId="{F61558A0-214E-46FF-9371-BE1EB98F853B}" destId="{F749CD51-671F-4EB1-B59D-F9AE36A705CE}" srcOrd="0" destOrd="0" presId="urn:microsoft.com/office/officeart/2005/8/layout/vList4"/>
    <dgm:cxn modelId="{D616557A-DC50-4F47-B5EB-EEB018F802DB}" srcId="{17838BEE-8BF6-464F-B485-64B3C7A6AC79}" destId="{F61558A0-214E-46FF-9371-BE1EB98F853B}" srcOrd="0" destOrd="0" parTransId="{ACB1594B-1E68-4158-8C30-779FB78A675B}" sibTransId="{AB07BBF1-9090-4AD2-9BFB-07AB29AFAAC9}"/>
    <dgm:cxn modelId="{CC40FC7D-A449-4E7A-89FC-B9F787CD09F5}" srcId="{F61558A0-214E-46FF-9371-BE1EB98F853B}" destId="{18268F17-FA90-4F54-990F-CA7383D986A9}" srcOrd="1" destOrd="0" parTransId="{FDA2DFEC-B845-4D1C-BA8F-F7DF202788EA}" sibTransId="{7E7A5CF9-012E-4A90-9B82-0DFCF6A2295B}"/>
    <dgm:cxn modelId="{C082A681-9E48-4D0A-BAB3-FEE4058DFEEF}" type="presOf" srcId="{55A14860-3606-4889-A87A-C16F3C26D0D0}" destId="{ACD6033D-F4ED-448C-96DE-20CF495222A9}" srcOrd="1" destOrd="3" presId="urn:microsoft.com/office/officeart/2005/8/layout/vList4"/>
    <dgm:cxn modelId="{A2826B8B-4DCB-4848-A748-AEEAC935AB50}" type="presOf" srcId="{18268F17-FA90-4F54-990F-CA7383D986A9}" destId="{F749CD51-671F-4EB1-B59D-F9AE36A705CE}" srcOrd="0" destOrd="2" presId="urn:microsoft.com/office/officeart/2005/8/layout/vList4"/>
    <dgm:cxn modelId="{008532A9-A18F-4079-85BF-CC067C031BB5}" type="presOf" srcId="{18268F17-FA90-4F54-990F-CA7383D986A9}" destId="{ACD6033D-F4ED-448C-96DE-20CF495222A9}" srcOrd="1" destOrd="2" presId="urn:microsoft.com/office/officeart/2005/8/layout/vList4"/>
    <dgm:cxn modelId="{2C6668A9-0207-45A6-A883-C79064B72F9C}" type="presOf" srcId="{55A14860-3606-4889-A87A-C16F3C26D0D0}" destId="{F749CD51-671F-4EB1-B59D-F9AE36A705CE}" srcOrd="0" destOrd="3" presId="urn:microsoft.com/office/officeart/2005/8/layout/vList4"/>
    <dgm:cxn modelId="{5874C7AE-6D5D-47EA-99EA-7D45B255AF15}" type="presOf" srcId="{35B64BE4-0CE8-48D5-9295-469F8CA3E705}" destId="{ACD6033D-F4ED-448C-96DE-20CF495222A9}" srcOrd="1" destOrd="4" presId="urn:microsoft.com/office/officeart/2005/8/layout/vList4"/>
    <dgm:cxn modelId="{7E44E9D2-0EB6-44D2-89CA-4465C22BB820}" type="presOf" srcId="{35B64BE4-0CE8-48D5-9295-469F8CA3E705}" destId="{F749CD51-671F-4EB1-B59D-F9AE36A705CE}" srcOrd="0" destOrd="4" presId="urn:microsoft.com/office/officeart/2005/8/layout/vList4"/>
    <dgm:cxn modelId="{30895CD7-9924-4434-986A-80BAD25863A0}" srcId="{F61558A0-214E-46FF-9371-BE1EB98F853B}" destId="{55A14860-3606-4889-A87A-C16F3C26D0D0}" srcOrd="2" destOrd="0" parTransId="{DD6F0DAE-8AEB-4337-95AC-33C197598CE5}" sibTransId="{B833BF3B-745C-45CE-A9ED-417087DFEFCD}"/>
    <dgm:cxn modelId="{0D6764E1-0156-40DA-B9FD-743D39C38E9C}" srcId="{F61558A0-214E-46FF-9371-BE1EB98F853B}" destId="{35B64BE4-0CE8-48D5-9295-469F8CA3E705}" srcOrd="3" destOrd="0" parTransId="{5912D442-F1E7-409F-8B95-7BEF053C448D}" sibTransId="{29E080A7-C39E-4C35-BB0F-E219ECB9678E}"/>
    <dgm:cxn modelId="{9A384EFB-BC2E-420A-A88F-EB0F27B088E8}" type="presOf" srcId="{F61558A0-214E-46FF-9371-BE1EB98F853B}" destId="{ACD6033D-F4ED-448C-96DE-20CF495222A9}" srcOrd="1" destOrd="0" presId="urn:microsoft.com/office/officeart/2005/8/layout/vList4"/>
    <dgm:cxn modelId="{E1B65866-2B23-472D-81E7-808667DDDEE4}" type="presParOf" srcId="{7CDF378D-49E0-4314-A99C-6BF758D28B02}" destId="{0FDD4463-B994-41ED-BFFB-8D8EDF640245}" srcOrd="0" destOrd="0" presId="urn:microsoft.com/office/officeart/2005/8/layout/vList4"/>
    <dgm:cxn modelId="{18783255-627A-45C8-A98F-6359FBEC6E24}" type="presParOf" srcId="{0FDD4463-B994-41ED-BFFB-8D8EDF640245}" destId="{F749CD51-671F-4EB1-B59D-F9AE36A705CE}" srcOrd="0" destOrd="0" presId="urn:microsoft.com/office/officeart/2005/8/layout/vList4"/>
    <dgm:cxn modelId="{07009A4A-5482-474A-A9FD-CDBD2C89E024}" type="presParOf" srcId="{0FDD4463-B994-41ED-BFFB-8D8EDF640245}" destId="{2B4C3300-09D6-49F2-A8DE-CF3A9386BB21}" srcOrd="1" destOrd="0" presId="urn:microsoft.com/office/officeart/2005/8/layout/vList4"/>
    <dgm:cxn modelId="{818E1E3A-B863-4917-ADFB-6324B1D74640}" type="presParOf" srcId="{0FDD4463-B994-41ED-BFFB-8D8EDF640245}" destId="{ACD6033D-F4ED-448C-96DE-20CF495222A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1B9E02-3DF4-4D11-B336-7B5F4B766BC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DF07F1-D2D9-4268-9747-514E1B32B3D5}">
      <dgm:prSet/>
      <dgm:spPr/>
      <dgm:t>
        <a:bodyPr/>
        <a:lstStyle/>
        <a:p>
          <a:r>
            <a:rPr lang="en-US"/>
            <a:t>Do they understand starting point? </a:t>
          </a:r>
        </a:p>
      </dgm:t>
    </dgm:pt>
    <dgm:pt modelId="{74E43289-CA2B-4D97-AB7B-7F20B3F36779}" type="parTrans" cxnId="{BBCFB7DC-5497-450B-8142-93313307584A}">
      <dgm:prSet/>
      <dgm:spPr/>
      <dgm:t>
        <a:bodyPr/>
        <a:lstStyle/>
        <a:p>
          <a:endParaRPr lang="en-US"/>
        </a:p>
      </dgm:t>
    </dgm:pt>
    <dgm:pt modelId="{27B3CD52-F3A6-46FF-98BE-D7EB52CFBEEB}" type="sibTrans" cxnId="{BBCFB7DC-5497-450B-8142-93313307584A}">
      <dgm:prSet/>
      <dgm:spPr/>
      <dgm:t>
        <a:bodyPr/>
        <a:lstStyle/>
        <a:p>
          <a:endParaRPr lang="en-US"/>
        </a:p>
      </dgm:t>
    </dgm:pt>
    <dgm:pt modelId="{3EBC3C16-9D2B-4D64-8C4B-25745DCC233F}">
      <dgm:prSet/>
      <dgm:spPr/>
      <dgm:t>
        <a:bodyPr/>
        <a:lstStyle/>
        <a:p>
          <a:r>
            <a:rPr lang="en-US"/>
            <a:t>Is the top team aligned around a shared digital vision? </a:t>
          </a:r>
        </a:p>
      </dgm:t>
    </dgm:pt>
    <dgm:pt modelId="{6CCF8645-45B2-489D-B144-5A8851BE1E43}" type="parTrans" cxnId="{9D566C0E-4CBF-44CA-A17A-34835DAA26F8}">
      <dgm:prSet/>
      <dgm:spPr/>
      <dgm:t>
        <a:bodyPr/>
        <a:lstStyle/>
        <a:p>
          <a:endParaRPr lang="en-US"/>
        </a:p>
      </dgm:t>
    </dgm:pt>
    <dgm:pt modelId="{9A2A538D-E495-4BEB-98B0-2986A180E929}" type="sibTrans" cxnId="{9D566C0E-4CBF-44CA-A17A-34835DAA26F8}">
      <dgm:prSet/>
      <dgm:spPr/>
      <dgm:t>
        <a:bodyPr/>
        <a:lstStyle/>
        <a:p>
          <a:endParaRPr lang="en-US"/>
        </a:p>
      </dgm:t>
    </dgm:pt>
    <dgm:pt modelId="{55D7C5CF-E4BA-4100-8AB2-770BD6693AC7}">
      <dgm:prSet/>
      <dgm:spPr/>
      <dgm:t>
        <a:bodyPr/>
        <a:lstStyle/>
        <a:p>
          <a:r>
            <a:rPr lang="en-US"/>
            <a:t>Do they understand their starting point?</a:t>
          </a:r>
        </a:p>
      </dgm:t>
    </dgm:pt>
    <dgm:pt modelId="{69BF1F3E-166F-4B28-B073-7A26EBEA61C8}" type="parTrans" cxnId="{667C22FF-8F16-4B1F-9511-40FD3CDDBD76}">
      <dgm:prSet/>
      <dgm:spPr/>
      <dgm:t>
        <a:bodyPr/>
        <a:lstStyle/>
        <a:p>
          <a:endParaRPr lang="en-US"/>
        </a:p>
      </dgm:t>
    </dgm:pt>
    <dgm:pt modelId="{5F5BA843-0EF9-441D-A0E7-AB37C4974F8B}" type="sibTrans" cxnId="{667C22FF-8F16-4B1F-9511-40FD3CDDBD76}">
      <dgm:prSet/>
      <dgm:spPr/>
      <dgm:t>
        <a:bodyPr/>
        <a:lstStyle/>
        <a:p>
          <a:endParaRPr lang="en-US"/>
        </a:p>
      </dgm:t>
    </dgm:pt>
    <dgm:pt modelId="{74ED23F0-0EEF-48EC-9E68-41F5E9379A0B}" type="pres">
      <dgm:prSet presAssocID="{251B9E02-3DF4-4D11-B336-7B5F4B766BC8}" presName="CompostProcess" presStyleCnt="0">
        <dgm:presLayoutVars>
          <dgm:dir/>
          <dgm:resizeHandles val="exact"/>
        </dgm:presLayoutVars>
      </dgm:prSet>
      <dgm:spPr/>
    </dgm:pt>
    <dgm:pt modelId="{8AFAB6D1-E9F6-43A6-8826-12E047C6D79B}" type="pres">
      <dgm:prSet presAssocID="{251B9E02-3DF4-4D11-B336-7B5F4B766BC8}" presName="arrow" presStyleLbl="bgShp" presStyleIdx="0" presStyleCnt="1"/>
      <dgm:spPr/>
    </dgm:pt>
    <dgm:pt modelId="{7E3127BB-1340-4BD5-B028-63173F15558F}" type="pres">
      <dgm:prSet presAssocID="{251B9E02-3DF4-4D11-B336-7B5F4B766BC8}" presName="linearProcess" presStyleCnt="0"/>
      <dgm:spPr/>
    </dgm:pt>
    <dgm:pt modelId="{B97A5746-4FED-4A65-BC6E-9BA8471372D1}" type="pres">
      <dgm:prSet presAssocID="{A4DF07F1-D2D9-4268-9747-514E1B32B3D5}" presName="textNode" presStyleLbl="node1" presStyleIdx="0" presStyleCnt="3">
        <dgm:presLayoutVars>
          <dgm:bulletEnabled val="1"/>
        </dgm:presLayoutVars>
      </dgm:prSet>
      <dgm:spPr/>
    </dgm:pt>
    <dgm:pt modelId="{51DED077-5130-4928-8D2B-DEFA3FA829F7}" type="pres">
      <dgm:prSet presAssocID="{27B3CD52-F3A6-46FF-98BE-D7EB52CFBEEB}" presName="sibTrans" presStyleCnt="0"/>
      <dgm:spPr/>
    </dgm:pt>
    <dgm:pt modelId="{931F46D2-34A1-47E7-A405-A98C680A018C}" type="pres">
      <dgm:prSet presAssocID="{3EBC3C16-9D2B-4D64-8C4B-25745DCC233F}" presName="textNode" presStyleLbl="node1" presStyleIdx="1" presStyleCnt="3">
        <dgm:presLayoutVars>
          <dgm:bulletEnabled val="1"/>
        </dgm:presLayoutVars>
      </dgm:prSet>
      <dgm:spPr/>
    </dgm:pt>
    <dgm:pt modelId="{E16D0578-84CA-400C-9932-6746E123B8D8}" type="pres">
      <dgm:prSet presAssocID="{9A2A538D-E495-4BEB-98B0-2986A180E929}" presName="sibTrans" presStyleCnt="0"/>
      <dgm:spPr/>
    </dgm:pt>
    <dgm:pt modelId="{D1296C9F-DC58-47EB-9829-3D61A179A0BD}" type="pres">
      <dgm:prSet presAssocID="{55D7C5CF-E4BA-4100-8AB2-770BD6693AC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0AED601-1A51-4EC3-A2E6-C03DECE13AEB}" type="presOf" srcId="{3EBC3C16-9D2B-4D64-8C4B-25745DCC233F}" destId="{931F46D2-34A1-47E7-A405-A98C680A018C}" srcOrd="0" destOrd="0" presId="urn:microsoft.com/office/officeart/2005/8/layout/hProcess9"/>
    <dgm:cxn modelId="{9D566C0E-4CBF-44CA-A17A-34835DAA26F8}" srcId="{251B9E02-3DF4-4D11-B336-7B5F4B766BC8}" destId="{3EBC3C16-9D2B-4D64-8C4B-25745DCC233F}" srcOrd="1" destOrd="0" parTransId="{6CCF8645-45B2-489D-B144-5A8851BE1E43}" sibTransId="{9A2A538D-E495-4BEB-98B0-2986A180E929}"/>
    <dgm:cxn modelId="{F85ED441-CCA9-43EA-ACA1-527CA3EE5689}" type="presOf" srcId="{251B9E02-3DF4-4D11-B336-7B5F4B766BC8}" destId="{74ED23F0-0EEF-48EC-9E68-41F5E9379A0B}" srcOrd="0" destOrd="0" presId="urn:microsoft.com/office/officeart/2005/8/layout/hProcess9"/>
    <dgm:cxn modelId="{3E163180-BE01-468D-B603-6A0CB7CF97F2}" type="presOf" srcId="{A4DF07F1-D2D9-4268-9747-514E1B32B3D5}" destId="{B97A5746-4FED-4A65-BC6E-9BA8471372D1}" srcOrd="0" destOrd="0" presId="urn:microsoft.com/office/officeart/2005/8/layout/hProcess9"/>
    <dgm:cxn modelId="{D6AD90CA-809B-443C-A313-8718208F29DB}" type="presOf" srcId="{55D7C5CF-E4BA-4100-8AB2-770BD6693AC7}" destId="{D1296C9F-DC58-47EB-9829-3D61A179A0BD}" srcOrd="0" destOrd="0" presId="urn:microsoft.com/office/officeart/2005/8/layout/hProcess9"/>
    <dgm:cxn modelId="{BBCFB7DC-5497-450B-8142-93313307584A}" srcId="{251B9E02-3DF4-4D11-B336-7B5F4B766BC8}" destId="{A4DF07F1-D2D9-4268-9747-514E1B32B3D5}" srcOrd="0" destOrd="0" parTransId="{74E43289-CA2B-4D97-AB7B-7F20B3F36779}" sibTransId="{27B3CD52-F3A6-46FF-98BE-D7EB52CFBEEB}"/>
    <dgm:cxn modelId="{667C22FF-8F16-4B1F-9511-40FD3CDDBD76}" srcId="{251B9E02-3DF4-4D11-B336-7B5F4B766BC8}" destId="{55D7C5CF-E4BA-4100-8AB2-770BD6693AC7}" srcOrd="2" destOrd="0" parTransId="{69BF1F3E-166F-4B28-B073-7A26EBEA61C8}" sibTransId="{5F5BA843-0EF9-441D-A0E7-AB37C4974F8B}"/>
    <dgm:cxn modelId="{EEEBEE6C-22B0-44A3-841E-7E3F79B555AB}" type="presParOf" srcId="{74ED23F0-0EEF-48EC-9E68-41F5E9379A0B}" destId="{8AFAB6D1-E9F6-43A6-8826-12E047C6D79B}" srcOrd="0" destOrd="0" presId="urn:microsoft.com/office/officeart/2005/8/layout/hProcess9"/>
    <dgm:cxn modelId="{0F43C45F-1033-446F-A190-18830CEA3276}" type="presParOf" srcId="{74ED23F0-0EEF-48EC-9E68-41F5E9379A0B}" destId="{7E3127BB-1340-4BD5-B028-63173F15558F}" srcOrd="1" destOrd="0" presId="urn:microsoft.com/office/officeart/2005/8/layout/hProcess9"/>
    <dgm:cxn modelId="{0325E553-0023-4D67-9121-55BBE9322E41}" type="presParOf" srcId="{7E3127BB-1340-4BD5-B028-63173F15558F}" destId="{B97A5746-4FED-4A65-BC6E-9BA8471372D1}" srcOrd="0" destOrd="0" presId="urn:microsoft.com/office/officeart/2005/8/layout/hProcess9"/>
    <dgm:cxn modelId="{79765364-CC8E-4162-AEBB-569734125434}" type="presParOf" srcId="{7E3127BB-1340-4BD5-B028-63173F15558F}" destId="{51DED077-5130-4928-8D2B-DEFA3FA829F7}" srcOrd="1" destOrd="0" presId="urn:microsoft.com/office/officeart/2005/8/layout/hProcess9"/>
    <dgm:cxn modelId="{6D69C118-BCC0-4D5A-AA5A-D87297738F34}" type="presParOf" srcId="{7E3127BB-1340-4BD5-B028-63173F15558F}" destId="{931F46D2-34A1-47E7-A405-A98C680A018C}" srcOrd="2" destOrd="0" presId="urn:microsoft.com/office/officeart/2005/8/layout/hProcess9"/>
    <dgm:cxn modelId="{1AB0304F-28D2-466A-A303-89DCABD4A84A}" type="presParOf" srcId="{7E3127BB-1340-4BD5-B028-63173F15558F}" destId="{E16D0578-84CA-400C-9932-6746E123B8D8}" srcOrd="3" destOrd="0" presId="urn:microsoft.com/office/officeart/2005/8/layout/hProcess9"/>
    <dgm:cxn modelId="{6C10E959-44B4-40DE-90E0-2CA72B50C362}" type="presParOf" srcId="{7E3127BB-1340-4BD5-B028-63173F15558F}" destId="{D1296C9F-DC58-47EB-9829-3D61A179A0B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59A6DD-B116-4552-B820-5B29A89909B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7E00D-2A43-4D3A-BBE8-A40CCB9E842E}">
      <dgm:prSet/>
      <dgm:spPr/>
      <dgm:t>
        <a:bodyPr/>
        <a:lstStyle/>
        <a:p>
          <a:r>
            <a:rPr lang="en-US" dirty="0"/>
            <a:t>Does Ikea make its ambition clear enough? </a:t>
          </a:r>
        </a:p>
      </dgm:t>
    </dgm:pt>
    <dgm:pt modelId="{627A84AC-1032-4A32-BB10-44F25E3A2554}" type="parTrans" cxnId="{32E96412-5D44-4CB3-AF0B-747B3A00AD6A}">
      <dgm:prSet/>
      <dgm:spPr/>
      <dgm:t>
        <a:bodyPr/>
        <a:lstStyle/>
        <a:p>
          <a:endParaRPr lang="en-US"/>
        </a:p>
      </dgm:t>
    </dgm:pt>
    <dgm:pt modelId="{5877CEB9-FF7F-46DA-9A6B-97187218A49E}" type="sibTrans" cxnId="{32E96412-5D44-4CB3-AF0B-747B3A00AD6A}">
      <dgm:prSet/>
      <dgm:spPr/>
      <dgm:t>
        <a:bodyPr/>
        <a:lstStyle/>
        <a:p>
          <a:endParaRPr lang="en-US"/>
        </a:p>
      </dgm:t>
    </dgm:pt>
    <dgm:pt modelId="{3F8E84FB-CBB3-4897-A27E-3BEBD9FD18DD}">
      <dgm:prSet/>
      <dgm:spPr/>
      <dgm:t>
        <a:bodyPr/>
        <a:lstStyle/>
        <a:p>
          <a:r>
            <a:rPr lang="en-US" dirty="0"/>
            <a:t>Are they creating sufficient momentum within the organization? </a:t>
          </a:r>
        </a:p>
      </dgm:t>
    </dgm:pt>
    <dgm:pt modelId="{FF0DDB08-AB69-4668-8BCC-FC387CAAABE2}" type="parTrans" cxnId="{5CB3889A-A490-4053-8D31-DC68664A91A2}">
      <dgm:prSet/>
      <dgm:spPr/>
      <dgm:t>
        <a:bodyPr/>
        <a:lstStyle/>
        <a:p>
          <a:endParaRPr lang="en-US"/>
        </a:p>
      </dgm:t>
    </dgm:pt>
    <dgm:pt modelId="{29A06DCB-266F-4720-9C2E-9DE113FF39B5}" type="sibTrans" cxnId="{5CB3889A-A490-4053-8D31-DC68664A91A2}">
      <dgm:prSet/>
      <dgm:spPr/>
      <dgm:t>
        <a:bodyPr/>
        <a:lstStyle/>
        <a:p>
          <a:endParaRPr lang="en-US"/>
        </a:p>
      </dgm:t>
    </dgm:pt>
    <dgm:pt modelId="{565BD602-2B28-4EDD-9452-11BEEA8EF640}">
      <dgm:prSet/>
      <dgm:spPr/>
      <dgm:t>
        <a:bodyPr/>
        <a:lstStyle/>
        <a:p>
          <a:r>
            <a:rPr lang="en-US" dirty="0"/>
            <a:t>Do they actively encourage a digital cultural shift across the organization?</a:t>
          </a:r>
        </a:p>
      </dgm:t>
    </dgm:pt>
    <dgm:pt modelId="{53236BA6-90E2-4E8E-AC84-428E405D1C82}" type="parTrans" cxnId="{974DC429-A62D-4485-AF66-B390C7A47682}">
      <dgm:prSet/>
      <dgm:spPr/>
      <dgm:t>
        <a:bodyPr/>
        <a:lstStyle/>
        <a:p>
          <a:endParaRPr lang="en-US"/>
        </a:p>
      </dgm:t>
    </dgm:pt>
    <dgm:pt modelId="{4C05BB3A-E0C1-439F-945B-56F000E357CE}" type="sibTrans" cxnId="{974DC429-A62D-4485-AF66-B390C7A47682}">
      <dgm:prSet/>
      <dgm:spPr/>
      <dgm:t>
        <a:bodyPr/>
        <a:lstStyle/>
        <a:p>
          <a:endParaRPr lang="en-US"/>
        </a:p>
      </dgm:t>
    </dgm:pt>
    <dgm:pt modelId="{70F244ED-53EA-46A1-853C-05AF265F4B53}" type="pres">
      <dgm:prSet presAssocID="{CF59A6DD-B116-4552-B820-5B29A89909BB}" presName="compositeShape" presStyleCnt="0">
        <dgm:presLayoutVars>
          <dgm:dir/>
          <dgm:resizeHandles/>
        </dgm:presLayoutVars>
      </dgm:prSet>
      <dgm:spPr/>
    </dgm:pt>
    <dgm:pt modelId="{67F72626-8B75-46F6-90AD-8A3A4FE89BF4}" type="pres">
      <dgm:prSet presAssocID="{CF59A6DD-B116-4552-B820-5B29A89909BB}" presName="pyramid" presStyleLbl="node1" presStyleIdx="0" presStyleCnt="1"/>
      <dgm:spPr/>
    </dgm:pt>
    <dgm:pt modelId="{74F73055-D3AF-4B12-92BA-42A100F57500}" type="pres">
      <dgm:prSet presAssocID="{CF59A6DD-B116-4552-B820-5B29A89909BB}" presName="theList" presStyleCnt="0"/>
      <dgm:spPr/>
    </dgm:pt>
    <dgm:pt modelId="{5C16D6DA-C0AF-40B3-96F6-8B871B7A4A63}" type="pres">
      <dgm:prSet presAssocID="{29B7E00D-2A43-4D3A-BBE8-A40CCB9E842E}" presName="aNode" presStyleLbl="fgAcc1" presStyleIdx="0" presStyleCnt="3">
        <dgm:presLayoutVars>
          <dgm:bulletEnabled val="1"/>
        </dgm:presLayoutVars>
      </dgm:prSet>
      <dgm:spPr/>
    </dgm:pt>
    <dgm:pt modelId="{0F387945-3618-4B11-A4E4-0EC5FBF726DC}" type="pres">
      <dgm:prSet presAssocID="{29B7E00D-2A43-4D3A-BBE8-A40CCB9E842E}" presName="aSpace" presStyleCnt="0"/>
      <dgm:spPr/>
    </dgm:pt>
    <dgm:pt modelId="{A366BB1C-5C89-4BDE-B55D-BB2C6FDE133D}" type="pres">
      <dgm:prSet presAssocID="{3F8E84FB-CBB3-4897-A27E-3BEBD9FD18DD}" presName="aNode" presStyleLbl="fgAcc1" presStyleIdx="1" presStyleCnt="3">
        <dgm:presLayoutVars>
          <dgm:bulletEnabled val="1"/>
        </dgm:presLayoutVars>
      </dgm:prSet>
      <dgm:spPr/>
    </dgm:pt>
    <dgm:pt modelId="{B67DA267-4FED-45FD-B1C2-E184ABECA404}" type="pres">
      <dgm:prSet presAssocID="{3F8E84FB-CBB3-4897-A27E-3BEBD9FD18DD}" presName="aSpace" presStyleCnt="0"/>
      <dgm:spPr/>
    </dgm:pt>
    <dgm:pt modelId="{3F374F3C-8B7C-497E-8C40-9045C4687FD1}" type="pres">
      <dgm:prSet presAssocID="{565BD602-2B28-4EDD-9452-11BEEA8EF640}" presName="aNode" presStyleLbl="fgAcc1" presStyleIdx="2" presStyleCnt="3">
        <dgm:presLayoutVars>
          <dgm:bulletEnabled val="1"/>
        </dgm:presLayoutVars>
      </dgm:prSet>
      <dgm:spPr/>
    </dgm:pt>
    <dgm:pt modelId="{FEDF1953-DEAD-4DEE-91CA-A8FDDEEDA89B}" type="pres">
      <dgm:prSet presAssocID="{565BD602-2B28-4EDD-9452-11BEEA8EF640}" presName="aSpace" presStyleCnt="0"/>
      <dgm:spPr/>
    </dgm:pt>
  </dgm:ptLst>
  <dgm:cxnLst>
    <dgm:cxn modelId="{32E96412-5D44-4CB3-AF0B-747B3A00AD6A}" srcId="{CF59A6DD-B116-4552-B820-5B29A89909BB}" destId="{29B7E00D-2A43-4D3A-BBE8-A40CCB9E842E}" srcOrd="0" destOrd="0" parTransId="{627A84AC-1032-4A32-BB10-44F25E3A2554}" sibTransId="{5877CEB9-FF7F-46DA-9A6B-97187218A49E}"/>
    <dgm:cxn modelId="{974DC429-A62D-4485-AF66-B390C7A47682}" srcId="{CF59A6DD-B116-4552-B820-5B29A89909BB}" destId="{565BD602-2B28-4EDD-9452-11BEEA8EF640}" srcOrd="2" destOrd="0" parTransId="{53236BA6-90E2-4E8E-AC84-428E405D1C82}" sibTransId="{4C05BB3A-E0C1-439F-945B-56F000E357CE}"/>
    <dgm:cxn modelId="{5CB3889A-A490-4053-8D31-DC68664A91A2}" srcId="{CF59A6DD-B116-4552-B820-5B29A89909BB}" destId="{3F8E84FB-CBB3-4897-A27E-3BEBD9FD18DD}" srcOrd="1" destOrd="0" parTransId="{FF0DDB08-AB69-4668-8BCC-FC387CAAABE2}" sibTransId="{29A06DCB-266F-4720-9C2E-9DE113FF39B5}"/>
    <dgm:cxn modelId="{EA79C4A5-FAA9-4BBD-B5A9-5EACC054FB7F}" type="presOf" srcId="{CF59A6DD-B116-4552-B820-5B29A89909BB}" destId="{70F244ED-53EA-46A1-853C-05AF265F4B53}" srcOrd="0" destOrd="0" presId="urn:microsoft.com/office/officeart/2005/8/layout/pyramid2"/>
    <dgm:cxn modelId="{EFE99CAD-0514-4DF4-AC58-2A98CF7A13A2}" type="presOf" srcId="{565BD602-2B28-4EDD-9452-11BEEA8EF640}" destId="{3F374F3C-8B7C-497E-8C40-9045C4687FD1}" srcOrd="0" destOrd="0" presId="urn:microsoft.com/office/officeart/2005/8/layout/pyramid2"/>
    <dgm:cxn modelId="{CB7219CD-4DA1-499E-91D1-6E70E5A83C77}" type="presOf" srcId="{29B7E00D-2A43-4D3A-BBE8-A40CCB9E842E}" destId="{5C16D6DA-C0AF-40B3-96F6-8B871B7A4A63}" srcOrd="0" destOrd="0" presId="urn:microsoft.com/office/officeart/2005/8/layout/pyramid2"/>
    <dgm:cxn modelId="{7A51E3EB-B86D-4400-99A1-D91C7A052996}" type="presOf" srcId="{3F8E84FB-CBB3-4897-A27E-3BEBD9FD18DD}" destId="{A366BB1C-5C89-4BDE-B55D-BB2C6FDE133D}" srcOrd="0" destOrd="0" presId="urn:microsoft.com/office/officeart/2005/8/layout/pyramid2"/>
    <dgm:cxn modelId="{07F11F16-472B-4B28-8978-4A7EF5D5EA56}" type="presParOf" srcId="{70F244ED-53EA-46A1-853C-05AF265F4B53}" destId="{67F72626-8B75-46F6-90AD-8A3A4FE89BF4}" srcOrd="0" destOrd="0" presId="urn:microsoft.com/office/officeart/2005/8/layout/pyramid2"/>
    <dgm:cxn modelId="{6183D140-9F02-4059-BC78-A358919FF25B}" type="presParOf" srcId="{70F244ED-53EA-46A1-853C-05AF265F4B53}" destId="{74F73055-D3AF-4B12-92BA-42A100F57500}" srcOrd="1" destOrd="0" presId="urn:microsoft.com/office/officeart/2005/8/layout/pyramid2"/>
    <dgm:cxn modelId="{2591A271-CCEA-4F5C-A212-A54165617721}" type="presParOf" srcId="{74F73055-D3AF-4B12-92BA-42A100F57500}" destId="{5C16D6DA-C0AF-40B3-96F6-8B871B7A4A63}" srcOrd="0" destOrd="0" presId="urn:microsoft.com/office/officeart/2005/8/layout/pyramid2"/>
    <dgm:cxn modelId="{7F5DC353-3CA0-4DAC-9E46-253BF67C6BA9}" type="presParOf" srcId="{74F73055-D3AF-4B12-92BA-42A100F57500}" destId="{0F387945-3618-4B11-A4E4-0EC5FBF726DC}" srcOrd="1" destOrd="0" presId="urn:microsoft.com/office/officeart/2005/8/layout/pyramid2"/>
    <dgm:cxn modelId="{CEC087B7-CFFA-4F62-9933-55D7AC6BE45B}" type="presParOf" srcId="{74F73055-D3AF-4B12-92BA-42A100F57500}" destId="{A366BB1C-5C89-4BDE-B55D-BB2C6FDE133D}" srcOrd="2" destOrd="0" presId="urn:microsoft.com/office/officeart/2005/8/layout/pyramid2"/>
    <dgm:cxn modelId="{FA8FC94C-1676-4AA9-AA36-1EDBB84C9870}" type="presParOf" srcId="{74F73055-D3AF-4B12-92BA-42A100F57500}" destId="{B67DA267-4FED-45FD-B1C2-E184ABECA404}" srcOrd="3" destOrd="0" presId="urn:microsoft.com/office/officeart/2005/8/layout/pyramid2"/>
    <dgm:cxn modelId="{8AEFACA5-4238-445D-A8AA-202B9CC4E4FA}" type="presParOf" srcId="{74F73055-D3AF-4B12-92BA-42A100F57500}" destId="{3F374F3C-8B7C-497E-8C40-9045C4687FD1}" srcOrd="4" destOrd="0" presId="urn:microsoft.com/office/officeart/2005/8/layout/pyramid2"/>
    <dgm:cxn modelId="{A8417B51-F12B-445D-9CBD-6F92B42A34BA}" type="presParOf" srcId="{74F73055-D3AF-4B12-92BA-42A100F57500}" destId="{FEDF1953-DEAD-4DEE-91CA-A8FDDEEDA89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5BF62-C7AE-4C74-B4EE-5C0723AC92AA}">
      <dsp:nvSpPr>
        <dsp:cNvPr id="0" name=""/>
        <dsp:cNvSpPr/>
      </dsp:nvSpPr>
      <dsp:spPr>
        <a:xfrm rot="2139352">
          <a:off x="1013949" y="2289981"/>
          <a:ext cx="69628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696283" y="3260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E0E12-5099-4447-8BD8-EDB2E4BBE33D}">
      <dsp:nvSpPr>
        <dsp:cNvPr id="0" name=""/>
        <dsp:cNvSpPr/>
      </dsp:nvSpPr>
      <dsp:spPr>
        <a:xfrm rot="21397092">
          <a:off x="1078070" y="1643120"/>
          <a:ext cx="131414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314142" y="3260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C48D6-A1FE-4C4E-81CF-E7AC6ED8EF76}">
      <dsp:nvSpPr>
        <dsp:cNvPr id="0" name=""/>
        <dsp:cNvSpPr/>
      </dsp:nvSpPr>
      <dsp:spPr>
        <a:xfrm rot="19081301">
          <a:off x="1034880" y="1127695"/>
          <a:ext cx="34554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345543" y="3260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39AB8-38E5-4418-8C31-53C5BC0EE6E8}">
      <dsp:nvSpPr>
        <dsp:cNvPr id="0" name=""/>
        <dsp:cNvSpPr/>
      </dsp:nvSpPr>
      <dsp:spPr>
        <a:xfrm>
          <a:off x="-187975" y="1110503"/>
          <a:ext cx="1490811" cy="1490811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A86DE-586E-44F4-A721-3546ACAE8AB3}">
      <dsp:nvSpPr>
        <dsp:cNvPr id="0" name=""/>
        <dsp:cNvSpPr/>
      </dsp:nvSpPr>
      <dsp:spPr>
        <a:xfrm>
          <a:off x="1219199" y="-18806"/>
          <a:ext cx="1128922" cy="1321729"/>
        </a:xfrm>
        <a:prstGeom prst="ellipse">
          <a:avLst/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474 IKEA stores in 64 market places</a:t>
          </a:r>
        </a:p>
      </dsp:txBody>
      <dsp:txXfrm>
        <a:off x="1384526" y="174757"/>
        <a:ext cx="798268" cy="934603"/>
      </dsp:txXfrm>
    </dsp:sp>
    <dsp:sp modelId="{BBD65B1D-CED2-4835-AFFF-A6A50042D653}">
      <dsp:nvSpPr>
        <dsp:cNvPr id="0" name=""/>
        <dsp:cNvSpPr/>
      </dsp:nvSpPr>
      <dsp:spPr>
        <a:xfrm>
          <a:off x="2390134" y="709062"/>
          <a:ext cx="1496064" cy="1767514"/>
        </a:xfrm>
        <a:prstGeom prst="ellipse">
          <a:avLst/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70000 employees in 42 countries</a:t>
          </a:r>
        </a:p>
      </dsp:txBody>
      <dsp:txXfrm>
        <a:off x="2609228" y="967908"/>
        <a:ext cx="1057876" cy="1249822"/>
      </dsp:txXfrm>
    </dsp:sp>
    <dsp:sp modelId="{4A99F85A-1DF4-4F85-8F99-8F0602D5B184}">
      <dsp:nvSpPr>
        <dsp:cNvPr id="0" name=""/>
        <dsp:cNvSpPr/>
      </dsp:nvSpPr>
      <dsp:spPr>
        <a:xfrm>
          <a:off x="1561733" y="2246249"/>
          <a:ext cx="1067095" cy="1204667"/>
        </a:xfrm>
        <a:prstGeom prst="ellipse">
          <a:avLst/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€41.9 Billion</a:t>
          </a:r>
        </a:p>
      </dsp:txBody>
      <dsp:txXfrm>
        <a:off x="1718005" y="2422668"/>
        <a:ext cx="754551" cy="851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9CD51-671F-4EB1-B59D-F9AE36A705CE}">
      <dsp:nvSpPr>
        <dsp:cNvPr id="0" name=""/>
        <dsp:cNvSpPr/>
      </dsp:nvSpPr>
      <dsp:spPr>
        <a:xfrm>
          <a:off x="0" y="0"/>
          <a:ext cx="7848600" cy="4648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How well does Ikea building its digital capabilities?</a:t>
          </a:r>
        </a:p>
        <a:p>
          <a:pPr marL="171450" lvl="1" indent="-171450" algn="just" defTabSz="8001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ARKit</a:t>
          </a:r>
          <a:r>
            <a:rPr lang="en-US" sz="1800" kern="1200" dirty="0"/>
            <a:t> app for iOS 11</a:t>
          </a:r>
        </a:p>
        <a:p>
          <a:pPr marL="171450" lvl="1" indent="-171450" algn="just" defTabSz="8001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Email Marketing and Mobile marketing</a:t>
          </a:r>
        </a:p>
        <a:p>
          <a:pPr marL="171450" lvl="1" indent="-171450" algn="just" defTabSz="8001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AI chatbots, emails, and websites</a:t>
          </a:r>
        </a:p>
        <a:p>
          <a:pPr marL="171450" lvl="1" indent="-171450" algn="just" defTabSz="8001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Product recommendation using smarter analytics</a:t>
          </a:r>
        </a:p>
      </dsp:txBody>
      <dsp:txXfrm>
        <a:off x="2034540" y="0"/>
        <a:ext cx="5814060" cy="4648200"/>
      </dsp:txXfrm>
    </dsp:sp>
    <dsp:sp modelId="{2B4C3300-09D6-49F2-A8DE-CF3A9386BB21}">
      <dsp:nvSpPr>
        <dsp:cNvPr id="0" name=""/>
        <dsp:cNvSpPr/>
      </dsp:nvSpPr>
      <dsp:spPr>
        <a:xfrm>
          <a:off x="464820" y="464820"/>
          <a:ext cx="1569720" cy="37185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AB6D1-E9F6-43A6-8826-12E047C6D79B}">
      <dsp:nvSpPr>
        <dsp:cNvPr id="0" name=""/>
        <dsp:cNvSpPr/>
      </dsp:nvSpPr>
      <dsp:spPr>
        <a:xfrm>
          <a:off x="588644" y="0"/>
          <a:ext cx="6671310" cy="4648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A5746-4FED-4A65-BC6E-9BA8471372D1}">
      <dsp:nvSpPr>
        <dsp:cNvPr id="0" name=""/>
        <dsp:cNvSpPr/>
      </dsp:nvSpPr>
      <dsp:spPr>
        <a:xfrm>
          <a:off x="8431" y="1394460"/>
          <a:ext cx="2526268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they understand starting point? </a:t>
          </a:r>
        </a:p>
      </dsp:txBody>
      <dsp:txXfrm>
        <a:off x="99194" y="1485223"/>
        <a:ext cx="2344742" cy="1677754"/>
      </dsp:txXfrm>
    </dsp:sp>
    <dsp:sp modelId="{931F46D2-34A1-47E7-A405-A98C680A018C}">
      <dsp:nvSpPr>
        <dsp:cNvPr id="0" name=""/>
        <dsp:cNvSpPr/>
      </dsp:nvSpPr>
      <dsp:spPr>
        <a:xfrm>
          <a:off x="2661165" y="1394460"/>
          <a:ext cx="2526268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 the top team aligned around a shared digital vision? </a:t>
          </a:r>
        </a:p>
      </dsp:txBody>
      <dsp:txXfrm>
        <a:off x="2751928" y="1485223"/>
        <a:ext cx="2344742" cy="1677754"/>
      </dsp:txXfrm>
    </dsp:sp>
    <dsp:sp modelId="{D1296C9F-DC58-47EB-9829-3D61A179A0BD}">
      <dsp:nvSpPr>
        <dsp:cNvPr id="0" name=""/>
        <dsp:cNvSpPr/>
      </dsp:nvSpPr>
      <dsp:spPr>
        <a:xfrm>
          <a:off x="5313900" y="1394460"/>
          <a:ext cx="2526268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they understand their starting point?</a:t>
          </a:r>
        </a:p>
      </dsp:txBody>
      <dsp:txXfrm>
        <a:off x="5404663" y="1485223"/>
        <a:ext cx="2344742" cy="1677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2626-8B75-46F6-90AD-8A3A4FE89BF4}">
      <dsp:nvSpPr>
        <dsp:cNvPr id="0" name=""/>
        <dsp:cNvSpPr/>
      </dsp:nvSpPr>
      <dsp:spPr>
        <a:xfrm>
          <a:off x="1251585" y="0"/>
          <a:ext cx="4648200" cy="4648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6D6DA-C0AF-40B3-96F6-8B871B7A4A63}">
      <dsp:nvSpPr>
        <dsp:cNvPr id="0" name=""/>
        <dsp:cNvSpPr/>
      </dsp:nvSpPr>
      <dsp:spPr>
        <a:xfrm>
          <a:off x="3575685" y="467316"/>
          <a:ext cx="3021330" cy="11003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Ikea make its ambition clear enough? </a:t>
          </a:r>
        </a:p>
      </dsp:txBody>
      <dsp:txXfrm>
        <a:off x="3629398" y="521029"/>
        <a:ext cx="2913904" cy="992890"/>
      </dsp:txXfrm>
    </dsp:sp>
    <dsp:sp modelId="{A366BB1C-5C89-4BDE-B55D-BB2C6FDE133D}">
      <dsp:nvSpPr>
        <dsp:cNvPr id="0" name=""/>
        <dsp:cNvSpPr/>
      </dsp:nvSpPr>
      <dsp:spPr>
        <a:xfrm>
          <a:off x="3575685" y="1705172"/>
          <a:ext cx="3021330" cy="11003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Are they creating sufficient momentum within the organization? </a:t>
          </a:r>
        </a:p>
      </dsp:txBody>
      <dsp:txXfrm>
        <a:off x="3629398" y="1758885"/>
        <a:ext cx="2913904" cy="992890"/>
      </dsp:txXfrm>
    </dsp:sp>
    <dsp:sp modelId="{3F374F3C-8B7C-497E-8C40-9045C4687FD1}">
      <dsp:nvSpPr>
        <dsp:cNvPr id="0" name=""/>
        <dsp:cNvSpPr/>
      </dsp:nvSpPr>
      <dsp:spPr>
        <a:xfrm>
          <a:off x="3575685" y="2943027"/>
          <a:ext cx="3021330" cy="11003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they actively encourage a digital cultural shift across the organization?</a:t>
          </a:r>
        </a:p>
      </dsp:txBody>
      <dsp:txXfrm>
        <a:off x="3629398" y="2996740"/>
        <a:ext cx="2913904" cy="99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2055" y="425244"/>
            <a:ext cx="3299890" cy="268496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384548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851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428750"/>
            <a:ext cx="381317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206851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81998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OMIS 697 – Digital Transformation Strategy</a:t>
            </a:r>
            <a:b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November 28, 2022</a:t>
            </a:r>
          </a:p>
        </p:txBody>
      </p:sp>
      <p:pic>
        <p:nvPicPr>
          <p:cNvPr id="1026" name="Picture 2" descr="About IKEA">
            <a:extLst>
              <a:ext uri="{FF2B5EF4-FFF2-40B4-BE49-F238E27FC236}">
                <a16:creationId xmlns:a16="http://schemas.microsoft.com/office/drawing/2014/main" id="{BAFFFBA7-30DF-0327-45AD-B9BA42E37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7" y="3429000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109A3-CD37-AF4D-84AF-BD5462D6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1828800" cy="4648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0AB05-A6BE-D8E2-E39B-B791DD433605}"/>
              </a:ext>
            </a:extLst>
          </p:cNvPr>
          <p:cNvSpPr txBox="1"/>
          <p:nvPr/>
        </p:nvSpPr>
        <p:spPr>
          <a:xfrm>
            <a:off x="2667000" y="1349829"/>
            <a:ext cx="541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Ingvar came up with the idea of making furniture and furnished products.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reason behind the birth of IKEA is the presence of fewer manufacturers in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Smaland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1953, IKEA started the flat pack policy.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 were sold without assembling the parts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4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Background</a:t>
            </a:r>
          </a:p>
        </p:txBody>
      </p:sp>
      <p:pic>
        <p:nvPicPr>
          <p:cNvPr id="3074" name="Picture 2" descr="IKEA Logo History">
            <a:extLst>
              <a:ext uri="{FF2B5EF4-FFF2-40B4-BE49-F238E27FC236}">
                <a16:creationId xmlns:a16="http://schemas.microsoft.com/office/drawing/2014/main" id="{51D8E2B4-B159-1703-4D18-7E0B7A45FF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511731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DFECFE-ACB2-CAFC-1D83-9828D36F716A}"/>
              </a:ext>
            </a:extLst>
          </p:cNvPr>
          <p:cNvSpPr txBox="1"/>
          <p:nvPr/>
        </p:nvSpPr>
        <p:spPr>
          <a:xfrm>
            <a:off x="222069" y="3276600"/>
            <a:ext cx="5913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orld’s largest furniture retailer.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Offers 9500 products</a:t>
            </a:r>
          </a:p>
        </p:txBody>
      </p:sp>
    </p:spTree>
    <p:extLst>
      <p:ext uri="{BB962C8B-B14F-4D97-AF65-F5344CB8AC3E}">
        <p14:creationId xmlns:p14="http://schemas.microsoft.com/office/powerpoint/2010/main" val="167831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F2A92-F26E-470F-92F8-1164737A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Progress: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the sales about 12 times from 2015 to 2022.</a:t>
            </a:r>
          </a:p>
          <a:p>
            <a:pPr marL="914400" lvl="2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Achievements: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for good sales is providing good customer service.</a:t>
            </a:r>
          </a:p>
          <a:p>
            <a:pPr marL="914400" lvl="2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Vision: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main vision is to provide well designed furniture to the people with an affordable price.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3C880-D650-4278-BF91-DEC988D7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Transformation in IKEA</a:t>
            </a:r>
          </a:p>
        </p:txBody>
      </p:sp>
    </p:spTree>
    <p:extLst>
      <p:ext uri="{BB962C8B-B14F-4D97-AF65-F5344CB8AC3E}">
        <p14:creationId xmlns:p14="http://schemas.microsoft.com/office/powerpoint/2010/main" val="170740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363F39-BA02-4999-9642-B9D0AAC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E-commerce net sales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199EC-1DB9-4BB5-BDED-0E78C4A1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639" y="1408922"/>
            <a:ext cx="58157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3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990650-7E28-49BC-BEB7-208B09BE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 magical labs</a:t>
            </a:r>
          </a:p>
          <a:p>
            <a:r>
              <a:rPr lang="en-US" dirty="0"/>
              <a:t>IKEA </a:t>
            </a:r>
            <a:r>
              <a:rPr lang="en-US" dirty="0" err="1"/>
              <a:t>Kreativ</a:t>
            </a:r>
            <a:endParaRPr lang="en-US" dirty="0"/>
          </a:p>
          <a:p>
            <a:r>
              <a:rPr lang="en-US" dirty="0"/>
              <a:t>IKEA place app</a:t>
            </a:r>
          </a:p>
          <a:p>
            <a:r>
              <a:rPr lang="en-US" dirty="0"/>
              <a:t>Task Rabbit</a:t>
            </a:r>
          </a:p>
          <a:p>
            <a:r>
              <a:rPr lang="en-US" dirty="0"/>
              <a:t>Space 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C25F7-55AC-4215-BD9D-1130DE2F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Channels and New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F67D1-54D1-43E6-9A35-28EBCB40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75" y="1337441"/>
            <a:ext cx="3319525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22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BDC14-F243-49D3-8B2A-A06516B8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Spending more time in IKEA.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F725F2-7A88-410A-856F-7FD2781F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40384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customer experience inside the store is one of the challenges. Where real time monitoring is not happening.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burden of selecting and carrying the products is an important challenge.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waiting queues while shopping and while billing is also one of the critical problems.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Difficulties in maintaining and handling the products.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making sure weather the products needs are satisfied or not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5077"/>
            <a:ext cx="7543800" cy="1066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Digital Challenges</a:t>
            </a:r>
          </a:p>
        </p:txBody>
      </p:sp>
    </p:spTree>
    <p:extLst>
      <p:ext uri="{BB962C8B-B14F-4D97-AF65-F5344CB8AC3E}">
        <p14:creationId xmlns:p14="http://schemas.microsoft.com/office/powerpoint/2010/main" val="41582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want to give the customer inside the Ikea store a wonderful digital experience by fully utilizing the capabilities of digital technology.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customer monitoring to help various fields of customers.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the backend automation process using the SAP technology to deliver the products to the customer.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want the customer to visualize the selected products to see if they fit them better or not.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encourage the scan and go method to reduce the waiting period at the queues.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Digital Vision</a:t>
            </a:r>
          </a:p>
        </p:txBody>
      </p:sp>
    </p:spTree>
    <p:extLst>
      <p:ext uri="{BB962C8B-B14F-4D97-AF65-F5344CB8AC3E}">
        <p14:creationId xmlns:p14="http://schemas.microsoft.com/office/powerpoint/2010/main" val="258106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Mastery </a:t>
            </a:r>
            <a:r>
              <a:rPr lang="en-US" dirty="0" err="1"/>
              <a:t>Assesment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8C3E1-8AB7-B4B4-ADF5-594DBC5D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DB2A0-705A-3692-A2D1-4918A26F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7571"/>
            <a:ext cx="6264183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Mastery </a:t>
            </a:r>
            <a:r>
              <a:rPr lang="en-US" dirty="0" err="1"/>
              <a:t>Assesment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490379A-A8B0-6DCE-95ED-7B9D0021C7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7848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68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Bramma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Sakthi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Panneerkai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Perumal (Z1938932)</a:t>
            </a:r>
          </a:p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Hita Gurunath Kadam (Z1908140)</a:t>
            </a:r>
          </a:p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Rahul Kumar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Vellaturi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(Z1937768)</a:t>
            </a:r>
          </a:p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 Sai Surya Gutta (Z1937378)</a:t>
            </a:r>
          </a:p>
          <a:p>
            <a:pPr marL="457200" marR="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Vishnu Sai Teja Swarna (Z1975087)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 Members</a:t>
            </a:r>
          </a:p>
        </p:txBody>
      </p:sp>
      <p:pic>
        <p:nvPicPr>
          <p:cNvPr id="2050" name="Picture 2" descr="7,953 Group Membership Images, Stock Photos &amp; Vectors | Shutterstock">
            <a:extLst>
              <a:ext uri="{FF2B5EF4-FFF2-40B4-BE49-F238E27FC236}">
                <a16:creationId xmlns:a16="http://schemas.microsoft.com/office/drawing/2014/main" id="{451A7400-7BA5-4D53-408C-78A5F1B55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1"/>
          <a:stretch/>
        </p:blipFill>
        <p:spPr bwMode="auto">
          <a:xfrm>
            <a:off x="6324600" y="4657725"/>
            <a:ext cx="27527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9D9D29-2E9B-F1F2-75BD-465FC62A9B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08922"/>
          <a:ext cx="7848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Capabilities</a:t>
            </a:r>
          </a:p>
        </p:txBody>
      </p:sp>
    </p:spTree>
    <p:extLst>
      <p:ext uri="{BB962C8B-B14F-4D97-AF65-F5344CB8AC3E}">
        <p14:creationId xmlns:p14="http://schemas.microsoft.com/office/powerpoint/2010/main" val="7299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8922"/>
            <a:ext cx="78486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</a:rPr>
              <a:t>How well is Ikea building leadership capabilities?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Transformative vision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Investing in Digital skills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Digital initiatives across silos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Promotes cultural changes for digital transformation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IT and business leaders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capabilities</a:t>
            </a:r>
          </a:p>
        </p:txBody>
      </p:sp>
    </p:spTree>
    <p:extLst>
      <p:ext uri="{BB962C8B-B14F-4D97-AF65-F5344CB8AC3E}">
        <p14:creationId xmlns:p14="http://schemas.microsoft.com/office/powerpoint/2010/main" val="306306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DF1DD5-7758-1EAB-ABB0-A2CF47E441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08922"/>
          <a:ext cx="7848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Challenge</a:t>
            </a:r>
          </a:p>
        </p:txBody>
      </p:sp>
    </p:spTree>
    <p:extLst>
      <p:ext uri="{BB962C8B-B14F-4D97-AF65-F5344CB8AC3E}">
        <p14:creationId xmlns:p14="http://schemas.microsoft.com/office/powerpoint/2010/main" val="101498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8922"/>
            <a:ext cx="78486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</a:rPr>
              <a:t>Translating visio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n into action</a:t>
            </a:r>
            <a:endParaRPr lang="en-US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Yu Gothic Light" panose="020B0300000000000000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Choosing right governance model</a:t>
            </a:r>
            <a:endParaRPr lang="en-US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Yu Gothic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Funding models for the transformation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Investment</a:t>
            </a:r>
          </a:p>
        </p:txBody>
      </p:sp>
    </p:spTree>
    <p:extLst>
      <p:ext uri="{BB962C8B-B14F-4D97-AF65-F5344CB8AC3E}">
        <p14:creationId xmlns:p14="http://schemas.microsoft.com/office/powerpoint/2010/main" val="54015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8E8FB-F99F-673E-16EF-E56B36AA40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7848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Mobilizing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0745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</a:rPr>
              <a:t>Does Ikea have the foundational capabilities?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Reward 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</a:rPr>
              <a:t>structure and transformation goals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Yu Gothic Light" panose="020B0300000000000000" pitchFamily="34" charset="-128"/>
              </a:rPr>
              <a:t>Measuring and monitoring digital progress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Sustaining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3669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are on a mission to become a circular business by 2030.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Recently invested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Optoro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 tech company that will support us in optimizing returns.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Good for both business and the planet.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Industrial design – Industry 4.0 in generative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design.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customer experience &amp; engagement.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Having a strategic roadmap can make the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percentages vice-versa.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Where do you go from here?</a:t>
            </a:r>
            <a:r>
              <a:rPr lang="en-US" dirty="0"/>
              <a:t>	</a:t>
            </a:r>
          </a:p>
        </p:txBody>
      </p:sp>
      <p:pic>
        <p:nvPicPr>
          <p:cNvPr id="4" name="Picture 3" descr="How Ikea tricks you into buying more stuff - The Hustle">
            <a:extLst>
              <a:ext uri="{FF2B5EF4-FFF2-40B4-BE49-F238E27FC236}">
                <a16:creationId xmlns:a16="http://schemas.microsoft.com/office/drawing/2014/main" id="{9424AE64-4AE5-4FFB-8E26-CDD29D3104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355" y="2377289"/>
            <a:ext cx="290195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57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FF2927-7847-439F-8183-C1A8F62E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and repair existing processes rather than build a new ones.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Few reasons for this curve to fall are long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queues, difficulty in carrying out products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could be improved through smart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shopping, e-commerce, etc.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Double the online sales contribution from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26% of the total sales.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Implement SAP Intelligent RPA.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BCF642-105F-405C-BD4D-8AC0B1B0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Where do you go from here? cont.</a:t>
            </a:r>
          </a:p>
        </p:txBody>
      </p:sp>
      <p:pic>
        <p:nvPicPr>
          <p:cNvPr id="7" name="Picture 6" descr="At what age do people stop shopping at Ikea? - Vox">
            <a:extLst>
              <a:ext uri="{FF2B5EF4-FFF2-40B4-BE49-F238E27FC236}">
                <a16:creationId xmlns:a16="http://schemas.microsoft.com/office/drawing/2014/main" id="{25A702C0-F06B-4CB5-A9AB-0B40B9184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297815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412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2EAB1-085C-476F-8233-B0839CBE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Accessible stores in urban areas with self-checkout options.</a:t>
            </a:r>
          </a:p>
          <a:p>
            <a:endParaRPr lang="en-US" sz="2000" dirty="0"/>
          </a:p>
          <a:p>
            <a:r>
              <a:rPr lang="en-US" sz="2000" dirty="0"/>
              <a:t>Opting for cloud solutions like SAP EWM </a:t>
            </a:r>
            <a:br>
              <a:rPr lang="en-US" sz="2000" dirty="0"/>
            </a:br>
            <a:r>
              <a:rPr lang="en-US" sz="2000" dirty="0"/>
              <a:t>(Extended Warehouse Management) to </a:t>
            </a:r>
            <a:br>
              <a:rPr lang="en-US" sz="2000" dirty="0"/>
            </a:br>
            <a:r>
              <a:rPr lang="en-US" sz="2000" dirty="0"/>
              <a:t>digitize their complete distribution center </a:t>
            </a:r>
            <a:br>
              <a:rPr lang="en-US" sz="2000" dirty="0"/>
            </a:br>
            <a:r>
              <a:rPr lang="en-US" sz="2000" dirty="0"/>
              <a:t>and warehouse operations to get rid of </a:t>
            </a:r>
            <a:br>
              <a:rPr lang="en-US" sz="2000" dirty="0"/>
            </a:br>
            <a:r>
              <a:rPr lang="en-US" sz="2000" dirty="0"/>
              <a:t>complex logistics execution.</a:t>
            </a:r>
          </a:p>
          <a:p>
            <a:endParaRPr lang="en-US" sz="2000" dirty="0"/>
          </a:p>
          <a:p>
            <a:r>
              <a:rPr lang="en-US" sz="2000" dirty="0"/>
              <a:t>Build sophisticated crowd management,</a:t>
            </a:r>
            <a:br>
              <a:rPr lang="en-US" sz="2000" dirty="0"/>
            </a:br>
            <a:r>
              <a:rPr lang="en-US" sz="2000" dirty="0"/>
              <a:t>a system with an omnichannel strategy.</a:t>
            </a:r>
          </a:p>
          <a:p>
            <a:endParaRPr lang="en-US" sz="2000" dirty="0"/>
          </a:p>
          <a:p>
            <a:r>
              <a:rPr lang="en-US" sz="2000" dirty="0"/>
              <a:t>Reduce customer footprint inside the</a:t>
            </a:r>
            <a:br>
              <a:rPr lang="en-US" sz="2000" dirty="0"/>
            </a:br>
            <a:r>
              <a:rPr lang="en-US" sz="2000" dirty="0"/>
              <a:t>stores with digital platforms and ecosystems.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E766-8B88-4AB7-93D8-565AF610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pic>
        <p:nvPicPr>
          <p:cNvPr id="4" name="Picture 3" descr="The first IKEA in Wisconsin opens Wednesday | WLUK">
            <a:extLst>
              <a:ext uri="{FF2B5EF4-FFF2-40B4-BE49-F238E27FC236}">
                <a16:creationId xmlns:a16="http://schemas.microsoft.com/office/drawing/2014/main" id="{A49B6027-63B6-4870-A9DB-ECF656255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67150"/>
            <a:ext cx="28702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OK: IKEA opens world's largest outlet in Pasay | ABS-CBN News">
            <a:extLst>
              <a:ext uri="{FF2B5EF4-FFF2-40B4-BE49-F238E27FC236}">
                <a16:creationId xmlns:a16="http://schemas.microsoft.com/office/drawing/2014/main" id="{3AD94428-4600-4DF2-8538-09DCA7D30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50679"/>
            <a:ext cx="2895600" cy="193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23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A6A3B-CC7E-43D6-8E68-7F38E8E9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IKEA is on the way to becoming a digital master in a few years.</a:t>
            </a:r>
          </a:p>
          <a:p>
            <a:r>
              <a:rPr lang="en-US" dirty="0"/>
              <a:t>With strong leadership capabilities, growing themselves to increase their digital capabilities.</a:t>
            </a:r>
          </a:p>
          <a:p>
            <a:r>
              <a:rPr lang="en-US" dirty="0"/>
              <a:t>Glad we choose IKEA which helped us learn how a non-IT company can implement digital transformation.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6F686F-955F-4AE3-8354-85F2AC22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752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45720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571500" indent="-45720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 Background</a:t>
            </a:r>
          </a:p>
          <a:p>
            <a:pPr marL="571500" indent="-45720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A – Digital Challenges</a:t>
            </a:r>
          </a:p>
          <a:p>
            <a:pPr marL="571500" indent="-45720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B – Digital Vision</a:t>
            </a:r>
          </a:p>
          <a:p>
            <a:pPr marL="571500" indent="-45720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C – Self Assessment</a:t>
            </a:r>
          </a:p>
          <a:p>
            <a:pPr marL="571500" indent="-45720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to go from here?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45720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marL="571500" indent="-457200"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61862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uge Thank You&quot; — Here's What You Need to Know">
            <a:extLst>
              <a:ext uri="{FF2B5EF4-FFF2-40B4-BE49-F238E27FC236}">
                <a16:creationId xmlns:a16="http://schemas.microsoft.com/office/drawing/2014/main" id="{27590860-AEBF-D2B3-D49F-84F0E28B7E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0004"/>
            <a:ext cx="7848600" cy="441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93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1295400"/>
          </a:xfrm>
        </p:spPr>
        <p:txBody>
          <a:bodyPr>
            <a:noAutofit/>
          </a:bodyPr>
          <a:lstStyle/>
          <a:p>
            <a:pPr marL="11430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IKEA - 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Ingvar Kamprad </a:t>
            </a:r>
            <a:r>
              <a:rPr lang="en-US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Elmtaryd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Agunnaryd</a:t>
            </a:r>
            <a:endParaRPr lang="en-US" sz="2400" b="1" dirty="0">
              <a:solidFill>
                <a:srgbClr val="FFFF66"/>
              </a:solidFill>
              <a:highlight>
                <a:srgbClr val="0000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solidFill>
                  <a:srgbClr val="FFFF66"/>
                </a:solidFill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“C</a:t>
            </a:r>
            <a:r>
              <a:rPr lang="en-US" sz="3600" b="1" i="0" dirty="0">
                <a:solidFill>
                  <a:srgbClr val="FFFF66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reating a better everyday life for many people”  </a:t>
            </a:r>
            <a:endParaRPr lang="en-US" sz="3600" b="0" i="0" dirty="0">
              <a:solidFill>
                <a:srgbClr val="FFFF66"/>
              </a:solidFill>
              <a:effectLst/>
              <a:highlight>
                <a:srgbClr val="0000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pic>
        <p:nvPicPr>
          <p:cNvPr id="4098" name="Picture 2" descr="IKEA - Wikipedia">
            <a:extLst>
              <a:ext uri="{FF2B5EF4-FFF2-40B4-BE49-F238E27FC236}">
                <a16:creationId xmlns:a16="http://schemas.microsoft.com/office/drawing/2014/main" id="{3D95A490-8D49-1140-2125-1D396072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73" y="3202730"/>
            <a:ext cx="4366727" cy="24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483280E-4EA9-B248-9DA8-088343556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509971"/>
              </p:ext>
            </p:extLst>
          </p:nvPr>
        </p:nvGraphicFramePr>
        <p:xfrm>
          <a:off x="685800" y="2718317"/>
          <a:ext cx="4114800" cy="3432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F61C8B-C553-8A41-1B44-D6066FE7AFD8}"/>
              </a:ext>
            </a:extLst>
          </p:cNvPr>
          <p:cNvSpPr txBox="1"/>
          <p:nvPr/>
        </p:nvSpPr>
        <p:spPr>
          <a:xfrm>
            <a:off x="762000" y="4343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IKEA</a:t>
            </a:r>
          </a:p>
        </p:txBody>
      </p:sp>
    </p:spTree>
    <p:extLst>
      <p:ext uri="{BB962C8B-B14F-4D97-AF65-F5344CB8AC3E}">
        <p14:creationId xmlns:p14="http://schemas.microsoft.com/office/powerpoint/2010/main" val="243167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109A3-CD37-AF4D-84AF-BD5462D6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1828800" cy="46482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Who?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379C9-F616-1160-1DE3-8BBE1DEAA017}"/>
              </a:ext>
            </a:extLst>
          </p:cNvPr>
          <p:cNvSpPr txBox="1"/>
          <p:nvPr/>
        </p:nvSpPr>
        <p:spPr>
          <a:xfrm>
            <a:off x="2590800" y="1371600"/>
            <a:ext cx="541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IKEA is a Swedish company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Headquarters in Netherland.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Its manufactures furniture, kitchen appliances, home accessories.</a:t>
            </a:r>
          </a:p>
        </p:txBody>
      </p:sp>
    </p:spTree>
    <p:extLst>
      <p:ext uri="{BB962C8B-B14F-4D97-AF65-F5344CB8AC3E}">
        <p14:creationId xmlns:p14="http://schemas.microsoft.com/office/powerpoint/2010/main" val="278326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109A3-CD37-AF4D-84AF-BD5462D6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1828800" cy="4648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Who?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When?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379C9-F616-1160-1DE3-8BBE1DEAA017}"/>
              </a:ext>
            </a:extLst>
          </p:cNvPr>
          <p:cNvSpPr txBox="1"/>
          <p:nvPr/>
        </p:nvSpPr>
        <p:spPr>
          <a:xfrm>
            <a:off x="2590800" y="1371600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Founded in 1943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First started with selling matches, pens etc.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First showroom in 1953</a:t>
            </a:r>
          </a:p>
        </p:txBody>
      </p:sp>
    </p:spTree>
    <p:extLst>
      <p:ext uri="{BB962C8B-B14F-4D97-AF65-F5344CB8AC3E}">
        <p14:creationId xmlns:p14="http://schemas.microsoft.com/office/powerpoint/2010/main" val="332499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109A3-CD37-AF4D-84AF-BD5462D6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1828800" cy="4648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When?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Where?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0AB05-A6BE-D8E2-E39B-B791DD433605}"/>
              </a:ext>
            </a:extLst>
          </p:cNvPr>
          <p:cNvSpPr txBox="1"/>
          <p:nvPr/>
        </p:nvSpPr>
        <p:spPr>
          <a:xfrm>
            <a:off x="3124200" y="1371600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-IKEA was started in 1958 in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Almult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name of “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Mobel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IKEA”.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-Started in Norway as first store outside of Sweden in 1963.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431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109A3-CD37-AF4D-84AF-BD5462D6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1828800" cy="4648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Where?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0AB05-A6BE-D8E2-E39B-B791DD433605}"/>
              </a:ext>
            </a:extLst>
          </p:cNvPr>
          <p:cNvSpPr txBox="1"/>
          <p:nvPr/>
        </p:nvSpPr>
        <p:spPr>
          <a:xfrm>
            <a:off x="2667000" y="1349829"/>
            <a:ext cx="541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vision of IKEA is to sell a wide range of furniture options to customers focusing mainly on the cost.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IKEA sells almost all household amenities at a very affordable price which are attractive yet simple.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109A3-CD37-AF4D-84AF-BD5462D6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1828800" cy="4648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0AB05-A6BE-D8E2-E39B-B791DD433605}"/>
              </a:ext>
            </a:extLst>
          </p:cNvPr>
          <p:cNvSpPr txBox="1"/>
          <p:nvPr/>
        </p:nvSpPr>
        <p:spPr>
          <a:xfrm>
            <a:off x="2667000" y="1349829"/>
            <a:ext cx="5410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IKEA started concentrating on interior design, furniture, kitchen appliances, and other home accessories.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started expanding their range of products from matches to furniture.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496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1035</Words>
  <Application>Microsoft Office PowerPoint</Application>
  <PresentationFormat>On-screen Show (4:3)</PresentationFormat>
  <Paragraphs>185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1_Office Theme</vt:lpstr>
      <vt:lpstr>PowerPoint Presentation</vt:lpstr>
      <vt:lpstr>Group Members</vt:lpstr>
      <vt:lpstr>Agenda</vt:lpstr>
      <vt:lpstr>Introduction</vt:lpstr>
      <vt:lpstr>Company Background</vt:lpstr>
      <vt:lpstr>Company Background</vt:lpstr>
      <vt:lpstr>Company Background</vt:lpstr>
      <vt:lpstr>Company Background</vt:lpstr>
      <vt:lpstr>Company Background</vt:lpstr>
      <vt:lpstr>Company Background</vt:lpstr>
      <vt:lpstr>Company Background</vt:lpstr>
      <vt:lpstr>Digital Transformation in IKEA</vt:lpstr>
      <vt:lpstr>E-commerce net sales </vt:lpstr>
      <vt:lpstr>New Channels and New tools</vt:lpstr>
      <vt:lpstr>Challenges</vt:lpstr>
      <vt:lpstr>Digital Challenges</vt:lpstr>
      <vt:lpstr>Digital Vision</vt:lpstr>
      <vt:lpstr>Digital Mastery Assesment</vt:lpstr>
      <vt:lpstr>Digital Mastery Assesment</vt:lpstr>
      <vt:lpstr>Digital Capabilities</vt:lpstr>
      <vt:lpstr>Leadership capabilities</vt:lpstr>
      <vt:lpstr>Frame Challenge</vt:lpstr>
      <vt:lpstr>Focus Investment</vt:lpstr>
      <vt:lpstr>Mobilizing organization</vt:lpstr>
      <vt:lpstr>Sustaining transformation</vt:lpstr>
      <vt:lpstr>Where do you go from here? </vt:lpstr>
      <vt:lpstr>Where do you go from here? cont.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Hita Gurunath Kadam</cp:lastModifiedBy>
  <cp:revision>135</cp:revision>
  <dcterms:created xsi:type="dcterms:W3CDTF">2010-05-18T23:17:18Z</dcterms:created>
  <dcterms:modified xsi:type="dcterms:W3CDTF">2022-11-29T00:25:48Z</dcterms:modified>
</cp:coreProperties>
</file>