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5" r:id="rId5"/>
    <p:sldId id="262" r:id="rId6"/>
    <p:sldId id="264" r:id="rId7"/>
    <p:sldId id="259" r:id="rId8"/>
    <p:sldId id="260" r:id="rId9"/>
    <p:sldId id="263" r:id="rId10"/>
    <p:sldId id="266" r:id="rId11"/>
    <p:sldId id="267" r:id="rId12"/>
    <p:sldId id="269" r:id="rId13"/>
    <p:sldId id="271" r:id="rId14"/>
    <p:sldId id="270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1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2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7659-30EF-48FA-9346-230A062980E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F1B53E-9676-4CB2-A6A8-B1826373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der_Inequality_Index" TargetMode="External"/><Relationship Id="rId2" Type="http://schemas.openxmlformats.org/officeDocument/2006/relationships/hyperlink" Target="https://databank.worldbank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orldpopulationreview.com/country-rankings/hdi-by-country" TargetMode="External"/><Relationship Id="rId4" Type="http://schemas.openxmlformats.org/officeDocument/2006/relationships/hyperlink" Target="https://en.wikipedia.org/wiki/Global_Peace_Inde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97607-9040-4316-6B35-78EA912DFDAA}"/>
              </a:ext>
            </a:extLst>
          </p:cNvPr>
          <p:cNvSpPr txBox="1"/>
          <p:nvPr/>
        </p:nvSpPr>
        <p:spPr>
          <a:xfrm>
            <a:off x="7919884" y="4903839"/>
            <a:ext cx="4360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Group F Members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Akshaya Rajendran (Z1957049)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Gouri</a:t>
            </a:r>
            <a:r>
              <a:rPr lang="en-US" sz="2000" dirty="0">
                <a:latin typeface="Book Antiqua" panose="02040602050305030304" pitchFamily="18" charset="0"/>
              </a:rPr>
              <a:t> Patil (Z1931431)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Hita Gurunath Kadam (Z1908140)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ook Antiqua" panose="02040602050305030304" pitchFamily="18" charset="0"/>
              </a:rPr>
              <a:t>Tejaswini</a:t>
            </a:r>
            <a:r>
              <a:rPr lang="en-US" sz="2000" dirty="0">
                <a:latin typeface="Book Antiqua" panose="02040602050305030304" pitchFamily="18" charset="0"/>
              </a:rPr>
              <a:t> Mode (Z1966081)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97F3B-10B9-1F4A-9EA1-7FB2EB824AD1}"/>
              </a:ext>
            </a:extLst>
          </p:cNvPr>
          <p:cNvSpPr txBox="1"/>
          <p:nvPr/>
        </p:nvSpPr>
        <p:spPr>
          <a:xfrm>
            <a:off x="2472813" y="1663799"/>
            <a:ext cx="81656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Book Antiqua" panose="02040602050305030304" pitchFamily="18" charset="0"/>
              </a:rPr>
              <a:t>Analysis of </a:t>
            </a:r>
          </a:p>
          <a:p>
            <a:r>
              <a:rPr lang="en-US" sz="6600" b="1" dirty="0">
                <a:latin typeface="Book Antiqua" panose="02040602050305030304" pitchFamily="18" charset="0"/>
              </a:rPr>
              <a:t>World Development</a:t>
            </a:r>
          </a:p>
        </p:txBody>
      </p:sp>
    </p:spTree>
    <p:extLst>
      <p:ext uri="{BB962C8B-B14F-4D97-AF65-F5344CB8AC3E}">
        <p14:creationId xmlns:p14="http://schemas.microsoft.com/office/powerpoint/2010/main" val="81232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01E73-A55B-55D2-9081-D2C1F1174584}"/>
              </a:ext>
            </a:extLst>
          </p:cNvPr>
          <p:cNvSpPr txBox="1"/>
          <p:nvPr/>
        </p:nvSpPr>
        <p:spPr>
          <a:xfrm>
            <a:off x="3382298" y="2467896"/>
            <a:ext cx="7865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What variables influence the effectiveness of the government in a country?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DF7D7-CA3B-E818-0255-0C982A2C9572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3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C23A4-5CC1-8F33-B5A4-3D8F589D5BD4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9211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09BF68B9-5202-98E9-E8C1-8C815021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18" y="192115"/>
            <a:ext cx="3905250" cy="2809875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B1DBA97-D722-EC1F-DD2B-07A831A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60" y="192115"/>
            <a:ext cx="5124450" cy="531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AF640-14ED-2F32-3EC9-0071505301B6}"/>
              </a:ext>
            </a:extLst>
          </p:cNvPr>
          <p:cNvSpPr txBox="1"/>
          <p:nvPr/>
        </p:nvSpPr>
        <p:spPr>
          <a:xfrm>
            <a:off x="2889219" y="2980556"/>
            <a:ext cx="4583298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Model is significant.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96.40% of times, the prediction are correct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B6EDE-E71C-02A9-AA68-F00E837C642B}"/>
              </a:ext>
            </a:extLst>
          </p:cNvPr>
          <p:cNvSpPr txBox="1"/>
          <p:nvPr/>
        </p:nvSpPr>
        <p:spPr>
          <a:xfrm>
            <a:off x="2889218" y="5007766"/>
            <a:ext cx="5329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Significant variables: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Control of Corruption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Regulatory Quality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6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0C20-B7E4-B912-85C3-35164016D02A}"/>
              </a:ext>
            </a:extLst>
          </p:cNvPr>
          <p:cNvSpPr txBox="1"/>
          <p:nvPr/>
        </p:nvSpPr>
        <p:spPr>
          <a:xfrm>
            <a:off x="3382298" y="2467896"/>
            <a:ext cx="747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Statistical factors for a country.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B1B2E-F714-E135-6811-036993332D27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4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7C0D8-FB79-9FC2-0F56-6D1509A0289C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6106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EF639-C458-CF55-F287-C4F65CC4613E}"/>
              </a:ext>
            </a:extLst>
          </p:cNvPr>
          <p:cNvSpPr txBox="1"/>
          <p:nvPr/>
        </p:nvSpPr>
        <p:spPr>
          <a:xfrm>
            <a:off x="2327786" y="766732"/>
            <a:ext cx="9549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No of factors : 5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1. Population related – Fertility Rate, Birth Rate, Population growth, HDI, Life Expectancy, Literacy Rate, Access to Electricity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2. Social Factors – Global Peace Index, Control of Corruption, Government Effectiveness, Political Stability, Absence of violence, Regulatory quality, Gender Inequality Index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3. Economic factors – GDP growth, Inflation-Consumer Price, Inflation-GDP deflator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4. Employment factors – Tax Revenue, Unemployment Rate, Death Rate, Rule of Law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5. Trade factors – Exports, Imports 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69C9A-BC85-04CF-D333-4B6D2F37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15" y="350386"/>
            <a:ext cx="5928874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EFC4D-3277-0AED-6756-7297667BF232}"/>
              </a:ext>
            </a:extLst>
          </p:cNvPr>
          <p:cNvSpPr txBox="1"/>
          <p:nvPr/>
        </p:nvSpPr>
        <p:spPr>
          <a:xfrm>
            <a:off x="2531805" y="716398"/>
            <a:ext cx="855898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CONCLUSION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No correlation between Developed countries and its peace index.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Political stability and Absence of Terrorism does not affect the government effectiveness of a country.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Gross Primary Education enrollment is not a key dimension for Human Development index.</a:t>
            </a:r>
          </a:p>
        </p:txBody>
      </p:sp>
    </p:spTree>
    <p:extLst>
      <p:ext uri="{BB962C8B-B14F-4D97-AF65-F5344CB8AC3E}">
        <p14:creationId xmlns:p14="http://schemas.microsoft.com/office/powerpoint/2010/main" val="214967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EFC4D-3277-0AED-6756-7297667BF232}"/>
              </a:ext>
            </a:extLst>
          </p:cNvPr>
          <p:cNvSpPr txBox="1"/>
          <p:nvPr/>
        </p:nvSpPr>
        <p:spPr>
          <a:xfrm>
            <a:off x="2531805" y="716398"/>
            <a:ext cx="929640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INTERESTING STATS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Iceland is the most peaceful country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Norway has low Gender Inequality and with high HDI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Singapore score a perfect 100 in terms of government effectiveness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Only 9 countries in the world possess nuclear weapons 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Qatar has the lowest unemployment rate of 0.09% !!</a:t>
            </a:r>
          </a:p>
        </p:txBody>
      </p:sp>
    </p:spTree>
    <p:extLst>
      <p:ext uri="{BB962C8B-B14F-4D97-AF65-F5344CB8AC3E}">
        <p14:creationId xmlns:p14="http://schemas.microsoft.com/office/powerpoint/2010/main" val="159126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8C14D-E14F-8687-A6E9-59A57E748757}"/>
              </a:ext>
            </a:extLst>
          </p:cNvPr>
          <p:cNvSpPr txBox="1"/>
          <p:nvPr/>
        </p:nvSpPr>
        <p:spPr>
          <a:xfrm>
            <a:off x="3377379" y="1806678"/>
            <a:ext cx="623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Book Antiqua" panose="02040602050305030304" pitchFamily="18" charset="0"/>
              </a:rPr>
              <a:t>THANK YOU</a:t>
            </a:r>
          </a:p>
        </p:txBody>
      </p:sp>
      <p:pic>
        <p:nvPicPr>
          <p:cNvPr id="1026" name="Picture 2" descr="Smile Vector Art, Icons, and Graphics for Free Download">
            <a:extLst>
              <a:ext uri="{FF2B5EF4-FFF2-40B4-BE49-F238E27FC236}">
                <a16:creationId xmlns:a16="http://schemas.microsoft.com/office/drawing/2014/main" id="{234773AB-916F-1F53-D3EA-5B22622F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09" y="29178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41237-BFBE-53F8-B269-55883E4345E9}"/>
              </a:ext>
            </a:extLst>
          </p:cNvPr>
          <p:cNvSpPr txBox="1"/>
          <p:nvPr/>
        </p:nvSpPr>
        <p:spPr>
          <a:xfrm>
            <a:off x="3111908" y="892278"/>
            <a:ext cx="8558981" cy="357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AGENDA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Data Set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Research Questions and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Interesting Stats !!</a:t>
            </a:r>
          </a:p>
        </p:txBody>
      </p:sp>
    </p:spTree>
    <p:extLst>
      <p:ext uri="{BB962C8B-B14F-4D97-AF65-F5344CB8AC3E}">
        <p14:creationId xmlns:p14="http://schemas.microsoft.com/office/powerpoint/2010/main" val="387475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1ACFA-1011-045B-DD37-77595861F305}"/>
              </a:ext>
            </a:extLst>
          </p:cNvPr>
          <p:cNvSpPr txBox="1"/>
          <p:nvPr/>
        </p:nvSpPr>
        <p:spPr>
          <a:xfrm>
            <a:off x="2797276" y="462117"/>
            <a:ext cx="8558981" cy="542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INTRODUCTION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Analysis of current world trends based on financial growth, lifestyle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Countries based on socio-economic factors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The main factors considered: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GDP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Peace Index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Human Development Index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Gender Inequality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The World's Fresh Water Sources | The 71 Percent">
            <a:extLst>
              <a:ext uri="{FF2B5EF4-FFF2-40B4-BE49-F238E27FC236}">
                <a16:creationId xmlns:a16="http://schemas.microsoft.com/office/drawing/2014/main" id="{EE3BD859-B1FC-26E4-B886-35039922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224" y="3099019"/>
            <a:ext cx="4381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6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1ACFA-1011-045B-DD37-77595861F305}"/>
              </a:ext>
            </a:extLst>
          </p:cNvPr>
          <p:cNvSpPr txBox="1"/>
          <p:nvPr/>
        </p:nvSpPr>
        <p:spPr>
          <a:xfrm>
            <a:off x="2797276" y="0"/>
            <a:ext cx="8558981" cy="665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INTRODUCTION 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Data Source: </a:t>
            </a:r>
            <a:r>
              <a:rPr lang="en-US" sz="2000" dirty="0">
                <a:latin typeface="Book Antiqua" panose="02040602050305030304" pitchFamily="18" charset="0"/>
                <a:hlinkClick r:id="rId2"/>
              </a:rPr>
              <a:t>https://databank.worldbank.org/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3"/>
              </a:rPr>
              <a:t>https://en.wikipedia.org/wiki/Gender_Inequality_Index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4"/>
              </a:rPr>
              <a:t>https://en.wikipedia.org/wiki/Global_Peace_Index</a:t>
            </a:r>
            <a:endParaRPr lang="en-US" sz="2000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Book Antiqua" panose="02040602050305030304" pitchFamily="18" charset="0"/>
                <a:hlinkClick r:id="rId5"/>
              </a:rPr>
              <a:t>https://worldpopulationreview.com/country-rankings/hdi-by-country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Sample Size : 199					Variables : 32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Unit of Analysis : Country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Categorical Variables : HDI, GPI, GII, Region, IncomeGrp….etc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Continuous Variables : GDP, </a:t>
            </a:r>
            <a:r>
              <a:rPr lang="en-US" sz="2000" dirty="0" err="1">
                <a:latin typeface="Book Antiqua" panose="02040602050305030304" pitchFamily="18" charset="0"/>
              </a:rPr>
              <a:t>Unemployment_Rate</a:t>
            </a:r>
            <a:r>
              <a:rPr lang="en-US" sz="2000" dirty="0">
                <a:latin typeface="Book Antiqua" panose="02040602050305030304" pitchFamily="18" charset="0"/>
              </a:rPr>
              <a:t>, </a:t>
            </a:r>
            <a:r>
              <a:rPr lang="en-US" sz="2000" dirty="0" err="1">
                <a:latin typeface="Book Antiqua" panose="02040602050305030304" pitchFamily="18" charset="0"/>
              </a:rPr>
              <a:t>Life_Expectancy</a:t>
            </a:r>
            <a:r>
              <a:rPr lang="en-US" sz="2000" dirty="0">
                <a:latin typeface="Book Antiqua" panose="02040602050305030304" pitchFamily="18" charset="0"/>
              </a:rPr>
              <a:t>, Literacy, </a:t>
            </a:r>
            <a:r>
              <a:rPr lang="en-US" sz="2000" dirty="0" err="1">
                <a:latin typeface="Book Antiqua" panose="02040602050305030304" pitchFamily="18" charset="0"/>
              </a:rPr>
              <a:t>Control_of_Corruption</a:t>
            </a:r>
            <a:r>
              <a:rPr lang="en-US" sz="2000" dirty="0">
                <a:latin typeface="Book Antiqua" panose="02040602050305030304" pitchFamily="18" charset="0"/>
              </a:rPr>
              <a:t>….etc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7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DB6C8-3906-EC48-B47C-B3242BC11AF4}"/>
              </a:ext>
            </a:extLst>
          </p:cNvPr>
          <p:cNvSpPr txBox="1"/>
          <p:nvPr/>
        </p:nvSpPr>
        <p:spPr>
          <a:xfrm>
            <a:off x="3382298" y="2782529"/>
            <a:ext cx="7629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What factors contribute to the Human Development in a country?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CEB09-5692-8C60-17EF-ACD6DCAF0C05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1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99556-FF43-DEA5-1910-43D86D9ED247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99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9663B-588F-09D0-A854-45EA2C06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1" y="473915"/>
            <a:ext cx="4359018" cy="2842506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4235CBC-95E2-A40A-07C0-84EC1BD2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15" y="283445"/>
            <a:ext cx="5743575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4E01D-88D7-4CEA-CAA2-F3181AFC5271}"/>
              </a:ext>
            </a:extLst>
          </p:cNvPr>
          <p:cNvSpPr txBox="1"/>
          <p:nvPr/>
        </p:nvSpPr>
        <p:spPr>
          <a:xfrm flipH="1">
            <a:off x="2729926" y="3874340"/>
            <a:ext cx="3726615" cy="12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Model is significant.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93.84% is explained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13BE1-0D58-C519-85FC-8A33B4BDFB5C}"/>
              </a:ext>
            </a:extLst>
          </p:cNvPr>
          <p:cNvSpPr txBox="1"/>
          <p:nvPr/>
        </p:nvSpPr>
        <p:spPr>
          <a:xfrm>
            <a:off x="6656438" y="4075761"/>
            <a:ext cx="5329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Significant variables: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Life Expectancy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High Gender Inequality (negative)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High Income Group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Low Income Group (negative)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	Lower-middle Income Group (negative)</a:t>
            </a: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A4C2C-2027-9FA1-62D4-6004A2C6800C}"/>
              </a:ext>
            </a:extLst>
          </p:cNvPr>
          <p:cNvSpPr txBox="1"/>
          <p:nvPr/>
        </p:nvSpPr>
        <p:spPr>
          <a:xfrm>
            <a:off x="3382298" y="2467896"/>
            <a:ext cx="858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Whether Peace Quotient and Gender Inequality of a country depends on the Region it is located 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0BCA7-F0C9-9D96-89AE-308A2E38B66F}"/>
              </a:ext>
            </a:extLst>
          </p:cNvPr>
          <p:cNvSpPr txBox="1"/>
          <p:nvPr/>
        </p:nvSpPr>
        <p:spPr>
          <a:xfrm>
            <a:off x="3382298" y="1863213"/>
            <a:ext cx="4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Question 2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364F-97A2-785A-2BC0-C23ED34AA6B3}"/>
              </a:ext>
            </a:extLst>
          </p:cNvPr>
          <p:cNvSpPr txBox="1"/>
          <p:nvPr/>
        </p:nvSpPr>
        <p:spPr>
          <a:xfrm>
            <a:off x="3382298" y="5245510"/>
            <a:ext cx="528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Method : Chi-Square Test of Independence</a:t>
            </a:r>
          </a:p>
        </p:txBody>
      </p:sp>
    </p:spTree>
    <p:extLst>
      <p:ext uri="{BB962C8B-B14F-4D97-AF65-F5344CB8AC3E}">
        <p14:creationId xmlns:p14="http://schemas.microsoft.com/office/powerpoint/2010/main" val="1998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90D2-6F95-EDDA-F69F-26C233D4AC34}"/>
              </a:ext>
            </a:extLst>
          </p:cNvPr>
          <p:cNvSpPr txBox="1"/>
          <p:nvPr/>
        </p:nvSpPr>
        <p:spPr>
          <a:xfrm>
            <a:off x="2616857" y="2013679"/>
            <a:ext cx="309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Region x Peace Quotient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C3543E2-D9DC-535C-7657-B88D5A5F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42" y="66799"/>
            <a:ext cx="5943600" cy="429387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AD0821-CE99-6B45-349E-98620422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93" y="3429000"/>
            <a:ext cx="4321974" cy="33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CA991-A044-8FB4-7F89-B68D190057E1}"/>
              </a:ext>
            </a:extLst>
          </p:cNvPr>
          <p:cNvSpPr txBox="1"/>
          <p:nvPr/>
        </p:nvSpPr>
        <p:spPr>
          <a:xfrm>
            <a:off x="2384920" y="1932038"/>
            <a:ext cx="381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ok Antiqua" panose="02040602050305030304" pitchFamily="18" charset="0"/>
              </a:rPr>
              <a:t>Region x Gender Inequality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A3B44AB-70D6-C373-7A13-D84941DE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98"/>
            <a:ext cx="59436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45D18-BAB5-A91B-7CD8-B7B69345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20" y="3144667"/>
            <a:ext cx="4015880" cy="34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9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520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 Gurunath Kadam</dc:creator>
  <cp:lastModifiedBy>Hita Gurunath Kadam</cp:lastModifiedBy>
  <cp:revision>42</cp:revision>
  <dcterms:created xsi:type="dcterms:W3CDTF">2022-12-05T01:15:30Z</dcterms:created>
  <dcterms:modified xsi:type="dcterms:W3CDTF">2022-12-05T16:42:30Z</dcterms:modified>
</cp:coreProperties>
</file>