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aibhav\Desktop\project%20Customer%20service%20analysi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aibhav\Desktop\project%20Customer%20service%20analysi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aibhav\Desktop\project%20Customer%20service%20analysi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aibhav\Desktop\project%20Customer%20service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Customer service analysis.xlsx]customer sentiment analysis!PivotTable1</c:name>
    <c:fmtId val="4"/>
  </c:pivotSource>
  <c:chart>
    <c:title>
      <c:layout>
        <c:manualLayout>
          <c:xMode val="edge"/>
          <c:yMode val="edge"/>
          <c:x val="0.41139037225217751"/>
          <c:y val="0"/>
        </c:manualLayout>
      </c:layout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5.6230627789572829E-2"/>
          <c:y val="0.16518224416696314"/>
          <c:w val="0.83114911289163584"/>
          <c:h val="0.614397099337766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'customer sentiment analysis'!$B$3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multiLvlStrRef>
              <c:f>'customer sentiment analysis'!$A$4:$A$24</c:f>
              <c:multiLvlStrCache>
                <c:ptCount val="15"/>
                <c:lvl>
                  <c:pt idx="0">
                    <c:v>Billing Question</c:v>
                  </c:pt>
                  <c:pt idx="1">
                    <c:v>Payments</c:v>
                  </c:pt>
                  <c:pt idx="2">
                    <c:v>Service Outage</c:v>
                  </c:pt>
                  <c:pt idx="3">
                    <c:v>Billing Question</c:v>
                  </c:pt>
                  <c:pt idx="4">
                    <c:v>Payments</c:v>
                  </c:pt>
                  <c:pt idx="5">
                    <c:v>Service Outage</c:v>
                  </c:pt>
                  <c:pt idx="6">
                    <c:v>Billing Question</c:v>
                  </c:pt>
                  <c:pt idx="7">
                    <c:v>Payments</c:v>
                  </c:pt>
                  <c:pt idx="8">
                    <c:v>Service Outage</c:v>
                  </c:pt>
                  <c:pt idx="9">
                    <c:v>Billing Question</c:v>
                  </c:pt>
                  <c:pt idx="10">
                    <c:v>Payments</c:v>
                  </c:pt>
                  <c:pt idx="11">
                    <c:v>Service Outage</c:v>
                  </c:pt>
                  <c:pt idx="12">
                    <c:v>Billing Question</c:v>
                  </c:pt>
                  <c:pt idx="13">
                    <c:v>Payments</c:v>
                  </c:pt>
                  <c:pt idx="14">
                    <c:v>Service Outage</c:v>
                  </c:pt>
                </c:lvl>
                <c:lvl>
                  <c:pt idx="0">
                    <c:v>Negative</c:v>
                  </c:pt>
                  <c:pt idx="3">
                    <c:v>Neutral</c:v>
                  </c:pt>
                  <c:pt idx="6">
                    <c:v>Positive</c:v>
                  </c:pt>
                  <c:pt idx="9">
                    <c:v>Very Negative</c:v>
                  </c:pt>
                  <c:pt idx="12">
                    <c:v>Very Positive</c:v>
                  </c:pt>
                </c:lvl>
              </c:multiLvlStrCache>
            </c:multiLvlStrRef>
          </c:cat>
          <c:val>
            <c:numRef>
              <c:f>'customer sentiment analysis'!$B$4:$B$24</c:f>
              <c:numCache>
                <c:formatCode>General</c:formatCode>
                <c:ptCount val="15"/>
                <c:pt idx="0">
                  <c:v>7868</c:v>
                </c:pt>
                <c:pt idx="1">
                  <c:v>1593</c:v>
                </c:pt>
                <c:pt idx="2">
                  <c:v>1602</c:v>
                </c:pt>
                <c:pt idx="3">
                  <c:v>6232</c:v>
                </c:pt>
                <c:pt idx="4">
                  <c:v>1238</c:v>
                </c:pt>
                <c:pt idx="5">
                  <c:v>1284</c:v>
                </c:pt>
                <c:pt idx="6">
                  <c:v>2775</c:v>
                </c:pt>
                <c:pt idx="7">
                  <c:v>552</c:v>
                </c:pt>
                <c:pt idx="8">
                  <c:v>601</c:v>
                </c:pt>
                <c:pt idx="9">
                  <c:v>4300</c:v>
                </c:pt>
                <c:pt idx="10">
                  <c:v>897</c:v>
                </c:pt>
                <c:pt idx="11">
                  <c:v>829</c:v>
                </c:pt>
                <c:pt idx="12">
                  <c:v>2287</c:v>
                </c:pt>
                <c:pt idx="13">
                  <c:v>469</c:v>
                </c:pt>
                <c:pt idx="14">
                  <c:v>414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1934080"/>
        <c:axId val="171935616"/>
      </c:barChart>
      <c:catAx>
        <c:axId val="171934080"/>
        <c:scaling>
          <c:orientation val="minMax"/>
        </c:scaling>
        <c:delete val="0"/>
        <c:axPos val="b"/>
        <c:majorTickMark val="out"/>
        <c:minorTickMark val="none"/>
        <c:tickLblPos val="nextTo"/>
        <c:crossAx val="171935616"/>
        <c:crosses val="autoZero"/>
        <c:auto val="1"/>
        <c:lblAlgn val="ctr"/>
        <c:lblOffset val="100"/>
        <c:noMultiLvlLbl val="0"/>
      </c:catAx>
      <c:valAx>
        <c:axId val="171935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19340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Customer service analysis.xlsx]Root cause analysis!PivotTable1</c:name>
    <c:fmtId val="5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'Root cause analysis'!$B$3</c:f>
              <c:strCache>
                <c:ptCount val="1"/>
                <c:pt idx="0">
                  <c:v>Count of reason</c:v>
                </c:pt>
              </c:strCache>
            </c:strRef>
          </c:tx>
          <c:invertIfNegative val="0"/>
          <c:cat>
            <c:multiLvlStrRef>
              <c:f>'Root cause analysis'!$A$4:$A$16</c:f>
              <c:multiLvlStrCache>
                <c:ptCount val="9"/>
                <c:lvl>
                  <c:pt idx="0">
                    <c:v>Above SLA</c:v>
                  </c:pt>
                  <c:pt idx="1">
                    <c:v>Below SLA</c:v>
                  </c:pt>
                  <c:pt idx="2">
                    <c:v>Within SLA</c:v>
                  </c:pt>
                  <c:pt idx="3">
                    <c:v>Above SLA</c:v>
                  </c:pt>
                  <c:pt idx="4">
                    <c:v>Below SLA</c:v>
                  </c:pt>
                  <c:pt idx="5">
                    <c:v>Within SLA</c:v>
                  </c:pt>
                  <c:pt idx="6">
                    <c:v>Above SLA</c:v>
                  </c:pt>
                  <c:pt idx="7">
                    <c:v>Below SLA</c:v>
                  </c:pt>
                  <c:pt idx="8">
                    <c:v>Within SLA</c:v>
                  </c:pt>
                </c:lvl>
                <c:lvl>
                  <c:pt idx="0">
                    <c:v>Billing Question</c:v>
                  </c:pt>
                  <c:pt idx="3">
                    <c:v>Payments</c:v>
                  </c:pt>
                  <c:pt idx="6">
                    <c:v>Service Outage</c:v>
                  </c:pt>
                </c:lvl>
              </c:multiLvlStrCache>
            </c:multiLvlStrRef>
          </c:cat>
          <c:val>
            <c:numRef>
              <c:f>'Root cause analysis'!$B$4:$B$16</c:f>
              <c:numCache>
                <c:formatCode>General</c:formatCode>
                <c:ptCount val="9"/>
                <c:pt idx="0">
                  <c:v>2997</c:v>
                </c:pt>
                <c:pt idx="1">
                  <c:v>5760</c:v>
                </c:pt>
                <c:pt idx="2">
                  <c:v>14705</c:v>
                </c:pt>
                <c:pt idx="3">
                  <c:v>569</c:v>
                </c:pt>
                <c:pt idx="4">
                  <c:v>1221</c:v>
                </c:pt>
                <c:pt idx="5">
                  <c:v>2959</c:v>
                </c:pt>
                <c:pt idx="6">
                  <c:v>602</c:v>
                </c:pt>
                <c:pt idx="7">
                  <c:v>1167</c:v>
                </c:pt>
                <c:pt idx="8">
                  <c:v>2961</c:v>
                </c:pt>
              </c:numCache>
            </c:numRef>
          </c:val>
        </c:ser>
        <c:ser>
          <c:idx val="1"/>
          <c:order val="1"/>
          <c:tx>
            <c:strRef>
              <c:f>'Root cause analysis'!$C$3</c:f>
              <c:strCache>
                <c:ptCount val="1"/>
                <c:pt idx="0">
                  <c:v>Sum of call duration in minutes</c:v>
                </c:pt>
              </c:strCache>
            </c:strRef>
          </c:tx>
          <c:invertIfNegative val="0"/>
          <c:cat>
            <c:multiLvlStrRef>
              <c:f>'Root cause analysis'!$A$4:$A$16</c:f>
              <c:multiLvlStrCache>
                <c:ptCount val="9"/>
                <c:lvl>
                  <c:pt idx="0">
                    <c:v>Above SLA</c:v>
                  </c:pt>
                  <c:pt idx="1">
                    <c:v>Below SLA</c:v>
                  </c:pt>
                  <c:pt idx="2">
                    <c:v>Within SLA</c:v>
                  </c:pt>
                  <c:pt idx="3">
                    <c:v>Above SLA</c:v>
                  </c:pt>
                  <c:pt idx="4">
                    <c:v>Below SLA</c:v>
                  </c:pt>
                  <c:pt idx="5">
                    <c:v>Within SLA</c:v>
                  </c:pt>
                  <c:pt idx="6">
                    <c:v>Above SLA</c:v>
                  </c:pt>
                  <c:pt idx="7">
                    <c:v>Below SLA</c:v>
                  </c:pt>
                  <c:pt idx="8">
                    <c:v>Within SLA</c:v>
                  </c:pt>
                </c:lvl>
                <c:lvl>
                  <c:pt idx="0">
                    <c:v>Billing Question</c:v>
                  </c:pt>
                  <c:pt idx="3">
                    <c:v>Payments</c:v>
                  </c:pt>
                  <c:pt idx="6">
                    <c:v>Service Outage</c:v>
                  </c:pt>
                </c:lvl>
              </c:multiLvlStrCache>
            </c:multiLvlStrRef>
          </c:cat>
          <c:val>
            <c:numRef>
              <c:f>'Root cause analysis'!$C$4:$C$16</c:f>
              <c:numCache>
                <c:formatCode>General</c:formatCode>
                <c:ptCount val="9"/>
                <c:pt idx="0">
                  <c:v>74479</c:v>
                </c:pt>
                <c:pt idx="1">
                  <c:v>144710</c:v>
                </c:pt>
                <c:pt idx="2">
                  <c:v>366745</c:v>
                </c:pt>
                <c:pt idx="3">
                  <c:v>14303</c:v>
                </c:pt>
                <c:pt idx="4">
                  <c:v>30846</c:v>
                </c:pt>
                <c:pt idx="5">
                  <c:v>74501</c:v>
                </c:pt>
                <c:pt idx="6">
                  <c:v>15198</c:v>
                </c:pt>
                <c:pt idx="7">
                  <c:v>28164</c:v>
                </c:pt>
                <c:pt idx="8">
                  <c:v>75276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1957248"/>
        <c:axId val="171844352"/>
      </c:barChart>
      <c:catAx>
        <c:axId val="171957248"/>
        <c:scaling>
          <c:orientation val="minMax"/>
        </c:scaling>
        <c:delete val="0"/>
        <c:axPos val="b"/>
        <c:majorTickMark val="out"/>
        <c:minorTickMark val="none"/>
        <c:tickLblPos val="nextTo"/>
        <c:crossAx val="171844352"/>
        <c:crosses val="autoZero"/>
        <c:auto val="1"/>
        <c:lblAlgn val="ctr"/>
        <c:lblOffset val="100"/>
        <c:noMultiLvlLbl val="0"/>
      </c:catAx>
      <c:valAx>
        <c:axId val="1718443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19572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Customer service analysis.xlsx]Service Response Time Analysis!PivotTable1</c:name>
    <c:fmtId val="6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'Service Response Time Analysis'!$B$3</c:f>
              <c:strCache>
                <c:ptCount val="1"/>
                <c:pt idx="0">
                  <c:v>Count of response_time</c:v>
                </c:pt>
              </c:strCache>
            </c:strRef>
          </c:tx>
          <c:invertIfNegative val="0"/>
          <c:cat>
            <c:multiLvlStrRef>
              <c:f>'Service Response Time Analysis'!$A$4:$A$16</c:f>
              <c:multiLvlStrCache>
                <c:ptCount val="9"/>
                <c:lvl>
                  <c:pt idx="0">
                    <c:v>Above SLA</c:v>
                  </c:pt>
                  <c:pt idx="1">
                    <c:v>Below SLA</c:v>
                  </c:pt>
                  <c:pt idx="2">
                    <c:v>Within SLA</c:v>
                  </c:pt>
                  <c:pt idx="3">
                    <c:v>Above SLA</c:v>
                  </c:pt>
                  <c:pt idx="4">
                    <c:v>Below SLA</c:v>
                  </c:pt>
                  <c:pt idx="5">
                    <c:v>Within SLA</c:v>
                  </c:pt>
                  <c:pt idx="6">
                    <c:v>Above SLA</c:v>
                  </c:pt>
                  <c:pt idx="7">
                    <c:v>Below SLA</c:v>
                  </c:pt>
                  <c:pt idx="8">
                    <c:v>Within SLA</c:v>
                  </c:pt>
                </c:lvl>
                <c:lvl>
                  <c:pt idx="0">
                    <c:v>Billing Question</c:v>
                  </c:pt>
                  <c:pt idx="3">
                    <c:v>Payments</c:v>
                  </c:pt>
                  <c:pt idx="6">
                    <c:v>Service Outage</c:v>
                  </c:pt>
                </c:lvl>
              </c:multiLvlStrCache>
            </c:multiLvlStrRef>
          </c:cat>
          <c:val>
            <c:numRef>
              <c:f>'Service Response Time Analysis'!$B$4:$B$16</c:f>
              <c:numCache>
                <c:formatCode>General</c:formatCode>
                <c:ptCount val="9"/>
                <c:pt idx="0">
                  <c:v>2997</c:v>
                </c:pt>
                <c:pt idx="1">
                  <c:v>5760</c:v>
                </c:pt>
                <c:pt idx="2">
                  <c:v>14705</c:v>
                </c:pt>
                <c:pt idx="3">
                  <c:v>569</c:v>
                </c:pt>
                <c:pt idx="4">
                  <c:v>1221</c:v>
                </c:pt>
                <c:pt idx="5">
                  <c:v>2959</c:v>
                </c:pt>
                <c:pt idx="6">
                  <c:v>602</c:v>
                </c:pt>
                <c:pt idx="7">
                  <c:v>1167</c:v>
                </c:pt>
                <c:pt idx="8">
                  <c:v>2961</c:v>
                </c:pt>
              </c:numCache>
            </c:numRef>
          </c:val>
        </c:ser>
        <c:ser>
          <c:idx val="1"/>
          <c:order val="1"/>
          <c:tx>
            <c:strRef>
              <c:f>'Service Response Time Analysis'!$C$3</c:f>
              <c:strCache>
                <c:ptCount val="1"/>
                <c:pt idx="0">
                  <c:v>Count of reason</c:v>
                </c:pt>
              </c:strCache>
            </c:strRef>
          </c:tx>
          <c:invertIfNegative val="0"/>
          <c:cat>
            <c:multiLvlStrRef>
              <c:f>'Service Response Time Analysis'!$A$4:$A$16</c:f>
              <c:multiLvlStrCache>
                <c:ptCount val="9"/>
                <c:lvl>
                  <c:pt idx="0">
                    <c:v>Above SLA</c:v>
                  </c:pt>
                  <c:pt idx="1">
                    <c:v>Below SLA</c:v>
                  </c:pt>
                  <c:pt idx="2">
                    <c:v>Within SLA</c:v>
                  </c:pt>
                  <c:pt idx="3">
                    <c:v>Above SLA</c:v>
                  </c:pt>
                  <c:pt idx="4">
                    <c:v>Below SLA</c:v>
                  </c:pt>
                  <c:pt idx="5">
                    <c:v>Within SLA</c:v>
                  </c:pt>
                  <c:pt idx="6">
                    <c:v>Above SLA</c:v>
                  </c:pt>
                  <c:pt idx="7">
                    <c:v>Below SLA</c:v>
                  </c:pt>
                  <c:pt idx="8">
                    <c:v>Within SLA</c:v>
                  </c:pt>
                </c:lvl>
                <c:lvl>
                  <c:pt idx="0">
                    <c:v>Billing Question</c:v>
                  </c:pt>
                  <c:pt idx="3">
                    <c:v>Payments</c:v>
                  </c:pt>
                  <c:pt idx="6">
                    <c:v>Service Outage</c:v>
                  </c:pt>
                </c:lvl>
              </c:multiLvlStrCache>
            </c:multiLvlStrRef>
          </c:cat>
          <c:val>
            <c:numRef>
              <c:f>'Service Response Time Analysis'!$C$4:$C$16</c:f>
              <c:numCache>
                <c:formatCode>General</c:formatCode>
                <c:ptCount val="9"/>
                <c:pt idx="0">
                  <c:v>2997</c:v>
                </c:pt>
                <c:pt idx="1">
                  <c:v>5760</c:v>
                </c:pt>
                <c:pt idx="2">
                  <c:v>14705</c:v>
                </c:pt>
                <c:pt idx="3">
                  <c:v>569</c:v>
                </c:pt>
                <c:pt idx="4">
                  <c:v>1221</c:v>
                </c:pt>
                <c:pt idx="5">
                  <c:v>2959</c:v>
                </c:pt>
                <c:pt idx="6">
                  <c:v>602</c:v>
                </c:pt>
                <c:pt idx="7">
                  <c:v>1167</c:v>
                </c:pt>
                <c:pt idx="8">
                  <c:v>2961</c:v>
                </c:pt>
              </c:numCache>
            </c:numRef>
          </c:val>
        </c:ser>
        <c:ser>
          <c:idx val="2"/>
          <c:order val="2"/>
          <c:tx>
            <c:strRef>
              <c:f>'Service Response Time Analysis'!$D$3</c:f>
              <c:strCache>
                <c:ptCount val="1"/>
                <c:pt idx="0">
                  <c:v>Average of csat_score</c:v>
                </c:pt>
              </c:strCache>
            </c:strRef>
          </c:tx>
          <c:invertIfNegative val="0"/>
          <c:cat>
            <c:multiLvlStrRef>
              <c:f>'Service Response Time Analysis'!$A$4:$A$16</c:f>
              <c:multiLvlStrCache>
                <c:ptCount val="9"/>
                <c:lvl>
                  <c:pt idx="0">
                    <c:v>Above SLA</c:v>
                  </c:pt>
                  <c:pt idx="1">
                    <c:v>Below SLA</c:v>
                  </c:pt>
                  <c:pt idx="2">
                    <c:v>Within SLA</c:v>
                  </c:pt>
                  <c:pt idx="3">
                    <c:v>Above SLA</c:v>
                  </c:pt>
                  <c:pt idx="4">
                    <c:v>Below SLA</c:v>
                  </c:pt>
                  <c:pt idx="5">
                    <c:v>Within SLA</c:v>
                  </c:pt>
                  <c:pt idx="6">
                    <c:v>Above SLA</c:v>
                  </c:pt>
                  <c:pt idx="7">
                    <c:v>Below SLA</c:v>
                  </c:pt>
                  <c:pt idx="8">
                    <c:v>Within SLA</c:v>
                  </c:pt>
                </c:lvl>
                <c:lvl>
                  <c:pt idx="0">
                    <c:v>Billing Question</c:v>
                  </c:pt>
                  <c:pt idx="3">
                    <c:v>Payments</c:v>
                  </c:pt>
                  <c:pt idx="6">
                    <c:v>Service Outage</c:v>
                  </c:pt>
                </c:lvl>
              </c:multiLvlStrCache>
            </c:multiLvlStrRef>
          </c:cat>
          <c:val>
            <c:numRef>
              <c:f>'Service Response Time Analysis'!$D$4:$D$16</c:f>
              <c:numCache>
                <c:formatCode>General</c:formatCode>
                <c:ptCount val="9"/>
                <c:pt idx="0">
                  <c:v>5.2198865532198866</c:v>
                </c:pt>
                <c:pt idx="1">
                  <c:v>5.2217013888888886</c:v>
                </c:pt>
                <c:pt idx="2">
                  <c:v>5.1878272696361778</c:v>
                </c:pt>
                <c:pt idx="3">
                  <c:v>5.256590509666081</c:v>
                </c:pt>
                <c:pt idx="4">
                  <c:v>5.2276822276822275</c:v>
                </c:pt>
                <c:pt idx="5">
                  <c:v>5.2331868874619802</c:v>
                </c:pt>
                <c:pt idx="6">
                  <c:v>5.2225913621262459</c:v>
                </c:pt>
                <c:pt idx="7">
                  <c:v>5.1610968294772919</c:v>
                </c:pt>
                <c:pt idx="8">
                  <c:v>5.2012833502195202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1871232"/>
        <c:axId val="171881216"/>
        <c:axId val="0"/>
      </c:bar3DChart>
      <c:catAx>
        <c:axId val="171871232"/>
        <c:scaling>
          <c:orientation val="minMax"/>
        </c:scaling>
        <c:delete val="0"/>
        <c:axPos val="b"/>
        <c:majorTickMark val="out"/>
        <c:minorTickMark val="none"/>
        <c:tickLblPos val="nextTo"/>
        <c:crossAx val="171881216"/>
        <c:crosses val="autoZero"/>
        <c:auto val="1"/>
        <c:lblAlgn val="ctr"/>
        <c:lblOffset val="100"/>
        <c:noMultiLvlLbl val="0"/>
      </c:catAx>
      <c:valAx>
        <c:axId val="1718812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18712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Customer service analysis.xlsx]Customer Segmentation!PivotTable2</c:name>
    <c:fmtId val="5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'Customer Segmentation'!$B$3</c:f>
              <c:strCache>
                <c:ptCount val="1"/>
                <c:pt idx="0">
                  <c:v>Count of city</c:v>
                </c:pt>
              </c:strCache>
            </c:strRef>
          </c:tx>
          <c:invertIfNegative val="0"/>
          <c:cat>
            <c:multiLvlStrRef>
              <c:f>'Customer Segmentation'!$A$4:$A$19</c:f>
              <c:multiLvlStrCache>
                <c:ptCount val="12"/>
                <c:lvl>
                  <c:pt idx="0">
                    <c:v>Call-Center</c:v>
                  </c:pt>
                  <c:pt idx="1">
                    <c:v>Chatbot</c:v>
                  </c:pt>
                  <c:pt idx="2">
                    <c:v>Email</c:v>
                  </c:pt>
                  <c:pt idx="3">
                    <c:v>Web</c:v>
                  </c:pt>
                  <c:pt idx="4">
                    <c:v>Call-Center</c:v>
                  </c:pt>
                  <c:pt idx="5">
                    <c:v>Chatbot</c:v>
                  </c:pt>
                  <c:pt idx="6">
                    <c:v>Email</c:v>
                  </c:pt>
                  <c:pt idx="7">
                    <c:v>Web</c:v>
                  </c:pt>
                  <c:pt idx="8">
                    <c:v>Call-Center</c:v>
                  </c:pt>
                  <c:pt idx="9">
                    <c:v>Chatbot</c:v>
                  </c:pt>
                  <c:pt idx="10">
                    <c:v>Email</c:v>
                  </c:pt>
                  <c:pt idx="11">
                    <c:v>Web</c:v>
                  </c:pt>
                </c:lvl>
                <c:lvl>
                  <c:pt idx="0">
                    <c:v>Abilene</c:v>
                  </c:pt>
                  <c:pt idx="4">
                    <c:v>Aiken</c:v>
                  </c:pt>
                  <c:pt idx="8">
                    <c:v>Alexandria</c:v>
                  </c:pt>
                </c:lvl>
              </c:multiLvlStrCache>
            </c:multiLvlStrRef>
          </c:cat>
          <c:val>
            <c:numRef>
              <c:f>'Customer Segmentation'!$B$4:$B$19</c:f>
              <c:numCache>
                <c:formatCode>General</c:formatCode>
                <c:ptCount val="12"/>
                <c:pt idx="0">
                  <c:v>15</c:v>
                </c:pt>
                <c:pt idx="1">
                  <c:v>8</c:v>
                </c:pt>
                <c:pt idx="2">
                  <c:v>6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6</c:v>
                </c:pt>
                <c:pt idx="7">
                  <c:v>1</c:v>
                </c:pt>
                <c:pt idx="8">
                  <c:v>19</c:v>
                </c:pt>
                <c:pt idx="9">
                  <c:v>16</c:v>
                </c:pt>
                <c:pt idx="10">
                  <c:v>23</c:v>
                </c:pt>
                <c:pt idx="11">
                  <c:v>23</c:v>
                </c:pt>
              </c:numCache>
            </c:numRef>
          </c:val>
        </c:ser>
        <c:ser>
          <c:idx val="1"/>
          <c:order val="1"/>
          <c:tx>
            <c:strRef>
              <c:f>'Customer Segmentation'!$C$3</c:f>
              <c:strCache>
                <c:ptCount val="1"/>
                <c:pt idx="0">
                  <c:v>Sum of csat_score</c:v>
                </c:pt>
              </c:strCache>
            </c:strRef>
          </c:tx>
          <c:invertIfNegative val="0"/>
          <c:cat>
            <c:multiLvlStrRef>
              <c:f>'Customer Segmentation'!$A$4:$A$19</c:f>
              <c:multiLvlStrCache>
                <c:ptCount val="12"/>
                <c:lvl>
                  <c:pt idx="0">
                    <c:v>Call-Center</c:v>
                  </c:pt>
                  <c:pt idx="1">
                    <c:v>Chatbot</c:v>
                  </c:pt>
                  <c:pt idx="2">
                    <c:v>Email</c:v>
                  </c:pt>
                  <c:pt idx="3">
                    <c:v>Web</c:v>
                  </c:pt>
                  <c:pt idx="4">
                    <c:v>Call-Center</c:v>
                  </c:pt>
                  <c:pt idx="5">
                    <c:v>Chatbot</c:v>
                  </c:pt>
                  <c:pt idx="6">
                    <c:v>Email</c:v>
                  </c:pt>
                  <c:pt idx="7">
                    <c:v>Web</c:v>
                  </c:pt>
                  <c:pt idx="8">
                    <c:v>Call-Center</c:v>
                  </c:pt>
                  <c:pt idx="9">
                    <c:v>Chatbot</c:v>
                  </c:pt>
                  <c:pt idx="10">
                    <c:v>Email</c:v>
                  </c:pt>
                  <c:pt idx="11">
                    <c:v>Web</c:v>
                  </c:pt>
                </c:lvl>
                <c:lvl>
                  <c:pt idx="0">
                    <c:v>Abilene</c:v>
                  </c:pt>
                  <c:pt idx="4">
                    <c:v>Aiken</c:v>
                  </c:pt>
                  <c:pt idx="8">
                    <c:v>Alexandria</c:v>
                  </c:pt>
                </c:lvl>
              </c:multiLvlStrCache>
            </c:multiLvlStrRef>
          </c:cat>
          <c:val>
            <c:numRef>
              <c:f>'Customer Segmentation'!$C$4:$C$19</c:f>
              <c:numCache>
                <c:formatCode>General</c:formatCode>
                <c:ptCount val="12"/>
                <c:pt idx="0">
                  <c:v>80</c:v>
                </c:pt>
                <c:pt idx="1">
                  <c:v>42</c:v>
                </c:pt>
                <c:pt idx="2">
                  <c:v>32</c:v>
                </c:pt>
                <c:pt idx="3">
                  <c:v>25</c:v>
                </c:pt>
                <c:pt idx="4">
                  <c:v>24</c:v>
                </c:pt>
                <c:pt idx="5">
                  <c:v>27</c:v>
                </c:pt>
                <c:pt idx="6">
                  <c:v>28</c:v>
                </c:pt>
                <c:pt idx="7">
                  <c:v>5</c:v>
                </c:pt>
                <c:pt idx="8">
                  <c:v>94</c:v>
                </c:pt>
                <c:pt idx="9">
                  <c:v>83</c:v>
                </c:pt>
                <c:pt idx="10">
                  <c:v>118</c:v>
                </c:pt>
                <c:pt idx="11">
                  <c:v>133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one"/>
        <c:axId val="172128512"/>
        <c:axId val="172134400"/>
        <c:axId val="0"/>
      </c:bar3DChart>
      <c:catAx>
        <c:axId val="172128512"/>
        <c:scaling>
          <c:orientation val="minMax"/>
        </c:scaling>
        <c:delete val="0"/>
        <c:axPos val="b"/>
        <c:majorTickMark val="out"/>
        <c:minorTickMark val="none"/>
        <c:tickLblPos val="nextTo"/>
        <c:crossAx val="172134400"/>
        <c:crosses val="autoZero"/>
        <c:auto val="1"/>
        <c:lblAlgn val="ctr"/>
        <c:lblOffset val="100"/>
        <c:noMultiLvlLbl val="0"/>
      </c:catAx>
      <c:valAx>
        <c:axId val="1721344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21285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D270-5F65-4242-8865-008DD3A1E21D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57075-E1A8-41AA-891A-4D5C00AF56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D270-5F65-4242-8865-008DD3A1E21D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57075-E1A8-41AA-891A-4D5C00AF56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D270-5F65-4242-8865-008DD3A1E21D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57075-E1A8-41AA-891A-4D5C00AF56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D270-5F65-4242-8865-008DD3A1E21D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57075-E1A8-41AA-891A-4D5C00AF56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D270-5F65-4242-8865-008DD3A1E21D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57075-E1A8-41AA-891A-4D5C00AF56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D270-5F65-4242-8865-008DD3A1E21D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57075-E1A8-41AA-891A-4D5C00AF56A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D270-5F65-4242-8865-008DD3A1E21D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57075-E1A8-41AA-891A-4D5C00AF56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D270-5F65-4242-8865-008DD3A1E21D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57075-E1A8-41AA-891A-4D5C00AF56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D270-5F65-4242-8865-008DD3A1E21D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57075-E1A8-41AA-891A-4D5C00AF56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D270-5F65-4242-8865-008DD3A1E21D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957075-E1A8-41AA-891A-4D5C00AF56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D270-5F65-4242-8865-008DD3A1E21D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57075-E1A8-41AA-891A-4D5C00AF56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BD3D270-5F65-4242-8865-008DD3A1E21D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7957075-E1A8-41AA-891A-4D5C00AF56A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Title: "Customer Service Data Analysis for Nile"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9552" y="4581128"/>
            <a:ext cx="6256784" cy="1057672"/>
          </a:xfrm>
        </p:spPr>
        <p:txBody>
          <a:bodyPr>
            <a:normAutofit/>
          </a:bodyPr>
          <a:lstStyle/>
          <a:p>
            <a:r>
              <a:rPr lang="en-US" b="1" dirty="0" smtClean="0"/>
              <a:t>Subtitle</a:t>
            </a:r>
            <a:r>
              <a:rPr lang="en-US" b="1" dirty="0"/>
              <a:t>: "Presented by </a:t>
            </a:r>
            <a:r>
              <a:rPr lang="en-US" b="1" dirty="0" err="1" smtClean="0"/>
              <a:t>Hitanshi</a:t>
            </a:r>
            <a:r>
              <a:rPr lang="en-US" b="1" dirty="0" smtClean="0"/>
              <a:t> Shishodia- </a:t>
            </a:r>
            <a:r>
              <a:rPr lang="en-US" b="1" dirty="0"/>
              <a:t>iVision Analytics</a:t>
            </a:r>
            <a:r>
              <a:rPr lang="en-US" dirty="0"/>
              <a:t>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220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Customer Segmentation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r>
              <a:rPr lang="en-US" dirty="0"/>
              <a:t>: Segment customers based on demographics, behavior, and preferences.</a:t>
            </a:r>
          </a:p>
          <a:p>
            <a:r>
              <a:rPr lang="en-US" dirty="0"/>
              <a:t>Understand different customer segments' needs and pain points.</a:t>
            </a:r>
          </a:p>
          <a:p>
            <a:r>
              <a:rPr lang="en-US" dirty="0"/>
              <a:t>Tailor services and communications accordingly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3633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CUSTOMER SEGEMENTATION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22325" y="1100138"/>
          <a:ext cx="7521575" cy="3579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320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Introduction to Project Goals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/>
              <a:t>Goals:</a:t>
            </a:r>
          </a:p>
          <a:p>
            <a:pPr lvl="1"/>
            <a:r>
              <a:rPr lang="en-US" dirty="0"/>
              <a:t>Customer Sentiment Analysis</a:t>
            </a:r>
          </a:p>
          <a:p>
            <a:pPr lvl="1"/>
            <a:r>
              <a:rPr lang="en-US" dirty="0"/>
              <a:t>Root Cause Analysis</a:t>
            </a:r>
          </a:p>
          <a:p>
            <a:pPr lvl="1"/>
            <a:r>
              <a:rPr lang="en-US" dirty="0"/>
              <a:t>Service Response Time Analysis</a:t>
            </a:r>
          </a:p>
          <a:p>
            <a:pPr lvl="1"/>
            <a:r>
              <a:rPr lang="en-US" dirty="0"/>
              <a:t>Customer Segmentation</a:t>
            </a:r>
          </a:p>
          <a:p>
            <a:pPr lvl="1"/>
            <a:r>
              <a:rPr lang="en-US" dirty="0"/>
              <a:t>Trends and Patterns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262989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Customer Sentiment Analysis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r>
              <a:rPr lang="en-US" dirty="0"/>
              <a:t>: Perform sentiment analysis on customer interactions.</a:t>
            </a:r>
          </a:p>
          <a:p>
            <a:r>
              <a:rPr lang="en-US" dirty="0"/>
              <a:t>Identify positive, negative, and neutral sentiments expressed by customers.</a:t>
            </a:r>
          </a:p>
          <a:p>
            <a:r>
              <a:rPr lang="en-US" dirty="0"/>
              <a:t>Understand overall satisfaction levels.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944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Customer Sentiment Analysis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412402"/>
              </p:ext>
            </p:extLst>
          </p:nvPr>
        </p:nvGraphicFramePr>
        <p:xfrm>
          <a:off x="683568" y="1484784"/>
          <a:ext cx="7776864" cy="489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314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CUSTOMER SENTIMENT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Insights drawn from above analysis</a:t>
            </a:r>
          </a:p>
          <a:p>
            <a:r>
              <a:rPr lang="en-IN" dirty="0" smtClean="0"/>
              <a:t>Customer having more negative sentiments as compare to other sentiments</a:t>
            </a:r>
          </a:p>
          <a:p>
            <a:r>
              <a:rPr lang="en-IN" dirty="0" smtClean="0"/>
              <a:t>Customer having more negative sentiments particularly for the reason of billing questions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460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Root Cause Analysis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r>
              <a:rPr lang="en-US" dirty="0"/>
              <a:t>: Investigate common customer complaints.</a:t>
            </a:r>
          </a:p>
          <a:p>
            <a:r>
              <a:rPr lang="en-US" dirty="0"/>
              <a:t>Pinpoint recurring problems to address them proactively.</a:t>
            </a:r>
          </a:p>
          <a:p>
            <a:r>
              <a:rPr lang="en-US" dirty="0"/>
              <a:t>Prevent future escalations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59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Root Cause Analysis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22325" y="1100138"/>
          <a:ext cx="7521575" cy="3579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179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Service Response Time Analysis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r>
              <a:rPr lang="en-US" dirty="0"/>
              <a:t>: Analyze response times for customer queries and support requests.</a:t>
            </a:r>
          </a:p>
          <a:p>
            <a:r>
              <a:rPr lang="en-US" dirty="0"/>
              <a:t>Assess the efficiency of the customer service team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4846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Service Response Time Analysis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614298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0590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69</TotalTime>
  <Words>190</Words>
  <Application>Microsoft Office PowerPoint</Application>
  <PresentationFormat>On-screen Show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Angles</vt:lpstr>
      <vt:lpstr>Title: "Customer Service Data Analysis for Nile"</vt:lpstr>
      <vt:lpstr>Introduction to Project Goals </vt:lpstr>
      <vt:lpstr>Customer Sentiment Analysis </vt:lpstr>
      <vt:lpstr>Customer Sentiment Analysis</vt:lpstr>
      <vt:lpstr>CUSTOMER SENTIMENT ANALYSIS</vt:lpstr>
      <vt:lpstr>Root Cause Analysis </vt:lpstr>
      <vt:lpstr>Root Cause Analysis</vt:lpstr>
      <vt:lpstr>Service Response Time Analysis </vt:lpstr>
      <vt:lpstr>Service Response Time Analysis</vt:lpstr>
      <vt:lpstr>Customer Segmentation </vt:lpstr>
      <vt:lpstr>CUSTOMER SEGEMENTATION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Analyses of Customer Service Data using Microsoft Excel</dc:title>
  <dc:creator>Windows User</dc:creator>
  <cp:lastModifiedBy>Windows User</cp:lastModifiedBy>
  <cp:revision>8</cp:revision>
  <dcterms:created xsi:type="dcterms:W3CDTF">2023-10-05T21:40:42Z</dcterms:created>
  <dcterms:modified xsi:type="dcterms:W3CDTF">2023-10-07T14:37:06Z</dcterms:modified>
</cp:coreProperties>
</file>