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4"/>
  </p:notesMasterIdLst>
  <p:sldIdLst>
    <p:sldId id="1864" r:id="rId5"/>
    <p:sldId id="1846" r:id="rId6"/>
    <p:sldId id="1845" r:id="rId7"/>
    <p:sldId id="1849" r:id="rId8"/>
    <p:sldId id="1866" r:id="rId9"/>
    <p:sldId id="1852" r:id="rId10"/>
    <p:sldId id="1858" r:id="rId11"/>
    <p:sldId id="1859" r:id="rId12"/>
    <p:sldId id="1867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2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9253" y="1610280"/>
            <a:ext cx="7470475" cy="2021441"/>
          </a:xfrm>
        </p:spPr>
        <p:txBody>
          <a:bodyPr anchor="ctr">
            <a:noAutofit/>
          </a:bodyPr>
          <a:lstStyle/>
          <a:p>
            <a:r>
              <a:rPr lang="en-US" altLang="en-US" sz="6600" dirty="0">
                <a:solidFill>
                  <a:schemeClr val="accent2"/>
                </a:solidFill>
              </a:rPr>
              <a:t>Macro</a:t>
            </a:r>
            <a:r>
              <a:rPr lang="en-US" altLang="en-US" sz="6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-</a:t>
            </a:r>
            <a:r>
              <a:rPr lang="en-US" altLang="en-US" sz="6600" dirty="0">
                <a:solidFill>
                  <a:schemeClr val="accent1"/>
                </a:solidFill>
              </a:rPr>
              <a:t>Economics</a:t>
            </a:r>
            <a:r>
              <a:rPr lang="en-US" altLang="en-US" sz="66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F81909-6353-6EF9-4A6B-DC5A44EE8D52}"/>
              </a:ext>
            </a:extLst>
          </p:cNvPr>
          <p:cNvSpPr txBox="1"/>
          <p:nvPr/>
        </p:nvSpPr>
        <p:spPr>
          <a:xfrm>
            <a:off x="9221637" y="5650303"/>
            <a:ext cx="232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HITARTH </a:t>
            </a:r>
            <a:r>
              <a:rPr lang="en-IN" dirty="0">
                <a:solidFill>
                  <a:schemeClr val="accent6"/>
                </a:solidFill>
              </a:rPr>
              <a:t>GANATRA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4999"/>
            <a:ext cx="6340929" cy="3762555"/>
          </a:xfrm>
        </p:spPr>
        <p:txBody>
          <a:bodyPr/>
          <a:lstStyle/>
          <a:p>
            <a:r>
              <a:rPr lang="en-US" altLang="en-US" dirty="0"/>
              <a:t>What is Macroeconomics ?</a:t>
            </a:r>
          </a:p>
          <a:p>
            <a:pPr lvl="1"/>
            <a:r>
              <a:rPr lang="en-US" dirty="0"/>
              <a:t>Study of Economy as a whole. </a:t>
            </a:r>
          </a:p>
          <a:p>
            <a:pPr lvl="1"/>
            <a:r>
              <a:rPr lang="en-US" dirty="0">
                <a:latin typeface="Google Sans"/>
              </a:rPr>
              <a:t>S</a:t>
            </a:r>
            <a:r>
              <a:rPr lang="en-US" b="0" i="0" dirty="0">
                <a:effectLst/>
                <a:latin typeface="Google Sans"/>
              </a:rPr>
              <a:t>tudy of the structure and performance of national economies and of the policies that governments use to try to affect economic performance</a:t>
            </a:r>
            <a:endParaRPr lang="en-US" altLang="en-US" dirty="0"/>
          </a:p>
          <a:p>
            <a:r>
              <a:rPr lang="en-US" altLang="en-US" dirty="0"/>
              <a:t>Scope of Macroeconomics</a:t>
            </a:r>
          </a:p>
          <a:p>
            <a:pPr lvl="1"/>
            <a:r>
              <a:rPr lang="en-IN" sz="1600" i="0" dirty="0"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Scope of Macroeconomics is not limited.</a:t>
            </a:r>
          </a:p>
          <a:p>
            <a:pPr lvl="1"/>
            <a:r>
              <a:rPr lang="en-IN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It includes many fields such as GDP, National Budget, Interest rates, Exchange Rates, Employment, etc 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15152" y="3269331"/>
            <a:ext cx="7799387" cy="1534757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IN" i="0" dirty="0">
                <a:solidFill>
                  <a:schemeClr val="tx1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Stagflation and Deflation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lvl="1" indent="0" algn="ctr">
              <a:buNone/>
            </a:pPr>
            <a:r>
              <a:rPr lang="en-US" altLang="en-US" dirty="0">
                <a:solidFill>
                  <a:schemeClr val="tx1"/>
                </a:solidFill>
              </a:rPr>
              <a:t>Exchange Rate</a:t>
            </a:r>
          </a:p>
          <a:p>
            <a:pPr marL="457200" lvl="1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Inflation and Stagflation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708030"/>
            <a:ext cx="6477000" cy="48566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/>
              <a:t>Inflation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dirty="0">
                <a:solidFill>
                  <a:schemeClr val="accent1"/>
                </a:solidFill>
              </a:rPr>
              <a:t>To be particular,</a:t>
            </a:r>
            <a:r>
              <a:rPr lang="en-US" sz="2400" b="0" dirty="0">
                <a:solidFill>
                  <a:schemeClr val="accent1"/>
                </a:solidFill>
              </a:rPr>
              <a:t>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Google Sans"/>
              </a:rPr>
              <a:t>Inflation is the percentage change in the value of the Wholesale Price Index (WPI) on a year-on year basis.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dirty="0">
                <a:solidFill>
                  <a:schemeClr val="accent1"/>
                </a:solidFill>
              </a:rPr>
              <a:t>So, simply decrease in demand while increase in supply leads to inflation.</a:t>
            </a:r>
            <a:endParaRPr lang="en-US" sz="2400" dirty="0"/>
          </a:p>
          <a:p>
            <a:r>
              <a:rPr lang="en-US" sz="2400" dirty="0"/>
              <a:t>What is stagflation 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Stagflation refers to a situation when a high rate of inflation occurs simultaneously with a high rate of unemployment.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dirty="0">
                <a:solidFill>
                  <a:schemeClr val="accent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So, when prices increase but proportionally employment of all factors of production don’t increase it is known as Stagflation.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Exchange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1"/>
            <a:ext cx="10667999" cy="4398895"/>
          </a:xfrm>
        </p:spPr>
        <p:txBody>
          <a:bodyPr/>
          <a:lstStyle/>
          <a:p>
            <a:r>
              <a:rPr lang="en-US" altLang="en-US" dirty="0"/>
              <a:t>We can easily understand exchange rate as :</a:t>
            </a:r>
          </a:p>
          <a:p>
            <a:r>
              <a:rPr lang="en-US" altLang="en-US" b="1" i="1" u="sng" dirty="0"/>
              <a:t>“The Rate at which one country’s currency can be traded for another country’s currency”</a:t>
            </a:r>
          </a:p>
          <a:p>
            <a:r>
              <a:rPr lang="en-US" altLang="en-US" dirty="0"/>
              <a:t>The concept of exchange rate is generally considered</a:t>
            </a:r>
          </a:p>
          <a:p>
            <a:r>
              <a:rPr lang="en-US" altLang="en-US" dirty="0"/>
              <a:t>while trading with foreign countries.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dirty="0"/>
              <a:t>So, when the exchange rate is higher exports for</a:t>
            </a:r>
          </a:p>
          <a:p>
            <a:pPr lvl="1" indent="0">
              <a:buNone/>
            </a:pPr>
            <a:r>
              <a:rPr lang="en-US" altLang="en-US" dirty="0"/>
              <a:t> India will be </a:t>
            </a:r>
            <a:r>
              <a:rPr lang="en-IN" altLang="en-US" dirty="0"/>
              <a:t>beneficial while import will cost us more.</a:t>
            </a:r>
          </a:p>
          <a:p>
            <a:pPr lvl="1" indent="0">
              <a:buNone/>
            </a:pPr>
            <a:endParaRPr lang="en-US" alt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dirty="0"/>
              <a:t>But when exchange rate is lower it is beneficial for </a:t>
            </a:r>
          </a:p>
          <a:p>
            <a:pPr lvl="1" indent="0">
              <a:buNone/>
            </a:pPr>
            <a:r>
              <a:rPr lang="en-US" altLang="en-US" dirty="0"/>
              <a:t>India to </a:t>
            </a:r>
            <a:r>
              <a:rPr lang="en-IN" altLang="en-US" dirty="0"/>
              <a:t>import goods.</a:t>
            </a:r>
            <a:endParaRPr lang="en-US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CC0D89-BF44-70B6-76BD-794013423ECA}"/>
              </a:ext>
            </a:extLst>
          </p:cNvPr>
          <p:cNvSpPr/>
          <p:nvPr/>
        </p:nvSpPr>
        <p:spPr>
          <a:xfrm>
            <a:off x="6541698" y="2325482"/>
            <a:ext cx="4002656" cy="2850367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b="1" u="sng" dirty="0">
                <a:solidFill>
                  <a:schemeClr val="bg1"/>
                </a:solidFill>
              </a:rPr>
              <a:t>EG :</a:t>
            </a:r>
          </a:p>
          <a:p>
            <a:r>
              <a:rPr lang="en-IN" dirty="0">
                <a:solidFill>
                  <a:schemeClr val="bg1"/>
                </a:solidFill>
              </a:rPr>
              <a:t>India’s Curr. -&gt; U.S.A’s Curr.</a:t>
            </a:r>
          </a:p>
          <a:p>
            <a:r>
              <a:rPr lang="en-IN" dirty="0">
                <a:solidFill>
                  <a:schemeClr val="bg1"/>
                </a:solidFill>
              </a:rPr>
              <a:t>Rupee (₹) -&gt; Dollar ($)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₹ 82.53 = $1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So, to get $1 we have to spend ₹82.53.</a:t>
            </a:r>
          </a:p>
        </p:txBody>
      </p:sp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/>
          <a:lstStyle/>
          <a:p>
            <a:r>
              <a:rPr lang="en-US" dirty="0"/>
              <a:t>Employment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The state of having a paid job is considered as Employment</a:t>
            </a:r>
          </a:p>
          <a:p>
            <a:r>
              <a:rPr lang="en-US" b="0" i="0" dirty="0">
                <a:effectLst/>
                <a:latin typeface="Google Sans"/>
              </a:rPr>
              <a:t>According to the recent CMIE Report, the urban unemployment rate declined to 7.93% in February from 8.55% in the previous month while the rural unemployment rate rose to 7.23% from 6.48%.</a:t>
            </a:r>
          </a:p>
          <a:p>
            <a:r>
              <a:rPr lang="en-US" altLang="en-US" b="0" dirty="0">
                <a:latin typeface="Google Sans"/>
              </a:rPr>
              <a:t>In India due to casual Internal Migration and lack of facilities, Rural Unemployment is generally seen increasing.</a:t>
            </a:r>
            <a:endParaRPr lang="en-US" altLang="en-US" b="0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9AD3F03-1F25-9DA9-C485-0B93D4ACA0D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" b="-1"/>
          <a:stretch/>
        </p:blipFill>
        <p:spPr>
          <a:xfrm>
            <a:off x="6858000" y="715963"/>
            <a:ext cx="4572000" cy="2362200"/>
          </a:xfr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E4B73B2-2F34-739C-8F58-50707BED4F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925" b="925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altLang="en-US" dirty="0"/>
              <a:t>This is just a brief about macro-economics. </a:t>
            </a:r>
          </a:p>
          <a:p>
            <a:r>
              <a:rPr lang="en-US" altLang="en-US" dirty="0"/>
              <a:t>Macro-Economics is a very wide topic that includes other things such as Population, Balance of Payments,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2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altLang="en-US" dirty="0"/>
              <a:t>Invite questions from the listeners.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98A912-AC0E-6186-7102-78067FDB3277}"/>
              </a:ext>
            </a:extLst>
          </p:cNvPr>
          <p:cNvSpPr/>
          <p:nvPr/>
        </p:nvSpPr>
        <p:spPr>
          <a:xfrm>
            <a:off x="5326634" y="2078813"/>
            <a:ext cx="4818029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</a:t>
            </a:r>
          </a:p>
          <a:p>
            <a:r>
              <a:rPr 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</a:t>
            </a:r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OU</a:t>
            </a:r>
            <a:endParaRPr lang="en-US" sz="6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84</TotalTime>
  <Words>391</Words>
  <Application>Microsoft Office PowerPoint</Application>
  <PresentationFormat>Widescreen</PresentationFormat>
  <Paragraphs>51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Google Sans</vt:lpstr>
      <vt:lpstr>Segoe UI</vt:lpstr>
      <vt:lpstr>Varela Round</vt:lpstr>
      <vt:lpstr>Wingdings</vt:lpstr>
      <vt:lpstr>Office Theme</vt:lpstr>
      <vt:lpstr>Macro-Economics </vt:lpstr>
      <vt:lpstr>Introduction</vt:lpstr>
      <vt:lpstr>Overview</vt:lpstr>
      <vt:lpstr>Inflation and Stagflation </vt:lpstr>
      <vt:lpstr>Exchange Rate</vt:lpstr>
      <vt:lpstr>Employment</vt:lpstr>
      <vt:lpstr>Conclusion</vt:lpstr>
      <vt:lpstr>Questions &amp; answers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Macro-Economics </dc:title>
  <dc:subject/>
  <dc:creator>HITARTH GANATRA</dc:creator>
  <cp:keywords/>
  <dc:description/>
  <cp:lastModifiedBy>HITARTH GANATRA</cp:lastModifiedBy>
  <cp:revision>3</cp:revision>
  <dcterms:created xsi:type="dcterms:W3CDTF">2023-03-20T16:22:42Z</dcterms:created>
  <dcterms:modified xsi:type="dcterms:W3CDTF">2023-03-20T17:47:28Z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