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Canva Sans" charset="1" panose="020B0503030501040103"/>
      <p:regular r:id="rId24"/>
    </p:embeddedFont>
    <p:embeddedFont>
      <p:font typeface="Canva Sans Bold" charset="1" panose="020B0803030501040103"/>
      <p:regular r:id="rId25"/>
    </p:embeddedFont>
    <p:embeddedFont>
      <p:font typeface="Poppins Bold" charset="1" panose="00000800000000000000"/>
      <p:regular r:id="rId26"/>
    </p:embeddedFont>
    <p:embeddedFont>
      <p:font typeface="Canva Sans Italics" charset="1" panose="020B0503030501040103"/>
      <p:regular r:id="rId27"/>
    </p:embeddedFont>
    <p:embeddedFont>
      <p:font typeface="ITC Edwardian Script" charset="1" panose="02000505090000020002"/>
      <p:regular r:id="rId28"/>
    </p:embeddedFont>
    <p:embeddedFont>
      <p:font typeface="Arimo Bold" charset="1" panose="020B0704020202020204"/>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2.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636" r="0" b="-12974"/>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28575"/>
            <a:ext cx="16230600" cy="10344785"/>
          </a:xfrm>
          <a:prstGeom prst="rect">
            <a:avLst/>
          </a:prstGeom>
        </p:spPr>
        <p:txBody>
          <a:bodyPr anchor="t" rtlCol="false" tIns="0" lIns="0" bIns="0" rIns="0">
            <a:spAutoFit/>
          </a:bodyPr>
          <a:lstStyle/>
          <a:p>
            <a:pPr algn="just">
              <a:lnSpc>
                <a:spcPts val="2590"/>
              </a:lnSpc>
            </a:pPr>
            <a:r>
              <a:rPr lang="en-US" sz="1850">
                <a:solidFill>
                  <a:srgbClr val="000000"/>
                </a:solidFill>
                <a:latin typeface="Canva Sans"/>
                <a:ea typeface="Canva Sans"/>
                <a:cs typeface="Canva Sans"/>
                <a:sym typeface="Canva Sans"/>
              </a:rPr>
              <a:t># Create a separate folder and file for this bill</a:t>
            </a:r>
          </a:p>
          <a:p>
            <a:pPr algn="just">
              <a:lnSpc>
                <a:spcPts val="2590"/>
              </a:lnSpc>
            </a:pPr>
            <a:r>
              <a:rPr lang="en-US" sz="1850">
                <a:solidFill>
                  <a:srgbClr val="000000"/>
                </a:solidFill>
                <a:latin typeface="Canva Sans"/>
                <a:ea typeface="Canva Sans"/>
                <a:cs typeface="Canva Sans"/>
                <a:sym typeface="Canva Sans"/>
              </a:rPr>
              <a:t>output_folder = "Bill files"</a:t>
            </a:r>
          </a:p>
          <a:p>
            <a:pPr algn="just">
              <a:lnSpc>
                <a:spcPts val="2590"/>
              </a:lnSpc>
            </a:pPr>
            <a:r>
              <a:rPr lang="en-US" sz="1850">
                <a:solidFill>
                  <a:srgbClr val="000000"/>
                </a:solidFill>
                <a:latin typeface="Canva Sans"/>
                <a:ea typeface="Canva Sans"/>
                <a:cs typeface="Canva Sans"/>
                <a:sym typeface="Canva Sans"/>
              </a:rPr>
              <a:t>bill_folder = os.path.join(output_folder, f'Bill_{bill_number}_{buyer_name}')</a:t>
            </a:r>
          </a:p>
          <a:p>
            <a:pPr algn="just">
              <a:lnSpc>
                <a:spcPts val="2590"/>
              </a:lnSpc>
            </a:pPr>
            <a:r>
              <a:rPr lang="en-US" sz="1850">
                <a:solidFill>
                  <a:srgbClr val="000000"/>
                </a:solidFill>
                <a:latin typeface="Canva Sans"/>
                <a:ea typeface="Canva Sans"/>
                <a:cs typeface="Canva Sans"/>
                <a:sym typeface="Canva Sans"/>
              </a:rPr>
              <a:t>os.makedirs(bill_folder, exist_ok=True)</a:t>
            </a:r>
          </a:p>
          <a:p>
            <a:pPr algn="just">
              <a:lnSpc>
                <a:spcPts val="2590"/>
              </a:lnSpc>
            </a:pPr>
            <a:r>
              <a:rPr lang="en-US" sz="1850">
                <a:solidFill>
                  <a:srgbClr val="000000"/>
                </a:solidFill>
                <a:latin typeface="Canva Sans"/>
                <a:ea typeface="Canva Sans"/>
                <a:cs typeface="Canva Sans"/>
                <a:sym typeface="Canva Sans"/>
              </a:rPr>
              <a:t>final_bill.to_csv(os.path.join(bill_folder, f"bill_{bill_number}.csv"), index=False)</a:t>
            </a:r>
          </a:p>
          <a:p>
            <a:pPr algn="just">
              <a:lnSpc>
                <a:spcPts val="2590"/>
              </a:lnSpc>
            </a:pPr>
            <a:r>
              <a:rPr lang="en-US" sz="1850">
                <a:solidFill>
                  <a:srgbClr val="000000"/>
                </a:solidFill>
                <a:latin typeface="Canva Sans"/>
                <a:ea typeface="Canva Sans"/>
                <a:cs typeface="Canva Sans"/>
                <a:sym typeface="Canva Sans"/>
              </a:rPr>
              <a:t>print(f"Final bill saved to '{bill_folder}' successfully.")</a:t>
            </a:r>
          </a:p>
          <a:p>
            <a:pPr algn="just">
              <a:lnSpc>
                <a:spcPts val="2590"/>
              </a:lnSpc>
            </a:pPr>
            <a:r>
              <a:rPr lang="en-US" sz="1850">
                <a:solidFill>
                  <a:srgbClr val="000000"/>
                </a:solidFill>
                <a:latin typeface="Canva Sans"/>
                <a:ea typeface="Canva Sans"/>
                <a:cs typeface="Canva Sans"/>
                <a:sym typeface="Canva Sans"/>
              </a:rPr>
              <a:t># Generate PDF Receipt</a:t>
            </a:r>
          </a:p>
          <a:p>
            <a:pPr algn="just">
              <a:lnSpc>
                <a:spcPts val="2590"/>
              </a:lnSpc>
            </a:pPr>
            <a:r>
              <a:rPr lang="en-US" sz="1850">
                <a:solidFill>
                  <a:srgbClr val="000000"/>
                </a:solidFill>
                <a:latin typeface="Canva Sans"/>
                <a:ea typeface="Canva Sans"/>
                <a:cs typeface="Canva Sans"/>
                <a:sym typeface="Canva Sans"/>
              </a:rPr>
              <a:t>pdf_file = os.path.join(bill_folder, f"bill_{bill_number}.pdf")</a:t>
            </a:r>
          </a:p>
          <a:p>
            <a:pPr algn="just">
              <a:lnSpc>
                <a:spcPts val="2590"/>
              </a:lnSpc>
            </a:pPr>
            <a:r>
              <a:rPr lang="en-US" sz="1850">
                <a:solidFill>
                  <a:srgbClr val="000000"/>
                </a:solidFill>
                <a:latin typeface="Canva Sans"/>
                <a:ea typeface="Canva Sans"/>
                <a:cs typeface="Canva Sans"/>
                <a:sym typeface="Canva Sans"/>
              </a:rPr>
              <a:t># Set page size with custom width of 1000 and random height between 600 and 1000</a:t>
            </a:r>
          </a:p>
          <a:p>
            <a:pPr algn="just">
              <a:lnSpc>
                <a:spcPts val="2590"/>
              </a:lnSpc>
            </a:pPr>
            <a:r>
              <a:rPr lang="en-US" sz="1850">
                <a:solidFill>
                  <a:srgbClr val="000000"/>
                </a:solidFill>
                <a:latin typeface="Canva Sans"/>
                <a:ea typeface="Canva Sans"/>
                <a:cs typeface="Canva Sans"/>
                <a:sym typeface="Canva Sans"/>
              </a:rPr>
              <a:t>custom_width = 900</a:t>
            </a:r>
          </a:p>
          <a:p>
            <a:pPr algn="just">
              <a:lnSpc>
                <a:spcPts val="2590"/>
              </a:lnSpc>
            </a:pPr>
            <a:r>
              <a:rPr lang="en-US" sz="1850">
                <a:solidFill>
                  <a:srgbClr val="000000"/>
                </a:solidFill>
                <a:latin typeface="Canva Sans"/>
                <a:ea typeface="Canva Sans"/>
                <a:cs typeface="Canva Sans"/>
                <a:sym typeface="Canva Sans"/>
              </a:rPr>
              <a:t>custom_height = random.randint(600, 900)</a:t>
            </a:r>
          </a:p>
          <a:p>
            <a:pPr algn="just">
              <a:lnSpc>
                <a:spcPts val="2590"/>
              </a:lnSpc>
            </a:pPr>
            <a:r>
              <a:rPr lang="en-US" sz="1850">
                <a:solidFill>
                  <a:srgbClr val="000000"/>
                </a:solidFill>
                <a:latin typeface="Canva Sans"/>
                <a:ea typeface="Canva Sans"/>
                <a:cs typeface="Canva Sans"/>
                <a:sym typeface="Canva Sans"/>
              </a:rPr>
              <a:t>c = canvas.Canvas(pdf_file, pagesize=(custom_width, custom_height))</a:t>
            </a:r>
          </a:p>
          <a:p>
            <a:pPr algn="just">
              <a:lnSpc>
                <a:spcPts val="2590"/>
              </a:lnSpc>
            </a:pPr>
            <a:r>
              <a:rPr lang="en-US" sz="1850">
                <a:solidFill>
                  <a:srgbClr val="000000"/>
                </a:solidFill>
                <a:latin typeface="Canva Sans"/>
                <a:ea typeface="Canva Sans"/>
                <a:cs typeface="Canva Sans"/>
                <a:sym typeface="Canva Sans"/>
              </a:rPr>
              <a:t># Helper function to print header on each page</a:t>
            </a:r>
          </a:p>
          <a:p>
            <a:pPr algn="just">
              <a:lnSpc>
                <a:spcPts val="2590"/>
              </a:lnSpc>
            </a:pPr>
            <a:r>
              <a:rPr lang="en-US" sz="1850">
                <a:solidFill>
                  <a:srgbClr val="000000"/>
                </a:solidFill>
                <a:latin typeface="Canva Sans"/>
                <a:ea typeface="Canva Sans"/>
                <a:cs typeface="Canva Sans"/>
                <a:sym typeface="Canva Sans"/>
              </a:rPr>
              <a:t>def print_header(c, custom_width, custom_height, bill_number, buyer_name, buyer_contact):</a:t>
            </a:r>
          </a:p>
          <a:p>
            <a:pPr algn="just">
              <a:lnSpc>
                <a:spcPts val="2590"/>
              </a:lnSpc>
            </a:pPr>
            <a:r>
              <a:rPr lang="en-US" sz="1850">
                <a:solidFill>
                  <a:srgbClr val="000000"/>
                </a:solidFill>
                <a:latin typeface="Canva Sans"/>
                <a:ea typeface="Canva Sans"/>
                <a:cs typeface="Canva Sans"/>
                <a:sym typeface="Canva Sans"/>
              </a:rPr>
              <a:t>    # Center the receipt header (Store Info)</a:t>
            </a:r>
          </a:p>
          <a:p>
            <a:pPr algn="just">
              <a:lnSpc>
                <a:spcPts val="2590"/>
              </a:lnSpc>
            </a:pPr>
            <a:r>
              <a:rPr lang="en-US" sz="1850">
                <a:solidFill>
                  <a:srgbClr val="000000"/>
                </a:solidFill>
                <a:latin typeface="Canva Sans"/>
                <a:ea typeface="Canva Sans"/>
                <a:cs typeface="Canva Sans"/>
                <a:sym typeface="Canva Sans"/>
              </a:rPr>
              <a:t>    header_text = "HHJR FURNITURE SHOP"</a:t>
            </a:r>
          </a:p>
          <a:p>
            <a:pPr algn="just">
              <a:lnSpc>
                <a:spcPts val="2590"/>
              </a:lnSpc>
            </a:pPr>
            <a:r>
              <a:rPr lang="en-US" sz="1850">
                <a:solidFill>
                  <a:srgbClr val="000000"/>
                </a:solidFill>
                <a:latin typeface="Canva Sans"/>
                <a:ea typeface="Canva Sans"/>
                <a:cs typeface="Canva Sans"/>
                <a:sym typeface="Canva Sans"/>
              </a:rPr>
              <a:t>    header_width = c.stringWidth(header_text, "Helvetica-Bold", 16)</a:t>
            </a:r>
          </a:p>
          <a:p>
            <a:pPr algn="just">
              <a:lnSpc>
                <a:spcPts val="2590"/>
              </a:lnSpc>
            </a:pPr>
            <a:r>
              <a:rPr lang="en-US" sz="1850">
                <a:solidFill>
                  <a:srgbClr val="000000"/>
                </a:solidFill>
                <a:latin typeface="Canva Sans"/>
                <a:ea typeface="Canva Sans"/>
                <a:cs typeface="Canva Sans"/>
                <a:sym typeface="Canva Sans"/>
              </a:rPr>
              <a:t>    header_x_position = (custom_width - header_width) / 2  # Calculate the X-position to center the text</a:t>
            </a:r>
          </a:p>
          <a:p>
            <a:pPr algn="just">
              <a:lnSpc>
                <a:spcPts val="2590"/>
              </a:lnSpc>
            </a:pPr>
            <a:r>
              <a:rPr lang="en-US" sz="1850">
                <a:solidFill>
                  <a:srgbClr val="000000"/>
                </a:solidFill>
                <a:latin typeface="Canva Sans"/>
                <a:ea typeface="Canva Sans"/>
                <a:cs typeface="Canva Sans"/>
                <a:sym typeface="Canva Sans"/>
              </a:rPr>
              <a:t>    c.setFont("Helvetica-Bold", 16)</a:t>
            </a:r>
          </a:p>
          <a:p>
            <a:pPr algn="just">
              <a:lnSpc>
                <a:spcPts val="2590"/>
              </a:lnSpc>
            </a:pPr>
            <a:r>
              <a:rPr lang="en-US" sz="1850">
                <a:solidFill>
                  <a:srgbClr val="000000"/>
                </a:solidFill>
                <a:latin typeface="Canva Sans"/>
                <a:ea typeface="Canva Sans"/>
                <a:cs typeface="Canva Sans"/>
                <a:sym typeface="Canva Sans"/>
              </a:rPr>
              <a:t>    c.drawString(header_x_position, custom_height - 50, header_text)</a:t>
            </a:r>
          </a:p>
          <a:p>
            <a:pPr algn="just">
              <a:lnSpc>
                <a:spcPts val="2590"/>
              </a:lnSpc>
            </a:pPr>
            <a:r>
              <a:rPr lang="en-US" sz="1850">
                <a:solidFill>
                  <a:srgbClr val="000000"/>
                </a:solidFill>
                <a:latin typeface="Canva Sans"/>
                <a:ea typeface="Canva Sans"/>
                <a:cs typeface="Canva Sans"/>
                <a:sym typeface="Canva Sans"/>
              </a:rPr>
              <a:t>    c.setFont("Helvetica", 12)</a:t>
            </a:r>
          </a:p>
          <a:p>
            <a:pPr algn="just">
              <a:lnSpc>
                <a:spcPts val="2590"/>
              </a:lnSpc>
            </a:pPr>
            <a:r>
              <a:rPr lang="en-US" sz="1850">
                <a:solidFill>
                  <a:srgbClr val="000000"/>
                </a:solidFill>
                <a:latin typeface="Canva Sans"/>
                <a:ea typeface="Canva Sans"/>
                <a:cs typeface="Canva Sans"/>
                <a:sym typeface="Canva Sans"/>
              </a:rPr>
              <a:t>    address_text = "Address: XYZ Street, Some City"</a:t>
            </a:r>
          </a:p>
          <a:p>
            <a:pPr algn="just">
              <a:lnSpc>
                <a:spcPts val="2590"/>
              </a:lnSpc>
            </a:pPr>
            <a:r>
              <a:rPr lang="en-US" sz="1850">
                <a:solidFill>
                  <a:srgbClr val="000000"/>
                </a:solidFill>
                <a:latin typeface="Canva Sans"/>
                <a:ea typeface="Canva Sans"/>
                <a:cs typeface="Canva Sans"/>
                <a:sym typeface="Canva Sans"/>
              </a:rPr>
              <a:t>    address_width = c.stringWidth(address_text, "Helvetica", 12)</a:t>
            </a:r>
          </a:p>
          <a:p>
            <a:pPr algn="just">
              <a:lnSpc>
                <a:spcPts val="2590"/>
              </a:lnSpc>
            </a:pPr>
            <a:r>
              <a:rPr lang="en-US" sz="1850">
                <a:solidFill>
                  <a:srgbClr val="000000"/>
                </a:solidFill>
                <a:latin typeface="Canva Sans"/>
                <a:ea typeface="Canva Sans"/>
                <a:cs typeface="Canva Sans"/>
                <a:sym typeface="Canva Sans"/>
              </a:rPr>
              <a:t>    c.drawString((custom_width - address_width) / 2, custom_height - 70, address_text)</a:t>
            </a:r>
          </a:p>
          <a:p>
            <a:pPr algn="just">
              <a:lnSpc>
                <a:spcPts val="2590"/>
              </a:lnSpc>
            </a:pPr>
            <a:r>
              <a:rPr lang="en-US" sz="1850">
                <a:solidFill>
                  <a:srgbClr val="000000"/>
                </a:solidFill>
                <a:latin typeface="Canva Sans"/>
                <a:ea typeface="Canva Sans"/>
                <a:cs typeface="Canva Sans"/>
                <a:sym typeface="Canva Sans"/>
              </a:rPr>
              <a:t>    c.drawString((custom_width - address_width) / 2, custom_height - 90, "Phone: +91 123 456 7890")</a:t>
            </a:r>
          </a:p>
          <a:p>
            <a:pPr algn="just">
              <a:lnSpc>
                <a:spcPts val="2590"/>
              </a:lnSpc>
            </a:pPr>
            <a:r>
              <a:rPr lang="en-US" sz="1850">
                <a:solidFill>
                  <a:srgbClr val="000000"/>
                </a:solidFill>
                <a:latin typeface="Canva Sans"/>
                <a:ea typeface="Canva Sans"/>
                <a:cs typeface="Canva Sans"/>
                <a:sym typeface="Canva Sans"/>
              </a:rPr>
              <a:t>    c.drawString((custom_width - address_width) / 2, custom_height - 110, "Email: contact@hhjrfurniture.com")</a:t>
            </a:r>
          </a:p>
          <a:p>
            <a:pPr algn="just">
              <a:lnSpc>
                <a:spcPts val="2590"/>
              </a:lnSpc>
            </a:pPr>
            <a:r>
              <a:rPr lang="en-US" sz="1850">
                <a:solidFill>
                  <a:srgbClr val="000000"/>
                </a:solidFill>
                <a:latin typeface="Canva Sans"/>
                <a:ea typeface="Canva Sans"/>
                <a:cs typeface="Canva Sans"/>
                <a:sym typeface="Canva Sans"/>
              </a:rPr>
              <a:t>    # Title and Bill ID</a:t>
            </a:r>
          </a:p>
          <a:p>
            <a:pPr algn="just">
              <a:lnSpc>
                <a:spcPts val="2590"/>
              </a:lnSpc>
            </a:pPr>
            <a:r>
              <a:rPr lang="en-US" sz="1850">
                <a:solidFill>
                  <a:srgbClr val="000000"/>
                </a:solidFill>
                <a:latin typeface="Canva Sans"/>
                <a:ea typeface="Canva Sans"/>
                <a:cs typeface="Canva Sans"/>
                <a:sym typeface="Canva Sans"/>
              </a:rPr>
              <a:t>    title_text = f"RECEIPT - Bill ID: {bill_number}"</a:t>
            </a:r>
          </a:p>
          <a:p>
            <a:pPr algn="just">
              <a:lnSpc>
                <a:spcPts val="2590"/>
              </a:lnSpc>
            </a:pPr>
            <a:r>
              <a:rPr lang="en-US" sz="1850">
                <a:solidFill>
                  <a:srgbClr val="000000"/>
                </a:solidFill>
                <a:latin typeface="Canva Sans"/>
                <a:ea typeface="Canva Sans"/>
                <a:cs typeface="Canva Sans"/>
                <a:sym typeface="Canva Sans"/>
              </a:rPr>
              <a:t>    title_width = c.stringWidth(title_text, "Helvetica-Bold", 14)</a:t>
            </a:r>
          </a:p>
          <a:p>
            <a:pPr algn="just">
              <a:lnSpc>
                <a:spcPts val="2590"/>
              </a:lnSpc>
            </a:pPr>
            <a:r>
              <a:rPr lang="en-US" sz="1850">
                <a:solidFill>
                  <a:srgbClr val="000000"/>
                </a:solidFill>
                <a:latin typeface="Canva Sans"/>
                <a:ea typeface="Canva Sans"/>
                <a:cs typeface="Canva Sans"/>
                <a:sym typeface="Canva Sans"/>
              </a:rPr>
              <a:t>    c.setFont("Helvetica-Bold", 14)</a:t>
            </a:r>
          </a:p>
          <a:p>
            <a:pPr algn="just">
              <a:lnSpc>
                <a:spcPts val="2590"/>
              </a:lnSpc>
            </a:pPr>
            <a:r>
              <a:rPr lang="en-US" sz="1850">
                <a:solidFill>
                  <a:srgbClr val="000000"/>
                </a:solidFill>
                <a:latin typeface="Canva Sans"/>
                <a:ea typeface="Canva Sans"/>
                <a:cs typeface="Canva Sans"/>
                <a:sym typeface="Canva Sans"/>
              </a:rPr>
              <a:t>    c.drawString((custom_width - title_width) / 2, custom_height - 130, title_text)</a:t>
            </a:r>
          </a:p>
          <a:p>
            <a:pPr algn="just">
              <a:lnSpc>
                <a:spcPts val="2590"/>
              </a:lnSpc>
            </a:pPr>
          </a:p>
        </p:txBody>
      </p:sp>
      <p:sp>
        <p:nvSpPr>
          <p:cNvPr name="Freeform 4" id="4"/>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11970" y="204040"/>
            <a:ext cx="15367655" cy="10063479"/>
          </a:xfrm>
          <a:prstGeom prst="rect">
            <a:avLst/>
          </a:prstGeom>
        </p:spPr>
        <p:txBody>
          <a:bodyPr anchor="t" rtlCol="false" tIns="0" lIns="0" bIns="0" rIns="0">
            <a:spAutoFit/>
          </a:bodyPr>
          <a:lstStyle/>
          <a:p>
            <a:pPr algn="just">
              <a:lnSpc>
                <a:spcPts val="1820"/>
              </a:lnSpc>
            </a:pPr>
            <a:r>
              <a:rPr lang="en-US" sz="1300">
                <a:solidFill>
                  <a:srgbClr val="000000"/>
                </a:solidFill>
                <a:latin typeface="Canva Sans"/>
                <a:ea typeface="Canva Sans"/>
                <a:cs typeface="Canva Sans"/>
                <a:sym typeface="Canva Sans"/>
              </a:rPr>
              <a:t># Date</a:t>
            </a:r>
          </a:p>
          <a:p>
            <a:pPr algn="just">
              <a:lnSpc>
                <a:spcPts val="1820"/>
              </a:lnSpc>
            </a:pPr>
            <a:r>
              <a:rPr lang="en-US" sz="1300">
                <a:solidFill>
                  <a:srgbClr val="000000"/>
                </a:solidFill>
                <a:latin typeface="Canva Sans"/>
                <a:ea typeface="Canva Sans"/>
                <a:cs typeface="Canva Sans"/>
                <a:sym typeface="Canva Sans"/>
              </a:rPr>
              <a:t>    date_text = f"Date: {datetime.now().strftime('%Y-%m-%d %H:%M:%S')}"</a:t>
            </a:r>
          </a:p>
          <a:p>
            <a:pPr algn="just">
              <a:lnSpc>
                <a:spcPts val="1820"/>
              </a:lnSpc>
            </a:pPr>
            <a:r>
              <a:rPr lang="en-US" sz="1300">
                <a:solidFill>
                  <a:srgbClr val="000000"/>
                </a:solidFill>
                <a:latin typeface="Canva Sans"/>
                <a:ea typeface="Canva Sans"/>
                <a:cs typeface="Canva Sans"/>
                <a:sym typeface="Canva Sans"/>
              </a:rPr>
              <a:t>    date_width = c.stringWidth(date_text, "Helvetica", 12)</a:t>
            </a:r>
          </a:p>
          <a:p>
            <a:pPr algn="just">
              <a:lnSpc>
                <a:spcPts val="1820"/>
              </a:lnSpc>
            </a:pPr>
            <a:r>
              <a:rPr lang="en-US" sz="1300">
                <a:solidFill>
                  <a:srgbClr val="000000"/>
                </a:solidFill>
                <a:latin typeface="Canva Sans"/>
                <a:ea typeface="Canva Sans"/>
                <a:cs typeface="Canva Sans"/>
                <a:sym typeface="Canva Sans"/>
              </a:rPr>
              <a:t>    c.setFont("Helvetica", 12)</a:t>
            </a:r>
          </a:p>
          <a:p>
            <a:pPr algn="just">
              <a:lnSpc>
                <a:spcPts val="1820"/>
              </a:lnSpc>
            </a:pPr>
            <a:r>
              <a:rPr lang="en-US" sz="1300">
                <a:solidFill>
                  <a:srgbClr val="000000"/>
                </a:solidFill>
                <a:latin typeface="Canva Sans"/>
                <a:ea typeface="Canva Sans"/>
                <a:cs typeface="Canva Sans"/>
                <a:sym typeface="Canva Sans"/>
              </a:rPr>
              <a:t>    c.drawString(custom_width - 10 - date_width, custom_height - 130, date_text)</a:t>
            </a:r>
          </a:p>
          <a:p>
            <a:pPr algn="just">
              <a:lnSpc>
                <a:spcPts val="1820"/>
              </a:lnSpc>
            </a:pPr>
            <a:r>
              <a:rPr lang="en-US" sz="1300">
                <a:solidFill>
                  <a:srgbClr val="000000"/>
                </a:solidFill>
                <a:latin typeface="Canva Sans"/>
                <a:ea typeface="Canva Sans"/>
                <a:cs typeface="Canva Sans"/>
                <a:sym typeface="Canva Sans"/>
              </a:rPr>
              <a:t>    # Buyer Info</a:t>
            </a:r>
          </a:p>
          <a:p>
            <a:pPr algn="just">
              <a:lnSpc>
                <a:spcPts val="1820"/>
              </a:lnSpc>
            </a:pPr>
            <a:r>
              <a:rPr lang="en-US" sz="1300">
                <a:solidFill>
                  <a:srgbClr val="000000"/>
                </a:solidFill>
                <a:latin typeface="Canva Sans"/>
                <a:ea typeface="Canva Sans"/>
                <a:cs typeface="Canva Sans"/>
                <a:sym typeface="Canva Sans"/>
              </a:rPr>
              <a:t>    c.setFont("Helvetica-Bold", 12)</a:t>
            </a:r>
          </a:p>
          <a:p>
            <a:pPr algn="just">
              <a:lnSpc>
                <a:spcPts val="1820"/>
              </a:lnSpc>
            </a:pPr>
            <a:r>
              <a:rPr lang="en-US" sz="1300">
                <a:solidFill>
                  <a:srgbClr val="000000"/>
                </a:solidFill>
                <a:latin typeface="Canva Sans"/>
                <a:ea typeface="Canva Sans"/>
                <a:cs typeface="Canva Sans"/>
                <a:sym typeface="Canva Sans"/>
              </a:rPr>
              <a:t>    c.drawString(30, custom_height - 180, f"Buyer: {buyer_name}")</a:t>
            </a:r>
          </a:p>
          <a:p>
            <a:pPr algn="just">
              <a:lnSpc>
                <a:spcPts val="1820"/>
              </a:lnSpc>
            </a:pPr>
            <a:r>
              <a:rPr lang="en-US" sz="1300">
                <a:solidFill>
                  <a:srgbClr val="000000"/>
                </a:solidFill>
                <a:latin typeface="Canva Sans"/>
                <a:ea typeface="Canva Sans"/>
                <a:cs typeface="Canva Sans"/>
                <a:sym typeface="Canva Sans"/>
              </a:rPr>
              <a:t>    c.setFont("Helvetica", 12)</a:t>
            </a:r>
          </a:p>
          <a:p>
            <a:pPr algn="just">
              <a:lnSpc>
                <a:spcPts val="1820"/>
              </a:lnSpc>
            </a:pPr>
            <a:r>
              <a:rPr lang="en-US" sz="1300">
                <a:solidFill>
                  <a:srgbClr val="000000"/>
                </a:solidFill>
                <a:latin typeface="Canva Sans"/>
                <a:ea typeface="Canva Sans"/>
                <a:cs typeface="Canva Sans"/>
                <a:sym typeface="Canva Sans"/>
              </a:rPr>
              <a:t>    c.drawString(30, custom_height - 200, f"Contact: {buyer_contact}")</a:t>
            </a:r>
          </a:p>
          <a:p>
            <a:pPr algn="just">
              <a:lnSpc>
                <a:spcPts val="1820"/>
              </a:lnSpc>
            </a:pPr>
            <a:r>
              <a:rPr lang="en-US" sz="1300">
                <a:solidFill>
                  <a:srgbClr val="000000"/>
                </a:solidFill>
                <a:latin typeface="Canva Sans"/>
                <a:ea typeface="Canva Sans"/>
                <a:cs typeface="Canva Sans"/>
                <a:sym typeface="Canva Sans"/>
              </a:rPr>
              <a:t># Start the PDF content</a:t>
            </a:r>
          </a:p>
          <a:p>
            <a:pPr algn="just">
              <a:lnSpc>
                <a:spcPts val="1820"/>
              </a:lnSpc>
            </a:pPr>
            <a:r>
              <a:rPr lang="en-US" sz="1300">
                <a:solidFill>
                  <a:srgbClr val="000000"/>
                </a:solidFill>
                <a:latin typeface="Canva Sans"/>
                <a:ea typeface="Canva Sans"/>
                <a:cs typeface="Canva Sans"/>
                <a:sym typeface="Canva Sans"/>
              </a:rPr>
              <a:t>row_height = 20</a:t>
            </a:r>
          </a:p>
          <a:p>
            <a:pPr algn="just">
              <a:lnSpc>
                <a:spcPts val="1820"/>
              </a:lnSpc>
            </a:pPr>
            <a:r>
              <a:rPr lang="en-US" sz="1300">
                <a:solidFill>
                  <a:srgbClr val="000000"/>
                </a:solidFill>
                <a:latin typeface="Canva Sans"/>
                <a:ea typeface="Canva Sans"/>
                <a:cs typeface="Canva Sans"/>
                <a:sym typeface="Canva Sans"/>
              </a:rPr>
              <a:t>y_position = custom_height - 250</a:t>
            </a:r>
          </a:p>
          <a:p>
            <a:pPr algn="just">
              <a:lnSpc>
                <a:spcPts val="1820"/>
              </a:lnSpc>
            </a:pPr>
            <a:r>
              <a:rPr lang="en-US" sz="1300">
                <a:solidFill>
                  <a:srgbClr val="000000"/>
                </a:solidFill>
                <a:latin typeface="Canva Sans"/>
                <a:ea typeface="Canva Sans"/>
                <a:cs typeface="Canva Sans"/>
                <a:sym typeface="Canva Sans"/>
              </a:rPr>
              <a:t>max_rows_per_page = 10  # Max rows to print per page</a:t>
            </a:r>
          </a:p>
          <a:p>
            <a:pPr algn="just">
              <a:lnSpc>
                <a:spcPts val="1820"/>
              </a:lnSpc>
            </a:pPr>
            <a:r>
              <a:rPr lang="en-US" sz="1300">
                <a:solidFill>
                  <a:srgbClr val="000000"/>
                </a:solidFill>
                <a:latin typeface="Canva Sans"/>
                <a:ea typeface="Canva Sans"/>
                <a:cs typeface="Canva Sans"/>
                <a:sym typeface="Canva Sans"/>
              </a:rPr>
              <a:t># Initial header print</a:t>
            </a:r>
          </a:p>
          <a:p>
            <a:pPr algn="just">
              <a:lnSpc>
                <a:spcPts val="1820"/>
              </a:lnSpc>
            </a:pPr>
            <a:r>
              <a:rPr lang="en-US" sz="1300">
                <a:solidFill>
                  <a:srgbClr val="000000"/>
                </a:solidFill>
                <a:latin typeface="Canva Sans"/>
                <a:ea typeface="Canva Sans"/>
                <a:cs typeface="Canva Sans"/>
                <a:sym typeface="Canva Sans"/>
              </a:rPr>
              <a:t>print_header(c, custom_width, custom_height, bill_number, buyer_name, buyer_contact)</a:t>
            </a:r>
          </a:p>
          <a:p>
            <a:pPr algn="just">
              <a:lnSpc>
                <a:spcPts val="1820"/>
              </a:lnSpc>
            </a:pPr>
            <a:r>
              <a:rPr lang="en-US" sz="1300">
                <a:solidFill>
                  <a:srgbClr val="000000"/>
                </a:solidFill>
                <a:latin typeface="Canva Sans"/>
                <a:ea typeface="Canva Sans"/>
                <a:cs typeface="Canva Sans"/>
                <a:sym typeface="Canva Sans"/>
              </a:rPr>
              <a:t># Print the table headers</a:t>
            </a:r>
          </a:p>
          <a:p>
            <a:pPr algn="just">
              <a:lnSpc>
                <a:spcPts val="1820"/>
              </a:lnSpc>
            </a:pPr>
            <a:r>
              <a:rPr lang="en-US" sz="1300">
                <a:solidFill>
                  <a:srgbClr val="000000"/>
                </a:solidFill>
                <a:latin typeface="Canva Sans"/>
                <a:ea typeface="Canva Sans"/>
                <a:cs typeface="Canva Sans"/>
                <a:sym typeface="Canva Sans"/>
              </a:rPr>
              <a:t>c.setFont("Helvetica-Bold", 10)</a:t>
            </a:r>
          </a:p>
          <a:p>
            <a:pPr algn="just">
              <a:lnSpc>
                <a:spcPts val="1820"/>
              </a:lnSpc>
            </a:pPr>
            <a:r>
              <a:rPr lang="en-US" sz="1300">
                <a:solidFill>
                  <a:srgbClr val="000000"/>
                </a:solidFill>
                <a:latin typeface="Canva Sans"/>
                <a:ea typeface="Canva Sans"/>
                <a:cs typeface="Canva Sans"/>
                <a:sym typeface="Canva Sans"/>
              </a:rPr>
              <a:t>c.drawString(30, y_position, "Product ID")</a:t>
            </a:r>
          </a:p>
          <a:p>
            <a:pPr algn="just">
              <a:lnSpc>
                <a:spcPts val="1820"/>
              </a:lnSpc>
            </a:pPr>
            <a:r>
              <a:rPr lang="en-US" sz="1300">
                <a:solidFill>
                  <a:srgbClr val="000000"/>
                </a:solidFill>
                <a:latin typeface="Canva Sans"/>
                <a:ea typeface="Canva Sans"/>
                <a:cs typeface="Canva Sans"/>
                <a:sym typeface="Canva Sans"/>
              </a:rPr>
              <a:t>c.drawString(100, y_position, "Product Name")</a:t>
            </a:r>
          </a:p>
          <a:p>
            <a:pPr algn="just">
              <a:lnSpc>
                <a:spcPts val="1820"/>
              </a:lnSpc>
            </a:pPr>
            <a:r>
              <a:rPr lang="en-US" sz="1300">
                <a:solidFill>
                  <a:srgbClr val="000000"/>
                </a:solidFill>
                <a:latin typeface="Canva Sans"/>
                <a:ea typeface="Canva Sans"/>
                <a:cs typeface="Canva Sans"/>
                <a:sym typeface="Canva Sans"/>
              </a:rPr>
              <a:t>c.drawString(300, y_position, "Price")</a:t>
            </a:r>
          </a:p>
          <a:p>
            <a:pPr algn="just">
              <a:lnSpc>
                <a:spcPts val="1820"/>
              </a:lnSpc>
            </a:pPr>
            <a:r>
              <a:rPr lang="en-US" sz="1300">
                <a:solidFill>
                  <a:srgbClr val="000000"/>
                </a:solidFill>
                <a:latin typeface="Canva Sans"/>
                <a:ea typeface="Canva Sans"/>
                <a:cs typeface="Canva Sans"/>
                <a:sym typeface="Canva Sans"/>
              </a:rPr>
              <a:t>c.drawString(400, y_position, "Quantity")</a:t>
            </a:r>
          </a:p>
          <a:p>
            <a:pPr algn="just">
              <a:lnSpc>
                <a:spcPts val="1820"/>
              </a:lnSpc>
            </a:pPr>
            <a:r>
              <a:rPr lang="en-US" sz="1300">
                <a:solidFill>
                  <a:srgbClr val="000000"/>
                </a:solidFill>
                <a:latin typeface="Canva Sans"/>
                <a:ea typeface="Canva Sans"/>
                <a:cs typeface="Canva Sans"/>
                <a:sym typeface="Canva Sans"/>
              </a:rPr>
              <a:t>c.drawString(500, y_position, "GST")</a:t>
            </a:r>
          </a:p>
          <a:p>
            <a:pPr algn="just">
              <a:lnSpc>
                <a:spcPts val="1820"/>
              </a:lnSpc>
            </a:pPr>
            <a:r>
              <a:rPr lang="en-US" sz="1300">
                <a:solidFill>
                  <a:srgbClr val="000000"/>
                </a:solidFill>
                <a:latin typeface="Canva Sans"/>
                <a:ea typeface="Canva Sans"/>
                <a:cs typeface="Canva Sans"/>
                <a:sym typeface="Canva Sans"/>
              </a:rPr>
              <a:t>c.drawString(700, y_position, "Total")</a:t>
            </a:r>
          </a:p>
          <a:p>
            <a:pPr algn="just">
              <a:lnSpc>
                <a:spcPts val="1820"/>
              </a:lnSpc>
            </a:pPr>
            <a:r>
              <a:rPr lang="en-US" sz="1300">
                <a:solidFill>
                  <a:srgbClr val="000000"/>
                </a:solidFill>
                <a:latin typeface="Canva Sans"/>
                <a:ea typeface="Canva Sans"/>
                <a:cs typeface="Canva Sans"/>
                <a:sym typeface="Canva Sans"/>
              </a:rPr>
              <a:t># Line separation</a:t>
            </a:r>
          </a:p>
          <a:p>
            <a:pPr algn="just">
              <a:lnSpc>
                <a:spcPts val="1820"/>
              </a:lnSpc>
            </a:pPr>
            <a:r>
              <a:rPr lang="en-US" sz="1300">
                <a:solidFill>
                  <a:srgbClr val="000000"/>
                </a:solidFill>
                <a:latin typeface="Canva Sans"/>
                <a:ea typeface="Canva Sans"/>
                <a:cs typeface="Canva Sans"/>
                <a:sym typeface="Canva Sans"/>
              </a:rPr>
              <a:t>c.line(30, y_position - 5, 800, y_position - 5)</a:t>
            </a:r>
          </a:p>
          <a:p>
            <a:pPr algn="just">
              <a:lnSpc>
                <a:spcPts val="1820"/>
              </a:lnSpc>
            </a:pPr>
            <a:r>
              <a:rPr lang="en-US" sz="1300">
                <a:solidFill>
                  <a:srgbClr val="000000"/>
                </a:solidFill>
                <a:latin typeface="Canva Sans"/>
                <a:ea typeface="Canva Sans"/>
                <a:cs typeface="Canva Sans"/>
                <a:sym typeface="Canva Sans"/>
              </a:rPr>
              <a:t>y_position -= row_height  # Move to next row</a:t>
            </a:r>
          </a:p>
          <a:p>
            <a:pPr algn="just">
              <a:lnSpc>
                <a:spcPts val="1820"/>
              </a:lnSpc>
            </a:pPr>
            <a:r>
              <a:rPr lang="en-US" sz="1300">
                <a:solidFill>
                  <a:srgbClr val="000000"/>
                </a:solidFill>
                <a:latin typeface="Canva Sans"/>
                <a:ea typeface="Canva Sans"/>
                <a:cs typeface="Canva Sans"/>
                <a:sym typeface="Canva Sans"/>
              </a:rPr>
              <a:t># Loop through rows in the bill</a:t>
            </a:r>
          </a:p>
          <a:p>
            <a:pPr algn="just">
              <a:lnSpc>
                <a:spcPts val="1820"/>
              </a:lnSpc>
            </a:pPr>
            <a:r>
              <a:rPr lang="en-US" sz="1300">
                <a:solidFill>
                  <a:srgbClr val="000000"/>
                </a:solidFill>
                <a:latin typeface="Canva Sans"/>
                <a:ea typeface="Canva Sans"/>
                <a:cs typeface="Canva Sans"/>
                <a:sym typeface="Canva Sans"/>
              </a:rPr>
              <a:t>for index, row in final_bill.iterrows():</a:t>
            </a:r>
          </a:p>
          <a:p>
            <a:pPr algn="just">
              <a:lnSpc>
                <a:spcPts val="1820"/>
              </a:lnSpc>
            </a:pPr>
            <a:r>
              <a:rPr lang="en-US" sz="1300">
                <a:solidFill>
                  <a:srgbClr val="000000"/>
                </a:solidFill>
                <a:latin typeface="Canva Sans"/>
                <a:ea typeface="Canva Sans"/>
                <a:cs typeface="Canva Sans"/>
                <a:sym typeface="Canva Sans"/>
              </a:rPr>
              <a:t>    # Check for page break: if we have reached the max rows per page, create a new page</a:t>
            </a:r>
          </a:p>
          <a:p>
            <a:pPr algn="just">
              <a:lnSpc>
                <a:spcPts val="1820"/>
              </a:lnSpc>
            </a:pPr>
            <a:r>
              <a:rPr lang="en-US" sz="1300">
                <a:solidFill>
                  <a:srgbClr val="000000"/>
                </a:solidFill>
                <a:latin typeface="Canva Sans"/>
                <a:ea typeface="Canva Sans"/>
                <a:cs typeface="Canva Sans"/>
                <a:sym typeface="Canva Sans"/>
              </a:rPr>
              <a:t>    if (index + 1) % max_rows_per_page == 0:</a:t>
            </a:r>
          </a:p>
          <a:p>
            <a:pPr algn="just">
              <a:lnSpc>
                <a:spcPts val="1820"/>
              </a:lnSpc>
            </a:pPr>
            <a:r>
              <a:rPr lang="en-US" sz="1300">
                <a:solidFill>
                  <a:srgbClr val="000000"/>
                </a:solidFill>
                <a:latin typeface="Canva Sans"/>
                <a:ea typeface="Canva Sans"/>
                <a:cs typeface="Canva Sans"/>
                <a:sym typeface="Canva Sans"/>
              </a:rPr>
              <a:t>        c.showPage()  # Start a new page</a:t>
            </a:r>
          </a:p>
          <a:p>
            <a:pPr algn="just">
              <a:lnSpc>
                <a:spcPts val="1820"/>
              </a:lnSpc>
            </a:pPr>
            <a:r>
              <a:rPr lang="en-US" sz="1300">
                <a:solidFill>
                  <a:srgbClr val="000000"/>
                </a:solidFill>
                <a:latin typeface="Canva Sans"/>
                <a:ea typeface="Canva Sans"/>
                <a:cs typeface="Canva Sans"/>
                <a:sym typeface="Canva Sans"/>
              </a:rPr>
              <a:t>        print_header(c, custom_width, custom_height, bill_number, buyer_name, buyer_contact)</a:t>
            </a:r>
          </a:p>
          <a:p>
            <a:pPr algn="just">
              <a:lnSpc>
                <a:spcPts val="1820"/>
              </a:lnSpc>
            </a:pPr>
            <a:r>
              <a:rPr lang="en-US" sz="1300">
                <a:solidFill>
                  <a:srgbClr val="000000"/>
                </a:solidFill>
                <a:latin typeface="Canva Sans"/>
                <a:ea typeface="Canva Sans"/>
                <a:cs typeface="Canva Sans"/>
                <a:sym typeface="Canva Sans"/>
              </a:rPr>
              <a:t>        y_position = custom_height - 250  # Reset the position for the new page</a:t>
            </a:r>
          </a:p>
          <a:p>
            <a:pPr algn="just">
              <a:lnSpc>
                <a:spcPts val="1820"/>
              </a:lnSpc>
            </a:pPr>
            <a:r>
              <a:rPr lang="en-US" sz="1300">
                <a:solidFill>
                  <a:srgbClr val="000000"/>
                </a:solidFill>
                <a:latin typeface="Canva Sans"/>
                <a:ea typeface="Canva Sans"/>
                <a:cs typeface="Canva Sans"/>
                <a:sym typeface="Canva Sans"/>
              </a:rPr>
              <a:t>        c.setFont("Helvetica-Bold", 10)</a:t>
            </a:r>
          </a:p>
          <a:p>
            <a:pPr algn="just">
              <a:lnSpc>
                <a:spcPts val="1820"/>
              </a:lnSpc>
            </a:pPr>
            <a:r>
              <a:rPr lang="en-US" sz="1300">
                <a:solidFill>
                  <a:srgbClr val="000000"/>
                </a:solidFill>
                <a:latin typeface="Canva Sans"/>
                <a:ea typeface="Canva Sans"/>
                <a:cs typeface="Canva Sans"/>
                <a:sym typeface="Canva Sans"/>
              </a:rPr>
              <a:t>        c.drawString(30, y_position, "Product ID")</a:t>
            </a:r>
          </a:p>
          <a:p>
            <a:pPr algn="just">
              <a:lnSpc>
                <a:spcPts val="1820"/>
              </a:lnSpc>
            </a:pPr>
            <a:r>
              <a:rPr lang="en-US" sz="1300">
                <a:solidFill>
                  <a:srgbClr val="000000"/>
                </a:solidFill>
                <a:latin typeface="Canva Sans"/>
                <a:ea typeface="Canva Sans"/>
                <a:cs typeface="Canva Sans"/>
                <a:sym typeface="Canva Sans"/>
              </a:rPr>
              <a:t>        c.drawString(100, y_position, "Product Name")</a:t>
            </a:r>
          </a:p>
          <a:p>
            <a:pPr algn="just">
              <a:lnSpc>
                <a:spcPts val="1820"/>
              </a:lnSpc>
            </a:pPr>
            <a:r>
              <a:rPr lang="en-US" sz="1300">
                <a:solidFill>
                  <a:srgbClr val="000000"/>
                </a:solidFill>
                <a:latin typeface="Canva Sans"/>
                <a:ea typeface="Canva Sans"/>
                <a:cs typeface="Canva Sans"/>
                <a:sym typeface="Canva Sans"/>
              </a:rPr>
              <a:t>        c.drawString(300, y_position, "Price")</a:t>
            </a:r>
          </a:p>
          <a:p>
            <a:pPr algn="just">
              <a:lnSpc>
                <a:spcPts val="1820"/>
              </a:lnSpc>
            </a:pPr>
            <a:r>
              <a:rPr lang="en-US" sz="1300">
                <a:solidFill>
                  <a:srgbClr val="000000"/>
                </a:solidFill>
                <a:latin typeface="Canva Sans"/>
                <a:ea typeface="Canva Sans"/>
                <a:cs typeface="Canva Sans"/>
                <a:sym typeface="Canva Sans"/>
              </a:rPr>
              <a:t>        c.drawString(400, y_position, "Quantity")</a:t>
            </a:r>
          </a:p>
          <a:p>
            <a:pPr algn="just">
              <a:lnSpc>
                <a:spcPts val="1820"/>
              </a:lnSpc>
            </a:pPr>
            <a:r>
              <a:rPr lang="en-US" sz="1300">
                <a:solidFill>
                  <a:srgbClr val="000000"/>
                </a:solidFill>
                <a:latin typeface="Canva Sans"/>
                <a:ea typeface="Canva Sans"/>
                <a:cs typeface="Canva Sans"/>
                <a:sym typeface="Canva Sans"/>
              </a:rPr>
              <a:t>        c.drawString(500, y_position, "GST")</a:t>
            </a:r>
          </a:p>
          <a:p>
            <a:pPr algn="just">
              <a:lnSpc>
                <a:spcPts val="1820"/>
              </a:lnSpc>
            </a:pPr>
            <a:r>
              <a:rPr lang="en-US" sz="1300">
                <a:solidFill>
                  <a:srgbClr val="000000"/>
                </a:solidFill>
                <a:latin typeface="Canva Sans"/>
                <a:ea typeface="Canva Sans"/>
                <a:cs typeface="Canva Sans"/>
                <a:sym typeface="Canva Sans"/>
              </a:rPr>
              <a:t>        c.drawString(700, y_position, "Total")</a:t>
            </a:r>
          </a:p>
          <a:p>
            <a:pPr algn="just">
              <a:lnSpc>
                <a:spcPts val="1820"/>
              </a:lnSpc>
            </a:pPr>
            <a:r>
              <a:rPr lang="en-US" sz="1300">
                <a:solidFill>
                  <a:srgbClr val="000000"/>
                </a:solidFill>
                <a:latin typeface="Canva Sans"/>
                <a:ea typeface="Canva Sans"/>
                <a:cs typeface="Canva Sans"/>
                <a:sym typeface="Canva Sans"/>
              </a:rPr>
              <a:t>        c.line(30, y_position - 5, 800, y_position - 5)</a:t>
            </a:r>
          </a:p>
          <a:p>
            <a:pPr algn="just">
              <a:lnSpc>
                <a:spcPts val="1820"/>
              </a:lnSpc>
            </a:pPr>
            <a:r>
              <a:rPr lang="en-US" sz="1300">
                <a:solidFill>
                  <a:srgbClr val="000000"/>
                </a:solidFill>
                <a:latin typeface="Canva Sans"/>
                <a:ea typeface="Canva Sans"/>
                <a:cs typeface="Canva Sans"/>
                <a:sym typeface="Canva Sans"/>
              </a:rPr>
              <a:t>        y_position -= row_height  # Move to next row</a:t>
            </a:r>
          </a:p>
          <a:p>
            <a:pPr algn="just">
              <a:lnSpc>
                <a:spcPts val="1820"/>
              </a:lnSpc>
            </a:pPr>
          </a:p>
        </p:txBody>
      </p:sp>
      <p:sp>
        <p:nvSpPr>
          <p:cNvPr name="Freeform 4" id="4"/>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16840"/>
            <a:ext cx="16230600" cy="10024745"/>
          </a:xfrm>
          <a:prstGeom prst="rect">
            <a:avLst/>
          </a:prstGeom>
        </p:spPr>
        <p:txBody>
          <a:bodyPr anchor="t" rtlCol="false" tIns="0" lIns="0" bIns="0" rIns="0">
            <a:spAutoFit/>
          </a:bodyPr>
          <a:lstStyle/>
          <a:p>
            <a:pPr algn="just">
              <a:lnSpc>
                <a:spcPts val="2379"/>
              </a:lnSpc>
            </a:pPr>
            <a:r>
              <a:rPr lang="en-US" sz="1699">
                <a:solidFill>
                  <a:srgbClr val="000000"/>
                </a:solidFill>
                <a:latin typeface="Canva Sans"/>
                <a:ea typeface="Canva Sans"/>
                <a:cs typeface="Canva Sans"/>
                <a:sym typeface="Canva Sans"/>
              </a:rPr>
              <a:t># Print each row of data</a:t>
            </a:r>
          </a:p>
          <a:p>
            <a:pPr algn="just">
              <a:lnSpc>
                <a:spcPts val="2379"/>
              </a:lnSpc>
            </a:pPr>
            <a:r>
              <a:rPr lang="en-US" sz="1699">
                <a:solidFill>
                  <a:srgbClr val="000000"/>
                </a:solidFill>
                <a:latin typeface="Canva Sans"/>
                <a:ea typeface="Canva Sans"/>
                <a:cs typeface="Canva Sans"/>
                <a:sym typeface="Canva Sans"/>
              </a:rPr>
              <a:t>        c.setFont("Helvetica", 10)</a:t>
            </a:r>
          </a:p>
          <a:p>
            <a:pPr algn="just">
              <a:lnSpc>
                <a:spcPts val="2379"/>
              </a:lnSpc>
            </a:pPr>
            <a:r>
              <a:rPr lang="en-US" sz="1699">
                <a:solidFill>
                  <a:srgbClr val="000000"/>
                </a:solidFill>
                <a:latin typeface="Canva Sans"/>
                <a:ea typeface="Canva Sans"/>
                <a:cs typeface="Canva Sans"/>
                <a:sym typeface="Canva Sans"/>
              </a:rPr>
              <a:t>        c.drawString(30, y_position, str(row['ProductID']))</a:t>
            </a:r>
          </a:p>
          <a:p>
            <a:pPr algn="just">
              <a:lnSpc>
                <a:spcPts val="2379"/>
              </a:lnSpc>
            </a:pPr>
            <a:r>
              <a:rPr lang="en-US" sz="1699">
                <a:solidFill>
                  <a:srgbClr val="000000"/>
                </a:solidFill>
                <a:latin typeface="Canva Sans"/>
                <a:ea typeface="Canva Sans"/>
                <a:cs typeface="Canva Sans"/>
                <a:sym typeface="Canva Sans"/>
              </a:rPr>
              <a:t>        wrapped_name = wrap_text(c, row['ProductName'], 100)</a:t>
            </a:r>
          </a:p>
          <a:p>
            <a:pPr algn="just">
              <a:lnSpc>
                <a:spcPts val="2379"/>
              </a:lnSpc>
            </a:pPr>
            <a:r>
              <a:rPr lang="en-US" sz="1699">
                <a:solidFill>
                  <a:srgbClr val="000000"/>
                </a:solidFill>
                <a:latin typeface="Canva Sans"/>
                <a:ea typeface="Canva Sans"/>
                <a:cs typeface="Canva Sans"/>
                <a:sym typeface="Canva Sans"/>
              </a:rPr>
              <a:t>        for i, line in enumerate(wrapped_name):</a:t>
            </a:r>
          </a:p>
          <a:p>
            <a:pPr algn="just">
              <a:lnSpc>
                <a:spcPts val="2379"/>
              </a:lnSpc>
            </a:pPr>
            <a:r>
              <a:rPr lang="en-US" sz="1699">
                <a:solidFill>
                  <a:srgbClr val="000000"/>
                </a:solidFill>
                <a:latin typeface="Canva Sans"/>
                <a:ea typeface="Canva Sans"/>
                <a:cs typeface="Canva Sans"/>
                <a:sym typeface="Canva Sans"/>
              </a:rPr>
              <a:t>            c.drawString(100, y_position, line)</a:t>
            </a:r>
          </a:p>
          <a:p>
            <a:pPr algn="just">
              <a:lnSpc>
                <a:spcPts val="2379"/>
              </a:lnSpc>
            </a:pPr>
            <a:r>
              <a:rPr lang="en-US" sz="1699">
                <a:solidFill>
                  <a:srgbClr val="000000"/>
                </a:solidFill>
                <a:latin typeface="Canva Sans"/>
                <a:ea typeface="Canva Sans"/>
                <a:cs typeface="Canva Sans"/>
                <a:sym typeface="Canva Sans"/>
              </a:rPr>
              <a:t>            y_position -= row_height</a:t>
            </a:r>
          </a:p>
          <a:p>
            <a:pPr algn="just">
              <a:lnSpc>
                <a:spcPts val="2379"/>
              </a:lnSpc>
            </a:pPr>
            <a:r>
              <a:rPr lang="en-US" sz="1699">
                <a:solidFill>
                  <a:srgbClr val="000000"/>
                </a:solidFill>
                <a:latin typeface="Canva Sans"/>
                <a:ea typeface="Canva Sans"/>
                <a:cs typeface="Canva Sans"/>
                <a:sym typeface="Canva Sans"/>
              </a:rPr>
              <a:t>        c.drawString(300, y_position, f"INR {row['Price']}")</a:t>
            </a:r>
          </a:p>
          <a:p>
            <a:pPr algn="just">
              <a:lnSpc>
                <a:spcPts val="2379"/>
              </a:lnSpc>
            </a:pPr>
            <a:r>
              <a:rPr lang="en-US" sz="1699">
                <a:solidFill>
                  <a:srgbClr val="000000"/>
                </a:solidFill>
                <a:latin typeface="Canva Sans"/>
                <a:ea typeface="Canva Sans"/>
                <a:cs typeface="Canva Sans"/>
                <a:sym typeface="Canva Sans"/>
              </a:rPr>
              <a:t>        c.drawString(400, y_position, str(row['Quantity']))</a:t>
            </a:r>
          </a:p>
          <a:p>
            <a:pPr algn="just">
              <a:lnSpc>
                <a:spcPts val="2379"/>
              </a:lnSpc>
            </a:pPr>
            <a:r>
              <a:rPr lang="en-US" sz="1699">
                <a:solidFill>
                  <a:srgbClr val="000000"/>
                </a:solidFill>
                <a:latin typeface="Canva Sans"/>
                <a:ea typeface="Canva Sans"/>
                <a:cs typeface="Canva Sans"/>
                <a:sym typeface="Canva Sans"/>
              </a:rPr>
              <a:t>        c.drawString(500, y_position, f"INR {row['GST']}")</a:t>
            </a:r>
          </a:p>
          <a:p>
            <a:pPr algn="just">
              <a:lnSpc>
                <a:spcPts val="2379"/>
              </a:lnSpc>
            </a:pPr>
            <a:r>
              <a:rPr lang="en-US" sz="1699">
                <a:solidFill>
                  <a:srgbClr val="000000"/>
                </a:solidFill>
                <a:latin typeface="Canva Sans"/>
                <a:ea typeface="Canva Sans"/>
                <a:cs typeface="Canva Sans"/>
                <a:sym typeface="Canva Sans"/>
              </a:rPr>
              <a:t>        c.drawString(700, y_position, f"INR {row['Total']}")</a:t>
            </a:r>
          </a:p>
          <a:p>
            <a:pPr algn="just">
              <a:lnSpc>
                <a:spcPts val="2379"/>
              </a:lnSpc>
            </a:pPr>
            <a:r>
              <a:rPr lang="en-US" sz="1699">
                <a:solidFill>
                  <a:srgbClr val="000000"/>
                </a:solidFill>
                <a:latin typeface="Canva Sans"/>
                <a:ea typeface="Canva Sans"/>
                <a:cs typeface="Canva Sans"/>
                <a:sym typeface="Canva Sans"/>
              </a:rPr>
              <a:t>        y_position -= row_height</a:t>
            </a:r>
          </a:p>
          <a:p>
            <a:pPr algn="just">
              <a:lnSpc>
                <a:spcPts val="2379"/>
              </a:lnSpc>
            </a:pPr>
            <a:r>
              <a:rPr lang="en-US" sz="1699">
                <a:solidFill>
                  <a:srgbClr val="000000"/>
                </a:solidFill>
                <a:latin typeface="Canva Sans"/>
                <a:ea typeface="Canva Sans"/>
                <a:cs typeface="Canva Sans"/>
                <a:sym typeface="Canva Sans"/>
              </a:rPr>
              <a:t>    # Total amount at the bottom</a:t>
            </a:r>
          </a:p>
          <a:p>
            <a:pPr algn="just">
              <a:lnSpc>
                <a:spcPts val="2379"/>
              </a:lnSpc>
            </a:pPr>
            <a:r>
              <a:rPr lang="en-US" sz="1699">
                <a:solidFill>
                  <a:srgbClr val="000000"/>
                </a:solidFill>
                <a:latin typeface="Canva Sans"/>
                <a:ea typeface="Canva Sans"/>
                <a:cs typeface="Canva Sans"/>
                <a:sym typeface="Canva Sans"/>
              </a:rPr>
              <a:t>    c.setFont("Helvetica-Bold", 12)</a:t>
            </a:r>
          </a:p>
          <a:p>
            <a:pPr algn="just">
              <a:lnSpc>
                <a:spcPts val="2379"/>
              </a:lnSpc>
            </a:pPr>
            <a:r>
              <a:rPr lang="en-US" sz="1699">
                <a:solidFill>
                  <a:srgbClr val="000000"/>
                </a:solidFill>
                <a:latin typeface="Canva Sans"/>
                <a:ea typeface="Canva Sans"/>
                <a:cs typeface="Canva Sans"/>
                <a:sym typeface="Canva Sans"/>
              </a:rPr>
              <a:t>    c.drawString(400, y_position - 20, f"Total: INR {total}")</a:t>
            </a:r>
          </a:p>
          <a:p>
            <a:pPr algn="just">
              <a:lnSpc>
                <a:spcPts val="2379"/>
              </a:lnSpc>
            </a:pPr>
            <a:r>
              <a:rPr lang="en-US" sz="1699">
                <a:solidFill>
                  <a:srgbClr val="000000"/>
                </a:solidFill>
                <a:latin typeface="Canva Sans"/>
                <a:ea typeface="Canva Sans"/>
                <a:cs typeface="Canva Sans"/>
                <a:sym typeface="Canva Sans"/>
              </a:rPr>
              <a:t>    # Footer message</a:t>
            </a:r>
          </a:p>
          <a:p>
            <a:pPr algn="just">
              <a:lnSpc>
                <a:spcPts val="2379"/>
              </a:lnSpc>
            </a:pPr>
            <a:r>
              <a:rPr lang="en-US" sz="1699">
                <a:solidFill>
                  <a:srgbClr val="000000"/>
                </a:solidFill>
                <a:latin typeface="Canva Sans"/>
                <a:ea typeface="Canva Sans"/>
                <a:cs typeface="Canva Sans"/>
                <a:sym typeface="Canva Sans"/>
              </a:rPr>
              <a:t>    c.setFont("Helvetica", 10)</a:t>
            </a:r>
          </a:p>
          <a:p>
            <a:pPr algn="just">
              <a:lnSpc>
                <a:spcPts val="2379"/>
              </a:lnSpc>
            </a:pPr>
            <a:r>
              <a:rPr lang="en-US" sz="1699">
                <a:solidFill>
                  <a:srgbClr val="000000"/>
                </a:solidFill>
                <a:latin typeface="Canva Sans"/>
                <a:ea typeface="Canva Sans"/>
                <a:cs typeface="Canva Sans"/>
                <a:sym typeface="Canva Sans"/>
              </a:rPr>
              <a:t>    c.drawString(30, y_position - 40, "Thank you for shopping with us!")</a:t>
            </a:r>
          </a:p>
          <a:p>
            <a:pPr algn="just">
              <a:lnSpc>
                <a:spcPts val="2379"/>
              </a:lnSpc>
            </a:pPr>
            <a:r>
              <a:rPr lang="en-US" sz="1699">
                <a:solidFill>
                  <a:srgbClr val="000000"/>
                </a:solidFill>
                <a:latin typeface="Canva Sans"/>
                <a:ea typeface="Canva Sans"/>
                <a:cs typeface="Canva Sans"/>
                <a:sym typeface="Canva Sans"/>
              </a:rPr>
              <a:t>    c.drawString(30, y_position - 60, "Visit again!")</a:t>
            </a:r>
          </a:p>
          <a:p>
            <a:pPr algn="just">
              <a:lnSpc>
                <a:spcPts val="2379"/>
              </a:lnSpc>
            </a:pPr>
            <a:r>
              <a:rPr lang="en-US" sz="1699">
                <a:solidFill>
                  <a:srgbClr val="000000"/>
                </a:solidFill>
                <a:latin typeface="Canva Sans"/>
                <a:ea typeface="Canva Sans"/>
                <a:cs typeface="Canva Sans"/>
                <a:sym typeface="Canva Sans"/>
              </a:rPr>
              <a:t>    # Save the PDF</a:t>
            </a:r>
          </a:p>
          <a:p>
            <a:pPr algn="just">
              <a:lnSpc>
                <a:spcPts val="2379"/>
              </a:lnSpc>
            </a:pPr>
            <a:r>
              <a:rPr lang="en-US" sz="1699">
                <a:solidFill>
                  <a:srgbClr val="000000"/>
                </a:solidFill>
                <a:latin typeface="Canva Sans"/>
                <a:ea typeface="Canva Sans"/>
                <a:cs typeface="Canva Sans"/>
                <a:sym typeface="Canva Sans"/>
              </a:rPr>
              <a:t>    c.save()</a:t>
            </a:r>
          </a:p>
          <a:p>
            <a:pPr algn="just">
              <a:lnSpc>
                <a:spcPts val="2379"/>
              </a:lnSpc>
            </a:pPr>
            <a:r>
              <a:rPr lang="en-US" sz="1699">
                <a:solidFill>
                  <a:srgbClr val="000000"/>
                </a:solidFill>
                <a:latin typeface="Canva Sans"/>
                <a:ea typeface="Canva Sans"/>
                <a:cs typeface="Canva Sans"/>
                <a:sym typeface="Canva Sans"/>
              </a:rPr>
              <a:t>    print(f"Receipt saved as PDF: {pdf_file}")</a:t>
            </a:r>
          </a:p>
          <a:p>
            <a:pPr algn="just">
              <a:lnSpc>
                <a:spcPts val="2379"/>
              </a:lnSpc>
            </a:pPr>
            <a:r>
              <a:rPr lang="en-US" sz="1699">
                <a:solidFill>
                  <a:srgbClr val="000000"/>
                </a:solidFill>
                <a:latin typeface="Canva Sans"/>
                <a:ea typeface="Canva Sans"/>
                <a:cs typeface="Canva Sans"/>
                <a:sym typeface="Canva Sans"/>
              </a:rPr>
              <a:t># Main function to run the program</a:t>
            </a:r>
          </a:p>
          <a:p>
            <a:pPr algn="just">
              <a:lnSpc>
                <a:spcPts val="2379"/>
              </a:lnSpc>
            </a:pPr>
            <a:r>
              <a:rPr lang="en-US" sz="1699">
                <a:solidFill>
                  <a:srgbClr val="000000"/>
                </a:solidFill>
                <a:latin typeface="Canva Sans"/>
                <a:ea typeface="Canva Sans"/>
                <a:cs typeface="Canva Sans"/>
                <a:sym typeface="Canva Sans"/>
              </a:rPr>
              <a:t>if __name__ == "__main__":</a:t>
            </a:r>
          </a:p>
          <a:p>
            <a:pPr algn="just">
              <a:lnSpc>
                <a:spcPts val="2379"/>
              </a:lnSpc>
            </a:pPr>
            <a:r>
              <a:rPr lang="en-US" sz="1699">
                <a:solidFill>
                  <a:srgbClr val="000000"/>
                </a:solidFill>
                <a:latin typeface="Canva Sans"/>
                <a:ea typeface="Canva Sans"/>
                <a:cs typeface="Canva Sans"/>
                <a:sym typeface="Canva Sans"/>
              </a:rPr>
              <a:t>    initialize_bill_number_file()  # Initialize bill number file</a:t>
            </a:r>
          </a:p>
          <a:p>
            <a:pPr algn="just">
              <a:lnSpc>
                <a:spcPts val="2379"/>
              </a:lnSpc>
            </a:pPr>
            <a:r>
              <a:rPr lang="en-US" sz="1699">
                <a:solidFill>
                  <a:srgbClr val="000000"/>
                </a:solidFill>
                <a:latin typeface="Canva Sans"/>
                <a:ea typeface="Canva Sans"/>
                <a:cs typeface="Canva Sans"/>
                <a:sym typeface="Canva Sans"/>
              </a:rPr>
              <a:t>    while True:</a:t>
            </a:r>
          </a:p>
          <a:p>
            <a:pPr algn="just">
              <a:lnSpc>
                <a:spcPts val="2379"/>
              </a:lnSpc>
            </a:pPr>
            <a:r>
              <a:rPr lang="en-US" sz="1699">
                <a:solidFill>
                  <a:srgbClr val="000000"/>
                </a:solidFill>
                <a:latin typeface="Canva Sans"/>
                <a:ea typeface="Canva Sans"/>
                <a:cs typeface="Canva Sans"/>
                <a:sym typeface="Canva Sans"/>
              </a:rPr>
              <a:t>        print("\nMenu:")</a:t>
            </a:r>
          </a:p>
          <a:p>
            <a:pPr algn="just">
              <a:lnSpc>
                <a:spcPts val="2379"/>
              </a:lnSpc>
            </a:pPr>
            <a:r>
              <a:rPr lang="en-US" sz="1699">
                <a:solidFill>
                  <a:srgbClr val="000000"/>
                </a:solidFill>
                <a:latin typeface="Canva Sans"/>
                <a:ea typeface="Canva Sans"/>
                <a:cs typeface="Canva Sans"/>
                <a:sym typeface="Canva Sans"/>
              </a:rPr>
              <a:t>        print("1. View Inventory")</a:t>
            </a:r>
          </a:p>
          <a:p>
            <a:pPr algn="just">
              <a:lnSpc>
                <a:spcPts val="2379"/>
              </a:lnSpc>
            </a:pPr>
            <a:r>
              <a:rPr lang="en-US" sz="1699">
                <a:solidFill>
                  <a:srgbClr val="000000"/>
                </a:solidFill>
                <a:latin typeface="Canva Sans"/>
                <a:ea typeface="Canva Sans"/>
                <a:cs typeface="Canva Sans"/>
                <a:sym typeface="Canva Sans"/>
              </a:rPr>
              <a:t>        print("2. Add Product to Inventory")</a:t>
            </a:r>
          </a:p>
          <a:p>
            <a:pPr algn="just">
              <a:lnSpc>
                <a:spcPts val="2379"/>
              </a:lnSpc>
            </a:pPr>
            <a:r>
              <a:rPr lang="en-US" sz="1699">
                <a:solidFill>
                  <a:srgbClr val="000000"/>
                </a:solidFill>
                <a:latin typeface="Canva Sans"/>
                <a:ea typeface="Canva Sans"/>
                <a:cs typeface="Canva Sans"/>
                <a:sym typeface="Canva Sans"/>
              </a:rPr>
              <a:t>        print("3. Update Inventory Quantity")</a:t>
            </a:r>
          </a:p>
          <a:p>
            <a:pPr algn="just">
              <a:lnSpc>
                <a:spcPts val="2379"/>
              </a:lnSpc>
            </a:pPr>
            <a:r>
              <a:rPr lang="en-US" sz="1699">
                <a:solidFill>
                  <a:srgbClr val="000000"/>
                </a:solidFill>
                <a:latin typeface="Canva Sans"/>
                <a:ea typeface="Canva Sans"/>
                <a:cs typeface="Canva Sans"/>
                <a:sym typeface="Canva Sans"/>
              </a:rPr>
              <a:t>        print("4. Make Bill")</a:t>
            </a:r>
          </a:p>
          <a:p>
            <a:pPr algn="just">
              <a:lnSpc>
                <a:spcPts val="2379"/>
              </a:lnSpc>
            </a:pPr>
            <a:r>
              <a:rPr lang="en-US" sz="1699">
                <a:solidFill>
                  <a:srgbClr val="000000"/>
                </a:solidFill>
                <a:latin typeface="Canva Sans"/>
                <a:ea typeface="Canva Sans"/>
                <a:cs typeface="Canva Sans"/>
                <a:sym typeface="Canva Sans"/>
              </a:rPr>
              <a:t>        print("5. Exit")</a:t>
            </a:r>
          </a:p>
          <a:p>
            <a:pPr algn="just">
              <a:lnSpc>
                <a:spcPts val="2379"/>
              </a:lnSpc>
            </a:pPr>
            <a:r>
              <a:rPr lang="en-US" sz="1699">
                <a:solidFill>
                  <a:srgbClr val="000000"/>
                </a:solidFill>
                <a:latin typeface="Canva Sans"/>
                <a:ea typeface="Canva Sans"/>
                <a:cs typeface="Canva Sans"/>
                <a:sym typeface="Canva Sans"/>
              </a:rPr>
              <a:t>        choice = input("Enter your choice: ")</a:t>
            </a:r>
          </a:p>
          <a:p>
            <a:pPr algn="just">
              <a:lnSpc>
                <a:spcPts val="2379"/>
              </a:lnSpc>
            </a:pPr>
          </a:p>
        </p:txBody>
      </p:sp>
      <p:sp>
        <p:nvSpPr>
          <p:cNvPr name="Freeform 4" id="4"/>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90170"/>
            <a:ext cx="16230600" cy="10049510"/>
          </a:xfrm>
          <a:prstGeom prst="rect">
            <a:avLst/>
          </a:prstGeom>
        </p:spPr>
        <p:txBody>
          <a:bodyPr anchor="t" rtlCol="false" tIns="0" lIns="0" bIns="0" rIns="0">
            <a:spAutoFit/>
          </a:bodyPr>
          <a:lstStyle/>
          <a:p>
            <a:pPr algn="just">
              <a:lnSpc>
                <a:spcPts val="3640"/>
              </a:lnSpc>
            </a:pPr>
            <a:r>
              <a:rPr lang="en-US" sz="2600">
                <a:solidFill>
                  <a:srgbClr val="000000"/>
                </a:solidFill>
                <a:latin typeface="Canva Sans"/>
                <a:ea typeface="Canva Sans"/>
                <a:cs typeface="Canva Sans"/>
                <a:sym typeface="Canva Sans"/>
              </a:rPr>
              <a:t>if choice == '1':</a:t>
            </a:r>
          </a:p>
          <a:p>
            <a:pPr algn="just">
              <a:lnSpc>
                <a:spcPts val="3640"/>
              </a:lnSpc>
            </a:pPr>
            <a:r>
              <a:rPr lang="en-US" sz="2600">
                <a:solidFill>
                  <a:srgbClr val="000000"/>
                </a:solidFill>
                <a:latin typeface="Canva Sans"/>
                <a:ea typeface="Canva Sans"/>
                <a:cs typeface="Canva Sans"/>
                <a:sym typeface="Canva Sans"/>
              </a:rPr>
              <a:t>    inventory()</a:t>
            </a:r>
          </a:p>
          <a:p>
            <a:pPr algn="just">
              <a:lnSpc>
                <a:spcPts val="3640"/>
              </a:lnSpc>
            </a:pPr>
            <a:r>
              <a:rPr lang="en-US" sz="2600">
                <a:solidFill>
                  <a:srgbClr val="000000"/>
                </a:solidFill>
                <a:latin typeface="Canva Sans"/>
                <a:ea typeface="Canva Sans"/>
                <a:cs typeface="Canva Sans"/>
                <a:sym typeface="Canva Sans"/>
              </a:rPr>
              <a:t>elif choice == '2':</a:t>
            </a:r>
          </a:p>
          <a:p>
            <a:pPr algn="just">
              <a:lnSpc>
                <a:spcPts val="3640"/>
              </a:lnSpc>
            </a:pPr>
            <a:r>
              <a:rPr lang="en-US" sz="2600">
                <a:solidFill>
                  <a:srgbClr val="000000"/>
                </a:solidFill>
                <a:latin typeface="Canva Sans"/>
                <a:ea typeface="Canva Sans"/>
                <a:cs typeface="Canva Sans"/>
                <a:sym typeface="Canva Sans"/>
              </a:rPr>
              <a:t>    new_product = {</a:t>
            </a:r>
          </a:p>
          <a:p>
            <a:pPr algn="just">
              <a:lnSpc>
                <a:spcPts val="3640"/>
              </a:lnSpc>
            </a:pPr>
            <a:r>
              <a:rPr lang="en-US" sz="2600">
                <a:solidFill>
                  <a:srgbClr val="000000"/>
                </a:solidFill>
                <a:latin typeface="Canva Sans"/>
                <a:ea typeface="Canva Sans"/>
                <a:cs typeface="Canva Sans"/>
                <a:sym typeface="Canva Sans"/>
              </a:rPr>
              <a:t>        'Product_id': int(input("Enter Product ID: ")),</a:t>
            </a:r>
          </a:p>
          <a:p>
            <a:pPr algn="just">
              <a:lnSpc>
                <a:spcPts val="3640"/>
              </a:lnSpc>
            </a:pPr>
            <a:r>
              <a:rPr lang="en-US" sz="2600">
                <a:solidFill>
                  <a:srgbClr val="000000"/>
                </a:solidFill>
                <a:latin typeface="Canva Sans"/>
                <a:ea typeface="Canva Sans"/>
                <a:cs typeface="Canva Sans"/>
                <a:sym typeface="Canva Sans"/>
              </a:rPr>
              <a:t>        'Furniture Entities': input("Enter Product Name: "),</a:t>
            </a:r>
          </a:p>
          <a:p>
            <a:pPr algn="just">
              <a:lnSpc>
                <a:spcPts val="3640"/>
              </a:lnSpc>
            </a:pPr>
            <a:r>
              <a:rPr lang="en-US" sz="2600">
                <a:solidFill>
                  <a:srgbClr val="000000"/>
                </a:solidFill>
                <a:latin typeface="Canva Sans"/>
                <a:ea typeface="Canva Sans"/>
                <a:cs typeface="Canva Sans"/>
                <a:sym typeface="Canva Sans"/>
              </a:rPr>
              <a:t>        'Total Price': float(input("Enter Product Price: ")),</a:t>
            </a:r>
          </a:p>
          <a:p>
            <a:pPr algn="just">
              <a:lnSpc>
                <a:spcPts val="3640"/>
              </a:lnSpc>
            </a:pPr>
            <a:r>
              <a:rPr lang="en-US" sz="2600">
                <a:solidFill>
                  <a:srgbClr val="000000"/>
                </a:solidFill>
                <a:latin typeface="Canva Sans"/>
                <a:ea typeface="Canva Sans"/>
                <a:cs typeface="Canva Sans"/>
                <a:sym typeface="Canva Sans"/>
              </a:rPr>
              <a:t>        'Quantity': int(input("Enter Product Quantity: "))</a:t>
            </a:r>
          </a:p>
          <a:p>
            <a:pPr algn="just">
              <a:lnSpc>
                <a:spcPts val="3640"/>
              </a:lnSpc>
            </a:pPr>
            <a:r>
              <a:rPr lang="en-US" sz="2600">
                <a:solidFill>
                  <a:srgbClr val="000000"/>
                </a:solidFill>
                <a:latin typeface="Canva Sans"/>
                <a:ea typeface="Canva Sans"/>
                <a:cs typeface="Canva Sans"/>
                <a:sym typeface="Canva Sans"/>
              </a:rPr>
              <a:t>    }</a:t>
            </a:r>
          </a:p>
          <a:p>
            <a:pPr algn="just">
              <a:lnSpc>
                <a:spcPts val="3640"/>
              </a:lnSpc>
            </a:pPr>
            <a:r>
              <a:rPr lang="en-US" sz="2600">
                <a:solidFill>
                  <a:srgbClr val="000000"/>
                </a:solidFill>
                <a:latin typeface="Canva Sans"/>
                <a:ea typeface="Canva Sans"/>
                <a:cs typeface="Canva Sans"/>
                <a:sym typeface="Canva Sans"/>
              </a:rPr>
              <a:t>    add_data("D:\\IKEA\\Furniture.csv", new_product)</a:t>
            </a:r>
          </a:p>
          <a:p>
            <a:pPr algn="just">
              <a:lnSpc>
                <a:spcPts val="3640"/>
              </a:lnSpc>
            </a:pPr>
            <a:r>
              <a:rPr lang="en-US" sz="2600">
                <a:solidFill>
                  <a:srgbClr val="000000"/>
                </a:solidFill>
                <a:latin typeface="Canva Sans"/>
                <a:ea typeface="Canva Sans"/>
                <a:cs typeface="Canva Sans"/>
                <a:sym typeface="Canva Sans"/>
              </a:rPr>
              <a:t>elif choice == '3':</a:t>
            </a:r>
          </a:p>
          <a:p>
            <a:pPr algn="just">
              <a:lnSpc>
                <a:spcPts val="3640"/>
              </a:lnSpc>
            </a:pPr>
            <a:r>
              <a:rPr lang="en-US" sz="2600">
                <a:solidFill>
                  <a:srgbClr val="000000"/>
                </a:solidFill>
                <a:latin typeface="Canva Sans"/>
                <a:ea typeface="Canva Sans"/>
                <a:cs typeface="Canva Sans"/>
                <a:sym typeface="Canva Sans"/>
              </a:rPr>
              <a:t>    product_id = int(input("Enter Product ID to update quantity: "))</a:t>
            </a:r>
          </a:p>
          <a:p>
            <a:pPr algn="just">
              <a:lnSpc>
                <a:spcPts val="3640"/>
              </a:lnSpc>
            </a:pPr>
            <a:r>
              <a:rPr lang="en-US" sz="2600">
                <a:solidFill>
                  <a:srgbClr val="000000"/>
                </a:solidFill>
                <a:latin typeface="Canva Sans"/>
                <a:ea typeface="Canva Sans"/>
                <a:cs typeface="Canva Sans"/>
                <a:sym typeface="Canva Sans"/>
              </a:rPr>
              <a:t>    new_quantity = int(input("Enter new quantity: "))</a:t>
            </a:r>
          </a:p>
          <a:p>
            <a:pPr algn="just">
              <a:lnSpc>
                <a:spcPts val="3640"/>
              </a:lnSpc>
            </a:pPr>
            <a:r>
              <a:rPr lang="en-US" sz="2600">
                <a:solidFill>
                  <a:srgbClr val="000000"/>
                </a:solidFill>
                <a:latin typeface="Canva Sans"/>
                <a:ea typeface="Canva Sans"/>
                <a:cs typeface="Canva Sans"/>
                <a:sym typeface="Canva Sans"/>
              </a:rPr>
              <a:t>    update_inventory("D:\\IKEA\\Furniture.csv", product_id, new_quantity)</a:t>
            </a:r>
          </a:p>
          <a:p>
            <a:pPr algn="just">
              <a:lnSpc>
                <a:spcPts val="3640"/>
              </a:lnSpc>
            </a:pPr>
            <a:r>
              <a:rPr lang="en-US" sz="2600">
                <a:solidFill>
                  <a:srgbClr val="000000"/>
                </a:solidFill>
                <a:latin typeface="Canva Sans"/>
                <a:ea typeface="Canva Sans"/>
                <a:cs typeface="Canva Sans"/>
                <a:sym typeface="Canva Sans"/>
              </a:rPr>
              <a:t>elif choice == '4':</a:t>
            </a:r>
          </a:p>
          <a:p>
            <a:pPr algn="just">
              <a:lnSpc>
                <a:spcPts val="3640"/>
              </a:lnSpc>
            </a:pPr>
            <a:r>
              <a:rPr lang="en-US" sz="2600">
                <a:solidFill>
                  <a:srgbClr val="000000"/>
                </a:solidFill>
                <a:latin typeface="Canva Sans"/>
                <a:ea typeface="Canva Sans"/>
                <a:cs typeface="Canva Sans"/>
                <a:sym typeface="Canva Sans"/>
              </a:rPr>
              <a:t>    bill_making()</a:t>
            </a:r>
          </a:p>
          <a:p>
            <a:pPr algn="just">
              <a:lnSpc>
                <a:spcPts val="3640"/>
              </a:lnSpc>
            </a:pPr>
            <a:r>
              <a:rPr lang="en-US" sz="2600">
                <a:solidFill>
                  <a:srgbClr val="000000"/>
                </a:solidFill>
                <a:latin typeface="Canva Sans"/>
                <a:ea typeface="Canva Sans"/>
                <a:cs typeface="Canva Sans"/>
                <a:sym typeface="Canva Sans"/>
              </a:rPr>
              <a:t>elif choice == '5':</a:t>
            </a:r>
          </a:p>
          <a:p>
            <a:pPr algn="just">
              <a:lnSpc>
                <a:spcPts val="3640"/>
              </a:lnSpc>
            </a:pPr>
            <a:r>
              <a:rPr lang="en-US" sz="2600">
                <a:solidFill>
                  <a:srgbClr val="000000"/>
                </a:solidFill>
                <a:latin typeface="Canva Sans"/>
                <a:ea typeface="Canva Sans"/>
                <a:cs typeface="Canva Sans"/>
                <a:sym typeface="Canva Sans"/>
              </a:rPr>
              <a:t>    print("Exiting...")</a:t>
            </a:r>
          </a:p>
          <a:p>
            <a:pPr algn="just">
              <a:lnSpc>
                <a:spcPts val="3640"/>
              </a:lnSpc>
            </a:pPr>
            <a:r>
              <a:rPr lang="en-US" sz="2600">
                <a:solidFill>
                  <a:srgbClr val="000000"/>
                </a:solidFill>
                <a:latin typeface="Canva Sans"/>
                <a:ea typeface="Canva Sans"/>
                <a:cs typeface="Canva Sans"/>
                <a:sym typeface="Canva Sans"/>
              </a:rPr>
              <a:t>    break</a:t>
            </a:r>
          </a:p>
          <a:p>
            <a:pPr algn="just">
              <a:lnSpc>
                <a:spcPts val="3640"/>
              </a:lnSpc>
            </a:pPr>
            <a:r>
              <a:rPr lang="en-US" sz="2600">
                <a:solidFill>
                  <a:srgbClr val="000000"/>
                </a:solidFill>
                <a:latin typeface="Canva Sans"/>
                <a:ea typeface="Canva Sans"/>
                <a:cs typeface="Canva Sans"/>
                <a:sym typeface="Canva Sans"/>
              </a:rPr>
              <a:t>else:</a:t>
            </a:r>
          </a:p>
          <a:p>
            <a:pPr algn="just">
              <a:lnSpc>
                <a:spcPts val="3640"/>
              </a:lnSpc>
            </a:pPr>
            <a:r>
              <a:rPr lang="en-US" sz="2600">
                <a:solidFill>
                  <a:srgbClr val="000000"/>
                </a:solidFill>
                <a:latin typeface="Canva Sans"/>
                <a:ea typeface="Canva Sans"/>
                <a:cs typeface="Canva Sans"/>
                <a:sym typeface="Canva Sans"/>
              </a:rPr>
              <a:t>    print("Invalid choice. Please try again.")</a:t>
            </a:r>
          </a:p>
          <a:p>
            <a:pPr algn="just">
              <a:lnSpc>
                <a:spcPts val="3640"/>
              </a:lnSpc>
            </a:pPr>
          </a:p>
        </p:txBody>
      </p:sp>
      <p:sp>
        <p:nvSpPr>
          <p:cNvPr name="Freeform 4" id="4"/>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39951" y="2363394"/>
            <a:ext cx="17339651" cy="7271511"/>
          </a:xfrm>
          <a:custGeom>
            <a:avLst/>
            <a:gdLst/>
            <a:ahLst/>
            <a:cxnLst/>
            <a:rect r="r" b="b" t="t" l="l"/>
            <a:pathLst>
              <a:path h="7271511" w="17339651">
                <a:moveTo>
                  <a:pt x="0" y="0"/>
                </a:moveTo>
                <a:lnTo>
                  <a:pt x="17339651" y="0"/>
                </a:lnTo>
                <a:lnTo>
                  <a:pt x="17339651" y="7271511"/>
                </a:lnTo>
                <a:lnTo>
                  <a:pt x="0" y="7271511"/>
                </a:lnTo>
                <a:lnTo>
                  <a:pt x="0" y="0"/>
                </a:lnTo>
                <a:close/>
              </a:path>
            </a:pathLst>
          </a:custGeom>
          <a:blipFill>
            <a:blip r:embed="rId6"/>
            <a:stretch>
              <a:fillRect l="0" t="-781" r="0" b="-5929"/>
            </a:stretch>
          </a:blipFill>
        </p:spPr>
      </p:sp>
      <p:sp>
        <p:nvSpPr>
          <p:cNvPr name="TextBox 5" id="5"/>
          <p:cNvSpPr txBox="true"/>
          <p:nvPr/>
        </p:nvSpPr>
        <p:spPr>
          <a:xfrm rot="0">
            <a:off x="3325475" y="159703"/>
            <a:ext cx="11637050" cy="1566544"/>
          </a:xfrm>
          <a:prstGeom prst="rect">
            <a:avLst/>
          </a:prstGeom>
        </p:spPr>
        <p:txBody>
          <a:bodyPr anchor="t" rtlCol="false" tIns="0" lIns="0" bIns="0" rIns="0">
            <a:spAutoFit/>
          </a:bodyPr>
          <a:lstStyle/>
          <a:p>
            <a:pPr algn="ctr">
              <a:lnSpc>
                <a:spcPts val="12880"/>
              </a:lnSpc>
            </a:pPr>
            <a:r>
              <a:rPr lang="en-US" b="true" sz="9200" u="sng">
                <a:solidFill>
                  <a:srgbClr val="000000"/>
                </a:solidFill>
                <a:latin typeface="Canva Sans Bold"/>
                <a:ea typeface="Canva Sans Bold"/>
                <a:cs typeface="Canva Sans Bold"/>
                <a:sym typeface="Canva Sans Bold"/>
              </a:rPr>
              <a:t>Source Code Output</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09152" y="1998821"/>
            <a:ext cx="16946011" cy="6308512"/>
          </a:xfrm>
          <a:custGeom>
            <a:avLst/>
            <a:gdLst/>
            <a:ahLst/>
            <a:cxnLst/>
            <a:rect r="r" b="b" t="t" l="l"/>
            <a:pathLst>
              <a:path h="6308512" w="16946011">
                <a:moveTo>
                  <a:pt x="0" y="0"/>
                </a:moveTo>
                <a:lnTo>
                  <a:pt x="16946011" y="0"/>
                </a:lnTo>
                <a:lnTo>
                  <a:pt x="16946011" y="6308513"/>
                </a:lnTo>
                <a:lnTo>
                  <a:pt x="0" y="6308513"/>
                </a:lnTo>
                <a:lnTo>
                  <a:pt x="0" y="0"/>
                </a:lnTo>
                <a:close/>
              </a:path>
            </a:pathLst>
          </a:custGeom>
          <a:blipFill>
            <a:blip r:embed="rId6"/>
            <a:stretch>
              <a:fillRect l="0" t="-1067" r="-1141" b="-4211"/>
            </a:stretch>
          </a:blipFill>
        </p:spPr>
      </p:sp>
      <p:sp>
        <p:nvSpPr>
          <p:cNvPr name="TextBox 5" id="5"/>
          <p:cNvSpPr txBox="true"/>
          <p:nvPr/>
        </p:nvSpPr>
        <p:spPr>
          <a:xfrm rot="0">
            <a:off x="5131117" y="-171450"/>
            <a:ext cx="8025765" cy="1566544"/>
          </a:xfrm>
          <a:prstGeom prst="rect">
            <a:avLst/>
          </a:prstGeom>
        </p:spPr>
        <p:txBody>
          <a:bodyPr anchor="t" rtlCol="false" tIns="0" lIns="0" bIns="0" rIns="0">
            <a:spAutoFit/>
          </a:bodyPr>
          <a:lstStyle/>
          <a:p>
            <a:pPr algn="ctr">
              <a:lnSpc>
                <a:spcPts val="12880"/>
              </a:lnSpc>
            </a:pPr>
            <a:r>
              <a:rPr lang="en-US" b="true" sz="9200" u="sng">
                <a:solidFill>
                  <a:srgbClr val="000000"/>
                </a:solidFill>
                <a:latin typeface="Canva Sans Bold"/>
                <a:ea typeface="Canva Sans Bold"/>
                <a:cs typeface="Canva Sans Bold"/>
                <a:sym typeface="Canva Sans Bold"/>
              </a:rPr>
              <a:t>Output - cont.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88176" y="1028700"/>
            <a:ext cx="17711648" cy="7026192"/>
          </a:xfrm>
          <a:custGeom>
            <a:avLst/>
            <a:gdLst/>
            <a:ahLst/>
            <a:cxnLst/>
            <a:rect r="r" b="b" t="t" l="l"/>
            <a:pathLst>
              <a:path h="7026192" w="17711648">
                <a:moveTo>
                  <a:pt x="0" y="0"/>
                </a:moveTo>
                <a:lnTo>
                  <a:pt x="17711648" y="0"/>
                </a:lnTo>
                <a:lnTo>
                  <a:pt x="17711648" y="7026192"/>
                </a:lnTo>
                <a:lnTo>
                  <a:pt x="0" y="7026192"/>
                </a:lnTo>
                <a:lnTo>
                  <a:pt x="0" y="0"/>
                </a:lnTo>
                <a:close/>
              </a:path>
            </a:pathLst>
          </a:custGeom>
          <a:blipFill>
            <a:blip r:embed="rId6"/>
            <a:stretch>
              <a:fillRect l="-294" t="0" r="-2977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28700" y="2120736"/>
            <a:ext cx="15604260" cy="7885435"/>
          </a:xfrm>
          <a:custGeom>
            <a:avLst/>
            <a:gdLst/>
            <a:ahLst/>
            <a:cxnLst/>
            <a:rect r="r" b="b" t="t" l="l"/>
            <a:pathLst>
              <a:path h="7885435" w="15604260">
                <a:moveTo>
                  <a:pt x="0" y="0"/>
                </a:moveTo>
                <a:lnTo>
                  <a:pt x="15604260" y="0"/>
                </a:lnTo>
                <a:lnTo>
                  <a:pt x="15604260" y="7885435"/>
                </a:lnTo>
                <a:lnTo>
                  <a:pt x="0" y="7885435"/>
                </a:lnTo>
                <a:lnTo>
                  <a:pt x="0" y="0"/>
                </a:lnTo>
                <a:close/>
              </a:path>
            </a:pathLst>
          </a:custGeom>
          <a:blipFill>
            <a:blip r:embed="rId6"/>
            <a:stretch>
              <a:fillRect l="0" t="-1070" r="0" b="-34729"/>
            </a:stretch>
          </a:blipFill>
        </p:spPr>
      </p:sp>
      <p:sp>
        <p:nvSpPr>
          <p:cNvPr name="TextBox 5" id="5"/>
          <p:cNvSpPr txBox="true"/>
          <p:nvPr/>
        </p:nvSpPr>
        <p:spPr>
          <a:xfrm rot="0">
            <a:off x="1189602" y="-171450"/>
            <a:ext cx="15443359" cy="1566544"/>
          </a:xfrm>
          <a:prstGeom prst="rect">
            <a:avLst/>
          </a:prstGeom>
        </p:spPr>
        <p:txBody>
          <a:bodyPr anchor="t" rtlCol="false" tIns="0" lIns="0" bIns="0" rIns="0">
            <a:spAutoFit/>
          </a:bodyPr>
          <a:lstStyle/>
          <a:p>
            <a:pPr algn="ctr">
              <a:lnSpc>
                <a:spcPts val="12880"/>
              </a:lnSpc>
            </a:pPr>
            <a:r>
              <a:rPr lang="en-US" b="true" sz="9200" u="sng">
                <a:solidFill>
                  <a:srgbClr val="000000"/>
                </a:solidFill>
                <a:latin typeface="Canva Sans Bold"/>
                <a:ea typeface="Canva Sans Bold"/>
                <a:cs typeface="Canva Sans Bold"/>
                <a:sym typeface="Canva Sans Bold"/>
              </a:rPr>
              <a:t>Final Bill in Receipt(in PDF)</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741132" y="3425893"/>
            <a:ext cx="10805736" cy="3435214"/>
            <a:chOff x="0" y="0"/>
            <a:chExt cx="14407648" cy="4580286"/>
          </a:xfrm>
        </p:grpSpPr>
        <p:sp>
          <p:nvSpPr>
            <p:cNvPr name="TextBox 4" id="4"/>
            <p:cNvSpPr txBox="true"/>
            <p:nvPr/>
          </p:nvSpPr>
          <p:spPr>
            <a:xfrm rot="0">
              <a:off x="0" y="-381000"/>
              <a:ext cx="14407648" cy="4441116"/>
            </a:xfrm>
            <a:prstGeom prst="rect">
              <a:avLst/>
            </a:prstGeom>
          </p:spPr>
          <p:txBody>
            <a:bodyPr anchor="t" rtlCol="false" tIns="0" lIns="0" bIns="0" rIns="0">
              <a:spAutoFit/>
            </a:bodyPr>
            <a:lstStyle/>
            <a:p>
              <a:pPr algn="ctr">
                <a:lnSpc>
                  <a:spcPts val="28270"/>
                </a:lnSpc>
                <a:spcBef>
                  <a:spcPct val="0"/>
                </a:spcBef>
              </a:pPr>
              <a:r>
                <a:rPr lang="en-US" sz="20193">
                  <a:solidFill>
                    <a:srgbClr val="0097B2"/>
                  </a:solidFill>
                  <a:latin typeface="ITC Edwardian Script"/>
                  <a:ea typeface="ITC Edwardian Script"/>
                  <a:cs typeface="ITC Edwardian Script"/>
                  <a:sym typeface="ITC Edwardian Script"/>
                </a:rPr>
                <a:t>Thank You</a:t>
              </a:r>
            </a:p>
          </p:txBody>
        </p:sp>
        <p:sp>
          <p:nvSpPr>
            <p:cNvPr name="TextBox 5" id="5"/>
            <p:cNvSpPr txBox="true"/>
            <p:nvPr/>
          </p:nvSpPr>
          <p:spPr>
            <a:xfrm rot="0">
              <a:off x="0" y="3004378"/>
              <a:ext cx="14407648" cy="1575908"/>
            </a:xfrm>
            <a:prstGeom prst="rect">
              <a:avLst/>
            </a:prstGeom>
          </p:spPr>
          <p:txBody>
            <a:bodyPr anchor="t" rtlCol="false" tIns="0" lIns="0" bIns="0" rIns="0">
              <a:spAutoFit/>
            </a:bodyPr>
            <a:lstStyle/>
            <a:p>
              <a:pPr algn="ctr">
                <a:lnSpc>
                  <a:spcPts val="9790"/>
                </a:lnSpc>
                <a:spcBef>
                  <a:spcPct val="0"/>
                </a:spcBef>
              </a:pPr>
              <a:r>
                <a:rPr lang="en-US" b="true" sz="6993">
                  <a:solidFill>
                    <a:srgbClr val="0097B2"/>
                  </a:solidFill>
                  <a:latin typeface="Arimo Bold"/>
                  <a:ea typeface="Arimo Bold"/>
                  <a:cs typeface="Arimo Bold"/>
                  <a:sym typeface="Arimo Bold"/>
                </a:rPr>
                <a:t>FOR SHOPPING WITH US</a:t>
              </a:r>
            </a:p>
          </p:txBody>
        </p:sp>
      </p:grpSp>
      <p:sp>
        <p:nvSpPr>
          <p:cNvPr name="Freeform 6" id="6"/>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673653" y="-2445795"/>
            <a:ext cx="4529322" cy="7806855"/>
          </a:xfrm>
          <a:custGeom>
            <a:avLst/>
            <a:gdLst/>
            <a:ahLst/>
            <a:cxnLst/>
            <a:rect r="r" b="b" t="t" l="l"/>
            <a:pathLst>
              <a:path h="7806855" w="4529322">
                <a:moveTo>
                  <a:pt x="0" y="0"/>
                </a:moveTo>
                <a:lnTo>
                  <a:pt x="4529322" y="0"/>
                </a:lnTo>
                <a:lnTo>
                  <a:pt x="4529322" y="7806855"/>
                </a:lnTo>
                <a:lnTo>
                  <a:pt x="0" y="780685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687661" y="4683154"/>
            <a:ext cx="11424481" cy="460346"/>
          </a:xfrm>
          <a:prstGeom prst="rect">
            <a:avLst/>
          </a:prstGeom>
        </p:spPr>
        <p:txBody>
          <a:bodyPr anchor="t" rtlCol="false" tIns="0" lIns="0" bIns="0" rIns="0">
            <a:spAutoFit/>
          </a:bodyPr>
          <a:lstStyle/>
          <a:p>
            <a:pPr algn="ctr">
              <a:lnSpc>
                <a:spcPts val="3735"/>
              </a:lnSpc>
            </a:pPr>
            <a:r>
              <a:rPr lang="en-US" sz="2668">
                <a:solidFill>
                  <a:srgbClr val="000000"/>
                </a:solidFill>
                <a:latin typeface="Canva Sans"/>
                <a:ea typeface="Canva Sans"/>
                <a:cs typeface="Canva Sans"/>
                <a:sym typeface="Canva Sans"/>
              </a:rPr>
              <a:t>The user may browse through these products as per categories</a:t>
            </a:r>
          </a:p>
        </p:txBody>
      </p:sp>
      <p:sp>
        <p:nvSpPr>
          <p:cNvPr name="AutoShape 7" id="7"/>
          <p:cNvSpPr/>
          <p:nvPr/>
        </p:nvSpPr>
        <p:spPr>
          <a:xfrm flipV="true">
            <a:off x="687661" y="3736178"/>
            <a:ext cx="484696" cy="197252"/>
          </a:xfrm>
          <a:prstGeom prst="line">
            <a:avLst/>
          </a:prstGeom>
          <a:ln cap="flat" w="38100">
            <a:solidFill>
              <a:srgbClr val="000000"/>
            </a:solidFill>
            <a:prstDash val="solid"/>
            <a:headEnd type="none" len="sm" w="sm"/>
            <a:tailEnd type="triangle" len="med" w="lg"/>
          </a:ln>
        </p:spPr>
      </p:sp>
      <p:sp>
        <p:nvSpPr>
          <p:cNvPr name="AutoShape 8" id="8"/>
          <p:cNvSpPr/>
          <p:nvPr/>
        </p:nvSpPr>
        <p:spPr>
          <a:xfrm flipV="true">
            <a:off x="694990" y="4928603"/>
            <a:ext cx="484696" cy="197252"/>
          </a:xfrm>
          <a:prstGeom prst="line">
            <a:avLst/>
          </a:prstGeom>
          <a:ln cap="flat" w="38100">
            <a:solidFill>
              <a:srgbClr val="000000"/>
            </a:solidFill>
            <a:prstDash val="solid"/>
            <a:headEnd type="none" len="sm" w="sm"/>
            <a:tailEnd type="triangle" len="med" w="lg"/>
          </a:ln>
        </p:spPr>
      </p:sp>
      <p:sp>
        <p:nvSpPr>
          <p:cNvPr name="TextBox 9" id="9"/>
          <p:cNvSpPr txBox="true"/>
          <p:nvPr/>
        </p:nvSpPr>
        <p:spPr>
          <a:xfrm rot="0">
            <a:off x="1293354" y="1794958"/>
            <a:ext cx="12707976" cy="886834"/>
          </a:xfrm>
          <a:prstGeom prst="rect">
            <a:avLst/>
          </a:prstGeom>
        </p:spPr>
        <p:txBody>
          <a:bodyPr anchor="t" rtlCol="false" tIns="0" lIns="0" bIns="0" rIns="0">
            <a:spAutoFit/>
          </a:bodyPr>
          <a:lstStyle/>
          <a:p>
            <a:pPr algn="ctr">
              <a:lnSpc>
                <a:spcPts val="7294"/>
              </a:lnSpc>
            </a:pPr>
            <a:r>
              <a:rPr lang="en-US" b="true" sz="5210" u="sng">
                <a:solidFill>
                  <a:srgbClr val="0097B2"/>
                </a:solidFill>
                <a:latin typeface="Canva Sans Bold"/>
                <a:ea typeface="Canva Sans Bold"/>
                <a:cs typeface="Canva Sans Bold"/>
                <a:sym typeface="Canva Sans Bold"/>
              </a:rPr>
              <a:t>Furniture Management System</a:t>
            </a:r>
          </a:p>
        </p:txBody>
      </p:sp>
      <p:sp>
        <p:nvSpPr>
          <p:cNvPr name="TextBox 10" id="10"/>
          <p:cNvSpPr txBox="true"/>
          <p:nvPr/>
        </p:nvSpPr>
        <p:spPr>
          <a:xfrm rot="0">
            <a:off x="1186866" y="3452852"/>
            <a:ext cx="11556247" cy="904004"/>
          </a:xfrm>
          <a:prstGeom prst="rect">
            <a:avLst/>
          </a:prstGeom>
        </p:spPr>
        <p:txBody>
          <a:bodyPr anchor="t" rtlCol="false" tIns="0" lIns="0" bIns="0" rIns="0">
            <a:spAutoFit/>
          </a:bodyPr>
          <a:lstStyle/>
          <a:p>
            <a:pPr algn="ctr">
              <a:lnSpc>
                <a:spcPts val="3619"/>
              </a:lnSpc>
            </a:pPr>
            <a:r>
              <a:rPr lang="en-US" sz="2585">
                <a:solidFill>
                  <a:srgbClr val="000000"/>
                </a:solidFill>
                <a:latin typeface="Canva Sans"/>
                <a:ea typeface="Canva Sans"/>
                <a:cs typeface="Canva Sans"/>
                <a:sym typeface="Canva Sans"/>
              </a:rPr>
              <a:t>An online furniture shop that allows users to check for various furniture available at the online store and purchase online.</a:t>
            </a:r>
          </a:p>
        </p:txBody>
      </p:sp>
      <p:sp>
        <p:nvSpPr>
          <p:cNvPr name="TextBox 11" id="11"/>
          <p:cNvSpPr txBox="true"/>
          <p:nvPr/>
        </p:nvSpPr>
        <p:spPr>
          <a:xfrm rot="0">
            <a:off x="1186866" y="5924550"/>
            <a:ext cx="14751089" cy="864261"/>
          </a:xfrm>
          <a:prstGeom prst="rect">
            <a:avLst/>
          </a:prstGeom>
        </p:spPr>
        <p:txBody>
          <a:bodyPr anchor="t" rtlCol="false" tIns="0" lIns="0" bIns="0" rIns="0">
            <a:spAutoFit/>
          </a:bodyPr>
          <a:lstStyle/>
          <a:p>
            <a:pPr algn="ctr">
              <a:lnSpc>
                <a:spcPts val="3490"/>
              </a:lnSpc>
            </a:pPr>
            <a:r>
              <a:rPr lang="en-US" sz="2492">
                <a:solidFill>
                  <a:srgbClr val="000000"/>
                </a:solidFill>
                <a:latin typeface="Canva Sans"/>
                <a:ea typeface="Canva Sans"/>
                <a:cs typeface="Canva Sans"/>
                <a:sym typeface="Canva Sans"/>
              </a:rPr>
              <a:t>The online furniture shopping project brings an entirefurniture shop online and makes it easy for both buyer and seller to make furniture deals.</a:t>
            </a:r>
          </a:p>
        </p:txBody>
      </p:sp>
      <p:sp>
        <p:nvSpPr>
          <p:cNvPr name="AutoShape 12" id="12"/>
          <p:cNvSpPr/>
          <p:nvPr/>
        </p:nvSpPr>
        <p:spPr>
          <a:xfrm flipV="true">
            <a:off x="670955" y="6165596"/>
            <a:ext cx="484696" cy="197252"/>
          </a:xfrm>
          <a:prstGeom prst="line">
            <a:avLst/>
          </a:prstGeom>
          <a:ln cap="flat" w="38100">
            <a:solidFill>
              <a:srgbClr val="000000"/>
            </a:solidFill>
            <a:prstDash val="solid"/>
            <a:headEnd type="none" len="sm" w="sm"/>
            <a:tailEnd type="triangle" len="med" w="lg"/>
          </a:ln>
        </p:spPr>
      </p:sp>
      <p:sp>
        <p:nvSpPr>
          <p:cNvPr name="TextBox 13" id="13"/>
          <p:cNvSpPr txBox="true"/>
          <p:nvPr/>
        </p:nvSpPr>
        <p:spPr>
          <a:xfrm rot="0">
            <a:off x="1155651" y="7284111"/>
            <a:ext cx="13768336" cy="924890"/>
          </a:xfrm>
          <a:prstGeom prst="rect">
            <a:avLst/>
          </a:prstGeom>
        </p:spPr>
        <p:txBody>
          <a:bodyPr anchor="t" rtlCol="false" tIns="0" lIns="0" bIns="0" rIns="0">
            <a:spAutoFit/>
          </a:bodyPr>
          <a:lstStyle/>
          <a:p>
            <a:pPr algn="ctr">
              <a:lnSpc>
                <a:spcPts val="3708"/>
              </a:lnSpc>
            </a:pPr>
            <a:r>
              <a:rPr lang="en-US" sz="2648">
                <a:solidFill>
                  <a:srgbClr val="000000"/>
                </a:solidFill>
                <a:latin typeface="Canva Sans"/>
                <a:ea typeface="Canva Sans"/>
                <a:cs typeface="Canva Sans"/>
                <a:sym typeface="Canva Sans"/>
              </a:rPr>
              <a:t>Once the user makes a successful transaction he gets acopy of the shopping receipt as a PDF.</a:t>
            </a:r>
          </a:p>
        </p:txBody>
      </p:sp>
      <p:sp>
        <p:nvSpPr>
          <p:cNvPr name="AutoShape 14" id="14"/>
          <p:cNvSpPr/>
          <p:nvPr/>
        </p:nvSpPr>
        <p:spPr>
          <a:xfrm flipV="true">
            <a:off x="694841" y="7560234"/>
            <a:ext cx="484696" cy="197252"/>
          </a:xfrm>
          <a:prstGeom prst="line">
            <a:avLst/>
          </a:prstGeom>
          <a:ln cap="flat" w="38100">
            <a:solidFill>
              <a:srgbClr val="000000"/>
            </a:solidFill>
            <a:prstDash val="solid"/>
            <a:headEnd type="none" len="sm" w="sm"/>
            <a:tailEnd type="triangle" len="med" w="lg"/>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814903" y="3174962"/>
            <a:ext cx="16444397" cy="5390442"/>
          </a:xfrm>
          <a:custGeom>
            <a:avLst/>
            <a:gdLst/>
            <a:ahLst/>
            <a:cxnLst/>
            <a:rect r="r" b="b" t="t" l="l"/>
            <a:pathLst>
              <a:path h="5390442" w="16444397">
                <a:moveTo>
                  <a:pt x="0" y="0"/>
                </a:moveTo>
                <a:lnTo>
                  <a:pt x="16444397" y="0"/>
                </a:lnTo>
                <a:lnTo>
                  <a:pt x="16444397" y="5390442"/>
                </a:lnTo>
                <a:lnTo>
                  <a:pt x="0" y="5390442"/>
                </a:lnTo>
                <a:lnTo>
                  <a:pt x="0" y="0"/>
                </a:lnTo>
                <a:close/>
              </a:path>
            </a:pathLst>
          </a:custGeom>
          <a:blipFill>
            <a:blip r:embed="rId8"/>
            <a:stretch>
              <a:fillRect l="-13021" t="-645" r="0" b="-636"/>
            </a:stretch>
          </a:blipFill>
        </p:spPr>
      </p:sp>
      <p:sp>
        <p:nvSpPr>
          <p:cNvPr name="TextBox 7" id="7"/>
          <p:cNvSpPr txBox="true"/>
          <p:nvPr/>
        </p:nvSpPr>
        <p:spPr>
          <a:xfrm rot="0">
            <a:off x="3715676" y="73978"/>
            <a:ext cx="10611207" cy="1652269"/>
          </a:xfrm>
          <a:prstGeom prst="rect">
            <a:avLst/>
          </a:prstGeom>
        </p:spPr>
        <p:txBody>
          <a:bodyPr anchor="t" rtlCol="false" tIns="0" lIns="0" bIns="0" rIns="0">
            <a:spAutoFit/>
          </a:bodyPr>
          <a:lstStyle/>
          <a:p>
            <a:pPr algn="ctr">
              <a:lnSpc>
                <a:spcPts val="12880"/>
              </a:lnSpc>
            </a:pPr>
            <a:r>
              <a:rPr lang="en-US" b="true" sz="9200" u="sng">
                <a:solidFill>
                  <a:srgbClr val="000000"/>
                </a:solidFill>
                <a:latin typeface="Poppins Bold"/>
                <a:ea typeface="Poppins Bold"/>
                <a:cs typeface="Poppins Bold"/>
                <a:sym typeface="Poppins Bold"/>
              </a:rPr>
              <a:t>Furniture DataSet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973401" y="159703"/>
            <a:ext cx="14341198" cy="1566544"/>
          </a:xfrm>
          <a:prstGeom prst="rect">
            <a:avLst/>
          </a:prstGeom>
        </p:spPr>
        <p:txBody>
          <a:bodyPr anchor="t" rtlCol="false" tIns="0" lIns="0" bIns="0" rIns="0">
            <a:spAutoFit/>
          </a:bodyPr>
          <a:lstStyle/>
          <a:p>
            <a:pPr algn="ctr">
              <a:lnSpc>
                <a:spcPts val="12880"/>
              </a:lnSpc>
            </a:pPr>
            <a:r>
              <a:rPr lang="en-US" b="true" sz="9200" u="sng">
                <a:solidFill>
                  <a:srgbClr val="000000"/>
                </a:solidFill>
                <a:latin typeface="Canva Sans Bold"/>
                <a:ea typeface="Canva Sans Bold"/>
                <a:cs typeface="Canva Sans Bold"/>
                <a:sym typeface="Canva Sans Bold"/>
              </a:rPr>
              <a:t>DATASET EXPLAINATION</a:t>
            </a:r>
          </a:p>
        </p:txBody>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028700" y="1874690"/>
            <a:ext cx="15724011" cy="8029739"/>
          </a:xfrm>
          <a:prstGeom prst="rect">
            <a:avLst/>
          </a:prstGeom>
        </p:spPr>
        <p:txBody>
          <a:bodyPr anchor="t" rtlCol="false" tIns="0" lIns="0" bIns="0" rIns="0">
            <a:spAutoFit/>
          </a:bodyPr>
          <a:lstStyle/>
          <a:p>
            <a:pPr algn="l" marL="808849" indent="-404425" lvl="1">
              <a:lnSpc>
                <a:spcPts val="5844"/>
              </a:lnSpc>
              <a:buFont typeface="Arial"/>
              <a:buChar char="•"/>
            </a:pPr>
            <a:r>
              <a:rPr lang="en-US" sz="3746">
                <a:solidFill>
                  <a:srgbClr val="000000"/>
                </a:solidFill>
                <a:latin typeface="Canva Sans"/>
                <a:ea typeface="Canva Sans"/>
                <a:cs typeface="Canva Sans"/>
                <a:sym typeface="Canva Sans"/>
              </a:rPr>
              <a:t>The image shows a dataset of various furniture items listed in a spreadsheet. Each row represents a different furniture product, detailing its unique ID, description, quantity available, GST rate, delivery charges, base price, and total price. This dataset is relevant for inventory management, pricing analysis, and sales reporting in a furniture business.</a:t>
            </a:r>
          </a:p>
          <a:p>
            <a:pPr algn="l">
              <a:lnSpc>
                <a:spcPts val="5844"/>
              </a:lnSpc>
            </a:pPr>
          </a:p>
          <a:p>
            <a:pPr algn="l" marL="808849" indent="-404425" lvl="1">
              <a:lnSpc>
                <a:spcPts val="5844"/>
              </a:lnSpc>
              <a:buFont typeface="Arial"/>
              <a:buChar char="•"/>
            </a:pPr>
            <a:r>
              <a:rPr lang="en-US" sz="3746">
                <a:solidFill>
                  <a:srgbClr val="000000"/>
                </a:solidFill>
                <a:latin typeface="Canva Sans"/>
                <a:ea typeface="Canva Sans"/>
                <a:cs typeface="Canva Sans"/>
                <a:sym typeface="Canva Sans"/>
              </a:rPr>
              <a:t>Additionally, this dataset can be utilized for market trend analysis and strategic planning, allowing businesses to make informed decisions about inventory restocking, pricing strategies, and promotional offers.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5694" y="130517"/>
            <a:ext cx="18136612" cy="1035673"/>
          </a:xfrm>
          <a:prstGeom prst="rect">
            <a:avLst/>
          </a:prstGeom>
        </p:spPr>
        <p:txBody>
          <a:bodyPr anchor="t" rtlCol="false" tIns="0" lIns="0" bIns="0" rIns="0">
            <a:spAutoFit/>
          </a:bodyPr>
          <a:lstStyle/>
          <a:p>
            <a:pPr algn="ctr">
              <a:lnSpc>
                <a:spcPts val="8540"/>
              </a:lnSpc>
            </a:pPr>
            <a:r>
              <a:rPr lang="en-US" b="true" sz="6100" u="sng">
                <a:solidFill>
                  <a:srgbClr val="000000"/>
                </a:solidFill>
                <a:latin typeface="Canva Sans Bold"/>
                <a:ea typeface="Canva Sans Bold"/>
                <a:cs typeface="Canva Sans Bold"/>
                <a:sym typeface="Canva Sans Bold"/>
              </a:rPr>
              <a:t>Source Code for Furniture Management System</a:t>
            </a:r>
          </a:p>
        </p:txBody>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028700" y="1531945"/>
            <a:ext cx="9252109" cy="8790615"/>
          </a:xfrm>
          <a:prstGeom prst="rect">
            <a:avLst/>
          </a:prstGeom>
        </p:spPr>
        <p:txBody>
          <a:bodyPr anchor="t" rtlCol="false" tIns="0" lIns="0" bIns="0" rIns="0">
            <a:spAutoFit/>
          </a:bodyPr>
          <a:lstStyle/>
          <a:p>
            <a:pPr algn="l">
              <a:lnSpc>
                <a:spcPts val="3202"/>
              </a:lnSpc>
            </a:pPr>
            <a:r>
              <a:rPr lang="en-US" sz="2287">
                <a:solidFill>
                  <a:srgbClr val="000000"/>
                </a:solidFill>
                <a:latin typeface="Canva Sans"/>
                <a:ea typeface="Canva Sans"/>
                <a:cs typeface="Canva Sans"/>
                <a:sym typeface="Canva Sans"/>
              </a:rPr>
              <a:t>import pandas as pd</a:t>
            </a:r>
          </a:p>
          <a:p>
            <a:pPr algn="l">
              <a:lnSpc>
                <a:spcPts val="3202"/>
              </a:lnSpc>
            </a:pPr>
            <a:r>
              <a:rPr lang="en-US" sz="2287">
                <a:solidFill>
                  <a:srgbClr val="000000"/>
                </a:solidFill>
                <a:latin typeface="Canva Sans"/>
                <a:ea typeface="Canva Sans"/>
                <a:cs typeface="Canva Sans"/>
                <a:sym typeface="Canva Sans"/>
              </a:rPr>
              <a:t>from reportlab.lib.pagesizes import letter</a:t>
            </a:r>
          </a:p>
          <a:p>
            <a:pPr algn="l">
              <a:lnSpc>
                <a:spcPts val="3202"/>
              </a:lnSpc>
            </a:pPr>
            <a:r>
              <a:rPr lang="en-US" sz="2287">
                <a:solidFill>
                  <a:srgbClr val="000000"/>
                </a:solidFill>
                <a:latin typeface="Canva Sans"/>
                <a:ea typeface="Canva Sans"/>
                <a:cs typeface="Canva Sans"/>
                <a:sym typeface="Canva Sans"/>
              </a:rPr>
              <a:t>from reportlab.pdfgen import canvas</a:t>
            </a:r>
          </a:p>
          <a:p>
            <a:pPr algn="l">
              <a:lnSpc>
                <a:spcPts val="3202"/>
              </a:lnSpc>
            </a:pPr>
            <a:r>
              <a:rPr lang="en-US" sz="2287">
                <a:solidFill>
                  <a:srgbClr val="000000"/>
                </a:solidFill>
                <a:latin typeface="Canva Sans"/>
                <a:ea typeface="Canva Sans"/>
                <a:cs typeface="Canva Sans"/>
                <a:sym typeface="Canva Sans"/>
              </a:rPr>
              <a:t>from reportlab.lib import colors</a:t>
            </a:r>
          </a:p>
          <a:p>
            <a:pPr algn="l">
              <a:lnSpc>
                <a:spcPts val="3202"/>
              </a:lnSpc>
            </a:pPr>
            <a:r>
              <a:rPr lang="en-US" sz="2287">
                <a:solidFill>
                  <a:srgbClr val="000000"/>
                </a:solidFill>
                <a:latin typeface="Canva Sans"/>
                <a:ea typeface="Canva Sans"/>
                <a:cs typeface="Canva Sans"/>
                <a:sym typeface="Canva Sans"/>
              </a:rPr>
              <a:t>from datetime import datetime</a:t>
            </a:r>
          </a:p>
          <a:p>
            <a:pPr algn="l">
              <a:lnSpc>
                <a:spcPts val="3202"/>
              </a:lnSpc>
            </a:pPr>
            <a:r>
              <a:rPr lang="en-US" sz="2287">
                <a:solidFill>
                  <a:srgbClr val="000000"/>
                </a:solidFill>
                <a:latin typeface="Canva Sans"/>
                <a:ea typeface="Canva Sans"/>
                <a:cs typeface="Canva Sans"/>
                <a:sym typeface="Canva Sans"/>
              </a:rPr>
              <a:t>import os</a:t>
            </a:r>
          </a:p>
          <a:p>
            <a:pPr algn="l">
              <a:lnSpc>
                <a:spcPts val="3202"/>
              </a:lnSpc>
            </a:pPr>
            <a:r>
              <a:rPr lang="en-US" sz="2287">
                <a:solidFill>
                  <a:srgbClr val="000000"/>
                </a:solidFill>
                <a:latin typeface="Canva Sans"/>
                <a:ea typeface="Canva Sans"/>
                <a:cs typeface="Canva Sans"/>
                <a:sym typeface="Canva Sans"/>
              </a:rPr>
              <a:t>import random</a:t>
            </a:r>
          </a:p>
          <a:p>
            <a:pPr algn="l">
              <a:lnSpc>
                <a:spcPts val="3202"/>
              </a:lnSpc>
            </a:pPr>
          </a:p>
          <a:p>
            <a:pPr algn="l">
              <a:lnSpc>
                <a:spcPts val="3202"/>
              </a:lnSpc>
            </a:pPr>
            <a:r>
              <a:rPr lang="en-US" sz="2287">
                <a:solidFill>
                  <a:srgbClr val="000000"/>
                </a:solidFill>
                <a:latin typeface="Canva Sans"/>
                <a:ea typeface="Canva Sans"/>
                <a:cs typeface="Canva Sans"/>
                <a:sym typeface="Canva Sans"/>
              </a:rPr>
              <a:t>def wrap_text(c, text, width, font_name="Helvetica", font_size=10):</a:t>
            </a:r>
          </a:p>
          <a:p>
            <a:pPr algn="l">
              <a:lnSpc>
                <a:spcPts val="3202"/>
              </a:lnSpc>
            </a:pPr>
            <a:r>
              <a:rPr lang="en-US" sz="2287">
                <a:solidFill>
                  <a:srgbClr val="000000"/>
                </a:solidFill>
                <a:latin typeface="Canva Sans"/>
                <a:ea typeface="Canva Sans"/>
                <a:cs typeface="Canva Sans"/>
                <a:sym typeface="Canva Sans"/>
              </a:rPr>
              <a:t>    </a:t>
            </a:r>
            <a:r>
              <a:rPr lang="en-US" sz="2287" i="true">
                <a:solidFill>
                  <a:srgbClr val="000000"/>
                </a:solidFill>
                <a:latin typeface="Canva Sans Italics"/>
                <a:ea typeface="Canva Sans Italics"/>
                <a:cs typeface="Canva Sans Italics"/>
                <a:sym typeface="Canva Sans Italics"/>
              </a:rPr>
              <a:t>"""Wrap text to fit within the specified width (in points)."""</a:t>
            </a:r>
          </a:p>
          <a:p>
            <a:pPr algn="l">
              <a:lnSpc>
                <a:spcPts val="3202"/>
              </a:lnSpc>
            </a:pPr>
            <a:r>
              <a:rPr lang="en-US" sz="2287" i="true">
                <a:solidFill>
                  <a:srgbClr val="000000"/>
                </a:solidFill>
                <a:latin typeface="Canva Sans Italics"/>
                <a:ea typeface="Canva Sans Italics"/>
                <a:cs typeface="Canva Sans Italics"/>
                <a:sym typeface="Canva Sans Italics"/>
              </a:rPr>
              <a:t>    </a:t>
            </a:r>
            <a:r>
              <a:rPr lang="en-US" sz="2287">
                <a:solidFill>
                  <a:srgbClr val="000000"/>
                </a:solidFill>
                <a:latin typeface="Canva Sans"/>
                <a:ea typeface="Canva Sans"/>
                <a:cs typeface="Canva Sans"/>
                <a:sym typeface="Canva Sans"/>
              </a:rPr>
              <a:t>c.setFont(font_name, font_size)</a:t>
            </a:r>
          </a:p>
          <a:p>
            <a:pPr algn="l">
              <a:lnSpc>
                <a:spcPts val="3202"/>
              </a:lnSpc>
            </a:pPr>
            <a:r>
              <a:rPr lang="en-US" sz="2287">
                <a:solidFill>
                  <a:srgbClr val="000000"/>
                </a:solidFill>
                <a:latin typeface="Canva Sans"/>
                <a:ea typeface="Canva Sans"/>
                <a:cs typeface="Canva Sans"/>
                <a:sym typeface="Canva Sans"/>
              </a:rPr>
              <a:t>    lines = []</a:t>
            </a:r>
          </a:p>
          <a:p>
            <a:pPr algn="l">
              <a:lnSpc>
                <a:spcPts val="3202"/>
              </a:lnSpc>
            </a:pPr>
            <a:r>
              <a:rPr lang="en-US" sz="2287">
                <a:solidFill>
                  <a:srgbClr val="000000"/>
                </a:solidFill>
                <a:latin typeface="Canva Sans"/>
                <a:ea typeface="Canva Sans"/>
                <a:cs typeface="Canva Sans"/>
                <a:sym typeface="Canva Sans"/>
              </a:rPr>
              <a:t>    line = ""</a:t>
            </a:r>
          </a:p>
          <a:p>
            <a:pPr algn="l">
              <a:lnSpc>
                <a:spcPts val="3202"/>
              </a:lnSpc>
            </a:pPr>
            <a:r>
              <a:rPr lang="en-US" sz="2287">
                <a:solidFill>
                  <a:srgbClr val="000000"/>
                </a:solidFill>
                <a:latin typeface="Canva Sans"/>
                <a:ea typeface="Canva Sans"/>
                <a:cs typeface="Canva Sans"/>
                <a:sym typeface="Canva Sans"/>
              </a:rPr>
              <a:t>    for word in text.split():</a:t>
            </a:r>
          </a:p>
          <a:p>
            <a:pPr algn="l">
              <a:lnSpc>
                <a:spcPts val="3202"/>
              </a:lnSpc>
            </a:pPr>
            <a:r>
              <a:rPr lang="en-US" sz="2287">
                <a:solidFill>
                  <a:srgbClr val="000000"/>
                </a:solidFill>
                <a:latin typeface="Canva Sans"/>
                <a:ea typeface="Canva Sans"/>
                <a:cs typeface="Canva Sans"/>
                <a:sym typeface="Canva Sans"/>
              </a:rPr>
              <a:t>        if c.stringWidth(line + word, font_name, font_size) &lt; width:</a:t>
            </a:r>
          </a:p>
          <a:p>
            <a:pPr algn="l">
              <a:lnSpc>
                <a:spcPts val="3202"/>
              </a:lnSpc>
            </a:pPr>
            <a:r>
              <a:rPr lang="en-US" sz="2287">
                <a:solidFill>
                  <a:srgbClr val="000000"/>
                </a:solidFill>
                <a:latin typeface="Canva Sans"/>
                <a:ea typeface="Canva Sans"/>
                <a:cs typeface="Canva Sans"/>
                <a:sym typeface="Canva Sans"/>
              </a:rPr>
              <a:t>            line += " " + word</a:t>
            </a:r>
          </a:p>
          <a:p>
            <a:pPr algn="l">
              <a:lnSpc>
                <a:spcPts val="3202"/>
              </a:lnSpc>
            </a:pPr>
            <a:r>
              <a:rPr lang="en-US" sz="2287">
                <a:solidFill>
                  <a:srgbClr val="000000"/>
                </a:solidFill>
                <a:latin typeface="Canva Sans"/>
                <a:ea typeface="Canva Sans"/>
                <a:cs typeface="Canva Sans"/>
                <a:sym typeface="Canva Sans"/>
              </a:rPr>
              <a:t>        else:</a:t>
            </a:r>
          </a:p>
          <a:p>
            <a:pPr algn="l">
              <a:lnSpc>
                <a:spcPts val="3202"/>
              </a:lnSpc>
            </a:pPr>
            <a:r>
              <a:rPr lang="en-US" sz="2287">
                <a:solidFill>
                  <a:srgbClr val="000000"/>
                </a:solidFill>
                <a:latin typeface="Canva Sans"/>
                <a:ea typeface="Canva Sans"/>
                <a:cs typeface="Canva Sans"/>
                <a:sym typeface="Canva Sans"/>
              </a:rPr>
              <a:t>            lines.append(line)</a:t>
            </a:r>
          </a:p>
          <a:p>
            <a:pPr algn="l">
              <a:lnSpc>
                <a:spcPts val="3202"/>
              </a:lnSpc>
            </a:pPr>
            <a:r>
              <a:rPr lang="en-US" sz="2287">
                <a:solidFill>
                  <a:srgbClr val="000000"/>
                </a:solidFill>
                <a:latin typeface="Canva Sans"/>
                <a:ea typeface="Canva Sans"/>
                <a:cs typeface="Canva Sans"/>
                <a:sym typeface="Canva Sans"/>
              </a:rPr>
              <a:t>            line = word</a:t>
            </a:r>
          </a:p>
          <a:p>
            <a:pPr algn="l">
              <a:lnSpc>
                <a:spcPts val="3202"/>
              </a:lnSpc>
            </a:pPr>
            <a:r>
              <a:rPr lang="en-US" sz="2287">
                <a:solidFill>
                  <a:srgbClr val="000000"/>
                </a:solidFill>
                <a:latin typeface="Canva Sans"/>
                <a:ea typeface="Canva Sans"/>
                <a:cs typeface="Canva Sans"/>
                <a:sym typeface="Canva Sans"/>
              </a:rPr>
              <a:t>    lines.append(line)  </a:t>
            </a:r>
            <a:r>
              <a:rPr lang="en-US" sz="2287" i="true">
                <a:solidFill>
                  <a:srgbClr val="000000"/>
                </a:solidFill>
                <a:latin typeface="Canva Sans Italics"/>
                <a:ea typeface="Canva Sans Italics"/>
                <a:cs typeface="Canva Sans Italics"/>
                <a:sym typeface="Canva Sans Italics"/>
              </a:rPr>
              <a:t># Add the last line</a:t>
            </a:r>
          </a:p>
          <a:p>
            <a:pPr algn="l">
              <a:lnSpc>
                <a:spcPts val="3202"/>
              </a:lnSpc>
            </a:pPr>
            <a:r>
              <a:rPr lang="en-US" sz="2287" i="true">
                <a:solidFill>
                  <a:srgbClr val="000000"/>
                </a:solidFill>
                <a:latin typeface="Canva Sans Italics"/>
                <a:ea typeface="Canva Sans Italics"/>
                <a:cs typeface="Canva Sans Italics"/>
                <a:sym typeface="Canva Sans Italics"/>
              </a:rPr>
              <a:t>    </a:t>
            </a:r>
            <a:r>
              <a:rPr lang="en-US" sz="2287">
                <a:solidFill>
                  <a:srgbClr val="000000"/>
                </a:solidFill>
                <a:latin typeface="Canva Sans"/>
                <a:ea typeface="Canva Sans"/>
                <a:cs typeface="Canva Sans"/>
                <a:sym typeface="Canva Sans"/>
              </a:rPr>
              <a:t>return lines</a:t>
            </a:r>
          </a:p>
          <a:p>
            <a:pPr algn="l">
              <a:lnSpc>
                <a:spcPts val="3202"/>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260459" y="-38100"/>
            <a:ext cx="15767082" cy="10325100"/>
          </a:xfrm>
          <a:prstGeom prst="rect">
            <a:avLst/>
          </a:prstGeom>
        </p:spPr>
        <p:txBody>
          <a:bodyPr anchor="t" rtlCol="false" tIns="0" lIns="0" bIns="0" rIns="0">
            <a:spAutoFit/>
          </a:bodyPr>
          <a:lstStyle/>
          <a:p>
            <a:pPr algn="l">
              <a:lnSpc>
                <a:spcPts val="3187"/>
              </a:lnSpc>
            </a:pPr>
            <a:r>
              <a:rPr lang="en-US" sz="2276">
                <a:solidFill>
                  <a:srgbClr val="000000"/>
                </a:solidFill>
                <a:latin typeface="Canva Sans"/>
                <a:ea typeface="Canva Sans"/>
                <a:cs typeface="Canva Sans"/>
                <a:sym typeface="Canva Sans"/>
              </a:rPr>
              <a:t>def initialize_bill_number_file():</a:t>
            </a:r>
          </a:p>
          <a:p>
            <a:pPr algn="l">
              <a:lnSpc>
                <a:spcPts val="3187"/>
              </a:lnSpc>
            </a:pPr>
            <a:r>
              <a:rPr lang="en-US" sz="2276">
                <a:solidFill>
                  <a:srgbClr val="000000"/>
                </a:solidFill>
                <a:latin typeface="Canva Sans"/>
                <a:ea typeface="Canva Sans"/>
                <a:cs typeface="Canva Sans"/>
                <a:sym typeface="Canva Sans"/>
              </a:rPr>
              <a:t>    bill_file = "bill_number.csv"</a:t>
            </a:r>
          </a:p>
          <a:p>
            <a:pPr algn="l">
              <a:lnSpc>
                <a:spcPts val="3187"/>
              </a:lnSpc>
            </a:pPr>
            <a:r>
              <a:rPr lang="en-US" sz="2276">
                <a:solidFill>
                  <a:srgbClr val="000000"/>
                </a:solidFill>
                <a:latin typeface="Canva Sans"/>
                <a:ea typeface="Canva Sans"/>
                <a:cs typeface="Canva Sans"/>
                <a:sym typeface="Canva Sans"/>
              </a:rPr>
              <a:t>    if not os.path.exists(bill_file):</a:t>
            </a:r>
          </a:p>
          <a:p>
            <a:pPr algn="l">
              <a:lnSpc>
                <a:spcPts val="3187"/>
              </a:lnSpc>
            </a:pPr>
            <a:r>
              <a:rPr lang="en-US" sz="2276">
                <a:solidFill>
                  <a:srgbClr val="000000"/>
                </a:solidFill>
                <a:latin typeface="Canva Sans"/>
                <a:ea typeface="Canva Sans"/>
                <a:cs typeface="Canva Sans"/>
                <a:sym typeface="Canva Sans"/>
              </a:rPr>
              <a:t>        df = pd.DataFrame({'BillID': [1]})</a:t>
            </a:r>
          </a:p>
          <a:p>
            <a:pPr algn="l">
              <a:lnSpc>
                <a:spcPts val="3187"/>
              </a:lnSpc>
            </a:pPr>
            <a:r>
              <a:rPr lang="en-US" sz="2276">
                <a:solidFill>
                  <a:srgbClr val="000000"/>
                </a:solidFill>
                <a:latin typeface="Canva Sans"/>
                <a:ea typeface="Canva Sans"/>
                <a:cs typeface="Canva Sans"/>
                <a:sym typeface="Canva Sans"/>
              </a:rPr>
              <a:t>        df.to_csv(bill_file, index=False)</a:t>
            </a:r>
          </a:p>
          <a:p>
            <a:pPr algn="l">
              <a:lnSpc>
                <a:spcPts val="3187"/>
              </a:lnSpc>
            </a:pPr>
            <a:r>
              <a:rPr lang="en-US" sz="2276">
                <a:solidFill>
                  <a:srgbClr val="000000"/>
                </a:solidFill>
                <a:latin typeface="Canva Sans"/>
                <a:ea typeface="Canva Sans"/>
                <a:cs typeface="Canva Sans"/>
                <a:sym typeface="Canva Sans"/>
              </a:rPr>
              <a:t>        print(f"Bill Number file '{bill_file}' created with initial Bill ID 1.")</a:t>
            </a:r>
          </a:p>
          <a:p>
            <a:pPr algn="l">
              <a:lnSpc>
                <a:spcPts val="3187"/>
              </a:lnSpc>
            </a:pPr>
            <a:r>
              <a:rPr lang="en-US" sz="2276">
                <a:solidFill>
                  <a:srgbClr val="000000"/>
                </a:solidFill>
                <a:latin typeface="Canva Sans"/>
                <a:ea typeface="Canva Sans"/>
                <a:cs typeface="Canva Sans"/>
                <a:sym typeface="Canva Sans"/>
              </a:rPr>
              <a:t>    else:</a:t>
            </a:r>
          </a:p>
          <a:p>
            <a:pPr algn="l">
              <a:lnSpc>
                <a:spcPts val="3187"/>
              </a:lnSpc>
            </a:pPr>
            <a:r>
              <a:rPr lang="en-US" sz="2276">
                <a:solidFill>
                  <a:srgbClr val="000000"/>
                </a:solidFill>
                <a:latin typeface="Canva Sans"/>
                <a:ea typeface="Canva Sans"/>
                <a:cs typeface="Canva Sans"/>
                <a:sym typeface="Canva Sans"/>
              </a:rPr>
              <a:t>        print(f"Bill Number file '{bill_file}' already exists.")</a:t>
            </a:r>
          </a:p>
          <a:p>
            <a:pPr algn="l">
              <a:lnSpc>
                <a:spcPts val="3187"/>
              </a:lnSpc>
            </a:pPr>
            <a:r>
              <a:rPr lang="en-US" sz="2276">
                <a:solidFill>
                  <a:srgbClr val="000000"/>
                </a:solidFill>
                <a:latin typeface="Canva Sans"/>
                <a:ea typeface="Canva Sans"/>
                <a:cs typeface="Canva Sans"/>
                <a:sym typeface="Canva Sans"/>
              </a:rPr>
              <a:t>def inventory():</a:t>
            </a:r>
          </a:p>
          <a:p>
            <a:pPr algn="l">
              <a:lnSpc>
                <a:spcPts val="3187"/>
              </a:lnSpc>
            </a:pPr>
            <a:r>
              <a:rPr lang="en-US" sz="2276">
                <a:solidFill>
                  <a:srgbClr val="000000"/>
                </a:solidFill>
                <a:latin typeface="Canva Sans"/>
                <a:ea typeface="Canva Sans"/>
                <a:cs typeface="Canva Sans"/>
                <a:sym typeface="Canva Sans"/>
              </a:rPr>
              <a:t>    inventory_file = "D:\\IKEA\\Furniture.csv"</a:t>
            </a:r>
          </a:p>
          <a:p>
            <a:pPr algn="l">
              <a:lnSpc>
                <a:spcPts val="3187"/>
              </a:lnSpc>
            </a:pPr>
            <a:r>
              <a:rPr lang="en-US" sz="2276">
                <a:solidFill>
                  <a:srgbClr val="000000"/>
                </a:solidFill>
                <a:latin typeface="Canva Sans"/>
                <a:ea typeface="Canva Sans"/>
                <a:cs typeface="Canva Sans"/>
                <a:sym typeface="Canva Sans"/>
              </a:rPr>
              <a:t>    if os.path.exists(inventory_file):</a:t>
            </a:r>
          </a:p>
          <a:p>
            <a:pPr algn="l">
              <a:lnSpc>
                <a:spcPts val="3187"/>
              </a:lnSpc>
            </a:pPr>
            <a:r>
              <a:rPr lang="en-US" sz="2276">
                <a:solidFill>
                  <a:srgbClr val="000000"/>
                </a:solidFill>
                <a:latin typeface="Canva Sans"/>
                <a:ea typeface="Canva Sans"/>
                <a:cs typeface="Canva Sans"/>
                <a:sym typeface="Canva Sans"/>
              </a:rPr>
              <a:t>        inventory_df = pd.read_csv(inventory_file)</a:t>
            </a:r>
          </a:p>
          <a:p>
            <a:pPr algn="l">
              <a:lnSpc>
                <a:spcPts val="3187"/>
              </a:lnSpc>
            </a:pPr>
            <a:r>
              <a:rPr lang="en-US" sz="2276">
                <a:solidFill>
                  <a:srgbClr val="000000"/>
                </a:solidFill>
                <a:latin typeface="Canva Sans"/>
                <a:ea typeface="Canva Sans"/>
                <a:cs typeface="Canva Sans"/>
                <a:sym typeface="Canva Sans"/>
              </a:rPr>
              <a:t>        print("\n" + "=" * 19 + " Inventory of products in stock " + "=" * 19 + "\n")</a:t>
            </a:r>
          </a:p>
          <a:p>
            <a:pPr algn="l">
              <a:lnSpc>
                <a:spcPts val="3187"/>
              </a:lnSpc>
            </a:pPr>
            <a:r>
              <a:rPr lang="en-US" sz="2276">
                <a:solidFill>
                  <a:srgbClr val="000000"/>
                </a:solidFill>
                <a:latin typeface="Canva Sans"/>
                <a:ea typeface="Canva Sans"/>
                <a:cs typeface="Canva Sans"/>
                <a:sym typeface="Canva Sans"/>
              </a:rPr>
              <a:t>        print(inventory_df.to_string(index=False))  # Prints without row indices</a:t>
            </a:r>
          </a:p>
          <a:p>
            <a:pPr algn="l">
              <a:lnSpc>
                <a:spcPts val="3187"/>
              </a:lnSpc>
            </a:pPr>
            <a:r>
              <a:rPr lang="en-US" sz="2276">
                <a:solidFill>
                  <a:srgbClr val="000000"/>
                </a:solidFill>
                <a:latin typeface="Canva Sans"/>
                <a:ea typeface="Canva Sans"/>
                <a:cs typeface="Canva Sans"/>
                <a:sym typeface="Canva Sans"/>
              </a:rPr>
              <a:t>    else:</a:t>
            </a:r>
          </a:p>
          <a:p>
            <a:pPr algn="l">
              <a:lnSpc>
                <a:spcPts val="3187"/>
              </a:lnSpc>
            </a:pPr>
            <a:r>
              <a:rPr lang="en-US" sz="2276">
                <a:solidFill>
                  <a:srgbClr val="000000"/>
                </a:solidFill>
                <a:latin typeface="Canva Sans"/>
                <a:ea typeface="Canva Sans"/>
                <a:cs typeface="Canva Sans"/>
                <a:sym typeface="Canva Sans"/>
              </a:rPr>
              <a:t>        print(f"Error: {inventory_file} not found!")</a:t>
            </a:r>
          </a:p>
          <a:p>
            <a:pPr algn="l">
              <a:lnSpc>
                <a:spcPts val="3187"/>
              </a:lnSpc>
            </a:pPr>
            <a:r>
              <a:rPr lang="en-US" sz="2276">
                <a:solidFill>
                  <a:srgbClr val="000000"/>
                </a:solidFill>
                <a:latin typeface="Canva Sans"/>
                <a:ea typeface="Canva Sans"/>
                <a:cs typeface="Canva Sans"/>
                <a:sym typeface="Canva Sans"/>
              </a:rPr>
              <a:t>def add_data(file_path, new_data):</a:t>
            </a:r>
          </a:p>
          <a:p>
            <a:pPr algn="l">
              <a:lnSpc>
                <a:spcPts val="3187"/>
              </a:lnSpc>
            </a:pPr>
            <a:r>
              <a:rPr lang="en-US" sz="2276">
                <a:solidFill>
                  <a:srgbClr val="000000"/>
                </a:solidFill>
                <a:latin typeface="Canva Sans"/>
                <a:ea typeface="Canva Sans"/>
                <a:cs typeface="Canva Sans"/>
                <a:sym typeface="Canva Sans"/>
              </a:rPr>
              <a:t>    try:</a:t>
            </a:r>
          </a:p>
          <a:p>
            <a:pPr algn="l">
              <a:lnSpc>
                <a:spcPts val="3187"/>
              </a:lnSpc>
            </a:pPr>
            <a:r>
              <a:rPr lang="en-US" sz="2276">
                <a:solidFill>
                  <a:srgbClr val="000000"/>
                </a:solidFill>
                <a:latin typeface="Canva Sans"/>
                <a:ea typeface="Canva Sans"/>
                <a:cs typeface="Canva Sans"/>
                <a:sym typeface="Canva Sans"/>
              </a:rPr>
              <a:t>        df = pd.read_csv(file_path)</a:t>
            </a:r>
          </a:p>
          <a:p>
            <a:pPr algn="l">
              <a:lnSpc>
                <a:spcPts val="3187"/>
              </a:lnSpc>
            </a:pPr>
            <a:r>
              <a:rPr lang="en-US" sz="2276">
                <a:solidFill>
                  <a:srgbClr val="000000"/>
                </a:solidFill>
                <a:latin typeface="Canva Sans"/>
                <a:ea typeface="Canva Sans"/>
                <a:cs typeface="Canva Sans"/>
                <a:sym typeface="Canva Sans"/>
              </a:rPr>
              <a:t>        df2 = pd.DataFrame([new_data])</a:t>
            </a:r>
          </a:p>
          <a:p>
            <a:pPr algn="l">
              <a:lnSpc>
                <a:spcPts val="3187"/>
              </a:lnSpc>
            </a:pPr>
            <a:r>
              <a:rPr lang="en-US" sz="2276">
                <a:solidFill>
                  <a:srgbClr val="000000"/>
                </a:solidFill>
                <a:latin typeface="Canva Sans"/>
                <a:ea typeface="Canva Sans"/>
                <a:cs typeface="Canva Sans"/>
                <a:sym typeface="Canva Sans"/>
              </a:rPr>
              <a:t>        df = pd.concat([df, df2], ignore_index=True)</a:t>
            </a:r>
          </a:p>
          <a:p>
            <a:pPr algn="l">
              <a:lnSpc>
                <a:spcPts val="3187"/>
              </a:lnSpc>
            </a:pPr>
            <a:r>
              <a:rPr lang="en-US" sz="2276">
                <a:solidFill>
                  <a:srgbClr val="000000"/>
                </a:solidFill>
                <a:latin typeface="Canva Sans"/>
                <a:ea typeface="Canva Sans"/>
                <a:cs typeface="Canva Sans"/>
                <a:sym typeface="Canva Sans"/>
              </a:rPr>
              <a:t>        df.to_csv(file_path, index=False)</a:t>
            </a:r>
          </a:p>
          <a:p>
            <a:pPr algn="l">
              <a:lnSpc>
                <a:spcPts val="3187"/>
              </a:lnSpc>
            </a:pPr>
            <a:r>
              <a:rPr lang="en-US" sz="2276">
                <a:solidFill>
                  <a:srgbClr val="000000"/>
                </a:solidFill>
                <a:latin typeface="Canva Sans"/>
                <a:ea typeface="Canva Sans"/>
                <a:cs typeface="Canva Sans"/>
                <a:sym typeface="Canva Sans"/>
              </a:rPr>
              <a:t>        print("Data added successfully.")</a:t>
            </a:r>
          </a:p>
          <a:p>
            <a:pPr algn="l">
              <a:lnSpc>
                <a:spcPts val="3187"/>
              </a:lnSpc>
            </a:pPr>
            <a:r>
              <a:rPr lang="en-US" sz="2276">
                <a:solidFill>
                  <a:srgbClr val="000000"/>
                </a:solidFill>
                <a:latin typeface="Canva Sans"/>
                <a:ea typeface="Canva Sans"/>
                <a:cs typeface="Canva Sans"/>
                <a:sym typeface="Canva Sans"/>
              </a:rPr>
              <a:t>    except Exception as e:</a:t>
            </a:r>
          </a:p>
          <a:p>
            <a:pPr algn="l">
              <a:lnSpc>
                <a:spcPts val="3187"/>
              </a:lnSpc>
            </a:pPr>
            <a:r>
              <a:rPr lang="en-US" sz="2276">
                <a:solidFill>
                  <a:srgbClr val="000000"/>
                </a:solidFill>
                <a:latin typeface="Canva Sans"/>
                <a:ea typeface="Canva Sans"/>
                <a:cs typeface="Canva Sans"/>
                <a:sym typeface="Canva Sans"/>
              </a:rPr>
              <a:t>        print(f"Error while adding data: {e}")</a:t>
            </a:r>
          </a:p>
          <a:p>
            <a:pPr algn="l">
              <a:lnSpc>
                <a:spcPts val="3187"/>
              </a:lnSpc>
            </a:pPr>
          </a:p>
        </p:txBody>
      </p:sp>
      <p:sp>
        <p:nvSpPr>
          <p:cNvPr name="Freeform 4" id="4"/>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38100"/>
            <a:ext cx="16230600" cy="10385667"/>
          </a:xfrm>
          <a:prstGeom prst="rect">
            <a:avLst/>
          </a:prstGeom>
        </p:spPr>
        <p:txBody>
          <a:bodyPr anchor="t" rtlCol="false" tIns="0" lIns="0" bIns="0" rIns="0">
            <a:spAutoFit/>
          </a:bodyPr>
          <a:lstStyle/>
          <a:p>
            <a:pPr algn="l">
              <a:lnSpc>
                <a:spcPts val="2961"/>
              </a:lnSpc>
            </a:pPr>
            <a:r>
              <a:rPr lang="en-US" sz="2115">
                <a:solidFill>
                  <a:srgbClr val="000000"/>
                </a:solidFill>
                <a:latin typeface="Canva Sans"/>
                <a:ea typeface="Canva Sans"/>
                <a:cs typeface="Canva Sans"/>
                <a:sym typeface="Canva Sans"/>
              </a:rPr>
              <a:t>def update_inventory(file_path, product_id, new_quantity):</a:t>
            </a:r>
          </a:p>
          <a:p>
            <a:pPr algn="l">
              <a:lnSpc>
                <a:spcPts val="2961"/>
              </a:lnSpc>
            </a:pPr>
            <a:r>
              <a:rPr lang="en-US" sz="2115">
                <a:solidFill>
                  <a:srgbClr val="000000"/>
                </a:solidFill>
                <a:latin typeface="Canva Sans"/>
                <a:ea typeface="Canva Sans"/>
                <a:cs typeface="Canva Sans"/>
                <a:sym typeface="Canva Sans"/>
              </a:rPr>
              <a:t>    try:</a:t>
            </a:r>
          </a:p>
          <a:p>
            <a:pPr algn="l">
              <a:lnSpc>
                <a:spcPts val="2961"/>
              </a:lnSpc>
            </a:pPr>
            <a:r>
              <a:rPr lang="en-US" sz="2115">
                <a:solidFill>
                  <a:srgbClr val="000000"/>
                </a:solidFill>
                <a:latin typeface="Canva Sans"/>
                <a:ea typeface="Canva Sans"/>
                <a:cs typeface="Canva Sans"/>
                <a:sym typeface="Canva Sans"/>
              </a:rPr>
              <a:t>        df = pd.read_csv(file_path)</a:t>
            </a:r>
          </a:p>
          <a:p>
            <a:pPr algn="l">
              <a:lnSpc>
                <a:spcPts val="2961"/>
              </a:lnSpc>
            </a:pPr>
            <a:r>
              <a:rPr lang="en-US" sz="2115">
                <a:solidFill>
                  <a:srgbClr val="000000"/>
                </a:solidFill>
                <a:latin typeface="Canva Sans"/>
                <a:ea typeface="Canva Sans"/>
                <a:cs typeface="Canva Sans"/>
                <a:sym typeface="Canva Sans"/>
              </a:rPr>
              <a:t>        if product_id in df['Product_id'].values:</a:t>
            </a:r>
          </a:p>
          <a:p>
            <a:pPr algn="l">
              <a:lnSpc>
                <a:spcPts val="2961"/>
              </a:lnSpc>
            </a:pPr>
            <a:r>
              <a:rPr lang="en-US" sz="2115">
                <a:solidFill>
                  <a:srgbClr val="000000"/>
                </a:solidFill>
                <a:latin typeface="Canva Sans"/>
                <a:ea typeface="Canva Sans"/>
                <a:cs typeface="Canva Sans"/>
                <a:sym typeface="Canva Sans"/>
              </a:rPr>
              <a:t>            df.loc[df['Product_id'] == product_id, 'Quantity'] = new_quantity</a:t>
            </a:r>
          </a:p>
          <a:p>
            <a:pPr algn="l">
              <a:lnSpc>
                <a:spcPts val="2961"/>
              </a:lnSpc>
            </a:pPr>
            <a:r>
              <a:rPr lang="en-US" sz="2115">
                <a:solidFill>
                  <a:srgbClr val="000000"/>
                </a:solidFill>
                <a:latin typeface="Canva Sans"/>
                <a:ea typeface="Canva Sans"/>
                <a:cs typeface="Canva Sans"/>
                <a:sym typeface="Canva Sans"/>
              </a:rPr>
              <a:t>            df.to_csv(file_path, index=False)</a:t>
            </a:r>
          </a:p>
          <a:p>
            <a:pPr algn="l">
              <a:lnSpc>
                <a:spcPts val="2961"/>
              </a:lnSpc>
            </a:pPr>
            <a:r>
              <a:rPr lang="en-US" sz="2115">
                <a:solidFill>
                  <a:srgbClr val="000000"/>
                </a:solidFill>
                <a:latin typeface="Canva Sans"/>
                <a:ea typeface="Canva Sans"/>
                <a:cs typeface="Canva Sans"/>
                <a:sym typeface="Canva Sans"/>
              </a:rPr>
              <a:t>            print("Quantity updated successfully.")</a:t>
            </a:r>
          </a:p>
          <a:p>
            <a:pPr algn="l">
              <a:lnSpc>
                <a:spcPts val="2961"/>
              </a:lnSpc>
            </a:pPr>
            <a:r>
              <a:rPr lang="en-US" sz="2115">
                <a:solidFill>
                  <a:srgbClr val="000000"/>
                </a:solidFill>
                <a:latin typeface="Canva Sans"/>
                <a:ea typeface="Canva Sans"/>
                <a:cs typeface="Canva Sans"/>
                <a:sym typeface="Canva Sans"/>
              </a:rPr>
              <a:t>        else:</a:t>
            </a:r>
          </a:p>
          <a:p>
            <a:pPr algn="l">
              <a:lnSpc>
                <a:spcPts val="2961"/>
              </a:lnSpc>
            </a:pPr>
            <a:r>
              <a:rPr lang="en-US" sz="2115">
                <a:solidFill>
                  <a:srgbClr val="000000"/>
                </a:solidFill>
                <a:latin typeface="Canva Sans"/>
                <a:ea typeface="Canva Sans"/>
                <a:cs typeface="Canva Sans"/>
                <a:sym typeface="Canva Sans"/>
              </a:rPr>
              <a:t>            print(f"Error: Product ID {product_id} not found!")</a:t>
            </a:r>
          </a:p>
          <a:p>
            <a:pPr algn="l">
              <a:lnSpc>
                <a:spcPts val="2961"/>
              </a:lnSpc>
            </a:pPr>
            <a:r>
              <a:rPr lang="en-US" sz="2115">
                <a:solidFill>
                  <a:srgbClr val="000000"/>
                </a:solidFill>
                <a:latin typeface="Canva Sans"/>
                <a:ea typeface="Canva Sans"/>
                <a:cs typeface="Canva Sans"/>
                <a:sym typeface="Canva Sans"/>
              </a:rPr>
              <a:t>    except Exception as e:</a:t>
            </a:r>
          </a:p>
          <a:p>
            <a:pPr algn="l">
              <a:lnSpc>
                <a:spcPts val="2961"/>
              </a:lnSpc>
            </a:pPr>
            <a:r>
              <a:rPr lang="en-US" sz="2115">
                <a:solidFill>
                  <a:srgbClr val="000000"/>
                </a:solidFill>
                <a:latin typeface="Canva Sans"/>
                <a:ea typeface="Canva Sans"/>
                <a:cs typeface="Canva Sans"/>
                <a:sym typeface="Canva Sans"/>
              </a:rPr>
              <a:t>        print(f"Error in updating quantity: {e}")</a:t>
            </a:r>
          </a:p>
          <a:p>
            <a:pPr algn="l">
              <a:lnSpc>
                <a:spcPts val="2961"/>
              </a:lnSpc>
            </a:pPr>
            <a:r>
              <a:rPr lang="en-US" sz="2115">
                <a:solidFill>
                  <a:srgbClr val="000000"/>
                </a:solidFill>
                <a:latin typeface="Canva Sans"/>
                <a:ea typeface="Canva Sans"/>
                <a:cs typeface="Canva Sans"/>
                <a:sym typeface="Canva Sans"/>
              </a:rPr>
              <a:t>def bill_making():</a:t>
            </a:r>
          </a:p>
          <a:p>
            <a:pPr algn="l">
              <a:lnSpc>
                <a:spcPts val="2961"/>
              </a:lnSpc>
            </a:pPr>
            <a:r>
              <a:rPr lang="en-US" sz="2115">
                <a:solidFill>
                  <a:srgbClr val="000000"/>
                </a:solidFill>
                <a:latin typeface="Canva Sans"/>
                <a:ea typeface="Canva Sans"/>
                <a:cs typeface="Canva Sans"/>
                <a:sym typeface="Canva Sans"/>
              </a:rPr>
              <a:t>    inventory_file = "D:\\IKEA\\Furniture.csv"</a:t>
            </a:r>
          </a:p>
          <a:p>
            <a:pPr algn="l">
              <a:lnSpc>
                <a:spcPts val="2961"/>
              </a:lnSpc>
            </a:pPr>
            <a:r>
              <a:rPr lang="en-US" sz="2115">
                <a:solidFill>
                  <a:srgbClr val="000000"/>
                </a:solidFill>
                <a:latin typeface="Canva Sans"/>
                <a:ea typeface="Canva Sans"/>
                <a:cs typeface="Canva Sans"/>
                <a:sym typeface="Canva Sans"/>
              </a:rPr>
              <a:t>    bill_file = "bill_number.csv"</a:t>
            </a:r>
          </a:p>
          <a:p>
            <a:pPr algn="l">
              <a:lnSpc>
                <a:spcPts val="2961"/>
              </a:lnSpc>
            </a:pPr>
            <a:r>
              <a:rPr lang="en-US" sz="2115">
                <a:solidFill>
                  <a:srgbClr val="000000"/>
                </a:solidFill>
                <a:latin typeface="Canva Sans"/>
                <a:ea typeface="Canva Sans"/>
                <a:cs typeface="Canva Sans"/>
                <a:sym typeface="Canva Sans"/>
              </a:rPr>
              <a:t>    all_bills_file = "all_bills.csv"  # Cumulative file to store all bills with incremental Bill IDs</a:t>
            </a:r>
          </a:p>
          <a:p>
            <a:pPr algn="l">
              <a:lnSpc>
                <a:spcPts val="2961"/>
              </a:lnSpc>
            </a:pPr>
            <a:r>
              <a:rPr lang="en-US" sz="2115">
                <a:solidFill>
                  <a:srgbClr val="000000"/>
                </a:solidFill>
                <a:latin typeface="Canva Sans"/>
                <a:ea typeface="Canva Sans"/>
                <a:cs typeface="Canva Sans"/>
                <a:sym typeface="Canva Sans"/>
              </a:rPr>
              <a:t>    gst_rate = 4.8</a:t>
            </a:r>
          </a:p>
          <a:p>
            <a:pPr algn="l">
              <a:lnSpc>
                <a:spcPts val="2961"/>
              </a:lnSpc>
            </a:pPr>
            <a:r>
              <a:rPr lang="en-US" sz="2115">
                <a:solidFill>
                  <a:srgbClr val="000000"/>
                </a:solidFill>
                <a:latin typeface="Canva Sans"/>
                <a:ea typeface="Canva Sans"/>
                <a:cs typeface="Canva Sans"/>
                <a:sym typeface="Canva Sans"/>
              </a:rPr>
              <a:t>    try:</a:t>
            </a:r>
          </a:p>
          <a:p>
            <a:pPr algn="l">
              <a:lnSpc>
                <a:spcPts val="2961"/>
              </a:lnSpc>
            </a:pPr>
            <a:r>
              <a:rPr lang="en-US" sz="2115">
                <a:solidFill>
                  <a:srgbClr val="000000"/>
                </a:solidFill>
                <a:latin typeface="Canva Sans"/>
                <a:ea typeface="Canva Sans"/>
                <a:cs typeface="Canva Sans"/>
                <a:sym typeface="Canva Sans"/>
              </a:rPr>
              <a:t>        df3 = pd.read_csv(inventory_file)</a:t>
            </a:r>
          </a:p>
          <a:p>
            <a:pPr algn="l">
              <a:lnSpc>
                <a:spcPts val="2961"/>
              </a:lnSpc>
            </a:pPr>
            <a:r>
              <a:rPr lang="en-US" sz="2115">
                <a:solidFill>
                  <a:srgbClr val="000000"/>
                </a:solidFill>
                <a:latin typeface="Canva Sans"/>
                <a:ea typeface="Canva Sans"/>
                <a:cs typeface="Canva Sans"/>
                <a:sym typeface="Canva Sans"/>
              </a:rPr>
              <a:t>        df4 = pd.read_csv(bill_file)</a:t>
            </a:r>
          </a:p>
          <a:p>
            <a:pPr algn="l">
              <a:lnSpc>
                <a:spcPts val="2961"/>
              </a:lnSpc>
            </a:pPr>
            <a:r>
              <a:rPr lang="en-US" sz="2115">
                <a:solidFill>
                  <a:srgbClr val="000000"/>
                </a:solidFill>
                <a:latin typeface="Canva Sans"/>
                <a:ea typeface="Canva Sans"/>
                <a:cs typeface="Canva Sans"/>
                <a:sym typeface="Canva Sans"/>
              </a:rPr>
              <a:t>    except FileNotFoundError:</a:t>
            </a:r>
          </a:p>
          <a:p>
            <a:pPr algn="l">
              <a:lnSpc>
                <a:spcPts val="2961"/>
              </a:lnSpc>
            </a:pPr>
            <a:r>
              <a:rPr lang="en-US" sz="2115">
                <a:solidFill>
                  <a:srgbClr val="000000"/>
                </a:solidFill>
                <a:latin typeface="Canva Sans"/>
                <a:ea typeface="Canva Sans"/>
                <a:cs typeface="Canva Sans"/>
                <a:sym typeface="Canva Sans"/>
              </a:rPr>
              <a:t>        print("File not found. Make sure all required files exist.")</a:t>
            </a:r>
          </a:p>
          <a:p>
            <a:pPr algn="l">
              <a:lnSpc>
                <a:spcPts val="2961"/>
              </a:lnSpc>
            </a:pPr>
            <a:r>
              <a:rPr lang="en-US" sz="2115">
                <a:solidFill>
                  <a:srgbClr val="000000"/>
                </a:solidFill>
                <a:latin typeface="Canva Sans"/>
                <a:ea typeface="Canva Sans"/>
                <a:cs typeface="Canva Sans"/>
                <a:sym typeface="Canva Sans"/>
              </a:rPr>
              <a:t>        return</a:t>
            </a:r>
          </a:p>
          <a:p>
            <a:pPr algn="l">
              <a:lnSpc>
                <a:spcPts val="2961"/>
              </a:lnSpc>
            </a:pPr>
            <a:r>
              <a:rPr lang="en-US" sz="2115">
                <a:solidFill>
                  <a:srgbClr val="000000"/>
                </a:solidFill>
                <a:latin typeface="Canva Sans"/>
                <a:ea typeface="Canva Sans"/>
                <a:cs typeface="Canva Sans"/>
                <a:sym typeface="Canva Sans"/>
              </a:rPr>
              <a:t>    # Initialize the final bill DataFrame with column structure</a:t>
            </a:r>
          </a:p>
          <a:p>
            <a:pPr algn="l">
              <a:lnSpc>
                <a:spcPts val="2961"/>
              </a:lnSpc>
            </a:pPr>
            <a:r>
              <a:rPr lang="en-US" sz="2115">
                <a:solidFill>
                  <a:srgbClr val="000000"/>
                </a:solidFill>
                <a:latin typeface="Canva Sans"/>
                <a:ea typeface="Canva Sans"/>
                <a:cs typeface="Canva Sans"/>
                <a:sym typeface="Canva Sans"/>
              </a:rPr>
              <a:t>    final_bill = pd.DataFrame(</a:t>
            </a:r>
          </a:p>
          <a:p>
            <a:pPr algn="l">
              <a:lnSpc>
                <a:spcPts val="2961"/>
              </a:lnSpc>
            </a:pPr>
            <a:r>
              <a:rPr lang="en-US" sz="2115">
                <a:solidFill>
                  <a:srgbClr val="000000"/>
                </a:solidFill>
                <a:latin typeface="Canva Sans"/>
                <a:ea typeface="Canva Sans"/>
                <a:cs typeface="Canva Sans"/>
                <a:sym typeface="Canva Sans"/>
              </a:rPr>
              <a:t>        columns=['Bill ID', 'Buyer name', 'Buyer contact', 'ProductID', 'ProductName', 'GST', 'Price', 'Quantity',</a:t>
            </a:r>
          </a:p>
          <a:p>
            <a:pPr algn="l">
              <a:lnSpc>
                <a:spcPts val="2961"/>
              </a:lnSpc>
            </a:pPr>
            <a:r>
              <a:rPr lang="en-US" sz="2115">
                <a:solidFill>
                  <a:srgbClr val="000000"/>
                </a:solidFill>
                <a:latin typeface="Canva Sans"/>
                <a:ea typeface="Canva Sans"/>
                <a:cs typeface="Canva Sans"/>
                <a:sym typeface="Canva Sans"/>
              </a:rPr>
              <a:t>                 'Total'])</a:t>
            </a:r>
          </a:p>
          <a:p>
            <a:pPr algn="l">
              <a:lnSpc>
                <a:spcPts val="2961"/>
              </a:lnSpc>
            </a:pPr>
            <a:r>
              <a:rPr lang="en-US" sz="2115">
                <a:solidFill>
                  <a:srgbClr val="000000"/>
                </a:solidFill>
                <a:latin typeface="Canva Sans"/>
                <a:ea typeface="Canva Sans"/>
                <a:cs typeface="Canva Sans"/>
                <a:sym typeface="Canva Sans"/>
              </a:rPr>
              <a:t>    bill_number = df4.loc[0, 'BillID']  # Read the current Bill ID</a:t>
            </a:r>
          </a:p>
          <a:p>
            <a:pPr algn="l">
              <a:lnSpc>
                <a:spcPts val="2961"/>
              </a:lnSpc>
            </a:pPr>
          </a:p>
        </p:txBody>
      </p:sp>
      <p:sp>
        <p:nvSpPr>
          <p:cNvPr name="Freeform 4" id="4"/>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66702"/>
            <a:ext cx="16230600" cy="10285341"/>
          </a:xfrm>
          <a:prstGeom prst="rect">
            <a:avLst/>
          </a:prstGeom>
        </p:spPr>
        <p:txBody>
          <a:bodyPr anchor="t" rtlCol="false" tIns="0" lIns="0" bIns="0" rIns="0">
            <a:spAutoFit/>
          </a:bodyPr>
          <a:lstStyle/>
          <a:p>
            <a:pPr algn="l">
              <a:lnSpc>
                <a:spcPts val="2716"/>
              </a:lnSpc>
            </a:pPr>
            <a:r>
              <a:rPr lang="en-US" sz="1940">
                <a:solidFill>
                  <a:srgbClr val="000000"/>
                </a:solidFill>
                <a:latin typeface="Canva Sans"/>
                <a:ea typeface="Canva Sans"/>
                <a:cs typeface="Canva Sans"/>
                <a:sym typeface="Canva Sans"/>
              </a:rPr>
              <a:t># Collect buyer details</a:t>
            </a:r>
          </a:p>
          <a:p>
            <a:pPr algn="l">
              <a:lnSpc>
                <a:spcPts val="2716"/>
              </a:lnSpc>
            </a:pPr>
            <a:r>
              <a:rPr lang="en-US" sz="1940">
                <a:solidFill>
                  <a:srgbClr val="000000"/>
                </a:solidFill>
                <a:latin typeface="Canva Sans"/>
                <a:ea typeface="Canva Sans"/>
                <a:cs typeface="Canva Sans"/>
                <a:sym typeface="Canva Sans"/>
              </a:rPr>
              <a:t>buyer_name = input("Enter buyer name: ")</a:t>
            </a:r>
          </a:p>
          <a:p>
            <a:pPr algn="l">
              <a:lnSpc>
                <a:spcPts val="2716"/>
              </a:lnSpc>
            </a:pPr>
            <a:r>
              <a:rPr lang="en-US" sz="1940">
                <a:solidFill>
                  <a:srgbClr val="000000"/>
                </a:solidFill>
                <a:latin typeface="Canva Sans"/>
                <a:ea typeface="Canva Sans"/>
                <a:cs typeface="Canva Sans"/>
                <a:sym typeface="Canva Sans"/>
              </a:rPr>
              <a:t>buyer_contact = int(input("Enter Buyer contact number: "))</a:t>
            </a:r>
          </a:p>
          <a:p>
            <a:pPr algn="l">
              <a:lnSpc>
                <a:spcPts val="2716"/>
              </a:lnSpc>
            </a:pPr>
            <a:r>
              <a:rPr lang="en-US" sz="1940">
                <a:solidFill>
                  <a:srgbClr val="000000"/>
                </a:solidFill>
                <a:latin typeface="Canva Sans"/>
                <a:ea typeface="Canva Sans"/>
                <a:cs typeface="Canva Sans"/>
                <a:sym typeface="Canva Sans"/>
              </a:rPr>
              <a:t>while True:</a:t>
            </a:r>
          </a:p>
          <a:p>
            <a:pPr algn="l">
              <a:lnSpc>
                <a:spcPts val="2716"/>
              </a:lnSpc>
            </a:pPr>
            <a:r>
              <a:rPr lang="en-US" sz="1940">
                <a:solidFill>
                  <a:srgbClr val="000000"/>
                </a:solidFill>
                <a:latin typeface="Canva Sans"/>
                <a:ea typeface="Canva Sans"/>
                <a:cs typeface="Canva Sans"/>
                <a:sym typeface="Canva Sans"/>
              </a:rPr>
              <a:t>    print("\nAvailable Products in inventory:")</a:t>
            </a:r>
          </a:p>
          <a:p>
            <a:pPr algn="l">
              <a:lnSpc>
                <a:spcPts val="2716"/>
              </a:lnSpc>
            </a:pPr>
            <a:r>
              <a:rPr lang="en-US" sz="1940">
                <a:solidFill>
                  <a:srgbClr val="000000"/>
                </a:solidFill>
                <a:latin typeface="Canva Sans"/>
                <a:ea typeface="Canva Sans"/>
                <a:cs typeface="Canva Sans"/>
                <a:sym typeface="Canva Sans"/>
              </a:rPr>
              <a:t>    print(df3.to_string(index=False))  # Display inventory without indices</a:t>
            </a:r>
          </a:p>
          <a:p>
            <a:pPr algn="l">
              <a:lnSpc>
                <a:spcPts val="2716"/>
              </a:lnSpc>
            </a:pPr>
            <a:r>
              <a:rPr lang="en-US" sz="1940">
                <a:solidFill>
                  <a:srgbClr val="000000"/>
                </a:solidFill>
                <a:latin typeface="Canva Sans"/>
                <a:ea typeface="Canva Sans"/>
                <a:cs typeface="Canva Sans"/>
                <a:sym typeface="Canva Sans"/>
              </a:rPr>
              <a:t>    sell_id = int(input("Enter the Product_id to sell: "))</a:t>
            </a:r>
          </a:p>
          <a:p>
            <a:pPr algn="l">
              <a:lnSpc>
                <a:spcPts val="2716"/>
              </a:lnSpc>
            </a:pPr>
            <a:r>
              <a:rPr lang="en-US" sz="1940">
                <a:solidFill>
                  <a:srgbClr val="000000"/>
                </a:solidFill>
                <a:latin typeface="Canva Sans"/>
                <a:ea typeface="Canva Sans"/>
                <a:cs typeface="Canva Sans"/>
                <a:sym typeface="Canva Sans"/>
              </a:rPr>
              <a:t>    quantity_sold = int(input("Enter the quantity sold: "))</a:t>
            </a:r>
          </a:p>
          <a:p>
            <a:pPr algn="l">
              <a:lnSpc>
                <a:spcPts val="2716"/>
              </a:lnSpc>
            </a:pPr>
            <a:r>
              <a:rPr lang="en-US" sz="1940">
                <a:solidFill>
                  <a:srgbClr val="000000"/>
                </a:solidFill>
                <a:latin typeface="Canva Sans"/>
                <a:ea typeface="Canva Sans"/>
                <a:cs typeface="Canva Sans"/>
                <a:sym typeface="Canva Sans"/>
              </a:rPr>
              <a:t>    if sell_id in df3['Product_id'].values:</a:t>
            </a:r>
          </a:p>
          <a:p>
            <a:pPr algn="l">
              <a:lnSpc>
                <a:spcPts val="2716"/>
              </a:lnSpc>
            </a:pPr>
            <a:r>
              <a:rPr lang="en-US" sz="1940">
                <a:solidFill>
                  <a:srgbClr val="000000"/>
                </a:solidFill>
                <a:latin typeface="Canva Sans"/>
                <a:ea typeface="Canva Sans"/>
                <a:cs typeface="Canva Sans"/>
                <a:sym typeface="Canva Sans"/>
              </a:rPr>
              <a:t>        stock = df3.loc[df3['Product_id'] == sell_id, 'Quantity'].values[0]</a:t>
            </a:r>
          </a:p>
          <a:p>
            <a:pPr algn="l">
              <a:lnSpc>
                <a:spcPts val="2716"/>
              </a:lnSpc>
            </a:pPr>
            <a:r>
              <a:rPr lang="en-US" sz="1940">
                <a:solidFill>
                  <a:srgbClr val="000000"/>
                </a:solidFill>
                <a:latin typeface="Canva Sans"/>
                <a:ea typeface="Canva Sans"/>
                <a:cs typeface="Canva Sans"/>
                <a:sym typeface="Canva Sans"/>
              </a:rPr>
              <a:t>        if quantity_sold &lt;= stock:</a:t>
            </a:r>
          </a:p>
          <a:p>
            <a:pPr algn="l">
              <a:lnSpc>
                <a:spcPts val="2716"/>
              </a:lnSpc>
            </a:pPr>
            <a:r>
              <a:rPr lang="en-US" sz="1940">
                <a:solidFill>
                  <a:srgbClr val="000000"/>
                </a:solidFill>
                <a:latin typeface="Canva Sans"/>
                <a:ea typeface="Canva Sans"/>
                <a:cs typeface="Canva Sans"/>
                <a:sym typeface="Canva Sans"/>
              </a:rPr>
              <a:t>            product_details = df3.loc[df3['Product_id'] == sell_id].iloc[0]</a:t>
            </a:r>
          </a:p>
          <a:p>
            <a:pPr algn="l">
              <a:lnSpc>
                <a:spcPts val="2716"/>
              </a:lnSpc>
            </a:pPr>
            <a:r>
              <a:rPr lang="en-US" sz="1940">
                <a:solidFill>
                  <a:srgbClr val="000000"/>
                </a:solidFill>
                <a:latin typeface="Canva Sans"/>
                <a:ea typeface="Canva Sans"/>
                <a:cs typeface="Canva Sans"/>
                <a:sym typeface="Canva Sans"/>
              </a:rPr>
              <a:t>            product_price = product_details['Total Price']</a:t>
            </a:r>
          </a:p>
          <a:p>
            <a:pPr algn="l">
              <a:lnSpc>
                <a:spcPts val="2716"/>
              </a:lnSpc>
            </a:pPr>
            <a:r>
              <a:rPr lang="en-US" sz="1940">
                <a:solidFill>
                  <a:srgbClr val="000000"/>
                </a:solidFill>
                <a:latin typeface="Canva Sans"/>
                <a:ea typeface="Canva Sans"/>
                <a:cs typeface="Canva Sans"/>
                <a:sym typeface="Canva Sans"/>
              </a:rPr>
              <a:t>            gst_amount = (product_price * gst_rate) / 100</a:t>
            </a:r>
          </a:p>
          <a:p>
            <a:pPr algn="l">
              <a:lnSpc>
                <a:spcPts val="2716"/>
              </a:lnSpc>
            </a:pPr>
            <a:r>
              <a:rPr lang="en-US" sz="1940">
                <a:solidFill>
                  <a:srgbClr val="000000"/>
                </a:solidFill>
                <a:latin typeface="Canva Sans"/>
                <a:ea typeface="Canva Sans"/>
                <a:cs typeface="Canva Sans"/>
                <a:sym typeface="Canva Sans"/>
              </a:rPr>
              <a:t>            total_cost = quantity_sold * (product_price + gst_amount)</a:t>
            </a:r>
          </a:p>
          <a:p>
            <a:pPr algn="l">
              <a:lnSpc>
                <a:spcPts val="2716"/>
              </a:lnSpc>
            </a:pPr>
            <a:r>
              <a:rPr lang="en-US" sz="1940">
                <a:solidFill>
                  <a:srgbClr val="000000"/>
                </a:solidFill>
                <a:latin typeface="Canva Sans"/>
                <a:ea typeface="Canva Sans"/>
                <a:cs typeface="Canva Sans"/>
                <a:sym typeface="Canva Sans"/>
              </a:rPr>
              <a:t>            # Update inventory quantity</a:t>
            </a:r>
          </a:p>
          <a:p>
            <a:pPr algn="l">
              <a:lnSpc>
                <a:spcPts val="2716"/>
              </a:lnSpc>
            </a:pPr>
            <a:r>
              <a:rPr lang="en-US" sz="1940">
                <a:solidFill>
                  <a:srgbClr val="000000"/>
                </a:solidFill>
                <a:latin typeface="Canva Sans"/>
                <a:ea typeface="Canva Sans"/>
                <a:cs typeface="Canva Sans"/>
                <a:sym typeface="Canva Sans"/>
              </a:rPr>
              <a:t>            df3.loc[df3['Product_id'] == sell_id, 'Quantity'] -= quantity_sold</a:t>
            </a:r>
          </a:p>
          <a:p>
            <a:pPr algn="l">
              <a:lnSpc>
                <a:spcPts val="2716"/>
              </a:lnSpc>
            </a:pPr>
            <a:r>
              <a:rPr lang="en-US" sz="1940">
                <a:solidFill>
                  <a:srgbClr val="000000"/>
                </a:solidFill>
                <a:latin typeface="Canva Sans"/>
                <a:ea typeface="Canva Sans"/>
                <a:cs typeface="Canva Sans"/>
                <a:sym typeface="Canva Sans"/>
              </a:rPr>
              <a:t>            # Append the new sale to the final bill DataFrame</a:t>
            </a:r>
          </a:p>
          <a:p>
            <a:pPr algn="l">
              <a:lnSpc>
                <a:spcPts val="2716"/>
              </a:lnSpc>
            </a:pPr>
            <a:r>
              <a:rPr lang="en-US" sz="1940">
                <a:solidFill>
                  <a:srgbClr val="000000"/>
                </a:solidFill>
                <a:latin typeface="Canva Sans"/>
                <a:ea typeface="Canva Sans"/>
                <a:cs typeface="Canva Sans"/>
                <a:sym typeface="Canva Sans"/>
              </a:rPr>
              <a:t>            new_sale = {</a:t>
            </a:r>
          </a:p>
          <a:p>
            <a:pPr algn="l">
              <a:lnSpc>
                <a:spcPts val="2716"/>
              </a:lnSpc>
            </a:pPr>
            <a:r>
              <a:rPr lang="en-US" sz="1940">
                <a:solidFill>
                  <a:srgbClr val="000000"/>
                </a:solidFill>
                <a:latin typeface="Canva Sans"/>
                <a:ea typeface="Canva Sans"/>
                <a:cs typeface="Canva Sans"/>
                <a:sym typeface="Canva Sans"/>
              </a:rPr>
              <a:t>                'Bill ID': bill_number,</a:t>
            </a:r>
          </a:p>
          <a:p>
            <a:pPr algn="l">
              <a:lnSpc>
                <a:spcPts val="2716"/>
              </a:lnSpc>
            </a:pPr>
            <a:r>
              <a:rPr lang="en-US" sz="1940">
                <a:solidFill>
                  <a:srgbClr val="000000"/>
                </a:solidFill>
                <a:latin typeface="Canva Sans"/>
                <a:ea typeface="Canva Sans"/>
                <a:cs typeface="Canva Sans"/>
                <a:sym typeface="Canva Sans"/>
              </a:rPr>
              <a:t>                'Buyer name': buyer_name,</a:t>
            </a:r>
          </a:p>
          <a:p>
            <a:pPr algn="l">
              <a:lnSpc>
                <a:spcPts val="2716"/>
              </a:lnSpc>
            </a:pPr>
            <a:r>
              <a:rPr lang="en-US" sz="1940">
                <a:solidFill>
                  <a:srgbClr val="000000"/>
                </a:solidFill>
                <a:latin typeface="Canva Sans"/>
                <a:ea typeface="Canva Sans"/>
                <a:cs typeface="Canva Sans"/>
                <a:sym typeface="Canva Sans"/>
              </a:rPr>
              <a:t>                'Buyer contact': buyer_contact,</a:t>
            </a:r>
          </a:p>
          <a:p>
            <a:pPr algn="l">
              <a:lnSpc>
                <a:spcPts val="2716"/>
              </a:lnSpc>
            </a:pPr>
            <a:r>
              <a:rPr lang="en-US" sz="1940">
                <a:solidFill>
                  <a:srgbClr val="000000"/>
                </a:solidFill>
                <a:latin typeface="Canva Sans"/>
                <a:ea typeface="Canva Sans"/>
                <a:cs typeface="Canva Sans"/>
                <a:sym typeface="Canva Sans"/>
              </a:rPr>
              <a:t>                'ProductID': sell_id,</a:t>
            </a:r>
          </a:p>
          <a:p>
            <a:pPr algn="l">
              <a:lnSpc>
                <a:spcPts val="2716"/>
              </a:lnSpc>
            </a:pPr>
            <a:r>
              <a:rPr lang="en-US" sz="1940">
                <a:solidFill>
                  <a:srgbClr val="000000"/>
                </a:solidFill>
                <a:latin typeface="Canva Sans"/>
                <a:ea typeface="Canva Sans"/>
                <a:cs typeface="Canva Sans"/>
                <a:sym typeface="Canva Sans"/>
              </a:rPr>
              <a:t>                'ProductName': product_details['Furniture Entities'],</a:t>
            </a:r>
          </a:p>
          <a:p>
            <a:pPr algn="l">
              <a:lnSpc>
                <a:spcPts val="2716"/>
              </a:lnSpc>
            </a:pPr>
            <a:r>
              <a:rPr lang="en-US" sz="1940">
                <a:solidFill>
                  <a:srgbClr val="000000"/>
                </a:solidFill>
                <a:latin typeface="Canva Sans"/>
                <a:ea typeface="Canva Sans"/>
                <a:cs typeface="Canva Sans"/>
                <a:sym typeface="Canva Sans"/>
              </a:rPr>
              <a:t>                'GST': gst_amount,</a:t>
            </a:r>
          </a:p>
          <a:p>
            <a:pPr algn="l">
              <a:lnSpc>
                <a:spcPts val="2716"/>
              </a:lnSpc>
            </a:pPr>
            <a:r>
              <a:rPr lang="en-US" sz="1940">
                <a:solidFill>
                  <a:srgbClr val="000000"/>
                </a:solidFill>
                <a:latin typeface="Canva Sans"/>
                <a:ea typeface="Canva Sans"/>
                <a:cs typeface="Canva Sans"/>
                <a:sym typeface="Canva Sans"/>
              </a:rPr>
              <a:t>                'Price': product_price,</a:t>
            </a:r>
          </a:p>
          <a:p>
            <a:pPr algn="l">
              <a:lnSpc>
                <a:spcPts val="2716"/>
              </a:lnSpc>
            </a:pPr>
            <a:r>
              <a:rPr lang="en-US" sz="1940">
                <a:solidFill>
                  <a:srgbClr val="000000"/>
                </a:solidFill>
                <a:latin typeface="Canva Sans"/>
                <a:ea typeface="Canva Sans"/>
                <a:cs typeface="Canva Sans"/>
                <a:sym typeface="Canva Sans"/>
              </a:rPr>
              <a:t>                'Quantity': quantity_sold,</a:t>
            </a:r>
          </a:p>
          <a:p>
            <a:pPr algn="l">
              <a:lnSpc>
                <a:spcPts val="2716"/>
              </a:lnSpc>
            </a:pPr>
            <a:r>
              <a:rPr lang="en-US" sz="1940">
                <a:solidFill>
                  <a:srgbClr val="000000"/>
                </a:solidFill>
                <a:latin typeface="Canva Sans"/>
                <a:ea typeface="Canva Sans"/>
                <a:cs typeface="Canva Sans"/>
                <a:sym typeface="Canva Sans"/>
              </a:rPr>
              <a:t>                'Total': total_cost</a:t>
            </a:r>
          </a:p>
          <a:p>
            <a:pPr algn="l">
              <a:lnSpc>
                <a:spcPts val="2716"/>
              </a:lnSpc>
            </a:pPr>
            <a:r>
              <a:rPr lang="en-US" sz="1940">
                <a:solidFill>
                  <a:srgbClr val="000000"/>
                </a:solidFill>
                <a:latin typeface="Canva Sans"/>
                <a:ea typeface="Canva Sans"/>
                <a:cs typeface="Canva Sans"/>
                <a:sym typeface="Canva Sans"/>
              </a:rPr>
              <a:t>            }</a:t>
            </a:r>
          </a:p>
          <a:p>
            <a:pPr algn="l">
              <a:lnSpc>
                <a:spcPts val="2716"/>
              </a:lnSpc>
            </a:pPr>
          </a:p>
        </p:txBody>
      </p:sp>
      <p:sp>
        <p:nvSpPr>
          <p:cNvPr name="Freeform 4" id="4"/>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200391"/>
            <a:ext cx="16230600" cy="9857642"/>
          </a:xfrm>
          <a:prstGeom prst="rect">
            <a:avLst/>
          </a:prstGeom>
        </p:spPr>
        <p:txBody>
          <a:bodyPr anchor="t" rtlCol="false" tIns="0" lIns="0" bIns="0" rIns="0">
            <a:spAutoFit/>
          </a:bodyPr>
          <a:lstStyle/>
          <a:p>
            <a:pPr algn="l">
              <a:lnSpc>
                <a:spcPts val="2140"/>
              </a:lnSpc>
            </a:pPr>
            <a:r>
              <a:rPr lang="en-US" sz="1528">
                <a:solidFill>
                  <a:srgbClr val="000000"/>
                </a:solidFill>
                <a:latin typeface="Canva Sans"/>
                <a:ea typeface="Canva Sans"/>
                <a:cs typeface="Canva Sans"/>
                <a:sym typeface="Canva Sans"/>
              </a:rPr>
              <a:t>final_bill = pd.concat([final_bill, pd.DataFrame([new_sale])], ignore_index=True)</a:t>
            </a:r>
          </a:p>
          <a:p>
            <a:pPr algn="l">
              <a:lnSpc>
                <a:spcPts val="2140"/>
              </a:lnSpc>
            </a:pPr>
            <a:r>
              <a:rPr lang="en-US" sz="1528">
                <a:solidFill>
                  <a:srgbClr val="000000"/>
                </a:solidFill>
                <a:latin typeface="Canva Sans"/>
                <a:ea typeface="Canva Sans"/>
                <a:cs typeface="Canva Sans"/>
                <a:sym typeface="Canva Sans"/>
              </a:rPr>
              <a:t>            print('\n----Current purchase----')</a:t>
            </a:r>
          </a:p>
          <a:p>
            <a:pPr algn="l">
              <a:lnSpc>
                <a:spcPts val="2140"/>
              </a:lnSpc>
            </a:pPr>
            <a:r>
              <a:rPr lang="en-US" sz="1528">
                <a:solidFill>
                  <a:srgbClr val="000000"/>
                </a:solidFill>
                <a:latin typeface="Canva Sans"/>
                <a:ea typeface="Canva Sans"/>
                <a:cs typeface="Canva Sans"/>
                <a:sym typeface="Canva Sans"/>
              </a:rPr>
              <a:t>            print(f"Product_id: {sell_id}")</a:t>
            </a:r>
          </a:p>
          <a:p>
            <a:pPr algn="l">
              <a:lnSpc>
                <a:spcPts val="2140"/>
              </a:lnSpc>
            </a:pPr>
            <a:r>
              <a:rPr lang="en-US" sz="1528">
                <a:solidFill>
                  <a:srgbClr val="000000"/>
                </a:solidFill>
                <a:latin typeface="Canva Sans"/>
                <a:ea typeface="Canva Sans"/>
                <a:cs typeface="Canva Sans"/>
                <a:sym typeface="Canva Sans"/>
              </a:rPr>
              <a:t>            print(f"Furniture Entities: {product_details['Furniture Entities']}")</a:t>
            </a:r>
          </a:p>
          <a:p>
            <a:pPr algn="l">
              <a:lnSpc>
                <a:spcPts val="2140"/>
              </a:lnSpc>
            </a:pPr>
            <a:r>
              <a:rPr lang="en-US" sz="1528">
                <a:solidFill>
                  <a:srgbClr val="000000"/>
                </a:solidFill>
                <a:latin typeface="Canva Sans"/>
                <a:ea typeface="Canva Sans"/>
                <a:cs typeface="Canva Sans"/>
                <a:sym typeface="Canva Sans"/>
              </a:rPr>
              <a:t>            print(f"Quantity: {quantity_sold}")</a:t>
            </a:r>
          </a:p>
          <a:p>
            <a:pPr algn="l">
              <a:lnSpc>
                <a:spcPts val="2140"/>
              </a:lnSpc>
            </a:pPr>
            <a:r>
              <a:rPr lang="en-US" sz="1528">
                <a:solidFill>
                  <a:srgbClr val="000000"/>
                </a:solidFill>
                <a:latin typeface="Canva Sans"/>
                <a:ea typeface="Canva Sans"/>
                <a:cs typeface="Canva Sans"/>
                <a:sym typeface="Canva Sans"/>
              </a:rPr>
              <a:t>            print(f"Price per unit: INR {product_price}")</a:t>
            </a:r>
          </a:p>
          <a:p>
            <a:pPr algn="l">
              <a:lnSpc>
                <a:spcPts val="2140"/>
              </a:lnSpc>
            </a:pPr>
            <a:r>
              <a:rPr lang="en-US" sz="1528">
                <a:solidFill>
                  <a:srgbClr val="000000"/>
                </a:solidFill>
                <a:latin typeface="Canva Sans"/>
                <a:ea typeface="Canva Sans"/>
                <a:cs typeface="Canva Sans"/>
                <a:sym typeface="Canva Sans"/>
              </a:rPr>
              <a:t>            print(f"GST per unit: INR {gst_amount}")</a:t>
            </a:r>
          </a:p>
          <a:p>
            <a:pPr algn="l">
              <a:lnSpc>
                <a:spcPts val="2140"/>
              </a:lnSpc>
            </a:pPr>
            <a:r>
              <a:rPr lang="en-US" sz="1528">
                <a:solidFill>
                  <a:srgbClr val="000000"/>
                </a:solidFill>
                <a:latin typeface="Canva Sans"/>
                <a:ea typeface="Canva Sans"/>
                <a:cs typeface="Canva Sans"/>
                <a:sym typeface="Canva Sans"/>
              </a:rPr>
              <a:t>            print(f"Total cost (including GST): INR {total_cost}")</a:t>
            </a:r>
          </a:p>
          <a:p>
            <a:pPr algn="l">
              <a:lnSpc>
                <a:spcPts val="2140"/>
              </a:lnSpc>
            </a:pPr>
            <a:r>
              <a:rPr lang="en-US" sz="1528">
                <a:solidFill>
                  <a:srgbClr val="000000"/>
                </a:solidFill>
                <a:latin typeface="Canva Sans"/>
                <a:ea typeface="Canva Sans"/>
                <a:cs typeface="Canva Sans"/>
                <a:sym typeface="Canva Sans"/>
              </a:rPr>
              <a:t>            purchase = input("Do you want to buy another product? (yes/no): ").lower()</a:t>
            </a:r>
          </a:p>
          <a:p>
            <a:pPr algn="l">
              <a:lnSpc>
                <a:spcPts val="2140"/>
              </a:lnSpc>
            </a:pPr>
            <a:r>
              <a:rPr lang="en-US" sz="1528">
                <a:solidFill>
                  <a:srgbClr val="000000"/>
                </a:solidFill>
                <a:latin typeface="Canva Sans"/>
                <a:ea typeface="Canva Sans"/>
                <a:cs typeface="Canva Sans"/>
                <a:sym typeface="Canva Sans"/>
              </a:rPr>
              <a:t>            if purchase != 'yes':</a:t>
            </a:r>
          </a:p>
          <a:p>
            <a:pPr algn="l">
              <a:lnSpc>
                <a:spcPts val="2140"/>
              </a:lnSpc>
            </a:pPr>
            <a:r>
              <a:rPr lang="en-US" sz="1528">
                <a:solidFill>
                  <a:srgbClr val="000000"/>
                </a:solidFill>
                <a:latin typeface="Canva Sans"/>
                <a:ea typeface="Canva Sans"/>
                <a:cs typeface="Canva Sans"/>
                <a:sym typeface="Canva Sans"/>
              </a:rPr>
              <a:t>                break</a:t>
            </a:r>
          </a:p>
          <a:p>
            <a:pPr algn="l">
              <a:lnSpc>
                <a:spcPts val="2140"/>
              </a:lnSpc>
            </a:pPr>
            <a:r>
              <a:rPr lang="en-US" sz="1528">
                <a:solidFill>
                  <a:srgbClr val="000000"/>
                </a:solidFill>
                <a:latin typeface="Canva Sans"/>
                <a:ea typeface="Canva Sans"/>
                <a:cs typeface="Canva Sans"/>
                <a:sym typeface="Canva Sans"/>
              </a:rPr>
              <a:t>        else:</a:t>
            </a:r>
          </a:p>
          <a:p>
            <a:pPr algn="l">
              <a:lnSpc>
                <a:spcPts val="2140"/>
              </a:lnSpc>
            </a:pPr>
            <a:r>
              <a:rPr lang="en-US" sz="1528">
                <a:solidFill>
                  <a:srgbClr val="000000"/>
                </a:solidFill>
                <a:latin typeface="Canva Sans"/>
                <a:ea typeface="Canva Sans"/>
                <a:cs typeface="Canva Sans"/>
                <a:sym typeface="Canva Sans"/>
              </a:rPr>
              <a:t>            print("Not enough quantity in stock.")</a:t>
            </a:r>
          </a:p>
          <a:p>
            <a:pPr algn="l">
              <a:lnSpc>
                <a:spcPts val="2140"/>
              </a:lnSpc>
            </a:pPr>
            <a:r>
              <a:rPr lang="en-US" sz="1528">
                <a:solidFill>
                  <a:srgbClr val="000000"/>
                </a:solidFill>
                <a:latin typeface="Canva Sans"/>
                <a:ea typeface="Canva Sans"/>
                <a:cs typeface="Canva Sans"/>
                <a:sym typeface="Canva Sans"/>
              </a:rPr>
              <a:t>    else:</a:t>
            </a:r>
          </a:p>
          <a:p>
            <a:pPr algn="l">
              <a:lnSpc>
                <a:spcPts val="2140"/>
              </a:lnSpc>
            </a:pPr>
            <a:r>
              <a:rPr lang="en-US" sz="1528">
                <a:solidFill>
                  <a:srgbClr val="000000"/>
                </a:solidFill>
                <a:latin typeface="Canva Sans"/>
                <a:ea typeface="Canva Sans"/>
                <a:cs typeface="Canva Sans"/>
                <a:sym typeface="Canva Sans"/>
              </a:rPr>
              <a:t>        print("Product_id not found in inventory.")</a:t>
            </a:r>
          </a:p>
          <a:p>
            <a:pPr algn="l">
              <a:lnSpc>
                <a:spcPts val="2140"/>
              </a:lnSpc>
            </a:pPr>
            <a:r>
              <a:rPr lang="en-US" sz="1528">
                <a:solidFill>
                  <a:srgbClr val="000000"/>
                </a:solidFill>
                <a:latin typeface="Canva Sans"/>
                <a:ea typeface="Canva Sans"/>
                <a:cs typeface="Canva Sans"/>
                <a:sym typeface="Canva Sans"/>
              </a:rPr>
              <a:t># Increment the bill number</a:t>
            </a:r>
          </a:p>
          <a:p>
            <a:pPr algn="l">
              <a:lnSpc>
                <a:spcPts val="2140"/>
              </a:lnSpc>
            </a:pPr>
            <a:r>
              <a:rPr lang="en-US" sz="1528">
                <a:solidFill>
                  <a:srgbClr val="000000"/>
                </a:solidFill>
                <a:latin typeface="Canva Sans"/>
                <a:ea typeface="Canva Sans"/>
                <a:cs typeface="Canva Sans"/>
                <a:sym typeface="Canva Sans"/>
              </a:rPr>
              <a:t>df4.loc[0, 'BillID'] = bill_number + 1</a:t>
            </a:r>
          </a:p>
          <a:p>
            <a:pPr algn="l">
              <a:lnSpc>
                <a:spcPts val="2140"/>
              </a:lnSpc>
            </a:pPr>
            <a:r>
              <a:rPr lang="en-US" sz="1528">
                <a:solidFill>
                  <a:srgbClr val="000000"/>
                </a:solidFill>
                <a:latin typeface="Canva Sans"/>
                <a:ea typeface="Canva Sans"/>
                <a:cs typeface="Canva Sans"/>
                <a:sym typeface="Canva Sans"/>
              </a:rPr>
              <a:t>df4.to_csv(bill_file, index=False)</a:t>
            </a:r>
          </a:p>
          <a:p>
            <a:pPr algn="l">
              <a:lnSpc>
                <a:spcPts val="2140"/>
              </a:lnSpc>
            </a:pPr>
            <a:r>
              <a:rPr lang="en-US" sz="1528">
                <a:solidFill>
                  <a:srgbClr val="000000"/>
                </a:solidFill>
                <a:latin typeface="Canva Sans"/>
                <a:ea typeface="Canva Sans"/>
                <a:cs typeface="Canva Sans"/>
                <a:sym typeface="Canva Sans"/>
              </a:rPr>
              <a:t># Total amount calculation</a:t>
            </a:r>
          </a:p>
          <a:p>
            <a:pPr algn="l">
              <a:lnSpc>
                <a:spcPts val="2140"/>
              </a:lnSpc>
            </a:pPr>
            <a:r>
              <a:rPr lang="en-US" sz="1528">
                <a:solidFill>
                  <a:srgbClr val="000000"/>
                </a:solidFill>
                <a:latin typeface="Canva Sans"/>
                <a:ea typeface="Canva Sans"/>
                <a:cs typeface="Canva Sans"/>
                <a:sym typeface="Canva Sans"/>
              </a:rPr>
              <a:t>total = final_bill['Total'].sum()</a:t>
            </a:r>
          </a:p>
          <a:p>
            <a:pPr algn="l">
              <a:lnSpc>
                <a:spcPts val="2140"/>
              </a:lnSpc>
            </a:pPr>
            <a:r>
              <a:rPr lang="en-US" sz="1528">
                <a:solidFill>
                  <a:srgbClr val="000000"/>
                </a:solidFill>
                <a:latin typeface="Canva Sans"/>
                <a:ea typeface="Canva Sans"/>
                <a:cs typeface="Canva Sans"/>
                <a:sym typeface="Canva Sans"/>
              </a:rPr>
              <a:t>print("\n" + "=" * 29 + " HHJR FURNITURE SHOP " + "=" * 29)</a:t>
            </a:r>
          </a:p>
          <a:p>
            <a:pPr algn="l">
              <a:lnSpc>
                <a:spcPts val="2140"/>
              </a:lnSpc>
            </a:pPr>
            <a:r>
              <a:rPr lang="en-US" sz="1528">
                <a:solidFill>
                  <a:srgbClr val="000000"/>
                </a:solidFill>
                <a:latin typeface="Canva Sans"/>
                <a:ea typeface="Canva Sans"/>
                <a:cs typeface="Canva Sans"/>
                <a:sym typeface="Canva Sans"/>
              </a:rPr>
              <a:t>print("\n" + "=" * 34 + " Final Bill " + "=" * 34)</a:t>
            </a:r>
          </a:p>
          <a:p>
            <a:pPr algn="l">
              <a:lnSpc>
                <a:spcPts val="2140"/>
              </a:lnSpc>
            </a:pPr>
            <a:r>
              <a:rPr lang="en-US" sz="1528">
                <a:solidFill>
                  <a:srgbClr val="000000"/>
                </a:solidFill>
                <a:latin typeface="Canva Sans"/>
                <a:ea typeface="Canva Sans"/>
                <a:cs typeface="Canva Sans"/>
                <a:sym typeface="Canva Sans"/>
              </a:rPr>
              <a:t>print(f"\nBill ID of Final Bill is: {bill_number}")</a:t>
            </a:r>
          </a:p>
          <a:p>
            <a:pPr algn="l">
              <a:lnSpc>
                <a:spcPts val="2140"/>
              </a:lnSpc>
            </a:pPr>
            <a:r>
              <a:rPr lang="en-US" sz="1528">
                <a:solidFill>
                  <a:srgbClr val="000000"/>
                </a:solidFill>
                <a:latin typeface="Canva Sans"/>
                <a:ea typeface="Canva Sans"/>
                <a:cs typeface="Canva Sans"/>
                <a:sym typeface="Canva Sans"/>
              </a:rPr>
              <a:t>print(f"Buyer name: {buyer_name}")</a:t>
            </a:r>
          </a:p>
          <a:p>
            <a:pPr algn="l">
              <a:lnSpc>
                <a:spcPts val="2140"/>
              </a:lnSpc>
            </a:pPr>
            <a:r>
              <a:rPr lang="en-US" sz="1528">
                <a:solidFill>
                  <a:srgbClr val="000000"/>
                </a:solidFill>
                <a:latin typeface="Canva Sans"/>
                <a:ea typeface="Canva Sans"/>
                <a:cs typeface="Canva Sans"/>
                <a:sym typeface="Canva Sans"/>
              </a:rPr>
              <a:t>print(f"Buyer Contact Number: {buyer_contact}")</a:t>
            </a:r>
          </a:p>
          <a:p>
            <a:pPr algn="l">
              <a:lnSpc>
                <a:spcPts val="2140"/>
              </a:lnSpc>
            </a:pPr>
            <a:r>
              <a:rPr lang="en-US" sz="1528">
                <a:solidFill>
                  <a:srgbClr val="000000"/>
                </a:solidFill>
                <a:latin typeface="Canva Sans"/>
                <a:ea typeface="Canva Sans"/>
                <a:cs typeface="Canva Sans"/>
                <a:sym typeface="Canva Sans"/>
              </a:rPr>
              <a:t>print("\n", final_bill.to_string(index=False))</a:t>
            </a:r>
          </a:p>
          <a:p>
            <a:pPr algn="l">
              <a:lnSpc>
                <a:spcPts val="2140"/>
              </a:lnSpc>
            </a:pPr>
            <a:r>
              <a:rPr lang="en-US" sz="1528">
                <a:solidFill>
                  <a:srgbClr val="000000"/>
                </a:solidFill>
                <a:latin typeface="Canva Sans"/>
                <a:ea typeface="Canva Sans"/>
                <a:cs typeface="Canva Sans"/>
                <a:sym typeface="Canva Sans"/>
              </a:rPr>
              <a:t>print(f"\nFinal Total: INR {total}")</a:t>
            </a:r>
          </a:p>
          <a:p>
            <a:pPr algn="l">
              <a:lnSpc>
                <a:spcPts val="2140"/>
              </a:lnSpc>
            </a:pPr>
            <a:r>
              <a:rPr lang="en-US" sz="1528">
                <a:solidFill>
                  <a:srgbClr val="000000"/>
                </a:solidFill>
                <a:latin typeface="Canva Sans"/>
                <a:ea typeface="Canva Sans"/>
                <a:cs typeface="Canva Sans"/>
                <a:sym typeface="Canva Sans"/>
              </a:rPr>
              <a:t># Append the current bill to the cumulative all_bills.csv file</a:t>
            </a:r>
          </a:p>
          <a:p>
            <a:pPr algn="l">
              <a:lnSpc>
                <a:spcPts val="2140"/>
              </a:lnSpc>
            </a:pPr>
            <a:r>
              <a:rPr lang="en-US" sz="1528">
                <a:solidFill>
                  <a:srgbClr val="000000"/>
                </a:solidFill>
                <a:latin typeface="Canva Sans"/>
                <a:ea typeface="Canva Sans"/>
                <a:cs typeface="Canva Sans"/>
                <a:sym typeface="Canva Sans"/>
              </a:rPr>
              <a:t>if os.path.exists(all_bills_file):</a:t>
            </a:r>
          </a:p>
          <a:p>
            <a:pPr algn="l">
              <a:lnSpc>
                <a:spcPts val="2140"/>
              </a:lnSpc>
            </a:pPr>
            <a:r>
              <a:rPr lang="en-US" sz="1528">
                <a:solidFill>
                  <a:srgbClr val="000000"/>
                </a:solidFill>
                <a:latin typeface="Canva Sans"/>
                <a:ea typeface="Canva Sans"/>
                <a:cs typeface="Canva Sans"/>
                <a:sym typeface="Canva Sans"/>
              </a:rPr>
              <a:t>    all_bills = pd.read_csv(all_bills_file)</a:t>
            </a:r>
          </a:p>
          <a:p>
            <a:pPr algn="l">
              <a:lnSpc>
                <a:spcPts val="2140"/>
              </a:lnSpc>
            </a:pPr>
            <a:r>
              <a:rPr lang="en-US" sz="1528">
                <a:solidFill>
                  <a:srgbClr val="000000"/>
                </a:solidFill>
                <a:latin typeface="Canva Sans"/>
                <a:ea typeface="Canva Sans"/>
                <a:cs typeface="Canva Sans"/>
                <a:sym typeface="Canva Sans"/>
              </a:rPr>
              <a:t>    all_bills = pd.concat([all_bills, final_bill], ignore_index=True)</a:t>
            </a:r>
          </a:p>
          <a:p>
            <a:pPr algn="l">
              <a:lnSpc>
                <a:spcPts val="2140"/>
              </a:lnSpc>
            </a:pPr>
            <a:r>
              <a:rPr lang="en-US" sz="1528">
                <a:solidFill>
                  <a:srgbClr val="000000"/>
                </a:solidFill>
                <a:latin typeface="Canva Sans"/>
                <a:ea typeface="Canva Sans"/>
                <a:cs typeface="Canva Sans"/>
                <a:sym typeface="Canva Sans"/>
              </a:rPr>
              <a:t>else:</a:t>
            </a:r>
          </a:p>
          <a:p>
            <a:pPr algn="l">
              <a:lnSpc>
                <a:spcPts val="2140"/>
              </a:lnSpc>
            </a:pPr>
            <a:r>
              <a:rPr lang="en-US" sz="1528">
                <a:solidFill>
                  <a:srgbClr val="000000"/>
                </a:solidFill>
                <a:latin typeface="Canva Sans"/>
                <a:ea typeface="Canva Sans"/>
                <a:cs typeface="Canva Sans"/>
                <a:sym typeface="Canva Sans"/>
              </a:rPr>
              <a:t>    all_bills = final_bill</a:t>
            </a:r>
          </a:p>
          <a:p>
            <a:pPr algn="l">
              <a:lnSpc>
                <a:spcPts val="2140"/>
              </a:lnSpc>
            </a:pPr>
          </a:p>
          <a:p>
            <a:pPr algn="l">
              <a:lnSpc>
                <a:spcPts val="2140"/>
              </a:lnSpc>
            </a:pPr>
            <a:r>
              <a:rPr lang="en-US" sz="1528">
                <a:solidFill>
                  <a:srgbClr val="000000"/>
                </a:solidFill>
                <a:latin typeface="Canva Sans"/>
                <a:ea typeface="Canva Sans"/>
                <a:cs typeface="Canva Sans"/>
                <a:sym typeface="Canva Sans"/>
              </a:rPr>
              <a:t>all_bills.to_csv(all_bills_file, index=False)</a:t>
            </a:r>
          </a:p>
          <a:p>
            <a:pPr algn="l">
              <a:lnSpc>
                <a:spcPts val="2140"/>
              </a:lnSpc>
            </a:pPr>
            <a:r>
              <a:rPr lang="en-US" sz="1528">
                <a:solidFill>
                  <a:srgbClr val="000000"/>
                </a:solidFill>
                <a:latin typeface="Canva Sans"/>
                <a:ea typeface="Canva Sans"/>
                <a:cs typeface="Canva Sans"/>
                <a:sym typeface="Canva Sans"/>
              </a:rPr>
              <a:t>print(f"Bill data appended to '{all_bills_file}' successfully.")</a:t>
            </a:r>
          </a:p>
          <a:p>
            <a:pPr algn="l">
              <a:lnSpc>
                <a:spcPts val="2140"/>
              </a:lnSpc>
            </a:pPr>
          </a:p>
        </p:txBody>
      </p:sp>
      <p:sp>
        <p:nvSpPr>
          <p:cNvPr name="Freeform 4" id="4"/>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DAGWU-pbf2U</dc:identifier>
  <dcterms:modified xsi:type="dcterms:W3CDTF">2011-08-01T06:04:30Z</dcterms:modified>
  <cp:revision>1</cp:revision>
  <dc:title>Your paragraph text</dc:title>
</cp:coreProperties>
</file>