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4" r:id="rId21"/>
    <p:sldId id="26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0A78E-EC45-45C6-9CCE-ED8BA6FA763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9D732-4599-4665-B550-98D33235C4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19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086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33474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0946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923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636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274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040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6613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941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194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7065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758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2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285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34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083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59D732-4599-4665-B550-98D33235C4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692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97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9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6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19285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27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21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602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3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79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18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3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2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67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37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1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78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812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1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143" y="1877852"/>
            <a:ext cx="8719689" cy="4885247"/>
          </a:xfrm>
        </p:spPr>
        <p:txBody>
          <a:bodyPr>
            <a:normAutofit/>
          </a:bodyPr>
          <a:lstStyle/>
          <a:p>
            <a:r>
              <a:rPr lang="en-US" sz="2800" b="1" dirty="0"/>
              <a:t>Subject    </a:t>
            </a:r>
            <a:r>
              <a:rPr lang="en-US" sz="2800" dirty="0"/>
              <a:t>       : Design and Analysis of Algorithm</a:t>
            </a:r>
          </a:p>
          <a:p>
            <a:r>
              <a:rPr lang="en-US" sz="2800" b="1" dirty="0"/>
              <a:t>Semester</a:t>
            </a:r>
            <a:r>
              <a:rPr lang="en-US" sz="2800" dirty="0"/>
              <a:t>        :    5</a:t>
            </a:r>
            <a:r>
              <a:rPr lang="en-US" sz="2800" baseline="30000" dirty="0"/>
              <a:t>th</a:t>
            </a:r>
            <a:endParaRPr lang="en-US" sz="2800" dirty="0"/>
          </a:p>
          <a:p>
            <a:r>
              <a:rPr lang="en-US" sz="2800" b="1" dirty="0"/>
              <a:t>Topic	     </a:t>
            </a:r>
            <a:r>
              <a:rPr lang="en-US" sz="2800" dirty="0"/>
              <a:t>:    Making Change Problem with </a:t>
            </a:r>
          </a:p>
          <a:p>
            <a:r>
              <a:rPr lang="en-US" sz="2800" dirty="0"/>
              <a:t>	   	         Dynamic Programming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119284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j=1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c[2,1]=c[i-1,j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sz="2200" dirty="0"/>
              <a:t>c[1,1]      =1</a:t>
            </a:r>
          </a:p>
          <a:p>
            <a:endParaRPr lang="en-US" sz="2200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j=2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c[2,2]=c[i-1,j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c[1,2]      =2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j=3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c[2,3]=c[i-1,j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c[1,3]      =3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9071532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2403886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186014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973884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797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j=4</a:t>
            </a:r>
          </a:p>
          <a:p>
            <a:r>
              <a:rPr lang="en-US" dirty="0"/>
              <a:t>for c[2,4]=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  </a:t>
            </a:r>
            <a:r>
              <a:rPr lang="en-US" dirty="0"/>
              <a:t>= min ( c[1,4], 1+c[2,0] )    </a:t>
            </a:r>
          </a:p>
          <a:p>
            <a:pPr marL="0" indent="0">
              <a:buNone/>
            </a:pPr>
            <a:r>
              <a:rPr lang="en-US" dirty="0"/>
              <a:t>	      = min ( 4 , 1+0 )      =1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j=5</a:t>
            </a:r>
          </a:p>
          <a:p>
            <a:r>
              <a:rPr lang="en-US" dirty="0"/>
              <a:t>for c[2,5]=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  </a:t>
            </a:r>
            <a:r>
              <a:rPr lang="en-US" dirty="0"/>
              <a:t>= min ( c[1,5], 1+c[2,1] )    </a:t>
            </a:r>
          </a:p>
          <a:p>
            <a:pPr marL="0" indent="0">
              <a:buNone/>
            </a:pPr>
            <a:r>
              <a:rPr lang="en-US" dirty="0"/>
              <a:t>	      = min ( 5 , 1+1 )      =2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203027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4750271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541026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800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71798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j=6</a:t>
            </a:r>
          </a:p>
          <a:p>
            <a:r>
              <a:rPr lang="en-US" dirty="0"/>
              <a:t>for c[2,6]=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  </a:t>
            </a:r>
            <a:r>
              <a:rPr lang="en-US" dirty="0"/>
              <a:t>= min ( c[1,6], 1+c[2,2] )   = min ( 6 , 1+2 )      =3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j=7</a:t>
            </a:r>
          </a:p>
          <a:p>
            <a:r>
              <a:rPr lang="en-US" dirty="0"/>
              <a:t>for c[2,7]=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  </a:t>
            </a:r>
            <a:r>
              <a:rPr lang="en-US" dirty="0"/>
              <a:t>= min ( c[1,7], 1+c[2,3] )   = min ( 7 , 1+3 )      =4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=2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=4</a:t>
            </a:r>
            <a:r>
              <a:rPr lang="en-US" dirty="0"/>
              <a:t> and j=8</a:t>
            </a:r>
          </a:p>
          <a:p>
            <a:r>
              <a:rPr lang="en-US" dirty="0"/>
              <a:t>for c[2,8]=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  </a:t>
            </a:r>
            <a:r>
              <a:rPr lang="en-US" dirty="0"/>
              <a:t>= min ( c[1,8], 1+c[2,4] )   = min ( 8 , 1+1 )      =2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768851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6242641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90264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53015" y="191768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82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717987"/>
          </a:xfrm>
        </p:spPr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j=1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c[3,1]=c[i-1,j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c[2,1]      =1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j=2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c[3,2]=c[i-1,j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c[2,2]      =2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j=3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c[3,3]=c[i-1,j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c[2,3]      =3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2555082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2403886" y="229724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186014" y="229724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3973884" y="229724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5416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71798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j=4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c[3,4]=c[i-1,j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c[2,4]      =1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j=5</a:t>
            </a:r>
          </a:p>
          <a:p>
            <a:r>
              <a:rPr lang="en-US" dirty="0"/>
              <a:t>As j&lt;</a:t>
            </a:r>
            <a:r>
              <a:rPr lang="en-US" sz="2000" dirty="0"/>
              <a:t>d</a:t>
            </a:r>
            <a:r>
              <a:rPr lang="en-US" sz="1200" dirty="0"/>
              <a:t>i</a:t>
            </a:r>
            <a:r>
              <a:rPr lang="en-US" dirty="0"/>
              <a:t> for c[3,5]=c[i-1,j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c[2,5]      =2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j=6</a:t>
            </a:r>
          </a:p>
          <a:p>
            <a:r>
              <a:rPr lang="en-US" dirty="0"/>
              <a:t> c[3,6] 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dirty="0"/>
              <a:t>= min ( c[2,6], 1+c[3,0] )   = min ( 3 , 1+0 )      =1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3512279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4724392" y="229003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506520" y="229003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6229015" y="229003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76965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7179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j=7</a:t>
            </a:r>
          </a:p>
          <a:p>
            <a:r>
              <a:rPr lang="en-US" dirty="0"/>
              <a:t> c[3,7] 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dirty="0"/>
              <a:t>= min ( c[2,7], 1+c[3,1] )   = min ( 4 , 1+1 )      =2</a:t>
            </a:r>
          </a:p>
          <a:p>
            <a:pPr marL="2286000" lvl="5" indent="0">
              <a:buNone/>
            </a:pPr>
            <a:endParaRPr lang="en-US" sz="2200" dirty="0"/>
          </a:p>
          <a:p>
            <a:pPr marL="2286000" lvl="5" indent="0">
              <a:buNone/>
            </a:pPr>
            <a:r>
              <a:rPr lang="en-US" sz="2200" b="1" dirty="0"/>
              <a:t>Now last but not the least…</a:t>
            </a:r>
          </a:p>
          <a:p>
            <a:pPr marL="2286000" lvl="5" indent="0">
              <a:buNone/>
            </a:pPr>
            <a:endParaRPr lang="en-US" sz="2200" b="1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=3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=6</a:t>
            </a:r>
            <a:r>
              <a:rPr lang="en-US" dirty="0"/>
              <a:t> and j=8</a:t>
            </a:r>
          </a:p>
          <a:p>
            <a:r>
              <a:rPr lang="en-US" dirty="0"/>
              <a:t> c[3,6] = min ( c[i-1,j</a:t>
            </a:r>
            <a:r>
              <a:rPr lang="en-US" sz="2400" dirty="0"/>
              <a:t>] , </a:t>
            </a:r>
            <a:r>
              <a:rPr lang="en-US" dirty="0"/>
              <a:t>1+c[ </a:t>
            </a:r>
            <a:r>
              <a:rPr lang="en-US" dirty="0" err="1"/>
              <a:t>i,j</a:t>
            </a:r>
            <a:r>
              <a:rPr lang="en-US" dirty="0"/>
              <a:t>-d</a:t>
            </a:r>
            <a:r>
              <a:rPr lang="en-US" sz="1700" dirty="0"/>
              <a:t>i</a:t>
            </a:r>
            <a:r>
              <a:rPr lang="en-US" dirty="0"/>
              <a:t> ] )</a:t>
            </a:r>
            <a:r>
              <a:rPr lang="en-US" sz="2400" dirty="0"/>
              <a:t>   </a:t>
            </a:r>
          </a:p>
          <a:p>
            <a:pPr marL="0" indent="0">
              <a:buNone/>
            </a:pPr>
            <a:r>
              <a:rPr lang="en-US" sz="2400" dirty="0"/>
              <a:t>	   </a:t>
            </a:r>
            <a:r>
              <a:rPr lang="en-US" dirty="0"/>
              <a:t>= min ( c[2,8], 1+c[3,2] )   = min ( 2 , 1+2 )      </a:t>
            </a:r>
            <a:r>
              <a:rPr lang="en-US" b="1" dirty="0"/>
              <a:t>=2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8190945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12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034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7016140" y="229003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765952" y="2290036"/>
            <a:ext cx="7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7783203" y="2272784"/>
            <a:ext cx="25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7033389" y="2593038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961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tmFilter="0,0; .5, 1; 1, 1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185934"/>
            <a:ext cx="7955280" cy="40690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Now, answer = c[3,8]   </a:t>
            </a:r>
          </a:p>
          <a:p>
            <a:pPr marL="0" indent="0">
              <a:buNone/>
            </a:pPr>
            <a:r>
              <a:rPr lang="en-US" dirty="0"/>
              <a:t>	               = 2 </a:t>
            </a:r>
          </a:p>
          <a:p>
            <a:pPr marL="0" indent="0">
              <a:buNone/>
            </a:pPr>
            <a:r>
              <a:rPr lang="en-US" dirty="0"/>
              <a:t>                           = minimum number of coins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we have to decide which </a:t>
            </a:r>
            <a:r>
              <a:rPr lang="en-US" b="1" dirty="0"/>
              <a:t>2 coins</a:t>
            </a:r>
            <a:r>
              <a:rPr lang="en-US" dirty="0"/>
              <a:t> ?? </a:t>
            </a:r>
          </a:p>
          <a:p>
            <a:pPr marL="0" indent="0">
              <a:buNone/>
            </a:pPr>
            <a:r>
              <a:rPr lang="en-US" dirty="0"/>
              <a:t>      Any 2 coins from 1 </a:t>
            </a:r>
            <a:r>
              <a:rPr lang="en-US" u="sng" dirty="0"/>
              <a:t>or</a:t>
            </a:r>
            <a:r>
              <a:rPr lang="en-US" dirty="0"/>
              <a:t> 4 </a:t>
            </a:r>
            <a:r>
              <a:rPr lang="en-US" u="sng" dirty="0"/>
              <a:t>or</a:t>
            </a:r>
            <a:r>
              <a:rPr lang="en-US" dirty="0"/>
              <a:t> 6 which makes total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so, 	     1 coin of 4 units</a:t>
            </a:r>
          </a:p>
          <a:p>
            <a:pPr marL="0" indent="0">
              <a:buNone/>
            </a:pPr>
            <a:r>
              <a:rPr lang="en-US" dirty="0"/>
              <a:t>	  + 1 coin of 4 units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b="1" dirty="0"/>
              <a:t>2 coins = 8 units.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90774" y="5676176"/>
            <a:ext cx="2579298" cy="86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79344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4531" y="2804753"/>
          <a:ext cx="54864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8759" y="2798740"/>
            <a:ext cx="219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i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1775627" y="2442919"/>
            <a:ext cx="219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got answer : 2 Coins but Which are they?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628651" y="4173727"/>
            <a:ext cx="265270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Tracing Back the Solution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3100" y="3314571"/>
            <a:ext cx="32124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02322" y="3522320"/>
            <a:ext cx="6639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Same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60086" y="4035227"/>
            <a:ext cx="278954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 we didn’t selected coin of 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02902" y="2954244"/>
            <a:ext cx="32124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09752" y="3176071"/>
            <a:ext cx="1013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 Same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9752" y="2631618"/>
            <a:ext cx="1737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 We have</a:t>
            </a:r>
          </a:p>
          <a:p>
            <a:r>
              <a:rPr lang="en-US" sz="1350" dirty="0"/>
              <a:t>Selected Coin of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77203" y="5240638"/>
            <a:ext cx="1470595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{0, 1, 0}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7203" y="4834828"/>
            <a:ext cx="1470595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{1, 4, 6}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814703" y="4670813"/>
            <a:ext cx="1812036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 = j-d[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8-4 = 4</a:t>
            </a:r>
          </a:p>
        </p:txBody>
      </p:sp>
    </p:spTree>
    <p:extLst>
      <p:ext uri="{BB962C8B-B14F-4D97-AF65-F5344CB8AC3E}">
        <p14:creationId xmlns:p14="http://schemas.microsoft.com/office/powerpoint/2010/main" val="414291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2" grpId="1"/>
      <p:bldP spid="13" grpId="0"/>
      <p:bldP spid="13" grpId="1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9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24531" y="2804753"/>
          <a:ext cx="5486400" cy="112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68759" y="2798740"/>
            <a:ext cx="219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 err="1"/>
              <a:t>i</a:t>
            </a:r>
            <a:endParaRPr lang="en-US" sz="1350" dirty="0"/>
          </a:p>
        </p:txBody>
      </p:sp>
      <p:sp>
        <p:nvSpPr>
          <p:cNvPr id="6" name="TextBox 5"/>
          <p:cNvSpPr txBox="1"/>
          <p:nvPr/>
        </p:nvSpPr>
        <p:spPr>
          <a:xfrm>
            <a:off x="4119068" y="2463535"/>
            <a:ext cx="2199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j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We got the answer : 2 Coins  but Which are they?</a:t>
            </a:r>
          </a:p>
        </p:txBody>
      </p:sp>
      <p:sp>
        <p:nvSpPr>
          <p:cNvPr id="11" name="Title 2"/>
          <p:cNvSpPr txBox="1">
            <a:spLocks/>
          </p:cNvSpPr>
          <p:nvPr/>
        </p:nvSpPr>
        <p:spPr>
          <a:xfrm>
            <a:off x="628651" y="4173727"/>
            <a:ext cx="2652707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Tracing Back the Solution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3324" y="2968323"/>
            <a:ext cx="321243" cy="692497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405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65986" y="2185004"/>
            <a:ext cx="101341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 Same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2924" y="2081130"/>
            <a:ext cx="173797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So We have</a:t>
            </a:r>
          </a:p>
          <a:p>
            <a:r>
              <a:rPr lang="en-US" sz="1350" dirty="0"/>
              <a:t>Selected Coin of 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277203" y="5375868"/>
            <a:ext cx="1470595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{0, 2, 0}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7203" y="4834828"/>
            <a:ext cx="1470595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{1, 4, 6}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603109" y="4670813"/>
            <a:ext cx="2235227" cy="992579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 = j-d[</a:t>
            </a:r>
            <a:r>
              <a:rPr lang="en-US" sz="30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</a:p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	    4-4 = 0</a:t>
            </a:r>
          </a:p>
        </p:txBody>
      </p:sp>
      <p:cxnSp>
        <p:nvCxnSpPr>
          <p:cNvPr id="7" name="Straight Arrow Connector 6"/>
          <p:cNvCxnSpPr>
            <a:stCxn id="16" idx="2"/>
          </p:cNvCxnSpPr>
          <p:nvPr/>
        </p:nvCxnSpPr>
        <p:spPr>
          <a:xfrm flipH="1">
            <a:off x="4373945" y="2485086"/>
            <a:ext cx="1198751" cy="82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346933" y="5385527"/>
            <a:ext cx="1331135" cy="530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42008" y="5365742"/>
            <a:ext cx="1186864" cy="5309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:</a:t>
            </a:r>
          </a:p>
        </p:txBody>
      </p:sp>
      <p:sp>
        <p:nvSpPr>
          <p:cNvPr id="22" name="Title 2"/>
          <p:cNvSpPr txBox="1">
            <a:spLocks/>
          </p:cNvSpPr>
          <p:nvPr/>
        </p:nvSpPr>
        <p:spPr>
          <a:xfrm>
            <a:off x="3487760" y="5286082"/>
            <a:ext cx="5446958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So We can make Change of amount 8 using 2Coins of 4 </a:t>
            </a:r>
          </a:p>
        </p:txBody>
      </p:sp>
    </p:spTree>
    <p:extLst>
      <p:ext uri="{BB962C8B-B14F-4D97-AF65-F5344CB8AC3E}">
        <p14:creationId xmlns:p14="http://schemas.microsoft.com/office/powerpoint/2010/main" val="108043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6" grpId="0"/>
      <p:bldP spid="17" grpId="0"/>
      <p:bldP spid="18" grpId="0"/>
      <p:bldP spid="19" grpId="0"/>
      <p:bldP spid="21" grpId="0"/>
      <p:bldP spid="8" grpId="0" animBg="1"/>
      <p:bldP spid="20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This Dynamic Programming Techniques we first Make a Whole Optimal Solution and then we Trace it Back to get how the Solution is Carried Out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Technique Guaranteed the Optimal Solution.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This technique is Better then Greedy because Greedy Gives Optimal Solution but does not Guaranteed the Best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57418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428" y="2117783"/>
            <a:ext cx="8748048" cy="40690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Dynamic approach is used to provide the optimal solution.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For example if denominations are 1,2,3,4,5 and we need to make 9.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There are many options for given denominations like {3,3,3},{5,2,2},{3,3,1,1,1},{5,4},etc.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But dynamic approach will provide the solution {5,4} which is optimal.</a:t>
            </a:r>
          </a:p>
        </p:txBody>
      </p:sp>
    </p:spTree>
    <p:extLst>
      <p:ext uri="{BB962C8B-B14F-4D97-AF65-F5344CB8AC3E}">
        <p14:creationId xmlns:p14="http://schemas.microsoft.com/office/powerpoint/2010/main" val="393678005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FEF0-9C6D-93A6-8EB7-44DF4D82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3469E-9804-7298-6182-C5357FE3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AutoNum type="arabicParenR"/>
            </a:pPr>
            <a:r>
              <a:rPr lang="en-US" dirty="0"/>
              <a:t>Given coins of denominations 2,4 and 5 with amount to be pay is 7. find the optimal number of coins and sequence of coins used to pay given amount using dynamic programming method.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2) Given coins of </a:t>
            </a:r>
            <a:r>
              <a:rPr lang="en-US"/>
              <a:t>denominations 1, 3 and 4 </a:t>
            </a:r>
            <a:r>
              <a:rPr lang="en-US" dirty="0"/>
              <a:t>with amount to be pay is 7. find the optimal number of coins and sequence of coins used to pay given amount using dynamic programming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05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2085" y="3582586"/>
            <a:ext cx="6377940" cy="1293028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803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Making Change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817" y="2197165"/>
            <a:ext cx="8328991" cy="3250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err="1"/>
              <a:t>No_of_coin</a:t>
            </a:r>
            <a:r>
              <a:rPr lang="en-US" sz="1800" dirty="0"/>
              <a:t>(N)</a:t>
            </a:r>
          </a:p>
          <a:p>
            <a:pPr marL="0" indent="0">
              <a:buNone/>
            </a:pPr>
            <a:r>
              <a:rPr lang="en-US" sz="1800" dirty="0"/>
              <a:t>      {</a:t>
            </a:r>
          </a:p>
          <a:p>
            <a:pPr marL="457200" lvl="1" indent="0">
              <a:buNone/>
            </a:pPr>
            <a:r>
              <a:rPr lang="en-US" sz="1800" dirty="0"/>
              <a:t>For ( </a:t>
            </a:r>
            <a:r>
              <a:rPr lang="en-US" sz="1800" dirty="0" err="1"/>
              <a:t>i</a:t>
            </a:r>
            <a:r>
              <a:rPr lang="en-US" sz="1800" dirty="0"/>
              <a:t> &lt;- 1 to n ) do  initialize array d[</a:t>
            </a:r>
            <a:r>
              <a:rPr lang="en-US" sz="1800" dirty="0" err="1"/>
              <a:t>i</a:t>
            </a:r>
            <a:r>
              <a:rPr lang="en-US" sz="1800" dirty="0"/>
              <a:t>] with the values of coins</a:t>
            </a:r>
          </a:p>
          <a:p>
            <a:pPr marL="457200" lvl="1" indent="0">
              <a:buNone/>
            </a:pPr>
            <a:r>
              <a:rPr lang="en-US" sz="1800" dirty="0"/>
              <a:t>For ( </a:t>
            </a:r>
            <a:r>
              <a:rPr lang="en-US" sz="1800" dirty="0" err="1"/>
              <a:t>i</a:t>
            </a:r>
            <a:r>
              <a:rPr lang="en-US" sz="1800" dirty="0"/>
              <a:t> &lt;- 1 to n ) do  c[ I , 0 ] &lt;- 0</a:t>
            </a:r>
          </a:p>
          <a:p>
            <a:pPr marL="457200" lvl="1" indent="0">
              <a:buNone/>
            </a:pPr>
            <a:r>
              <a:rPr lang="en-US" sz="1800" dirty="0"/>
              <a:t>For ( </a:t>
            </a:r>
            <a:r>
              <a:rPr lang="en-US" sz="1800" dirty="0" err="1"/>
              <a:t>i</a:t>
            </a:r>
            <a:r>
              <a:rPr lang="en-US" sz="1800" dirty="0"/>
              <a:t> &lt;- 1 to n ) do {</a:t>
            </a:r>
          </a:p>
          <a:p>
            <a:pPr marL="457200" lvl="1" indent="0">
              <a:buNone/>
            </a:pPr>
            <a:r>
              <a:rPr lang="en-US" sz="1800" dirty="0"/>
              <a:t> 	for ( j &lt;- 1 to N ) d0 {</a:t>
            </a:r>
          </a:p>
          <a:p>
            <a:pPr marL="457200" lvl="1" indent="0">
              <a:buNone/>
            </a:pPr>
            <a:r>
              <a:rPr lang="en-US" sz="1800" dirty="0"/>
              <a:t> 		if ( </a:t>
            </a:r>
            <a:r>
              <a:rPr lang="en-US" sz="1800" dirty="0" err="1"/>
              <a:t>i</a:t>
            </a:r>
            <a:r>
              <a:rPr lang="en-US" sz="1800" dirty="0"/>
              <a:t> =1 &amp;&amp; j &lt; d[ </a:t>
            </a:r>
            <a:r>
              <a:rPr lang="en-US" sz="1800" dirty="0" err="1"/>
              <a:t>i</a:t>
            </a:r>
            <a:r>
              <a:rPr lang="en-US" sz="1800" dirty="0"/>
              <a:t> ] ) then c [ </a:t>
            </a:r>
            <a:r>
              <a:rPr lang="en-US" sz="1800" dirty="0" err="1"/>
              <a:t>i</a:t>
            </a:r>
            <a:r>
              <a:rPr lang="en-US" sz="1800" dirty="0"/>
              <a:t> ] [ j ] = infinity ;</a:t>
            </a:r>
          </a:p>
          <a:p>
            <a:pPr marL="457200" lvl="1" indent="0">
              <a:buNone/>
            </a:pPr>
            <a:r>
              <a:rPr lang="en-US" sz="1800" dirty="0"/>
              <a:t>		else if ( </a:t>
            </a:r>
            <a:r>
              <a:rPr lang="en-US" sz="1800" dirty="0" err="1"/>
              <a:t>i</a:t>
            </a:r>
            <a:r>
              <a:rPr lang="en-US" sz="1800" dirty="0"/>
              <a:t> =1 ) then c [ </a:t>
            </a:r>
            <a:r>
              <a:rPr lang="en-US" sz="1800" dirty="0" err="1"/>
              <a:t>i</a:t>
            </a:r>
            <a:r>
              <a:rPr lang="en-US" sz="1800" dirty="0"/>
              <a:t> ] [ j ] = 1+c[ 1 , j – d [ </a:t>
            </a:r>
            <a:r>
              <a:rPr lang="en-US" sz="1800" dirty="0" err="1"/>
              <a:t>i</a:t>
            </a:r>
            <a:r>
              <a:rPr lang="en-US" sz="1800" dirty="0"/>
              <a:t> ] ] ;</a:t>
            </a:r>
          </a:p>
          <a:p>
            <a:pPr marL="457200" lvl="1" indent="0">
              <a:buNone/>
            </a:pPr>
            <a:r>
              <a:rPr lang="en-US" sz="1800" dirty="0"/>
              <a:t>		else if ( j &lt; d[ </a:t>
            </a:r>
            <a:r>
              <a:rPr lang="en-US" sz="1800" dirty="0" err="1"/>
              <a:t>i</a:t>
            </a:r>
            <a:r>
              <a:rPr lang="en-US" sz="1800" dirty="0"/>
              <a:t> ] ) then c [ </a:t>
            </a:r>
            <a:r>
              <a:rPr lang="en-US" sz="1800" dirty="0" err="1"/>
              <a:t>i</a:t>
            </a:r>
            <a:r>
              <a:rPr lang="en-US" sz="1800" dirty="0"/>
              <a:t> ] [ j ] = c[ </a:t>
            </a:r>
            <a:r>
              <a:rPr lang="en-US" sz="1800" dirty="0" err="1"/>
              <a:t>i</a:t>
            </a:r>
            <a:r>
              <a:rPr lang="en-US" sz="1800" dirty="0"/>
              <a:t> – 1 , j ] ;</a:t>
            </a:r>
          </a:p>
          <a:p>
            <a:pPr marL="457200" lvl="1" indent="0">
              <a:buNone/>
            </a:pPr>
            <a:r>
              <a:rPr lang="en-US" sz="1800" dirty="0"/>
              <a:t>		else c [ </a:t>
            </a:r>
            <a:r>
              <a:rPr lang="en-US" sz="1800" dirty="0" err="1"/>
              <a:t>i</a:t>
            </a:r>
            <a:r>
              <a:rPr lang="en-US" sz="1800" dirty="0"/>
              <a:t> ] [ j ] = min ( c [ </a:t>
            </a:r>
            <a:r>
              <a:rPr lang="en-US" sz="1800" dirty="0" err="1"/>
              <a:t>i</a:t>
            </a:r>
            <a:r>
              <a:rPr lang="en-US" sz="1800" dirty="0"/>
              <a:t> – 1 , j ] , 1 + c [ </a:t>
            </a:r>
            <a:r>
              <a:rPr lang="en-US" sz="1800" dirty="0" err="1"/>
              <a:t>i</a:t>
            </a:r>
            <a:r>
              <a:rPr lang="en-US" sz="1800" dirty="0"/>
              <a:t> , j – d [ </a:t>
            </a:r>
            <a:r>
              <a:rPr lang="en-US" sz="1800" dirty="0" err="1"/>
              <a:t>i</a:t>
            </a:r>
            <a:r>
              <a:rPr lang="en-US" sz="1800" dirty="0"/>
              <a:t> ] ] );</a:t>
            </a:r>
          </a:p>
          <a:p>
            <a:pPr marL="457200" lvl="1" indent="0">
              <a:buNone/>
            </a:pPr>
            <a:r>
              <a:rPr lang="en-US" sz="1800" dirty="0"/>
              <a:t>		}</a:t>
            </a:r>
          </a:p>
          <a:p>
            <a:pPr marL="457200" lvl="1" indent="0">
              <a:buNone/>
            </a:pPr>
            <a:r>
              <a:rPr lang="en-US" sz="1800" dirty="0"/>
              <a:t>	}</a:t>
            </a:r>
          </a:p>
          <a:p>
            <a:pPr marL="457200" lvl="1" indent="0">
              <a:buNone/>
            </a:pPr>
            <a:r>
              <a:rPr lang="en-US" sz="1800" dirty="0"/>
              <a:t>Return  </a:t>
            </a:r>
            <a:r>
              <a:rPr lang="en-US" sz="1800" b="1" dirty="0"/>
              <a:t>c[ </a:t>
            </a:r>
            <a:r>
              <a:rPr lang="en-US" sz="1800" b="1" dirty="0" err="1"/>
              <a:t>n,N</a:t>
            </a:r>
            <a:r>
              <a:rPr lang="en-US" sz="1800" b="1" dirty="0"/>
              <a:t> ]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57815869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59" y="2194560"/>
            <a:ext cx="8187331" cy="4069080"/>
          </a:xfrm>
        </p:spPr>
        <p:txBody>
          <a:bodyPr>
            <a:normAutofit/>
          </a:bodyPr>
          <a:lstStyle/>
          <a:p>
            <a:r>
              <a:rPr lang="en-US" sz="2400" dirty="0"/>
              <a:t>As the basic operation in above algorithm is to fill up the table, which is performed within nested for loops. </a:t>
            </a:r>
          </a:p>
          <a:p>
            <a:r>
              <a:rPr lang="en-US" sz="2400" dirty="0"/>
              <a:t>Hence the time complexity of this algorithm is </a:t>
            </a:r>
            <a:r>
              <a:rPr lang="el-GR" sz="2400" b="1" i="1" dirty="0"/>
              <a:t>Θ</a:t>
            </a:r>
            <a:r>
              <a:rPr lang="en-US" sz="2400" b="1" i="1" dirty="0"/>
              <a:t>(</a:t>
            </a:r>
            <a:r>
              <a:rPr lang="en-US" sz="2400" b="1" i="1" dirty="0" err="1"/>
              <a:t>nN</a:t>
            </a:r>
            <a:r>
              <a:rPr lang="en-US" sz="2400" b="1" i="1" dirty="0"/>
              <a:t>)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Formula for this algorithm 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if </a:t>
            </a:r>
            <a:r>
              <a:rPr lang="en-US" sz="2400" dirty="0" err="1"/>
              <a:t>i</a:t>
            </a:r>
            <a:r>
              <a:rPr lang="en-US" dirty="0"/>
              <a:t> =1 then c [ </a:t>
            </a:r>
            <a:r>
              <a:rPr lang="en-US" dirty="0" err="1"/>
              <a:t>i,j</a:t>
            </a:r>
            <a:r>
              <a:rPr lang="en-US" dirty="0"/>
              <a:t> ] = 1 + c[ 1 , j – d1 ] 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  if  j &lt; d</a:t>
            </a:r>
            <a:r>
              <a:rPr lang="en-US" sz="1200" dirty="0"/>
              <a:t>i</a:t>
            </a:r>
            <a:r>
              <a:rPr lang="en-US" dirty="0"/>
              <a:t>  then c [ </a:t>
            </a:r>
            <a:r>
              <a:rPr lang="en-US" dirty="0" err="1"/>
              <a:t>i,j</a:t>
            </a:r>
            <a:r>
              <a:rPr lang="en-US" dirty="0"/>
              <a:t> ] = c[ I – 1 , j ] ;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  otherwise c[ </a:t>
            </a:r>
            <a:r>
              <a:rPr lang="en-US" dirty="0" err="1"/>
              <a:t>i,j</a:t>
            </a:r>
            <a:r>
              <a:rPr lang="en-US" dirty="0"/>
              <a:t> ] = min ( c [ I – 1 , j ] , 1 + c [ I , j – d</a:t>
            </a:r>
            <a:r>
              <a:rPr lang="en-US" sz="1200" dirty="0"/>
              <a:t>i</a:t>
            </a:r>
            <a:r>
              <a:rPr lang="en-US" dirty="0"/>
              <a:t> ] );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000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936" y="2194560"/>
            <a:ext cx="8178704" cy="40690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i="1" u="sng" dirty="0">
                <a:solidFill>
                  <a:schemeClr val="accent1"/>
                </a:solidFill>
              </a:rPr>
              <a:t>Q :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	Solve making change problem for d</a:t>
            </a:r>
            <a:r>
              <a:rPr lang="en-US" sz="1600" dirty="0"/>
              <a:t>1</a:t>
            </a:r>
            <a:r>
              <a:rPr lang="en-US" sz="2800" dirty="0"/>
              <a:t>=1, 	d</a:t>
            </a:r>
            <a:r>
              <a:rPr lang="en-US" sz="1600" dirty="0"/>
              <a:t>2</a:t>
            </a:r>
            <a:r>
              <a:rPr lang="en-US" sz="2800" dirty="0"/>
              <a:t>=4 ,d</a:t>
            </a:r>
            <a:r>
              <a:rPr lang="en-US" sz="1600" dirty="0"/>
              <a:t>3</a:t>
            </a:r>
            <a:r>
              <a:rPr lang="en-US" sz="2800" dirty="0"/>
              <a:t>=6 and N=8 units.</a:t>
            </a:r>
          </a:p>
          <a:p>
            <a:pPr marL="0" indent="0">
              <a:buNone/>
            </a:pPr>
            <a:r>
              <a:rPr lang="en-US" sz="3000" b="1" i="1" u="sng" dirty="0">
                <a:solidFill>
                  <a:schemeClr val="accent1"/>
                </a:solidFill>
              </a:rPr>
              <a:t>A :</a:t>
            </a:r>
          </a:p>
          <a:p>
            <a:r>
              <a:rPr lang="en-US" sz="2400" dirty="0"/>
              <a:t>Now here table[</a:t>
            </a:r>
            <a:r>
              <a:rPr lang="en-US" sz="2400" dirty="0" err="1"/>
              <a:t>n,N</a:t>
            </a:r>
            <a:r>
              <a:rPr lang="en-US" sz="2400" dirty="0"/>
              <a:t>] will give the answer</a:t>
            </a:r>
            <a:r>
              <a:rPr lang="en-US" sz="2800" dirty="0"/>
              <a:t>.</a:t>
            </a:r>
          </a:p>
          <a:p>
            <a:r>
              <a:rPr lang="en-US" sz="2400" dirty="0"/>
              <a:t>N=8 and n=3 so we will create a table with rows arranging from 1 to 3 &amp; column ranging from 0 to 8. </a:t>
            </a:r>
          </a:p>
          <a:p>
            <a:r>
              <a:rPr lang="en-US" sz="2800" dirty="0"/>
              <a:t>We will use following formulas 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600" dirty="0"/>
              <a:t>if</a:t>
            </a:r>
            <a:r>
              <a:rPr lang="en-US" sz="2800" dirty="0"/>
              <a:t>  </a:t>
            </a:r>
            <a:r>
              <a:rPr lang="en-US" sz="2800" dirty="0" err="1"/>
              <a:t>i</a:t>
            </a:r>
            <a:r>
              <a:rPr lang="en-US" sz="2400" dirty="0"/>
              <a:t> =1  =&gt;  </a:t>
            </a:r>
            <a:r>
              <a:rPr lang="en-US" sz="2400" b="1" dirty="0"/>
              <a:t>c [ </a:t>
            </a:r>
            <a:r>
              <a:rPr lang="en-US" sz="2400" b="1" dirty="0" err="1"/>
              <a:t>i,j</a:t>
            </a:r>
            <a:r>
              <a:rPr lang="en-US" sz="2400" b="1" dirty="0"/>
              <a:t> ] = 1 + c[ 1,j – d</a:t>
            </a:r>
            <a:r>
              <a:rPr lang="en-US" sz="1500" b="1" dirty="0"/>
              <a:t>1</a:t>
            </a:r>
            <a:r>
              <a:rPr lang="en-US" sz="2400" b="1" dirty="0"/>
              <a:t> ]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sz="2400" dirty="0"/>
              <a:t>  if  j&lt;d</a:t>
            </a:r>
            <a:r>
              <a:rPr lang="en-US" sz="1400" dirty="0"/>
              <a:t>i</a:t>
            </a:r>
            <a:r>
              <a:rPr lang="en-US" sz="2400" dirty="0"/>
              <a:t>  =&gt;  </a:t>
            </a:r>
            <a:r>
              <a:rPr lang="en-US" sz="2400" b="1" dirty="0"/>
              <a:t>c [ </a:t>
            </a:r>
            <a:r>
              <a:rPr lang="en-US" sz="2400" b="1" dirty="0" err="1"/>
              <a:t>i,j</a:t>
            </a:r>
            <a:r>
              <a:rPr lang="en-US" sz="2400" b="1" dirty="0"/>
              <a:t> ] = c[ </a:t>
            </a:r>
            <a:r>
              <a:rPr lang="en-US" sz="2400" b="1"/>
              <a:t>i </a:t>
            </a:r>
            <a:r>
              <a:rPr lang="en-US" sz="2400" b="1" dirty="0"/>
              <a:t>– 1,j ] </a:t>
            </a:r>
            <a:endParaRPr lang="en-US" sz="2400" dirty="0"/>
          </a:p>
          <a:p>
            <a:pPr marL="800100" lvl="1" indent="-342900">
              <a:buFont typeface="+mj-lt"/>
              <a:buAutoNum type="arabicParenR"/>
            </a:pPr>
            <a:r>
              <a:rPr lang="en-US" sz="2400" dirty="0"/>
              <a:t> otherwise :</a:t>
            </a:r>
            <a:r>
              <a:rPr lang="en-US" sz="2400" b="1" dirty="0"/>
              <a:t> c [ </a:t>
            </a:r>
            <a:r>
              <a:rPr lang="en-US" sz="2400" b="1" dirty="0" err="1"/>
              <a:t>i,j</a:t>
            </a:r>
            <a:r>
              <a:rPr lang="en-US" sz="2400" b="1" dirty="0"/>
              <a:t> ] = min ( c [ </a:t>
            </a:r>
            <a:r>
              <a:rPr lang="en-US" sz="2400" b="1" dirty="0" err="1"/>
              <a:t>i</a:t>
            </a:r>
            <a:r>
              <a:rPr lang="en-US" sz="2400" b="1" dirty="0"/>
              <a:t>–1,j ] , 1+ c[ </a:t>
            </a:r>
            <a:r>
              <a:rPr lang="en-US" sz="2400" b="1" dirty="0" err="1"/>
              <a:t>i,j</a:t>
            </a:r>
            <a:r>
              <a:rPr lang="en-US" sz="2400" b="1" dirty="0"/>
              <a:t> – d</a:t>
            </a:r>
            <a:r>
              <a:rPr lang="en-US" sz="1700" b="1" dirty="0"/>
              <a:t>i</a:t>
            </a:r>
            <a:r>
              <a:rPr lang="en-US" sz="2400" b="1" dirty="0"/>
              <a:t> ] )</a:t>
            </a:r>
          </a:p>
        </p:txBody>
      </p:sp>
    </p:spTree>
    <p:extLst>
      <p:ext uri="{BB962C8B-B14F-4D97-AF65-F5344CB8AC3E}">
        <p14:creationId xmlns:p14="http://schemas.microsoft.com/office/powerpoint/2010/main" val="56377934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Initially c[ i,0 ]=0 so c[1,0]=c[2,0]=c[3,0]=0</a:t>
            </a:r>
          </a:p>
          <a:p>
            <a:r>
              <a:rPr lang="en-US" dirty="0"/>
              <a:t>We will perform </a:t>
            </a:r>
            <a:r>
              <a:rPr lang="en-US" b="1" dirty="0"/>
              <a:t>row-by-row </a:t>
            </a:r>
            <a:r>
              <a:rPr lang="en-US" dirty="0"/>
              <a:t>and fill up table accordingly.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j=1 from the formulas,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c[1,1]=1+c[1,j-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</a:t>
            </a:r>
          </a:p>
          <a:p>
            <a:pPr marL="2286000" lvl="5" indent="0">
              <a:buNone/>
            </a:pPr>
            <a:r>
              <a:rPr lang="en-US" sz="2000" dirty="0"/>
              <a:t>=</a:t>
            </a:r>
            <a:r>
              <a:rPr lang="en-US" sz="2200" dirty="0"/>
              <a:t>1+c[1,0]</a:t>
            </a:r>
          </a:p>
          <a:p>
            <a:pPr marL="2286000" lvl="5" indent="0">
              <a:buNone/>
            </a:pPr>
            <a:r>
              <a:rPr lang="en-US" sz="2200" dirty="0"/>
              <a:t>=1+0</a:t>
            </a:r>
          </a:p>
          <a:p>
            <a:pPr marL="2286000" lvl="5" indent="0">
              <a:buNone/>
            </a:pPr>
            <a:r>
              <a:rPr lang="en-US" sz="2200" dirty="0"/>
              <a:t>=1</a:t>
            </a:r>
            <a:endParaRPr lang="en-US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0947289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2398143" y="154835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7804029" y="2285746"/>
            <a:ext cx="649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ans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1676406" y="191641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1682158" y="2293094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1676406" y="1542792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7877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j=2 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c[1,2]=1+c[1,j-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</a:t>
            </a:r>
          </a:p>
          <a:p>
            <a:pPr marL="2286000" lvl="5" indent="0">
              <a:buNone/>
            </a:pPr>
            <a:r>
              <a:rPr lang="en-US" sz="2000" dirty="0"/>
              <a:t>=</a:t>
            </a:r>
            <a:r>
              <a:rPr lang="en-US" sz="2200" dirty="0"/>
              <a:t>1+c[1,1]      =1+1    =2</a:t>
            </a:r>
          </a:p>
          <a:p>
            <a:pPr marL="2286000" lvl="5" indent="0">
              <a:buNone/>
            </a:pPr>
            <a:endParaRPr lang="en-US" sz="2200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j=3 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c[1,3]=1+c[1,j-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</a:t>
            </a:r>
          </a:p>
          <a:p>
            <a:pPr marL="2286000" lvl="5" indent="0">
              <a:buNone/>
            </a:pPr>
            <a:r>
              <a:rPr lang="en-US" sz="2000" dirty="0"/>
              <a:t>=</a:t>
            </a:r>
            <a:r>
              <a:rPr lang="en-US" sz="2200" dirty="0"/>
              <a:t>1+c[1,2]      =1+2    =3</a:t>
            </a:r>
            <a:endParaRPr lang="en-US" dirty="0"/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434010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3217655" y="154835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3985400" y="1535331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8684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j=4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c[1,4]=1+c[1,j-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</a:t>
            </a:r>
          </a:p>
          <a:p>
            <a:pPr marL="2286000" lvl="5" indent="0">
              <a:buNone/>
            </a:pPr>
            <a:r>
              <a:rPr lang="en-US" sz="2000" dirty="0"/>
              <a:t>=</a:t>
            </a:r>
            <a:r>
              <a:rPr lang="en-US" sz="2200" dirty="0"/>
              <a:t>1+c[1,3]      =1+3    =4</a:t>
            </a:r>
          </a:p>
          <a:p>
            <a:pPr marL="2286000" lvl="5" indent="0">
              <a:buNone/>
            </a:pPr>
            <a:endParaRPr lang="en-US" sz="2200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j=5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c[1,5]=1+c[1,j-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</a:t>
            </a:r>
          </a:p>
          <a:p>
            <a:pPr marL="2286000" lvl="5" indent="0">
              <a:buNone/>
            </a:pPr>
            <a:r>
              <a:rPr lang="en-US" sz="2000" dirty="0"/>
              <a:t>=</a:t>
            </a:r>
            <a:r>
              <a:rPr lang="en-US" sz="2200" dirty="0"/>
              <a:t>1+c[1,4]      =1+4    =5</a:t>
            </a:r>
            <a:endParaRPr lang="en-US" dirty="0"/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239318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4761781" y="154835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5543909" y="154835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9172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77704"/>
            <a:ext cx="7955280" cy="3494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j=6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c[1,6]=1+c[1,j-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sz="2200" dirty="0"/>
              <a:t>1+c[1,5]      =1+5    =6</a:t>
            </a:r>
          </a:p>
          <a:p>
            <a:endParaRPr lang="en-US" sz="2200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j=7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c[1,7]=1+c[1,j-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sz="2200" dirty="0"/>
              <a:t>1+c[1,6]      =1+6    =7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 ,</a:t>
            </a:r>
            <a:r>
              <a:rPr lang="en-US" sz="2400" dirty="0"/>
              <a:t>d</a:t>
            </a:r>
            <a:r>
              <a:rPr lang="en-US" sz="1400" dirty="0"/>
              <a:t>i</a:t>
            </a:r>
            <a:r>
              <a:rPr lang="en-US" sz="2400" dirty="0"/>
              <a:t>=1</a:t>
            </a:r>
            <a:r>
              <a:rPr lang="en-US" dirty="0"/>
              <a:t> and j=8</a:t>
            </a:r>
          </a:p>
          <a:p>
            <a:r>
              <a:rPr lang="en-US" dirty="0"/>
              <a:t>As </a:t>
            </a:r>
            <a:r>
              <a:rPr lang="en-US" dirty="0" err="1"/>
              <a:t>i</a:t>
            </a:r>
            <a:r>
              <a:rPr lang="en-US" dirty="0"/>
              <a:t>=1 for c[1,8]=1+c[1,j-</a:t>
            </a:r>
            <a:r>
              <a:rPr lang="en-US" sz="2400" dirty="0"/>
              <a:t>d</a:t>
            </a:r>
            <a:r>
              <a:rPr lang="en-US" sz="1400" dirty="0"/>
              <a:t>i </a:t>
            </a:r>
            <a:r>
              <a:rPr lang="en-US" sz="2400" dirty="0"/>
              <a:t>]     </a:t>
            </a:r>
            <a:r>
              <a:rPr lang="en-US" sz="2000" dirty="0"/>
              <a:t>=</a:t>
            </a:r>
            <a:r>
              <a:rPr lang="en-US" dirty="0"/>
              <a:t>1+c[1,7]      =1+7    =8</a:t>
            </a:r>
          </a:p>
          <a:p>
            <a:pPr marL="2286000" lvl="5" indent="0">
              <a:buNone/>
            </a:pPr>
            <a:endParaRPr lang="en-US" sz="2200" dirty="0"/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240593"/>
              </p:ext>
            </p:extLst>
          </p:nvPr>
        </p:nvGraphicFramePr>
        <p:xfrm>
          <a:off x="327803" y="1176008"/>
          <a:ext cx="8187963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8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45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09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48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          j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=1)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=4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=2)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=6 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=3)</a:t>
                      </a: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ans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flipH="1">
            <a:off x="6202389" y="1548356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6" name="TextBox 5"/>
          <p:cNvSpPr txBox="1"/>
          <p:nvPr/>
        </p:nvSpPr>
        <p:spPr>
          <a:xfrm flipH="1">
            <a:off x="6967259" y="1545485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7740754" y="1542612"/>
            <a:ext cx="25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046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1491</TotalTime>
  <Words>2573</Words>
  <Application>Microsoft Office PowerPoint</Application>
  <PresentationFormat>On-screen Show (4:3)</PresentationFormat>
  <Paragraphs>557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Century Gothic</vt:lpstr>
      <vt:lpstr>Vapor Trail</vt:lpstr>
      <vt:lpstr>PowerPoint Presentation</vt:lpstr>
      <vt:lpstr>Introduction</vt:lpstr>
      <vt:lpstr>Algorithm for Making Change problem</vt:lpstr>
      <vt:lpstr>Formula and analysis</vt:lpstr>
      <vt:lpstr>An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step</vt:lpstr>
      <vt:lpstr>We got answer : 2 Coins but Which are they?</vt:lpstr>
      <vt:lpstr>We got the answer : 2 Coins  but Which are they?</vt:lpstr>
      <vt:lpstr>Conclusion </vt:lpstr>
      <vt:lpstr>exercise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Dr Namrata Dave</cp:lastModifiedBy>
  <cp:revision>74</cp:revision>
  <dcterms:created xsi:type="dcterms:W3CDTF">2016-09-18T18:06:33Z</dcterms:created>
  <dcterms:modified xsi:type="dcterms:W3CDTF">2024-09-20T05:26:39Z</dcterms:modified>
</cp:coreProperties>
</file>