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  <p:sldMasterId id="2147483755" r:id="rId2"/>
    <p:sldMasterId id="2147483772" r:id="rId3"/>
  </p:sldMasterIdLst>
  <p:notesMasterIdLst>
    <p:notesMasterId r:id="rId37"/>
  </p:notesMasterIdLst>
  <p:sldIdLst>
    <p:sldId id="257" r:id="rId4"/>
    <p:sldId id="258" r:id="rId5"/>
    <p:sldId id="259" r:id="rId6"/>
    <p:sldId id="260" r:id="rId7"/>
    <p:sldId id="287" r:id="rId8"/>
    <p:sldId id="289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69" d="100"/>
          <a:sy n="69" d="100"/>
        </p:scale>
        <p:origin x="-72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C1D15-41F9-4577-B03A-BB6498A4834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C90E4-3DDE-4420-95D5-4222D71FE1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46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2D1C33D-0F4C-4409-8EE4-63C9BC5478C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501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42C4A6-3B1F-470C-8BBD-3E5F83FA29E4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12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708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2B027B-21D9-48A8-9754-8B0EBF46CB1A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13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1139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CEC521-68AE-4B63-823E-993735341EE8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14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656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F04B2A-A12A-4B1C-9A8D-7FB52593AD8B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15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04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96389B-1746-47B7-BEA4-79008FFFB6DD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16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054B07C-0566-4A93-97F4-6236A0C67887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17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9653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889F21-4B44-4F8C-A483-ABC57688593E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18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709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FC12F2-6B97-4C9E-A2AB-3B9685BD2AF5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19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912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305255-B84D-48AA-BD43-FC30B27643FF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20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365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8F78A5-4DEC-46C9-92FC-1AAECAF7DB9D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21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86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5BB834-2CE9-4DDD-A2A9-AFE7DCFC734A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921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BACDE8-56EB-4371-988B-9BFBF853C3E9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22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263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73E2A48-6559-4BFF-AF54-85CDC3BFABE6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23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02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63C5E1-FB84-43D9-AE21-4972CF40B4AA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24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05637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1A2721-A423-42AD-AB36-DB20333E9DA3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25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512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CB3179-0267-4E24-A196-FE89C0DD3014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26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05916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9F57E41-C184-4067-BC75-2CC12C0C0BBD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27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14060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F9C94A-6066-40DB-82AC-117E341D8DF7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28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386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D425B6-76E3-46EB-918A-D0A5E1297F96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29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823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3AB37D0-9B88-42B6-8F3C-C307FBACFFAC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30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791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A12634-7B63-49FB-8067-BA354E0115DD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31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EE92B7-ED7C-4064-A403-CC9A2B5EFCD9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8810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E1F1CB-DC5C-4267-846E-19C70040D84E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32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86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9BF2EB-A669-449F-91F7-29F6E075A12B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6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54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1BB0AF3-6635-4B13-8E96-300B2411F08B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7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595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9BEBC0-5517-4161-9EB7-470553644CF8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8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060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511914D-8FE6-4D8F-94E2-07D96907DD61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9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8636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FA7B3B-92E4-4BB7-A33F-5E7E5A2F592E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10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533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 defTabSz="9286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D71976-2BFA-448D-9485-4BA6F94CA69C}" type="slidenum">
              <a:rPr kumimoji="0" lang="zh-CN" altLang="en-US">
                <a:ea typeface="SimSun" panose="02010600030101010101" pitchFamily="2" charset="-122"/>
              </a:rPr>
              <a:pPr>
                <a:spcBef>
                  <a:spcPct val="0"/>
                </a:spcBef>
              </a:pPr>
              <a:t>11</a:t>
            </a:fld>
            <a:endParaRPr kumimoji="0" lang="en-US" altLang="zh-CN">
              <a:ea typeface="SimSun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49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2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8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25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1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230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79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18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413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7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50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15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34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57463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513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4817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1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0525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275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181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97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3886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414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1459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340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8999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0793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7472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200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5330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187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22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462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8816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638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73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06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22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2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2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588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3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56639-EAEE-4036-A50A-1BCA6CE54759}" type="datetimeFigureOut">
              <a:rPr lang="en-IN" smtClean="0"/>
              <a:t>29-08-2017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BB5FD8-4903-4FA6-A626-4DB3CFB557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06143" y="658505"/>
            <a:ext cx="10018713" cy="1752599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712" y="2342868"/>
            <a:ext cx="8077200" cy="4525963"/>
          </a:xfrm>
        </p:spPr>
        <p:txBody>
          <a:bodyPr>
            <a:normAutofit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 sz="3000" dirty="0">
                <a:latin typeface="+mj-lt"/>
              </a:rPr>
              <a:t>Dynamic programming is a method of solving complex problems by breaking them down into sub-problems that can be solved by working backwards from the last stage. </a:t>
            </a: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  <a:p>
            <a:pPr marL="274320" indent="-274320">
              <a:buNone/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560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&lt;= w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>
                <a:ea typeface="SimSun" panose="02010600030101010101" pitchFamily="2" charset="-122"/>
              </a:rPr>
              <a:t>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45060" name="Text Box 36"/>
          <p:cNvSpPr txBox="1">
            <a:spLocks noChangeArrowheads="1"/>
          </p:cNvSpPr>
          <p:nvPr/>
        </p:nvSpPr>
        <p:spPr bwMode="auto">
          <a:xfrm>
            <a:off x="3276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61" name="Text Box 38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1528" name="Text Box 40"/>
          <p:cNvSpPr txBox="1">
            <a:spLocks noChangeArrowheads="1"/>
          </p:cNvSpPr>
          <p:nvPr/>
        </p:nvSpPr>
        <p:spPr bwMode="auto">
          <a:xfrm>
            <a:off x="4038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63" name="Rectangle 41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5064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=-1</a:t>
            </a:r>
          </a:p>
        </p:txBody>
      </p:sp>
      <p:sp>
        <p:nvSpPr>
          <p:cNvPr id="45065" name="Line 47"/>
          <p:cNvSpPr>
            <a:spLocks noChangeShapeType="1"/>
          </p:cNvSpPr>
          <p:nvPr/>
        </p:nvSpPr>
        <p:spPr bwMode="auto">
          <a:xfrm>
            <a:off x="3048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6" name="Line 48"/>
          <p:cNvSpPr>
            <a:spLocks noChangeShapeType="1"/>
          </p:cNvSpPr>
          <p:nvPr/>
        </p:nvSpPr>
        <p:spPr bwMode="auto">
          <a:xfrm>
            <a:off x="3048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7" name="Line 49"/>
          <p:cNvSpPr>
            <a:spLocks noChangeShapeType="1"/>
          </p:cNvSpPr>
          <p:nvPr/>
        </p:nvSpPr>
        <p:spPr bwMode="auto">
          <a:xfrm>
            <a:off x="3810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8" name="Line 50"/>
          <p:cNvSpPr>
            <a:spLocks noChangeShapeType="1"/>
          </p:cNvSpPr>
          <p:nvPr/>
        </p:nvSpPr>
        <p:spPr bwMode="auto">
          <a:xfrm>
            <a:off x="4648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9" name="Line 51"/>
          <p:cNvSpPr>
            <a:spLocks noChangeShapeType="1"/>
          </p:cNvSpPr>
          <p:nvPr/>
        </p:nvSpPr>
        <p:spPr bwMode="auto">
          <a:xfrm>
            <a:off x="5486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0" name="Line 52"/>
          <p:cNvSpPr>
            <a:spLocks noChangeShapeType="1"/>
          </p:cNvSpPr>
          <p:nvPr/>
        </p:nvSpPr>
        <p:spPr bwMode="auto">
          <a:xfrm>
            <a:off x="6324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1" name="Line 53"/>
          <p:cNvSpPr>
            <a:spLocks noChangeShapeType="1"/>
          </p:cNvSpPr>
          <p:nvPr/>
        </p:nvSpPr>
        <p:spPr bwMode="auto">
          <a:xfrm>
            <a:off x="7162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2" name="Text Box 54"/>
          <p:cNvSpPr txBox="1">
            <a:spLocks noChangeArrowheads="1"/>
          </p:cNvSpPr>
          <p:nvPr/>
        </p:nvSpPr>
        <p:spPr bwMode="auto">
          <a:xfrm>
            <a:off x="3276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3" name="Text Box 55"/>
          <p:cNvSpPr txBox="1">
            <a:spLocks noChangeArrowheads="1"/>
          </p:cNvSpPr>
          <p:nvPr/>
        </p:nvSpPr>
        <p:spPr bwMode="auto">
          <a:xfrm>
            <a:off x="4038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4" name="Text Box 56"/>
          <p:cNvSpPr txBox="1">
            <a:spLocks noChangeArrowheads="1"/>
          </p:cNvSpPr>
          <p:nvPr/>
        </p:nvSpPr>
        <p:spPr bwMode="auto">
          <a:xfrm>
            <a:off x="4876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5" name="Text Box 57"/>
          <p:cNvSpPr txBox="1">
            <a:spLocks noChangeArrowheads="1"/>
          </p:cNvSpPr>
          <p:nvPr/>
        </p:nvSpPr>
        <p:spPr bwMode="auto">
          <a:xfrm>
            <a:off x="5715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6" name="Text Box 58"/>
          <p:cNvSpPr txBox="1">
            <a:spLocks noChangeArrowheads="1"/>
          </p:cNvSpPr>
          <p:nvPr/>
        </p:nvSpPr>
        <p:spPr bwMode="auto">
          <a:xfrm>
            <a:off x="7391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7" name="Text Box 59"/>
          <p:cNvSpPr txBox="1">
            <a:spLocks noChangeArrowheads="1"/>
          </p:cNvSpPr>
          <p:nvPr/>
        </p:nvSpPr>
        <p:spPr bwMode="auto">
          <a:xfrm>
            <a:off x="6553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78" name="Line 71"/>
          <p:cNvSpPr>
            <a:spLocks noChangeShapeType="1"/>
          </p:cNvSpPr>
          <p:nvPr/>
        </p:nvSpPr>
        <p:spPr bwMode="auto">
          <a:xfrm>
            <a:off x="8001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79" name="Line 72"/>
          <p:cNvSpPr>
            <a:spLocks noChangeShapeType="1"/>
          </p:cNvSpPr>
          <p:nvPr/>
        </p:nvSpPr>
        <p:spPr bwMode="auto">
          <a:xfrm>
            <a:off x="3048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0" name="Line 73"/>
          <p:cNvSpPr>
            <a:spLocks noChangeShapeType="1"/>
          </p:cNvSpPr>
          <p:nvPr/>
        </p:nvSpPr>
        <p:spPr bwMode="auto">
          <a:xfrm>
            <a:off x="3048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1" name="Line 74"/>
          <p:cNvSpPr>
            <a:spLocks noChangeShapeType="1"/>
          </p:cNvSpPr>
          <p:nvPr/>
        </p:nvSpPr>
        <p:spPr bwMode="auto">
          <a:xfrm>
            <a:off x="3048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2" name="Line 75"/>
          <p:cNvSpPr>
            <a:spLocks noChangeShapeType="1"/>
          </p:cNvSpPr>
          <p:nvPr/>
        </p:nvSpPr>
        <p:spPr bwMode="auto">
          <a:xfrm>
            <a:off x="3048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3" name="Line 76"/>
          <p:cNvSpPr>
            <a:spLocks noChangeShapeType="1"/>
          </p:cNvSpPr>
          <p:nvPr/>
        </p:nvSpPr>
        <p:spPr bwMode="auto">
          <a:xfrm>
            <a:off x="3048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84" name="Text Box 79"/>
          <p:cNvSpPr txBox="1">
            <a:spLocks noChangeArrowheads="1"/>
          </p:cNvSpPr>
          <p:nvPr/>
        </p:nvSpPr>
        <p:spPr bwMode="auto">
          <a:xfrm>
            <a:off x="2559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85" name="Text Box 80"/>
          <p:cNvSpPr txBox="1">
            <a:spLocks noChangeArrowheads="1"/>
          </p:cNvSpPr>
          <p:nvPr/>
        </p:nvSpPr>
        <p:spPr bwMode="auto">
          <a:xfrm>
            <a:off x="2559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5086" name="Text Box 81"/>
          <p:cNvSpPr txBox="1">
            <a:spLocks noChangeArrowheads="1"/>
          </p:cNvSpPr>
          <p:nvPr/>
        </p:nvSpPr>
        <p:spPr bwMode="auto">
          <a:xfrm>
            <a:off x="2559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45087" name="Text Box 82"/>
          <p:cNvSpPr txBox="1">
            <a:spLocks noChangeArrowheads="1"/>
          </p:cNvSpPr>
          <p:nvPr/>
        </p:nvSpPr>
        <p:spPr bwMode="auto">
          <a:xfrm>
            <a:off x="2559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88" name="Text Box 83"/>
          <p:cNvSpPr txBox="1">
            <a:spLocks noChangeArrowheads="1"/>
          </p:cNvSpPr>
          <p:nvPr/>
        </p:nvSpPr>
        <p:spPr bwMode="auto">
          <a:xfrm>
            <a:off x="6553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89" name="Text Box 84"/>
          <p:cNvSpPr txBox="1">
            <a:spLocks noChangeArrowheads="1"/>
          </p:cNvSpPr>
          <p:nvPr/>
        </p:nvSpPr>
        <p:spPr bwMode="auto">
          <a:xfrm>
            <a:off x="7391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5090" name="Text Box 85"/>
          <p:cNvSpPr txBox="1">
            <a:spLocks noChangeArrowheads="1"/>
          </p:cNvSpPr>
          <p:nvPr/>
        </p:nvSpPr>
        <p:spPr bwMode="auto">
          <a:xfrm>
            <a:off x="327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91" name="Text Box 86"/>
          <p:cNvSpPr txBox="1">
            <a:spLocks noChangeArrowheads="1"/>
          </p:cNvSpPr>
          <p:nvPr/>
        </p:nvSpPr>
        <p:spPr bwMode="auto">
          <a:xfrm>
            <a:off x="4038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5092" name="Text Box 87"/>
          <p:cNvSpPr txBox="1">
            <a:spLocks noChangeArrowheads="1"/>
          </p:cNvSpPr>
          <p:nvPr/>
        </p:nvSpPr>
        <p:spPr bwMode="auto">
          <a:xfrm>
            <a:off x="4876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45093" name="Text Box 88"/>
          <p:cNvSpPr txBox="1">
            <a:spLocks noChangeArrowheads="1"/>
          </p:cNvSpPr>
          <p:nvPr/>
        </p:nvSpPr>
        <p:spPr bwMode="auto">
          <a:xfrm>
            <a:off x="5715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5094" name="Text Box 89"/>
          <p:cNvSpPr txBox="1">
            <a:spLocks noChangeArrowheads="1"/>
          </p:cNvSpPr>
          <p:nvPr/>
        </p:nvSpPr>
        <p:spPr bwMode="auto">
          <a:xfrm>
            <a:off x="2559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5095" name="Text Box 90"/>
          <p:cNvSpPr txBox="1">
            <a:spLocks noChangeArrowheads="1"/>
          </p:cNvSpPr>
          <p:nvPr/>
        </p:nvSpPr>
        <p:spPr bwMode="auto">
          <a:xfrm>
            <a:off x="2574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i\W</a:t>
            </a:r>
          </a:p>
        </p:txBody>
      </p:sp>
      <p:sp>
        <p:nvSpPr>
          <p:cNvPr id="45096" name="Text Box 103"/>
          <p:cNvSpPr txBox="1">
            <a:spLocks noChangeArrowheads="1"/>
          </p:cNvSpPr>
          <p:nvPr/>
        </p:nvSpPr>
        <p:spPr bwMode="auto">
          <a:xfrm>
            <a:off x="327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97" name="Text Box 104"/>
          <p:cNvSpPr txBox="1">
            <a:spLocks noChangeArrowheads="1"/>
          </p:cNvSpPr>
          <p:nvPr/>
        </p:nvSpPr>
        <p:spPr bwMode="auto">
          <a:xfrm>
            <a:off x="3276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5098" name="Text Box 105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91594" name="Line 106"/>
          <p:cNvSpPr>
            <a:spLocks noChangeShapeType="1"/>
          </p:cNvSpPr>
          <p:nvPr/>
        </p:nvSpPr>
        <p:spPr bwMode="auto">
          <a:xfrm>
            <a:off x="4038600" y="2438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100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(4)</a:t>
            </a:r>
          </a:p>
        </p:txBody>
      </p:sp>
    </p:spTree>
    <p:extLst>
      <p:ext uri="{BB962C8B-B14F-4D97-AF65-F5344CB8AC3E}">
        <p14:creationId xmlns:p14="http://schemas.microsoft.com/office/powerpoint/2010/main" val="308378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28" grpId="0" autoUpdateAnimBg="0"/>
      <p:bldP spid="1915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07" name="Text Box 41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4954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>
            <a:off x="36576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10" name="Rectangle 46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47111" name="Group 83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7115" name="Text Box 43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16" name="Text Box 4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17" name="Text Box 4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18" name="Text Box 4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7119" name="Text Box 5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7120" name="Group 5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7121" name="Line 5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22" name="Line 5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23" name="Line 5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24" name="Line 5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25" name="Line 5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26" name="Line 5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27" name="Line 5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28" name="Text Box 5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29" name="Text Box 6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30" name="Text Box 6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31" name="Text Box 6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32" name="Text Box 6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33" name="Text Box 6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34" name="Line 6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35" name="Line 6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36" name="Line 6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37" name="Line 6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38" name="Line 6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39" name="Line 7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7140" name="Text Box 7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41" name="Text Box 7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42" name="Text Box 7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43" name="Text Box 7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7144" name="Text Box 7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7145" name="Text Box 7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7146" name="Text Box 7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7147" name="Text Box 7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7148" name="Text Box 7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7149" name="Text Box 8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7150" name="Text Box 8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7151" name="Text Box 8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7112" name="Text Box 87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=0</a:t>
            </a:r>
          </a:p>
        </p:txBody>
      </p:sp>
      <p:sp>
        <p:nvSpPr>
          <p:cNvPr id="47113" name="Text Box 88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47114" name="Rectangle 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(5)</a:t>
            </a:r>
          </a:p>
        </p:txBody>
      </p:sp>
    </p:spTree>
    <p:extLst>
      <p:ext uri="{BB962C8B-B14F-4D97-AF65-F5344CB8AC3E}">
        <p14:creationId xmlns:p14="http://schemas.microsoft.com/office/powerpoint/2010/main" val="37230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48" grpId="0" autoUpdateAnimBg="0"/>
      <p:bldP spid="1495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2518" name="Line 6"/>
          <p:cNvSpPr>
            <a:spLocks noChangeShapeType="1"/>
          </p:cNvSpPr>
          <p:nvPr/>
        </p:nvSpPr>
        <p:spPr bwMode="auto">
          <a:xfrm>
            <a:off x="44958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8" name="Rectangle 7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49159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9168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49169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49170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71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72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73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74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75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76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77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78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79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80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81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82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83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84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85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86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87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88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4918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90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9191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9192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9193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9194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49195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49196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49197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49198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49199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49200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49160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=1</a:t>
            </a:r>
          </a:p>
        </p:txBody>
      </p:sp>
      <p:sp>
        <p:nvSpPr>
          <p:cNvPr id="49161" name="Text Box 4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49162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9163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(6)</a:t>
            </a:r>
          </a:p>
        </p:txBody>
      </p:sp>
    </p:spTree>
    <p:extLst>
      <p:ext uri="{BB962C8B-B14F-4D97-AF65-F5344CB8AC3E}">
        <p14:creationId xmlns:p14="http://schemas.microsoft.com/office/powerpoint/2010/main" val="257083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autoUpdateAnimBg="0"/>
      <p:bldP spid="1925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3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3541" name="Text Box 5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3542" name="Line 6"/>
          <p:cNvSpPr>
            <a:spLocks noChangeShapeType="1"/>
          </p:cNvSpPr>
          <p:nvPr/>
        </p:nvSpPr>
        <p:spPr bwMode="auto">
          <a:xfrm>
            <a:off x="53340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206" name="Rectangle 7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51207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1213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1214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1215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1216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1217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1218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1219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20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21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22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23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24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25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26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1227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1228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1229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1230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1231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1232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33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34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35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36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37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123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1239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1240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1241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1242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1243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1244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1245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1246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1247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1248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1249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1208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=2</a:t>
            </a:r>
          </a:p>
        </p:txBody>
      </p:sp>
      <p:sp>
        <p:nvSpPr>
          <p:cNvPr id="51209" name="Text Box 4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1210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1211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1212" name="Rectangle 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(7)</a:t>
            </a:r>
          </a:p>
        </p:txBody>
      </p:sp>
    </p:spTree>
    <p:extLst>
      <p:ext uri="{BB962C8B-B14F-4D97-AF65-F5344CB8AC3E}">
        <p14:creationId xmlns:p14="http://schemas.microsoft.com/office/powerpoint/2010/main" val="240047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 autoUpdateAnimBg="0"/>
      <p:bldP spid="1935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6172200" y="2362200"/>
            <a:ext cx="12192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4" name="Rectangle 7"/>
          <p:cNvSpPr>
            <a:spLocks noChangeArrowheads="1"/>
          </p:cNvSpPr>
          <p:nvPr/>
        </p:nvSpPr>
        <p:spPr bwMode="auto">
          <a:xfrm>
            <a:off x="8763000" y="5334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pSp>
        <p:nvGrpSpPr>
          <p:cNvPr id="53255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3262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3263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3264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3265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3266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3267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3268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69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70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71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72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73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74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75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6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7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8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79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80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81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82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83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84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85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86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3287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88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3289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3290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3291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3292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3293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3294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3295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3296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3297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3298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3256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=3</a:t>
            </a:r>
          </a:p>
        </p:txBody>
      </p:sp>
      <p:sp>
        <p:nvSpPr>
          <p:cNvPr id="53257" name="Text Box 4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3258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3259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3260" name="Text Box 50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3261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(8)</a:t>
            </a:r>
          </a:p>
        </p:txBody>
      </p:sp>
    </p:spTree>
    <p:extLst>
      <p:ext uri="{BB962C8B-B14F-4D97-AF65-F5344CB8AC3E}">
        <p14:creationId xmlns:p14="http://schemas.microsoft.com/office/powerpoint/2010/main" val="181180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/>
      <p:bldP spid="19456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299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55300" name="Group 8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5311" name="Text Box 9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5312" name="Text Box 10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5313" name="Text Box 11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5314" name="Text Box 12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5315" name="Text Box 13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5316" name="Group 14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5317" name="Line 15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18" name="Line 16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19" name="Line 17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20" name="Line 18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21" name="Line 19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22" name="Line 20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23" name="Line 21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24" name="Text Box 22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5" name="Text Box 23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6" name="Text Box 24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7" name="Text Box 25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8" name="Text Box 26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29" name="Text Box 27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30" name="Line 28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31" name="Line 29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32" name="Line 30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33" name="Line 31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34" name="Line 32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35" name="Line 33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5336" name="Text Box 34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37" name="Text Box 35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5338" name="Text Box 36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5339" name="Text Box 37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5340" name="Text Box 38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5341" name="Text Box 39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5342" name="Text Box 40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5343" name="Text Box 41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5344" name="Text Box 42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5345" name="Text Box 43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5346" name="Text Box 44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5347" name="Text Box 45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5301" name="Text Box 46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=-2</a:t>
            </a:r>
          </a:p>
        </p:txBody>
      </p:sp>
      <p:sp>
        <p:nvSpPr>
          <p:cNvPr id="55302" name="Text Box 4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5303" name="Text Box 49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5304" name="Text Box 50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5305" name="Rectangle 51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5306" name="Text Box 52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5637" name="Line 53"/>
          <p:cNvSpPr>
            <a:spLocks noChangeShapeType="1"/>
          </p:cNvSpPr>
          <p:nvPr/>
        </p:nvSpPr>
        <p:spPr bwMode="auto">
          <a:xfrm>
            <a:off x="40386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5638" name="Text Box 54"/>
          <p:cNvSpPr txBox="1">
            <a:spLocks noChangeArrowheads="1"/>
          </p:cNvSpPr>
          <p:nvPr/>
        </p:nvSpPr>
        <p:spPr bwMode="auto">
          <a:xfrm>
            <a:off x="40068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0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55309" name="Text Box 56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&lt;= w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>
                <a:ea typeface="SimSun" panose="02010600030101010101" pitchFamily="2" charset="-122"/>
              </a:rPr>
              <a:t>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5310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(9)</a:t>
            </a:r>
          </a:p>
        </p:txBody>
      </p:sp>
    </p:spTree>
    <p:extLst>
      <p:ext uri="{BB962C8B-B14F-4D97-AF65-F5344CB8AC3E}">
        <p14:creationId xmlns:p14="http://schemas.microsoft.com/office/powerpoint/2010/main" val="292403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37" grpId="0" animBg="1"/>
      <p:bldP spid="19563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5734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73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73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73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73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73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73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73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73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73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73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73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73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73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73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73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73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73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73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7349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=-1</a:t>
            </a:r>
          </a:p>
        </p:txBody>
      </p:sp>
      <p:sp>
        <p:nvSpPr>
          <p:cNvPr id="5735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735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735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7353" name="Rectangle 47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7354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196657" name="Line 49"/>
          <p:cNvSpPr>
            <a:spLocks noChangeShapeType="1"/>
          </p:cNvSpPr>
          <p:nvPr/>
        </p:nvSpPr>
        <p:spPr bwMode="auto">
          <a:xfrm>
            <a:off x="4876800" y="28717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6658" name="Text Box 50"/>
          <p:cNvSpPr txBox="1">
            <a:spLocks noChangeArrowheads="1"/>
          </p:cNvSpPr>
          <p:nvPr/>
        </p:nvSpPr>
        <p:spPr bwMode="auto">
          <a:xfrm>
            <a:off x="4845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57357" name="Text Box 51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&lt;= w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>
                <a:ea typeface="SimSun" panose="02010600030101010101" pitchFamily="2" charset="-122"/>
              </a:rPr>
              <a:t>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57358" name="Text Box 52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7359" name="Rectangle 5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(10)</a:t>
            </a:r>
          </a:p>
        </p:txBody>
      </p:sp>
    </p:spTree>
    <p:extLst>
      <p:ext uri="{BB962C8B-B14F-4D97-AF65-F5344CB8AC3E}">
        <p14:creationId xmlns:p14="http://schemas.microsoft.com/office/powerpoint/2010/main" val="724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57" grpId="0" animBg="1"/>
      <p:bldP spid="19665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5939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59409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9410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9411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9412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59413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59414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59415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16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17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18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19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20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21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22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3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4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5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6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7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28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29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30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31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32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33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59434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35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9436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9437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9438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9439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59440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59441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59442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59443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59444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59445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59397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=0</a:t>
            </a:r>
          </a:p>
        </p:txBody>
      </p:sp>
      <p:sp>
        <p:nvSpPr>
          <p:cNvPr id="5939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939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940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9401" name="Rectangle 47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9402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9403" name="Text Box 52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59404" name="Text Box 53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7686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7687" name="Line 55"/>
          <p:cNvSpPr>
            <a:spLocks noChangeShapeType="1"/>
          </p:cNvSpPr>
          <p:nvPr/>
        </p:nvSpPr>
        <p:spPr bwMode="auto">
          <a:xfrm>
            <a:off x="35814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407" name="Text Box 56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59408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(11)</a:t>
            </a:r>
          </a:p>
        </p:txBody>
      </p:sp>
    </p:spTree>
    <p:extLst>
      <p:ext uri="{BB962C8B-B14F-4D97-AF65-F5344CB8AC3E}">
        <p14:creationId xmlns:p14="http://schemas.microsoft.com/office/powerpoint/2010/main" val="425369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6" grpId="0" autoUpdateAnimBg="0"/>
      <p:bldP spid="19768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3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6144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1458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1459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1460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1461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1462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146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1464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65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66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67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68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69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70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71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2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3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4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5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6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77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78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79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80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81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82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1483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84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1485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1486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1487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1488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1489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1490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1491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1492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1493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1494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1445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=1</a:t>
            </a:r>
          </a:p>
        </p:txBody>
      </p:sp>
      <p:sp>
        <p:nvSpPr>
          <p:cNvPr id="61446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1447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1448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1449" name="Rectangle 47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450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1451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1452" name="Text Box 50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870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8708" name="Line 52"/>
          <p:cNvSpPr>
            <a:spLocks noChangeShapeType="1"/>
          </p:cNvSpPr>
          <p:nvPr/>
        </p:nvSpPr>
        <p:spPr bwMode="auto">
          <a:xfrm>
            <a:off x="44196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55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1456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1457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(12)</a:t>
            </a:r>
          </a:p>
        </p:txBody>
      </p:sp>
    </p:spTree>
    <p:extLst>
      <p:ext uri="{BB962C8B-B14F-4D97-AF65-F5344CB8AC3E}">
        <p14:creationId xmlns:p14="http://schemas.microsoft.com/office/powerpoint/2010/main" val="7906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07" grpId="0" autoUpdateAnimBg="0"/>
      <p:bldP spid="1987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6349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350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350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350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351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351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351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351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1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1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1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1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1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1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2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2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2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2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2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3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3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353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3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353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35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353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353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353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353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354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354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354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354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3493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 =2</a:t>
            </a:r>
          </a:p>
        </p:txBody>
      </p:sp>
      <p:sp>
        <p:nvSpPr>
          <p:cNvPr id="6349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349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349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3497" name="Rectangle 47"/>
          <p:cNvSpPr>
            <a:spLocks noChangeArrowheads="1"/>
          </p:cNvSpPr>
          <p:nvPr/>
        </p:nvSpPr>
        <p:spPr bwMode="auto">
          <a:xfrm>
            <a:off x="8763000" y="533400"/>
            <a:ext cx="1676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3498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3499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3500" name="Text Box 50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199731" name="Text Box 51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199732" name="Line 52"/>
          <p:cNvSpPr>
            <a:spLocks noChangeShapeType="1"/>
          </p:cNvSpPr>
          <p:nvPr/>
        </p:nvSpPr>
        <p:spPr bwMode="auto">
          <a:xfrm>
            <a:off x="5257800" y="28956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3503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3504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3505" name="Text Box 55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3506" name="Rectangle 5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(13)</a:t>
            </a:r>
          </a:p>
        </p:txBody>
      </p:sp>
    </p:spTree>
    <p:extLst>
      <p:ext uri="{BB962C8B-B14F-4D97-AF65-F5344CB8AC3E}">
        <p14:creationId xmlns:p14="http://schemas.microsoft.com/office/powerpoint/2010/main" val="344505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31" grpId="0" autoUpdateAnimBg="0"/>
      <p:bldP spid="1997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04387" y="609600"/>
            <a:ext cx="8596668" cy="1320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Steps to 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11717" y="1905001"/>
            <a:ext cx="8229600" cy="4525963"/>
          </a:xfrm>
        </p:spPr>
        <p:txBody>
          <a:bodyPr>
            <a:normAutofit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Every problem is divided into stages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Each stage requires a decision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Decisions are made to determine the state of the next stage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The solution procedure is to find an optimal solution at each stage for every possible state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This solution procedure often starts at the last stage and works its way forward</a:t>
            </a:r>
          </a:p>
        </p:txBody>
      </p:sp>
    </p:spTree>
    <p:extLst>
      <p:ext uri="{BB962C8B-B14F-4D97-AF65-F5344CB8AC3E}">
        <p14:creationId xmlns:p14="http://schemas.microsoft.com/office/powerpoint/2010/main" val="249835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65540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5560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5561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5562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5563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5564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5565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5566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67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68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69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70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71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72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73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4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6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7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8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79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80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81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82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83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84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5585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86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5587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5588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5589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5590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5591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5592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5593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5594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5595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5596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5541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1..3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65542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3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4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5" name="Text Box 48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6" name="Text Box 49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5547" name="Text Box 53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5548" name="Text Box 54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5549" name="Text Box 55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5550" name="Text Box 56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&lt;= w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>
                <a:ea typeface="SimSun" panose="02010600030101010101" pitchFamily="2" charset="-122"/>
              </a:rPr>
              <a:t>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65551" name="Rectangle 57"/>
          <p:cNvSpPr>
            <a:spLocks noChangeArrowheads="1"/>
          </p:cNvSpPr>
          <p:nvPr/>
        </p:nvSpPr>
        <p:spPr bwMode="auto">
          <a:xfrm>
            <a:off x="8763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5552" name="Text Box 58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0764" name="Text Box 60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0765" name="Text Box 61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0769" name="Line 65"/>
          <p:cNvSpPr>
            <a:spLocks noChangeShapeType="1"/>
          </p:cNvSpPr>
          <p:nvPr/>
        </p:nvSpPr>
        <p:spPr bwMode="auto">
          <a:xfrm>
            <a:off x="4062413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70" name="Text Box 66"/>
          <p:cNvSpPr txBox="1">
            <a:spLocks noChangeArrowheads="1"/>
          </p:cNvSpPr>
          <p:nvPr/>
        </p:nvSpPr>
        <p:spPr bwMode="auto">
          <a:xfrm>
            <a:off x="4030663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0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200771" name="Line 67"/>
          <p:cNvSpPr>
            <a:spLocks noChangeShapeType="1"/>
          </p:cNvSpPr>
          <p:nvPr/>
        </p:nvSpPr>
        <p:spPr bwMode="auto">
          <a:xfrm>
            <a:off x="48768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0772" name="Line 68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5559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(14)</a:t>
            </a:r>
          </a:p>
        </p:txBody>
      </p:sp>
    </p:spTree>
    <p:extLst>
      <p:ext uri="{BB962C8B-B14F-4D97-AF65-F5344CB8AC3E}">
        <p14:creationId xmlns:p14="http://schemas.microsoft.com/office/powerpoint/2010/main" val="24776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64" grpId="0" autoUpdateAnimBg="0"/>
      <p:bldP spid="200765" grpId="0" autoUpdateAnimBg="0"/>
      <p:bldP spid="200769" grpId="0" animBg="1"/>
      <p:bldP spid="200770" grpId="0" autoUpdateAnimBg="0"/>
      <p:bldP spid="200771" grpId="0" animBg="1"/>
      <p:bldP spid="2007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7587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6758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760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760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760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761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761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761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761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1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1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1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1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1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1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2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2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2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2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2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3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3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763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3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763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763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763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763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763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763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764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764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764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764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7589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 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6759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3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4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7595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596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759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7598" name="Rectangle 53"/>
          <p:cNvSpPr>
            <a:spLocks noChangeArrowheads="1"/>
          </p:cNvSpPr>
          <p:nvPr/>
        </p:nvSpPr>
        <p:spPr bwMode="auto">
          <a:xfrm>
            <a:off x="8763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599" name="Text Box 5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67600" name="Text Box 61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7601" name="Text Box 62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7602" name="Text Box 63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1793" name="Line 65"/>
          <p:cNvSpPr>
            <a:spLocks noChangeShapeType="1"/>
          </p:cNvSpPr>
          <p:nvPr/>
        </p:nvSpPr>
        <p:spPr bwMode="auto">
          <a:xfrm>
            <a:off x="3581400" y="3276600"/>
            <a:ext cx="2971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1794" name="Text Box 66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67605" name="Text Box 6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6760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(15)</a:t>
            </a:r>
          </a:p>
        </p:txBody>
      </p:sp>
    </p:spTree>
    <p:extLst>
      <p:ext uri="{BB962C8B-B14F-4D97-AF65-F5344CB8AC3E}">
        <p14:creationId xmlns:p14="http://schemas.microsoft.com/office/powerpoint/2010/main" val="271797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93" grpId="0" animBg="1"/>
      <p:bldP spid="20179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963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6963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6965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965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965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965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6966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6966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6966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6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7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7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7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7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7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8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6968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8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968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968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968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968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968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6968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968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969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969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969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69637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 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=1</a:t>
            </a:r>
          </a:p>
        </p:txBody>
      </p:sp>
      <p:sp>
        <p:nvSpPr>
          <p:cNvPr id="6963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3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4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41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42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9643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44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9645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9646" name="Rectangle 52"/>
          <p:cNvSpPr>
            <a:spLocks noChangeArrowheads="1"/>
          </p:cNvSpPr>
          <p:nvPr/>
        </p:nvSpPr>
        <p:spPr bwMode="auto">
          <a:xfrm>
            <a:off x="8763000" y="533400"/>
            <a:ext cx="16764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9647" name="Text Box 53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69648" name="Text Box 54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69649" name="Text Box 55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69650" name="Text Box 56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69651" name="Text Box 59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69652" name="Text Box 60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2813" name="Line 61"/>
          <p:cNvSpPr>
            <a:spLocks noChangeShapeType="1"/>
          </p:cNvSpPr>
          <p:nvPr/>
        </p:nvSpPr>
        <p:spPr bwMode="auto">
          <a:xfrm>
            <a:off x="7423150" y="33289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2814" name="Text Box 62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69655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(16)</a:t>
            </a:r>
          </a:p>
        </p:txBody>
      </p:sp>
    </p:spTree>
    <p:extLst>
      <p:ext uri="{BB962C8B-B14F-4D97-AF65-F5344CB8AC3E}">
        <p14:creationId xmlns:p14="http://schemas.microsoft.com/office/powerpoint/2010/main" val="20178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813" grpId="0" animBg="1"/>
      <p:bldP spid="20281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7168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71711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1712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1713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1714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171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71716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71717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18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19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20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21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22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23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24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6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7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29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30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31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32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33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34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35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1736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37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1738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173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1740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1741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71742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743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174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1745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1746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1747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71685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1..4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71686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87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88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89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90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1691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692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1693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1694" name="Text Box 52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&lt;= w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else </a:t>
            </a:r>
            <a:r>
              <a:rPr lang="en-US" altLang="zh-CN" sz="2000">
                <a:ea typeface="SimSun" panose="02010600030101010101" pitchFamily="2" charset="-122"/>
              </a:rPr>
              <a:t>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71695" name="Text Box 5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3831" name="Text Box 55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03832" name="Text Box 56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203833" name="Line 57"/>
          <p:cNvSpPr>
            <a:spLocks noChangeShapeType="1"/>
          </p:cNvSpPr>
          <p:nvPr/>
        </p:nvSpPr>
        <p:spPr bwMode="auto">
          <a:xfrm>
            <a:off x="4062413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34" name="Text Box 58"/>
          <p:cNvSpPr txBox="1">
            <a:spLocks noChangeArrowheads="1"/>
          </p:cNvSpPr>
          <p:nvPr/>
        </p:nvSpPr>
        <p:spPr bwMode="auto">
          <a:xfrm>
            <a:off x="4030663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0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203835" name="Line 59"/>
          <p:cNvSpPr>
            <a:spLocks noChangeShapeType="1"/>
          </p:cNvSpPr>
          <p:nvPr/>
        </p:nvSpPr>
        <p:spPr bwMode="auto">
          <a:xfrm>
            <a:off x="48768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3836" name="Line 60"/>
          <p:cNvSpPr>
            <a:spLocks noChangeShapeType="1"/>
          </p:cNvSpPr>
          <p:nvPr/>
        </p:nvSpPr>
        <p:spPr bwMode="auto">
          <a:xfrm>
            <a:off x="571500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02" name="Text Box 61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1703" name="Text Box 62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1704" name="Text Box 63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1705" name="Text Box 64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1706" name="Text Box 65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3842" name="Text Box 66"/>
          <p:cNvSpPr txBox="1">
            <a:spLocks noChangeArrowheads="1"/>
          </p:cNvSpPr>
          <p:nvPr/>
        </p:nvSpPr>
        <p:spPr bwMode="auto">
          <a:xfrm>
            <a:off x="65214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3843" name="Line 67"/>
          <p:cNvSpPr>
            <a:spLocks noChangeShapeType="1"/>
          </p:cNvSpPr>
          <p:nvPr/>
        </p:nvSpPr>
        <p:spPr bwMode="auto">
          <a:xfrm>
            <a:off x="6521450" y="3810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709" name="Rectangle 68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1710" name="Rectangle 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(17)</a:t>
            </a:r>
          </a:p>
        </p:txBody>
      </p:sp>
    </p:spTree>
    <p:extLst>
      <p:ext uri="{BB962C8B-B14F-4D97-AF65-F5344CB8AC3E}">
        <p14:creationId xmlns:p14="http://schemas.microsoft.com/office/powerpoint/2010/main" val="185282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31" grpId="0" autoUpdateAnimBg="0"/>
      <p:bldP spid="203832" grpId="0" autoUpdateAnimBg="0"/>
      <p:bldP spid="203833" grpId="0" animBg="1"/>
      <p:bldP spid="203834" grpId="0" autoUpdateAnimBg="0"/>
      <p:bldP spid="203835" grpId="0" animBg="1"/>
      <p:bldP spid="203836" grpId="0" animBg="1"/>
      <p:bldP spid="203842" grpId="0" autoUpdateAnimBg="0"/>
      <p:bldP spid="20384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373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7373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73757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3758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3759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3760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73761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73762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73763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64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65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66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67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68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69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7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1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2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3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4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5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76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77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78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79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80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81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3782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83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3784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3785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3786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3787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73788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3789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73790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73791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73792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73793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73733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47002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b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w= </a:t>
            </a:r>
            <a:r>
              <a:rPr lang="en-US" altLang="zh-CN">
                <a:solidFill>
                  <a:srgbClr val="FF0000"/>
                </a:solidFill>
                <a:ea typeface="SimSun" panose="02010600030101010101" pitchFamily="2" charset="-122"/>
              </a:rPr>
              <a:t>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w- w</a:t>
            </a:r>
            <a:r>
              <a:rPr lang="en-US" altLang="zh-CN" baseline="-25000">
                <a:ea typeface="SimSun" panose="02010600030101010101" pitchFamily="2" charset="-122"/>
              </a:rPr>
              <a:t>i</a:t>
            </a:r>
            <a:r>
              <a:rPr lang="en-US" altLang="zh-CN"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7373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3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3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37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38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3739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40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3741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3742" name="Text Box 53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3743" name="Text Box 54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3744" name="Text Box 55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45" name="Text Box 56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3746" name="Text Box 57"/>
          <p:cNvSpPr txBox="1">
            <a:spLocks noChangeArrowheads="1"/>
          </p:cNvSpPr>
          <p:nvPr/>
        </p:nvSpPr>
        <p:spPr bwMode="auto">
          <a:xfrm>
            <a:off x="3276600" y="4556126"/>
            <a:ext cx="69342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if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</a:t>
            </a:r>
            <a:r>
              <a:rPr lang="en-US" altLang="zh-CN" sz="2000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 &lt;= w</a:t>
            </a:r>
            <a:r>
              <a:rPr lang="en-US" altLang="zh-CN" sz="2000">
                <a:ea typeface="SimSun" panose="02010600030101010101" pitchFamily="2" charset="-122"/>
              </a:rPr>
              <a:t>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item i can be part of the solution</a:t>
            </a:r>
            <a:endParaRPr lang="en-US" altLang="zh-CN" sz="2000"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if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 &gt;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b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 + V[i-1,w- w</a:t>
            </a:r>
            <a:r>
              <a:rPr lang="en-US" altLang="zh-CN" sz="2000" baseline="-25000">
                <a:ea typeface="SimSun" panose="02010600030101010101" pitchFamily="2" charset="-122"/>
              </a:rPr>
              <a:t>i</a:t>
            </a:r>
            <a:r>
              <a:rPr lang="en-US" altLang="zh-CN" sz="2000">
                <a:ea typeface="SimSun" panose="02010600030101010101" pitchFamily="2" charset="-122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else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            V[i,w] = V[i-1,w]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ea typeface="SimSun" panose="02010600030101010101" pitchFamily="2" charset="-122"/>
              </a:rPr>
              <a:t>else V[i,w] = V[i-1,w]  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// w</a:t>
            </a:r>
            <a:r>
              <a:rPr lang="en-US" altLang="zh-CN" sz="2000" baseline="-25000">
                <a:solidFill>
                  <a:srgbClr val="008000"/>
                </a:solidFill>
                <a:ea typeface="SimSun" panose="02010600030101010101" pitchFamily="2" charset="-122"/>
              </a:rPr>
              <a:t>i</a:t>
            </a:r>
            <a:r>
              <a:rPr lang="en-US" altLang="zh-CN" sz="2000">
                <a:solidFill>
                  <a:srgbClr val="008000"/>
                </a:solidFill>
                <a:ea typeface="SimSun" panose="02010600030101010101" pitchFamily="2" charset="-122"/>
              </a:rPr>
              <a:t> &gt; w </a:t>
            </a:r>
          </a:p>
        </p:txBody>
      </p:sp>
      <p:sp>
        <p:nvSpPr>
          <p:cNvPr id="73747" name="Text Box 58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204859" name="Line 59"/>
          <p:cNvSpPr>
            <a:spLocks noChangeShapeType="1"/>
          </p:cNvSpPr>
          <p:nvPr/>
        </p:nvSpPr>
        <p:spPr bwMode="auto">
          <a:xfrm>
            <a:off x="7423150" y="3786188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4860" name="Text Box 60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73750" name="Text Box 61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73751" name="Text Box 62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73752" name="Text Box 63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73753" name="Text Box 64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73754" name="Text Box 65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73755" name="Rectangle 66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73756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(18)</a:t>
            </a:r>
          </a:p>
        </p:txBody>
      </p:sp>
    </p:spTree>
    <p:extLst>
      <p:ext uri="{BB962C8B-B14F-4D97-AF65-F5344CB8AC3E}">
        <p14:creationId xmlns:p14="http://schemas.microsoft.com/office/powerpoint/2010/main" val="10750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9" grpId="0" animBg="1"/>
      <p:bldP spid="20486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1600200"/>
            <a:ext cx="7924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All of the information we need is in the table.</a:t>
            </a:r>
          </a:p>
          <a:p>
            <a:pPr>
              <a:lnSpc>
                <a:spcPct val="90000"/>
              </a:lnSpc>
            </a:pPr>
            <a:r>
              <a:rPr lang="en-US" altLang="zh-CN" i="1" smtClean="0">
                <a:ea typeface="SimSun" panose="02010600030101010101" pitchFamily="2" charset="-122"/>
              </a:rPr>
              <a:t>V[n</a:t>
            </a:r>
            <a:r>
              <a:rPr lang="en-US" altLang="zh-CN" smtClean="0">
                <a:ea typeface="SimSun" panose="02010600030101010101" pitchFamily="2" charset="-122"/>
              </a:rPr>
              <a:t>,</a:t>
            </a:r>
            <a:r>
              <a:rPr lang="en-US" altLang="zh-CN" i="1" smtClean="0">
                <a:ea typeface="SimSun" panose="02010600030101010101" pitchFamily="2" charset="-122"/>
              </a:rPr>
              <a:t>W</a:t>
            </a:r>
            <a:r>
              <a:rPr lang="en-US" altLang="zh-CN" smtClean="0">
                <a:ea typeface="SimSun" panose="02010600030101010101" pitchFamily="2" charset="-122"/>
              </a:rPr>
              <a:t>] is the maximal value of items that can be placed in the Knapsack.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SimSun" panose="02010600030101010101" pitchFamily="2" charset="-122"/>
              </a:rPr>
              <a:t>Let i=n and k=W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>
                <a:ea typeface="SimSun" panose="02010600030101010101" pitchFamily="2" charset="-122"/>
              </a:rPr>
              <a:t>if </a:t>
            </a:r>
            <a:r>
              <a:rPr lang="en-US" altLang="zh-CN" sz="2800" i="1">
                <a:ea typeface="SimSun" panose="02010600030101010101" pitchFamily="2" charset="-122"/>
              </a:rPr>
              <a:t>V[i,k</a:t>
            </a:r>
            <a:r>
              <a:rPr lang="en-US" altLang="zh-CN" sz="2800">
                <a:ea typeface="SimSun" panose="02010600030101010101" pitchFamily="2" charset="-122"/>
              </a:rPr>
              <a:t>] </a:t>
            </a:r>
            <a:r>
              <a:rPr lang="en-US" altLang="zh-CN" sz="2800"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sz="2800" i="1">
                <a:ea typeface="SimSun" panose="02010600030101010101" pitchFamily="2" charset="-122"/>
              </a:rPr>
              <a:t>V[i</a:t>
            </a:r>
            <a:r>
              <a:rPr lang="en-US" altLang="zh-CN" sz="2800" i="1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ea typeface="SimSun" panose="02010600030101010101" pitchFamily="2" charset="-122"/>
              </a:rPr>
              <a:t>1,k</a:t>
            </a:r>
            <a:r>
              <a:rPr lang="en-US" altLang="zh-CN" sz="2800">
                <a:ea typeface="SimSun" panose="02010600030101010101" pitchFamily="2" charset="-122"/>
              </a:rPr>
              <a:t>] then</a:t>
            </a:r>
            <a:r>
              <a:rPr lang="en-US" altLang="zh-CN" sz="3200"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zh-CN" sz="2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lang="en-US" altLang="zh-CN" sz="2800">
                <a:ea typeface="SimSun" panose="02010600030101010101" pitchFamily="2" charset="-122"/>
              </a:rPr>
              <a:t>mark the </a:t>
            </a:r>
            <a:r>
              <a:rPr lang="en-US" altLang="zh-CN" sz="2800" i="1">
                <a:ea typeface="SimSun" panose="02010600030101010101" pitchFamily="2" charset="-122"/>
              </a:rPr>
              <a:t>i</a:t>
            </a:r>
            <a:r>
              <a:rPr lang="en-US" altLang="zh-CN" sz="2800" baseline="30000">
                <a:ea typeface="SimSun" panose="02010600030101010101" pitchFamily="2" charset="-122"/>
              </a:rPr>
              <a:t>th</a:t>
            </a:r>
            <a:r>
              <a:rPr lang="en-US" altLang="zh-CN" sz="2800"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lang="en-US" altLang="zh-CN" sz="2800">
                <a:ea typeface="SimSun" panose="02010600030101010101" pitchFamily="2" charset="-122"/>
              </a:rPr>
              <a:t>	</a:t>
            </a:r>
            <a:r>
              <a:rPr lang="en-US" altLang="zh-CN" sz="2800" i="1">
                <a:ea typeface="SimSun" panose="02010600030101010101" pitchFamily="2" charset="-122"/>
              </a:rPr>
              <a:t>i </a:t>
            </a:r>
            <a:r>
              <a:rPr lang="en-US" altLang="zh-CN" sz="2800">
                <a:ea typeface="SimSun" panose="02010600030101010101" pitchFamily="2" charset="-122"/>
              </a:rPr>
              <a:t>= </a:t>
            </a:r>
            <a:r>
              <a:rPr lang="en-US" altLang="zh-CN" sz="2800" i="1">
                <a:ea typeface="SimSun" panose="02010600030101010101" pitchFamily="2" charset="-122"/>
              </a:rPr>
              <a:t>i</a:t>
            </a:r>
            <a:r>
              <a:rPr lang="en-US" altLang="zh-CN" sz="2800" i="1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ea typeface="SimSun" panose="02010600030101010101" pitchFamily="2" charset="-122"/>
              </a:rPr>
              <a:t>1</a:t>
            </a:r>
            <a:r>
              <a:rPr lang="en-US" altLang="zh-CN" sz="2800">
                <a:ea typeface="SimSun" panose="02010600030101010101" pitchFamily="2" charset="-122"/>
              </a:rPr>
              <a:t>, </a:t>
            </a:r>
            <a:r>
              <a:rPr lang="en-US" altLang="zh-CN" sz="2800" i="1">
                <a:ea typeface="SimSun" panose="02010600030101010101" pitchFamily="2" charset="-122"/>
              </a:rPr>
              <a:t>k</a:t>
            </a:r>
            <a:r>
              <a:rPr lang="en-US" altLang="zh-CN" sz="2800">
                <a:ea typeface="SimSun" panose="02010600030101010101" pitchFamily="2" charset="-122"/>
              </a:rPr>
              <a:t> = </a:t>
            </a:r>
            <a:r>
              <a:rPr lang="en-US" altLang="zh-CN" sz="2800" i="1">
                <a:ea typeface="SimSun" panose="02010600030101010101" pitchFamily="2" charset="-122"/>
              </a:rPr>
              <a:t>k-w</a:t>
            </a:r>
            <a:r>
              <a:rPr lang="en-US" altLang="zh-CN" sz="2800" i="1" baseline="-25000">
                <a:ea typeface="SimSun" panose="02010600030101010101" pitchFamily="2" charset="-122"/>
              </a:rPr>
              <a:t>i</a:t>
            </a:r>
            <a:endParaRPr lang="en-US" altLang="zh-CN" sz="32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>
                <a:ea typeface="SimSun" panose="02010600030101010101" pitchFamily="2" charset="-122"/>
              </a:rPr>
              <a:t>else</a:t>
            </a:r>
            <a:r>
              <a:rPr lang="en-US" altLang="zh-CN" sz="2800" i="1"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800" i="1">
                <a:ea typeface="SimSun" panose="02010600030101010101" pitchFamily="2" charset="-122"/>
              </a:rPr>
              <a:t>	i </a:t>
            </a:r>
            <a:r>
              <a:rPr lang="en-US" altLang="zh-CN" sz="2800">
                <a:ea typeface="SimSun" panose="02010600030101010101" pitchFamily="2" charset="-122"/>
              </a:rPr>
              <a:t>= </a:t>
            </a:r>
            <a:r>
              <a:rPr lang="en-US" altLang="zh-CN" sz="2800" i="1">
                <a:ea typeface="SimSun" panose="02010600030101010101" pitchFamily="2" charset="-122"/>
              </a:rPr>
              <a:t>i</a:t>
            </a:r>
            <a:r>
              <a:rPr lang="en-US" altLang="zh-CN" sz="2800" i="1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i="1">
                <a:ea typeface="SimSun" panose="02010600030101010101" pitchFamily="2" charset="-122"/>
              </a:rPr>
              <a:t>1  </a:t>
            </a:r>
            <a:r>
              <a:rPr lang="en-US" altLang="zh-CN" sz="2800">
                <a:solidFill>
                  <a:schemeClr val="tx1"/>
                </a:solidFill>
                <a:ea typeface="SimSun" panose="02010600030101010101" pitchFamily="2" charset="-122"/>
              </a:rPr>
              <a:t>// </a:t>
            </a:r>
            <a:r>
              <a:rPr lang="en-US" altLang="zh-CN" smtClean="0">
                <a:solidFill>
                  <a:schemeClr val="tx1"/>
                </a:solidFill>
                <a:ea typeface="SimSun" panose="02010600030101010101" pitchFamily="2" charset="-122"/>
              </a:rPr>
              <a:t>Assume the </a:t>
            </a:r>
            <a:r>
              <a:rPr lang="en-US" altLang="zh-CN" i="1" smtClean="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lang="en-US" altLang="zh-CN" baseline="30000" smtClean="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lang="en-US" altLang="zh-CN" smtClean="0">
                <a:solidFill>
                  <a:schemeClr val="tx1"/>
                </a:solidFill>
                <a:ea typeface="SimSun" panose="02010600030101010101" pitchFamily="2" charset="-122"/>
              </a:rPr>
              <a:t> item is </a:t>
            </a:r>
            <a:r>
              <a:rPr lang="en-US" altLang="zh-CN" u="sng" smtClean="0">
                <a:solidFill>
                  <a:schemeClr val="tx1"/>
                </a:solidFill>
                <a:ea typeface="SimSun" panose="02010600030101010101" pitchFamily="2" charset="-122"/>
              </a:rPr>
              <a:t>not</a:t>
            </a:r>
            <a:r>
              <a:rPr lang="en-US" altLang="zh-CN" smtClean="0">
                <a:solidFill>
                  <a:schemeClr val="tx1"/>
                </a:solidFill>
                <a:ea typeface="SimSun" panose="02010600030101010101" pitchFamily="2" charset="-122"/>
              </a:rPr>
              <a:t> in the knapsack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		            </a:t>
            </a:r>
            <a:r>
              <a:rPr lang="en-US" altLang="zh-CN" sz="2800">
                <a:solidFill>
                  <a:srgbClr val="FF0000"/>
                </a:solidFill>
                <a:ea typeface="SimSun" panose="02010600030101010101" pitchFamily="2" charset="-122"/>
              </a:rPr>
              <a:t>//</a:t>
            </a:r>
            <a:r>
              <a:rPr lang="en-US" altLang="zh-CN" smtClean="0">
                <a:solidFill>
                  <a:srgbClr val="FF0000"/>
                </a:solidFill>
                <a:ea typeface="SimSun" panose="02010600030101010101" pitchFamily="2" charset="-122"/>
              </a:rPr>
              <a:t> Could it be in the optimally packed knapsack?</a:t>
            </a: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SimSun" panose="02010600030101010101" pitchFamily="2" charset="-122"/>
              </a:rPr>
              <a:t>How to find actual Knapsack Items</a:t>
            </a:r>
          </a:p>
        </p:txBody>
      </p:sp>
    </p:spTree>
    <p:extLst>
      <p:ext uri="{BB962C8B-B14F-4D97-AF65-F5344CB8AC3E}">
        <p14:creationId xmlns:p14="http://schemas.microsoft.com/office/powerpoint/2010/main" val="351743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23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8192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81948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1949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1950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1951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1952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8195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81954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55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56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57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58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59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60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61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1962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1963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1964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1965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1966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1967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68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69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70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71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72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1973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1974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1975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1976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1977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1978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81979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1980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1981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1982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1983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1984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81925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774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b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w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ea typeface="SimSun" panose="02010600030101010101" pitchFamily="2" charset="-122"/>
              </a:rPr>
              <a:t>V[i,k</a:t>
            </a:r>
            <a:r>
              <a:rPr kumimoji="1" lang="en-US" altLang="zh-CN" sz="2400">
                <a:ea typeface="SimSun" panose="02010600030101010101" pitchFamily="2" charset="-122"/>
              </a:rPr>
              <a:t>] </a:t>
            </a:r>
            <a:r>
              <a:rPr lang="en-US" altLang="zh-CN" sz="2400">
                <a:ea typeface="SimSun" panose="02010600030101010101" pitchFamily="2" charset="-122"/>
              </a:rPr>
              <a:t>=</a:t>
            </a:r>
            <a:r>
              <a:rPr kumimoji="1" lang="en-US" altLang="zh-CN" sz="2400"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ea typeface="SimSun" panose="02010600030101010101" pitchFamily="2" charset="-122"/>
              </a:rPr>
              <a:t>V[i</a:t>
            </a:r>
            <a:r>
              <a:rPr kumimoji="1" lang="en-US" altLang="zh-CN" sz="2400" i="1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>
                <a:ea typeface="SimSun" panose="02010600030101010101" pitchFamily="2" charset="-122"/>
              </a:rPr>
              <a:t>1,k</a:t>
            </a:r>
            <a:r>
              <a:rPr kumimoji="1" lang="en-US" altLang="zh-CN" sz="2400">
                <a:ea typeface="SimSun" panose="02010600030101010101" pitchFamily="2" charset="-122"/>
              </a:rPr>
              <a:t>] </a:t>
            </a:r>
            <a:r>
              <a:rPr lang="en-US" altLang="zh-CN" sz="2400"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81926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1927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1928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1929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1930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1931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1932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1933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1934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1935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1936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1937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1938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81939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1940" name="Text Box 60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1941" name="Text Box 61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1942" name="Text Box 62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1943" name="Text Box 63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1944" name="Text Box 64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1945" name="Rectangle 65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1946" name="Text Box 66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19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Finding the Items</a:t>
            </a:r>
          </a:p>
        </p:txBody>
      </p:sp>
    </p:spTree>
    <p:extLst>
      <p:ext uri="{BB962C8B-B14F-4D97-AF65-F5344CB8AC3E}">
        <p14:creationId xmlns:p14="http://schemas.microsoft.com/office/powerpoint/2010/main" val="140791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397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8397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83998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3999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4000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4001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4002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8400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84004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05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06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07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08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09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10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11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4012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4013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4014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4015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4016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4017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18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19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20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21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22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023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4024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4025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4026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4027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4028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84029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4030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4031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4032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4033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4034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83973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774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i=4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b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=6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w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83974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3975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3976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3977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3978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3979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3980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3981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3982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3983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3984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3985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3986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83987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3988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3989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3990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3991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3992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3993" name="Rectangle 63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3994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8961" name="Line 65"/>
          <p:cNvSpPr>
            <a:spLocks noChangeShapeType="1"/>
          </p:cNvSpPr>
          <p:nvPr/>
        </p:nvSpPr>
        <p:spPr bwMode="auto">
          <a:xfrm flipV="1">
            <a:off x="7772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8962" name="Oval 66"/>
          <p:cNvSpPr>
            <a:spLocks noChangeArrowheads="1"/>
          </p:cNvSpPr>
          <p:nvPr/>
        </p:nvSpPr>
        <p:spPr bwMode="auto">
          <a:xfrm>
            <a:off x="7283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399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Finding the Items (2)</a:t>
            </a:r>
          </a:p>
        </p:txBody>
      </p:sp>
    </p:spTree>
    <p:extLst>
      <p:ext uri="{BB962C8B-B14F-4D97-AF65-F5344CB8AC3E}">
        <p14:creationId xmlns:p14="http://schemas.microsoft.com/office/powerpoint/2010/main" val="199174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61" grpId="0" animBg="1"/>
      <p:bldP spid="20896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6019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86020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8604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604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604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604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605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8605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8605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5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5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5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5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5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5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5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606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606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606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606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606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606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6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7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07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607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607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607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607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607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8607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607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607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608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608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608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86021" name="Text Box 43"/>
          <p:cNvSpPr txBox="1">
            <a:spLocks noChangeArrowheads="1"/>
          </p:cNvSpPr>
          <p:nvPr/>
        </p:nvSpPr>
        <p:spPr bwMode="auto">
          <a:xfrm>
            <a:off x="8131176" y="1752601"/>
            <a:ext cx="177482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i=3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b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w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=7</a:t>
            </a:r>
          </a:p>
        </p:txBody>
      </p:sp>
      <p:sp>
        <p:nvSpPr>
          <p:cNvPr id="86022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6023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6024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6025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6026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6027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6028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6029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6030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6031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6032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6033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6034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86035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6036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6037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6038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6039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6040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6041" name="Rectangle 63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6042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09985" name="Line 65"/>
          <p:cNvSpPr>
            <a:spLocks noChangeShapeType="1"/>
          </p:cNvSpPr>
          <p:nvPr/>
        </p:nvSpPr>
        <p:spPr bwMode="auto">
          <a:xfrm flipV="1">
            <a:off x="7772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09987" name="Oval 67"/>
          <p:cNvSpPr>
            <a:spLocks noChangeArrowheads="1"/>
          </p:cNvSpPr>
          <p:nvPr/>
        </p:nvSpPr>
        <p:spPr bwMode="auto">
          <a:xfrm>
            <a:off x="7283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6045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Finding the Items (3)</a:t>
            </a:r>
          </a:p>
        </p:txBody>
      </p:sp>
    </p:spTree>
    <p:extLst>
      <p:ext uri="{BB962C8B-B14F-4D97-AF65-F5344CB8AC3E}">
        <p14:creationId xmlns:p14="http://schemas.microsoft.com/office/powerpoint/2010/main" val="327703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85" grpId="0" animBg="1"/>
      <p:bldP spid="2099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8067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88068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88096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8097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8098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8099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88100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88101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88102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03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04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05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06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07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08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09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0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1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2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3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4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15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16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17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18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19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20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121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22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8123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8124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8125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8126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88127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88128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88129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88130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88131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88132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88069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17748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i=2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k= 5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b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=4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w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7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k </a:t>
            </a:r>
            <a:r>
              <a:rPr lang="en-US" altLang="zh-CN" sz="240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ea typeface="SimSun" panose="02010600030101010101" pitchFamily="2" charset="-122"/>
              </a:rPr>
              <a:t> w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=2</a:t>
            </a:r>
          </a:p>
        </p:txBody>
      </p:sp>
      <p:sp>
        <p:nvSpPr>
          <p:cNvPr id="88070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1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2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3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4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8075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76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8077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8078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8079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8080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81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8082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rgbClr val="FF0000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88083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8084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88085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88086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88087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88088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88089" name="Rectangle 63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8090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1010" name="Text Box 66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1011" name="Oval 67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1012" name="Line 68"/>
          <p:cNvSpPr>
            <a:spLocks noChangeShapeType="1"/>
          </p:cNvSpPr>
          <p:nvPr/>
        </p:nvSpPr>
        <p:spPr bwMode="auto">
          <a:xfrm flipH="1" flipV="1">
            <a:off x="5181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1013" name="Oval 69"/>
          <p:cNvSpPr>
            <a:spLocks noChangeArrowheads="1"/>
          </p:cNvSpPr>
          <p:nvPr/>
        </p:nvSpPr>
        <p:spPr bwMode="auto">
          <a:xfrm>
            <a:off x="7283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88095" name="Rectangle 7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Finding the Items (4)</a:t>
            </a:r>
          </a:p>
        </p:txBody>
      </p:sp>
    </p:spTree>
    <p:extLst>
      <p:ext uri="{BB962C8B-B14F-4D97-AF65-F5344CB8AC3E}">
        <p14:creationId xmlns:p14="http://schemas.microsoft.com/office/powerpoint/2010/main" val="36219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010" grpId="0" autoUpdateAnimBg="0"/>
      <p:bldP spid="211011" grpId="0" animBg="1"/>
      <p:bldP spid="211012" grpId="0" animBg="1"/>
      <p:bldP spid="2110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B58D58-2100-4E8E-BE8E-11DAF2C80B5F}" type="slidenum">
              <a:rPr lang="en-GB" altLang="en-US" sz="1400">
                <a:solidFill>
                  <a:schemeClr val="bg2"/>
                </a:solidFill>
              </a:rPr>
              <a:pPr eaLnBrk="1" hangingPunct="1"/>
              <a:t>3</a:t>
            </a:fld>
            <a:endParaRPr lang="en-GB" altLang="en-US" sz="1400">
              <a:solidFill>
                <a:schemeClr val="bg2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707" y="533400"/>
            <a:ext cx="7543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5. The (0/1) Knapsack Problem</a:t>
            </a:r>
            <a:endParaRPr lang="en-US" sz="48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706" y="1828800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Given n indivisible objects with positive integer weights </a:t>
            </a:r>
            <a:r>
              <a:rPr lang="en-US" altLang="en-US" sz="2400" b="1" dirty="0"/>
              <a:t>W</a:t>
            </a:r>
            <a:r>
              <a:rPr lang="en-US" altLang="en-US" sz="2400" dirty="0"/>
              <a:t> = {w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...w</a:t>
            </a:r>
            <a:r>
              <a:rPr lang="en-US" altLang="en-US" sz="2400" baseline="-25000" dirty="0"/>
              <a:t>n</a:t>
            </a:r>
            <a:r>
              <a:rPr lang="en-US" altLang="en-US" sz="2400" dirty="0"/>
              <a:t>} and positive integer values </a:t>
            </a:r>
            <a:r>
              <a:rPr lang="en-US" altLang="en-US" sz="2400" b="1" dirty="0"/>
              <a:t>V</a:t>
            </a:r>
            <a:r>
              <a:rPr lang="en-US" altLang="en-US" sz="2400" dirty="0"/>
              <a:t> = {v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,v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...v</a:t>
            </a:r>
            <a:r>
              <a:rPr lang="en-US" altLang="en-US" sz="2400" baseline="-25000" dirty="0"/>
              <a:t>n</a:t>
            </a:r>
            <a:r>
              <a:rPr lang="en-US" altLang="en-US" sz="2400" dirty="0"/>
              <a:t>} and a knapsack of size (m)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Find the highest valued subset of objects with total weight at most (m)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622676" y="3617913"/>
            <a:ext cx="447675" cy="9144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>
            <a:off x="5219700" y="3667125"/>
            <a:ext cx="457200" cy="9144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34824" name="Rectangle 12"/>
          <p:cNvSpPr>
            <a:spLocks noChangeArrowheads="1"/>
          </p:cNvSpPr>
          <p:nvPr/>
        </p:nvSpPr>
        <p:spPr bwMode="auto">
          <a:xfrm>
            <a:off x="7504113" y="3657600"/>
            <a:ext cx="449262" cy="9144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34825" name="Freeform 13"/>
          <p:cNvSpPr>
            <a:spLocks/>
          </p:cNvSpPr>
          <p:nvPr/>
        </p:nvSpPr>
        <p:spPr bwMode="auto">
          <a:xfrm>
            <a:off x="8343660" y="3008314"/>
            <a:ext cx="1527175" cy="1793875"/>
          </a:xfrm>
          <a:custGeom>
            <a:avLst/>
            <a:gdLst>
              <a:gd name="T0" fmla="*/ 2147483647 w 962"/>
              <a:gd name="T1" fmla="*/ 2147483647 h 1130"/>
              <a:gd name="T2" fmla="*/ 2147483647 w 962"/>
              <a:gd name="T3" fmla="*/ 2147483647 h 1130"/>
              <a:gd name="T4" fmla="*/ 2147483647 w 962"/>
              <a:gd name="T5" fmla="*/ 2147483647 h 1130"/>
              <a:gd name="T6" fmla="*/ 2147483647 w 962"/>
              <a:gd name="T7" fmla="*/ 2147483647 h 1130"/>
              <a:gd name="T8" fmla="*/ 2147483647 w 962"/>
              <a:gd name="T9" fmla="*/ 2147483647 h 1130"/>
              <a:gd name="T10" fmla="*/ 2147483647 w 962"/>
              <a:gd name="T11" fmla="*/ 2147483647 h 1130"/>
              <a:gd name="T12" fmla="*/ 2147483647 w 962"/>
              <a:gd name="T13" fmla="*/ 2147483647 h 1130"/>
              <a:gd name="T14" fmla="*/ 2147483647 w 962"/>
              <a:gd name="T15" fmla="*/ 2147483647 h 1130"/>
              <a:gd name="T16" fmla="*/ 2147483647 w 962"/>
              <a:gd name="T17" fmla="*/ 2147483647 h 1130"/>
              <a:gd name="T18" fmla="*/ 2147483647 w 962"/>
              <a:gd name="T19" fmla="*/ 2147483647 h 1130"/>
              <a:gd name="T20" fmla="*/ 2147483647 w 962"/>
              <a:gd name="T21" fmla="*/ 2147483647 h 1130"/>
              <a:gd name="T22" fmla="*/ 2147483647 w 962"/>
              <a:gd name="T23" fmla="*/ 2147483647 h 1130"/>
              <a:gd name="T24" fmla="*/ 2147483647 w 962"/>
              <a:gd name="T25" fmla="*/ 2147483647 h 1130"/>
              <a:gd name="T26" fmla="*/ 2147483647 w 962"/>
              <a:gd name="T27" fmla="*/ 2147483647 h 1130"/>
              <a:gd name="T28" fmla="*/ 2147483647 w 962"/>
              <a:gd name="T29" fmla="*/ 2147483647 h 1130"/>
              <a:gd name="T30" fmla="*/ 2147483647 w 962"/>
              <a:gd name="T31" fmla="*/ 2147483647 h 1130"/>
              <a:gd name="T32" fmla="*/ 2147483647 w 962"/>
              <a:gd name="T33" fmla="*/ 2147483647 h 1130"/>
              <a:gd name="T34" fmla="*/ 2147483647 w 962"/>
              <a:gd name="T35" fmla="*/ 2147483647 h 1130"/>
              <a:gd name="T36" fmla="*/ 2147483647 w 962"/>
              <a:gd name="T37" fmla="*/ 2147483647 h 1130"/>
              <a:gd name="T38" fmla="*/ 2147483647 w 962"/>
              <a:gd name="T39" fmla="*/ 2147483647 h 1130"/>
              <a:gd name="T40" fmla="*/ 2147483647 w 962"/>
              <a:gd name="T41" fmla="*/ 2147483647 h 1130"/>
              <a:gd name="T42" fmla="*/ 2147483647 w 962"/>
              <a:gd name="T43" fmla="*/ 2147483647 h 1130"/>
              <a:gd name="T44" fmla="*/ 2147483647 w 962"/>
              <a:gd name="T45" fmla="*/ 2147483647 h 1130"/>
              <a:gd name="T46" fmla="*/ 2147483647 w 962"/>
              <a:gd name="T47" fmla="*/ 2147483647 h 1130"/>
              <a:gd name="T48" fmla="*/ 2147483647 w 962"/>
              <a:gd name="T49" fmla="*/ 2147483647 h 1130"/>
              <a:gd name="T50" fmla="*/ 2147483647 w 962"/>
              <a:gd name="T51" fmla="*/ 2147483647 h 113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962"/>
              <a:gd name="T79" fmla="*/ 0 h 1130"/>
              <a:gd name="T80" fmla="*/ 962 w 962"/>
              <a:gd name="T81" fmla="*/ 1130 h 1130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962" h="1130">
                <a:moveTo>
                  <a:pt x="783" y="121"/>
                </a:moveTo>
                <a:cubicBezTo>
                  <a:pt x="706" y="111"/>
                  <a:pt x="635" y="88"/>
                  <a:pt x="557" y="81"/>
                </a:cubicBezTo>
                <a:cubicBezTo>
                  <a:pt x="529" y="73"/>
                  <a:pt x="501" y="61"/>
                  <a:pt x="473" y="53"/>
                </a:cubicBezTo>
                <a:cubicBezTo>
                  <a:pt x="451" y="47"/>
                  <a:pt x="427" y="47"/>
                  <a:pt x="405" y="42"/>
                </a:cubicBezTo>
                <a:cubicBezTo>
                  <a:pt x="379" y="36"/>
                  <a:pt x="347" y="17"/>
                  <a:pt x="320" y="8"/>
                </a:cubicBezTo>
                <a:cubicBezTo>
                  <a:pt x="236" y="13"/>
                  <a:pt x="206" y="0"/>
                  <a:pt x="162" y="64"/>
                </a:cubicBezTo>
                <a:cubicBezTo>
                  <a:pt x="135" y="217"/>
                  <a:pt x="159" y="27"/>
                  <a:pt x="139" y="381"/>
                </a:cubicBezTo>
                <a:cubicBezTo>
                  <a:pt x="138" y="404"/>
                  <a:pt x="126" y="421"/>
                  <a:pt x="111" y="437"/>
                </a:cubicBezTo>
                <a:cubicBezTo>
                  <a:pt x="100" y="449"/>
                  <a:pt x="77" y="471"/>
                  <a:pt x="77" y="471"/>
                </a:cubicBezTo>
                <a:cubicBezTo>
                  <a:pt x="71" y="491"/>
                  <a:pt x="64" y="509"/>
                  <a:pt x="55" y="528"/>
                </a:cubicBezTo>
                <a:cubicBezTo>
                  <a:pt x="50" y="565"/>
                  <a:pt x="44" y="603"/>
                  <a:pt x="38" y="640"/>
                </a:cubicBezTo>
                <a:cubicBezTo>
                  <a:pt x="42" y="834"/>
                  <a:pt x="0" y="867"/>
                  <a:pt x="100" y="974"/>
                </a:cubicBezTo>
                <a:cubicBezTo>
                  <a:pt x="136" y="1013"/>
                  <a:pt x="152" y="1031"/>
                  <a:pt x="202" y="1053"/>
                </a:cubicBezTo>
                <a:cubicBezTo>
                  <a:pt x="271" y="1084"/>
                  <a:pt x="363" y="1081"/>
                  <a:pt x="439" y="1092"/>
                </a:cubicBezTo>
                <a:cubicBezTo>
                  <a:pt x="478" y="1098"/>
                  <a:pt x="557" y="1109"/>
                  <a:pt x="557" y="1109"/>
                </a:cubicBezTo>
                <a:cubicBezTo>
                  <a:pt x="599" y="1124"/>
                  <a:pt x="609" y="1130"/>
                  <a:pt x="676" y="1104"/>
                </a:cubicBezTo>
                <a:cubicBezTo>
                  <a:pt x="696" y="1096"/>
                  <a:pt x="706" y="1073"/>
                  <a:pt x="721" y="1058"/>
                </a:cubicBezTo>
                <a:cubicBezTo>
                  <a:pt x="727" y="1052"/>
                  <a:pt x="738" y="1041"/>
                  <a:pt x="738" y="1041"/>
                </a:cubicBezTo>
                <a:cubicBezTo>
                  <a:pt x="755" y="979"/>
                  <a:pt x="774" y="916"/>
                  <a:pt x="795" y="855"/>
                </a:cubicBezTo>
                <a:cubicBezTo>
                  <a:pt x="801" y="817"/>
                  <a:pt x="808" y="780"/>
                  <a:pt x="817" y="742"/>
                </a:cubicBezTo>
                <a:cubicBezTo>
                  <a:pt x="825" y="516"/>
                  <a:pt x="777" y="597"/>
                  <a:pt x="924" y="544"/>
                </a:cubicBezTo>
                <a:cubicBezTo>
                  <a:pt x="932" y="537"/>
                  <a:pt x="944" y="527"/>
                  <a:pt x="947" y="516"/>
                </a:cubicBezTo>
                <a:cubicBezTo>
                  <a:pt x="953" y="490"/>
                  <a:pt x="958" y="437"/>
                  <a:pt x="958" y="437"/>
                </a:cubicBezTo>
                <a:cubicBezTo>
                  <a:pt x="955" y="341"/>
                  <a:pt x="962" y="294"/>
                  <a:pt x="941" y="217"/>
                </a:cubicBezTo>
                <a:cubicBezTo>
                  <a:pt x="936" y="200"/>
                  <a:pt x="920" y="116"/>
                  <a:pt x="896" y="115"/>
                </a:cubicBezTo>
                <a:cubicBezTo>
                  <a:pt x="858" y="113"/>
                  <a:pt x="821" y="119"/>
                  <a:pt x="783" y="121"/>
                </a:cubicBezTo>
                <a:close/>
              </a:path>
            </a:pathLst>
          </a:cu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Text Box 14"/>
          <p:cNvSpPr txBox="1">
            <a:spLocks noChangeArrowheads="1"/>
          </p:cNvSpPr>
          <p:nvPr/>
        </p:nvSpPr>
        <p:spPr bwMode="auto">
          <a:xfrm>
            <a:off x="3446463" y="3067050"/>
            <a:ext cx="657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i = 1</a:t>
            </a:r>
          </a:p>
        </p:txBody>
      </p:sp>
      <p:sp>
        <p:nvSpPr>
          <p:cNvPr id="34827" name="Text Box 15"/>
          <p:cNvSpPr txBox="1">
            <a:spLocks noChangeArrowheads="1"/>
          </p:cNvSpPr>
          <p:nvPr/>
        </p:nvSpPr>
        <p:spPr bwMode="auto">
          <a:xfrm>
            <a:off x="5105400" y="3048000"/>
            <a:ext cx="6575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i = 2</a:t>
            </a:r>
          </a:p>
        </p:txBody>
      </p:sp>
      <p:sp>
        <p:nvSpPr>
          <p:cNvPr id="34828" name="Text Box 16"/>
          <p:cNvSpPr txBox="1">
            <a:spLocks noChangeArrowheads="1"/>
          </p:cNvSpPr>
          <p:nvPr/>
        </p:nvSpPr>
        <p:spPr bwMode="auto">
          <a:xfrm>
            <a:off x="7391400" y="2986089"/>
            <a:ext cx="666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i = n</a:t>
            </a:r>
          </a:p>
        </p:txBody>
      </p:sp>
      <p:sp>
        <p:nvSpPr>
          <p:cNvPr id="34829" name="Text Box 17"/>
          <p:cNvSpPr txBox="1">
            <a:spLocks noChangeArrowheads="1"/>
          </p:cNvSpPr>
          <p:nvPr/>
        </p:nvSpPr>
        <p:spPr bwMode="auto">
          <a:xfrm>
            <a:off x="8953545" y="3563939"/>
            <a:ext cx="395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34830" name="Text Box 18"/>
          <p:cNvSpPr txBox="1">
            <a:spLocks noChangeArrowheads="1"/>
          </p:cNvSpPr>
          <p:nvPr/>
        </p:nvSpPr>
        <p:spPr bwMode="auto">
          <a:xfrm>
            <a:off x="3586163" y="3509963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1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4831" name="Text Box 19"/>
          <p:cNvSpPr txBox="1">
            <a:spLocks noChangeArrowheads="1"/>
          </p:cNvSpPr>
          <p:nvPr/>
        </p:nvSpPr>
        <p:spPr bwMode="auto">
          <a:xfrm>
            <a:off x="3613150" y="4038600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p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1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4832" name="Text Box 20"/>
          <p:cNvSpPr txBox="1">
            <a:spLocks noChangeArrowheads="1"/>
          </p:cNvSpPr>
          <p:nvPr/>
        </p:nvSpPr>
        <p:spPr bwMode="auto">
          <a:xfrm>
            <a:off x="5199063" y="3654425"/>
            <a:ext cx="455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w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2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4833" name="Text Box 21"/>
          <p:cNvSpPr txBox="1">
            <a:spLocks noChangeArrowheads="1"/>
          </p:cNvSpPr>
          <p:nvPr/>
        </p:nvSpPr>
        <p:spPr bwMode="auto">
          <a:xfrm>
            <a:off x="5218113" y="4083050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p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2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4834" name="Text Box 22"/>
          <p:cNvSpPr txBox="1">
            <a:spLocks noChangeArrowheads="1"/>
          </p:cNvSpPr>
          <p:nvPr/>
        </p:nvSpPr>
        <p:spPr bwMode="auto">
          <a:xfrm>
            <a:off x="7485063" y="3609975"/>
            <a:ext cx="465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latin typeface="Times New Roman" panose="02020603050405020304" pitchFamily="18" charset="0"/>
              </a:rPr>
              <a:t>w</a:t>
            </a:r>
            <a:r>
              <a:rPr lang="en-US" altLang="en-US" sz="2000" b="1" baseline="-25000" dirty="0">
                <a:latin typeface="Times New Roman" panose="02020603050405020304" pitchFamily="18" charset="0"/>
              </a:rPr>
              <a:t>n</a:t>
            </a:r>
            <a:endParaRPr lang="en-US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34835" name="Text Box 23"/>
          <p:cNvSpPr txBox="1">
            <a:spLocks noChangeArrowheads="1"/>
          </p:cNvSpPr>
          <p:nvPr/>
        </p:nvSpPr>
        <p:spPr bwMode="auto">
          <a:xfrm>
            <a:off x="7512050" y="4075113"/>
            <a:ext cx="4219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b="1">
                <a:latin typeface="Times New Roman" panose="02020603050405020304" pitchFamily="18" charset="0"/>
              </a:rPr>
              <a:t>p</a:t>
            </a:r>
            <a:r>
              <a:rPr lang="en-US" altLang="en-US" sz="2000" b="1" baseline="-25000">
                <a:latin typeface="Times New Roman" panose="02020603050405020304" pitchFamily="18" charset="0"/>
              </a:rPr>
              <a:t>n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4836" name="Text Box 24"/>
          <p:cNvSpPr txBox="1">
            <a:spLocks noChangeArrowheads="1"/>
          </p:cNvSpPr>
          <p:nvPr/>
        </p:nvSpPr>
        <p:spPr bwMode="auto">
          <a:xfrm>
            <a:off x="5943600" y="3733801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225153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0115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90116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90145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0146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0147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0148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0149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0150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0151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52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53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54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55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56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57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58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59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60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61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62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63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64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65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66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67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68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69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0170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71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0172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0173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0174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0175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0176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0177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0178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0179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0180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0181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0117" name="Text Box 43"/>
          <p:cNvSpPr txBox="1">
            <a:spLocks noChangeArrowheads="1"/>
          </p:cNvSpPr>
          <p:nvPr/>
        </p:nvSpPr>
        <p:spPr bwMode="auto">
          <a:xfrm>
            <a:off x="8131176" y="1752600"/>
            <a:ext cx="1774825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i=1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k= 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b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w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=2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=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 3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400" i="1">
                <a:solidFill>
                  <a:srgbClr val="FF0000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] </a:t>
            </a: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=0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k </a:t>
            </a:r>
            <a:r>
              <a:rPr lang="en-US" altLang="zh-CN" sz="2400"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>
                <a:ea typeface="SimSun" panose="02010600030101010101" pitchFamily="2" charset="-122"/>
              </a:rPr>
              <a:t> w</a:t>
            </a:r>
            <a:r>
              <a:rPr lang="en-US" altLang="zh-CN" sz="2400" baseline="-25000">
                <a:ea typeface="SimSun" panose="02010600030101010101" pitchFamily="2" charset="-122"/>
              </a:rPr>
              <a:t>i</a:t>
            </a:r>
            <a:r>
              <a:rPr lang="en-US" altLang="zh-CN" sz="2400">
                <a:ea typeface="SimSun" panose="02010600030101010101" pitchFamily="2" charset="-122"/>
              </a:rPr>
              <a:t>=0</a:t>
            </a:r>
          </a:p>
        </p:txBody>
      </p:sp>
      <p:sp>
        <p:nvSpPr>
          <p:cNvPr id="90118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19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0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1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2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0123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4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0125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0126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0127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0128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29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0130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baseline="30000">
                <a:solidFill>
                  <a:srgbClr val="FF0000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rgbClr val="FF0000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rgbClr val="FF0000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rgbClr val="FF0000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0131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0132" name="Text Box 58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0133" name="Text Box 59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0134" name="Text Box 60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0135" name="Text Box 61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0136" name="Text Box 62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0137" name="Rectangle 63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0138" name="Text Box 64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2033" name="Text Box 65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2034" name="Oval 66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2036" name="Oval 68"/>
          <p:cNvSpPr>
            <a:spLocks noChangeArrowheads="1"/>
          </p:cNvSpPr>
          <p:nvPr/>
        </p:nvSpPr>
        <p:spPr bwMode="auto">
          <a:xfrm>
            <a:off x="4760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0142" name="Oval 69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2038" name="Line 70"/>
          <p:cNvSpPr>
            <a:spLocks noChangeShapeType="1"/>
          </p:cNvSpPr>
          <p:nvPr/>
        </p:nvSpPr>
        <p:spPr bwMode="auto">
          <a:xfrm flipV="1">
            <a:off x="5334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44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Finding the Items (5)</a:t>
            </a:r>
          </a:p>
        </p:txBody>
      </p:sp>
    </p:spTree>
    <p:extLst>
      <p:ext uri="{BB962C8B-B14F-4D97-AF65-F5344CB8AC3E}">
        <p14:creationId xmlns:p14="http://schemas.microsoft.com/office/powerpoint/2010/main" val="248632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2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33" grpId="0" autoUpdateAnimBg="0"/>
      <p:bldP spid="212034" grpId="0" animBg="1"/>
      <p:bldP spid="212036" grpId="0" animBg="1"/>
      <p:bldP spid="2120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163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92164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92191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2192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2193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2194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2195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2196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2197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198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199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00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01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02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03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04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5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6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7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8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09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10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11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12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13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14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15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2216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17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2218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2219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2220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2221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2222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2223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2224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2225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2226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2227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2165" name="Text Box 44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66" name="Text Box 45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67" name="Text Box 46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68" name="Text Box 47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69" name="Text Box 48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2170" name="Text Box 49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71" name="Text Box 50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2172" name="Text Box 51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2173" name="Text Box 52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2174" name="Text Box 53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2175" name="Text Box 54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76" name="Text Box 55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2177" name="Text Box 56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n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2178" name="Text Box 57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2179" name="Text Box 60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2180" name="Text Box 61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2181" name="Text Box 62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2182" name="Text Box 63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2183" name="Text Box 64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2184" name="Rectangle 65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185" name="Text Box 66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2186" name="Text Box 67"/>
          <p:cNvSpPr txBox="1">
            <a:spLocks noChangeArrowheads="1"/>
          </p:cNvSpPr>
          <p:nvPr/>
        </p:nvSpPr>
        <p:spPr bwMode="auto">
          <a:xfrm>
            <a:off x="8131176" y="1752600"/>
            <a:ext cx="1774825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i=0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k= 0</a:t>
            </a: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ea typeface="SimSun" panose="02010600030101010101" pitchFamily="2" charset="-122"/>
            </a:endParaRPr>
          </a:p>
        </p:txBody>
      </p:sp>
      <p:sp>
        <p:nvSpPr>
          <p:cNvPr id="92187" name="Oval 68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2188" name="Oval 69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07942" name="Text Box 70"/>
          <p:cNvSpPr txBox="1">
            <a:spLocks noChangeArrowheads="1"/>
          </p:cNvSpPr>
          <p:nvPr/>
        </p:nvSpPr>
        <p:spPr bwMode="auto">
          <a:xfrm>
            <a:off x="8534400" y="3429000"/>
            <a:ext cx="1981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The optimal knapsack should contain {1, 2}</a:t>
            </a:r>
          </a:p>
        </p:txBody>
      </p:sp>
      <p:sp>
        <p:nvSpPr>
          <p:cNvPr id="92190" name="Rectangle 7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Finding the Items (6)</a:t>
            </a:r>
          </a:p>
        </p:txBody>
      </p:sp>
    </p:spTree>
    <p:extLst>
      <p:ext uri="{BB962C8B-B14F-4D97-AF65-F5344CB8AC3E}">
        <p14:creationId xmlns:p14="http://schemas.microsoft.com/office/powerpoint/2010/main" val="316803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4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4211" name="Text Box 4"/>
          <p:cNvSpPr txBox="1">
            <a:spLocks noChangeArrowheads="1"/>
          </p:cNvSpPr>
          <p:nvPr/>
        </p:nvSpPr>
        <p:spPr bwMode="auto">
          <a:xfrm>
            <a:off x="9067800" y="76201"/>
            <a:ext cx="1320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Items: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1: (2,3)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2: (3,4)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3: (4,5)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4: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grpSp>
        <p:nvGrpSpPr>
          <p:cNvPr id="94212" name="Group 5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94248" name="Text Box 6"/>
            <p:cNvSpPr txBox="1">
              <a:spLocks noChangeArrowheads="1"/>
            </p:cNvSpPr>
            <p:nvPr/>
          </p:nvSpPr>
          <p:spPr bwMode="auto">
            <a:xfrm>
              <a:off x="158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4249" name="Text Box 7"/>
            <p:cNvSpPr txBox="1">
              <a:spLocks noChangeArrowheads="1"/>
            </p:cNvSpPr>
            <p:nvPr/>
          </p:nvSpPr>
          <p:spPr bwMode="auto">
            <a:xfrm>
              <a:off x="1104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4250" name="Text Box 8"/>
            <p:cNvSpPr txBox="1">
              <a:spLocks noChangeArrowheads="1"/>
            </p:cNvSpPr>
            <p:nvPr/>
          </p:nvSpPr>
          <p:spPr bwMode="auto">
            <a:xfrm>
              <a:off x="1104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4251" name="Text Box 9"/>
            <p:cNvSpPr txBox="1">
              <a:spLocks noChangeArrowheads="1"/>
            </p:cNvSpPr>
            <p:nvPr/>
          </p:nvSpPr>
          <p:spPr bwMode="auto">
            <a:xfrm>
              <a:off x="1104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94252" name="Text Box 10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94253" name="Group 11"/>
            <p:cNvGrpSpPr>
              <a:grpSpLocks/>
            </p:cNvGrpSpPr>
            <p:nvPr/>
          </p:nvGrpSpPr>
          <p:grpSpPr bwMode="auto">
            <a:xfrm>
              <a:off x="652" y="768"/>
              <a:ext cx="3428" cy="1728"/>
              <a:chOff x="652" y="768"/>
              <a:chExt cx="3428" cy="1728"/>
            </a:xfrm>
          </p:grpSpPr>
          <p:sp>
            <p:nvSpPr>
              <p:cNvPr id="94254" name="Line 12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55" name="Line 13"/>
              <p:cNvSpPr>
                <a:spLocks noChangeShapeType="1"/>
              </p:cNvSpPr>
              <p:nvPr/>
            </p:nvSpPr>
            <p:spPr bwMode="auto">
              <a:xfrm>
                <a:off x="960" y="105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56" name="Line 14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57" name="Line 15"/>
              <p:cNvSpPr>
                <a:spLocks noChangeShapeType="1"/>
              </p:cNvSpPr>
              <p:nvPr/>
            </p:nvSpPr>
            <p:spPr bwMode="auto">
              <a:xfrm>
                <a:off x="1968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58" name="Line 16"/>
              <p:cNvSpPr>
                <a:spLocks noChangeShapeType="1"/>
              </p:cNvSpPr>
              <p:nvPr/>
            </p:nvSpPr>
            <p:spPr bwMode="auto">
              <a:xfrm>
                <a:off x="2496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59" name="Line 17"/>
              <p:cNvSpPr>
                <a:spLocks noChangeShapeType="1"/>
              </p:cNvSpPr>
              <p:nvPr/>
            </p:nvSpPr>
            <p:spPr bwMode="auto">
              <a:xfrm>
                <a:off x="3024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60" name="Line 18"/>
              <p:cNvSpPr>
                <a:spLocks noChangeShapeType="1"/>
              </p:cNvSpPr>
              <p:nvPr/>
            </p:nvSpPr>
            <p:spPr bwMode="auto">
              <a:xfrm>
                <a:off x="3552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61" name="Text Box 19"/>
              <p:cNvSpPr txBox="1">
                <a:spLocks noChangeArrowheads="1"/>
              </p:cNvSpPr>
              <p:nvPr/>
            </p:nvSpPr>
            <p:spPr bwMode="auto">
              <a:xfrm>
                <a:off x="110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2" name="Text Box 20"/>
              <p:cNvSpPr txBox="1">
                <a:spLocks noChangeArrowheads="1"/>
              </p:cNvSpPr>
              <p:nvPr/>
            </p:nvSpPr>
            <p:spPr bwMode="auto">
              <a:xfrm>
                <a:off x="1584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3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4" name="Text Box 22"/>
              <p:cNvSpPr txBox="1">
                <a:spLocks noChangeArrowheads="1"/>
              </p:cNvSpPr>
              <p:nvPr/>
            </p:nvSpPr>
            <p:spPr bwMode="auto">
              <a:xfrm>
                <a:off x="2640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5" name="Text Box 23"/>
              <p:cNvSpPr txBox="1">
                <a:spLocks noChangeArrowheads="1"/>
              </p:cNvSpPr>
              <p:nvPr/>
            </p:nvSpPr>
            <p:spPr bwMode="auto">
              <a:xfrm>
                <a:off x="3696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6" name="Text Box 24"/>
              <p:cNvSpPr txBox="1">
                <a:spLocks noChangeArrowheads="1"/>
              </p:cNvSpPr>
              <p:nvPr/>
            </p:nvSpPr>
            <p:spPr bwMode="auto">
              <a:xfrm>
                <a:off x="3168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67" name="Line 25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68" name="Line 26"/>
              <p:cNvSpPr>
                <a:spLocks noChangeShapeType="1"/>
              </p:cNvSpPr>
              <p:nvPr/>
            </p:nvSpPr>
            <p:spPr bwMode="auto">
              <a:xfrm>
                <a:off x="960" y="1344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69" name="Line 27"/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70" name="Line 28"/>
              <p:cNvSpPr>
                <a:spLocks noChangeShapeType="1"/>
              </p:cNvSpPr>
              <p:nvPr/>
            </p:nvSpPr>
            <p:spPr bwMode="auto">
              <a:xfrm>
                <a:off x="960" y="1920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71" name="Line 29"/>
              <p:cNvSpPr>
                <a:spLocks noChangeShapeType="1"/>
              </p:cNvSpPr>
              <p:nvPr/>
            </p:nvSpPr>
            <p:spPr bwMode="auto">
              <a:xfrm>
                <a:off x="960" y="2208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72" name="Line 30"/>
              <p:cNvSpPr>
                <a:spLocks noChangeShapeType="1"/>
              </p:cNvSpPr>
              <p:nvPr/>
            </p:nvSpPr>
            <p:spPr bwMode="auto">
              <a:xfrm>
                <a:off x="960" y="2496"/>
                <a:ext cx="31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94273" name="Text Box 31"/>
              <p:cNvSpPr txBox="1">
                <a:spLocks noChangeArrowheads="1"/>
              </p:cNvSpPr>
              <p:nvPr/>
            </p:nvSpPr>
            <p:spPr bwMode="auto">
              <a:xfrm>
                <a:off x="652" y="10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74" name="Text Box 32"/>
              <p:cNvSpPr txBox="1">
                <a:spLocks noChangeArrowheads="1"/>
              </p:cNvSpPr>
              <p:nvPr/>
            </p:nvSpPr>
            <p:spPr bwMode="auto">
              <a:xfrm>
                <a:off x="652" y="134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4275" name="Text Box 33"/>
              <p:cNvSpPr txBox="1">
                <a:spLocks noChangeArrowheads="1"/>
              </p:cNvSpPr>
              <p:nvPr/>
            </p:nvSpPr>
            <p:spPr bwMode="auto">
              <a:xfrm>
                <a:off x="652" y="163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4276" name="Text Box 34"/>
              <p:cNvSpPr txBox="1">
                <a:spLocks noChangeArrowheads="1"/>
              </p:cNvSpPr>
              <p:nvPr/>
            </p:nvSpPr>
            <p:spPr bwMode="auto">
              <a:xfrm>
                <a:off x="652" y="192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4277" name="Text Box 35"/>
              <p:cNvSpPr txBox="1">
                <a:spLocks noChangeArrowheads="1"/>
              </p:cNvSpPr>
              <p:nvPr/>
            </p:nvSpPr>
            <p:spPr bwMode="auto">
              <a:xfrm>
                <a:off x="3168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4278" name="Text Box 36"/>
              <p:cNvSpPr txBox="1">
                <a:spLocks noChangeArrowheads="1"/>
              </p:cNvSpPr>
              <p:nvPr/>
            </p:nvSpPr>
            <p:spPr bwMode="auto">
              <a:xfrm>
                <a:off x="3696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94279" name="Text Box 37"/>
              <p:cNvSpPr txBox="1">
                <a:spLocks noChangeArrowheads="1"/>
              </p:cNvSpPr>
              <p:nvPr/>
            </p:nvSpPr>
            <p:spPr bwMode="auto">
              <a:xfrm>
                <a:off x="110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94280" name="Text Box 38"/>
              <p:cNvSpPr txBox="1">
                <a:spLocks noChangeArrowheads="1"/>
              </p:cNvSpPr>
              <p:nvPr/>
            </p:nvSpPr>
            <p:spPr bwMode="auto">
              <a:xfrm>
                <a:off x="1584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94281" name="Text Box 39"/>
              <p:cNvSpPr txBox="1">
                <a:spLocks noChangeArrowheads="1"/>
              </p:cNvSpPr>
              <p:nvPr/>
            </p:nvSpPr>
            <p:spPr bwMode="auto">
              <a:xfrm>
                <a:off x="2112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94282" name="Text Box 40"/>
              <p:cNvSpPr txBox="1">
                <a:spLocks noChangeArrowheads="1"/>
              </p:cNvSpPr>
              <p:nvPr/>
            </p:nvSpPr>
            <p:spPr bwMode="auto">
              <a:xfrm>
                <a:off x="2640" y="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94283" name="Text Box 41"/>
              <p:cNvSpPr txBox="1">
                <a:spLocks noChangeArrowheads="1"/>
              </p:cNvSpPr>
              <p:nvPr/>
            </p:nvSpPr>
            <p:spPr bwMode="auto">
              <a:xfrm>
                <a:off x="652" y="220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94284" name="Text Box 42"/>
              <p:cNvSpPr txBox="1">
                <a:spLocks noChangeArrowheads="1"/>
              </p:cNvSpPr>
              <p:nvPr/>
            </p:nvSpPr>
            <p:spPr bwMode="auto">
              <a:xfrm>
                <a:off x="662" y="76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Monotype Sorts"/>
                  <a:buChar char="u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»"/>
                  <a:defRPr sz="240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v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100000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ea typeface="SimSun" panose="02010600030101010101" pitchFamily="2" charset="-122"/>
                  </a:rPr>
                  <a:t>i\W</a:t>
                </a:r>
              </a:p>
            </p:txBody>
          </p:sp>
        </p:grpSp>
      </p:grpSp>
      <p:sp>
        <p:nvSpPr>
          <p:cNvPr id="94213" name="Text Box 43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4" name="Text Box 44"/>
          <p:cNvSpPr txBox="1">
            <a:spLocks noChangeArrowheads="1"/>
          </p:cNvSpPr>
          <p:nvPr/>
        </p:nvSpPr>
        <p:spPr bwMode="auto">
          <a:xfrm>
            <a:off x="57150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5" name="Text Box 45"/>
          <p:cNvSpPr txBox="1">
            <a:spLocks noChangeArrowheads="1"/>
          </p:cNvSpPr>
          <p:nvPr/>
        </p:nvSpPr>
        <p:spPr bwMode="auto">
          <a:xfrm>
            <a:off x="65532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6" name="Text Box 46"/>
          <p:cNvSpPr txBox="1">
            <a:spLocks noChangeArrowheads="1"/>
          </p:cNvSpPr>
          <p:nvPr/>
        </p:nvSpPr>
        <p:spPr bwMode="auto">
          <a:xfrm>
            <a:off x="73914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7" name="Text Box 47"/>
          <p:cNvSpPr txBox="1">
            <a:spLocks noChangeArrowheads="1"/>
          </p:cNvSpPr>
          <p:nvPr/>
        </p:nvSpPr>
        <p:spPr bwMode="auto">
          <a:xfrm>
            <a:off x="4038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4218" name="Text Box 48"/>
          <p:cNvSpPr txBox="1">
            <a:spLocks noChangeArrowheads="1"/>
          </p:cNvSpPr>
          <p:nvPr/>
        </p:nvSpPr>
        <p:spPr bwMode="auto">
          <a:xfrm>
            <a:off x="4876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19" name="Text Box 49"/>
          <p:cNvSpPr txBox="1">
            <a:spLocks noChangeArrowheads="1"/>
          </p:cNvSpPr>
          <p:nvPr/>
        </p:nvSpPr>
        <p:spPr bwMode="auto">
          <a:xfrm>
            <a:off x="5715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4220" name="Text Box 50"/>
          <p:cNvSpPr txBox="1">
            <a:spLocks noChangeArrowheads="1"/>
          </p:cNvSpPr>
          <p:nvPr/>
        </p:nvSpPr>
        <p:spPr bwMode="auto">
          <a:xfrm>
            <a:off x="65532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4221" name="Text Box 51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4222" name="Text Box 52"/>
          <p:cNvSpPr txBox="1">
            <a:spLocks noChangeArrowheads="1"/>
          </p:cNvSpPr>
          <p:nvPr/>
        </p:nvSpPr>
        <p:spPr bwMode="auto">
          <a:xfrm>
            <a:off x="4038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4223" name="Text Box 53"/>
          <p:cNvSpPr txBox="1">
            <a:spLocks noChangeArrowheads="1"/>
          </p:cNvSpPr>
          <p:nvPr/>
        </p:nvSpPr>
        <p:spPr bwMode="auto">
          <a:xfrm>
            <a:off x="48768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24" name="Text Box 54"/>
          <p:cNvSpPr txBox="1">
            <a:spLocks noChangeArrowheads="1"/>
          </p:cNvSpPr>
          <p:nvPr/>
        </p:nvSpPr>
        <p:spPr bwMode="auto">
          <a:xfrm>
            <a:off x="57150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4225" name="Text Box 55"/>
          <p:cNvSpPr txBox="1">
            <a:spLocks noChangeArrowheads="1"/>
          </p:cNvSpPr>
          <p:nvPr/>
        </p:nvSpPr>
        <p:spPr bwMode="auto">
          <a:xfrm>
            <a:off x="3276600" y="4556125"/>
            <a:ext cx="69342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i=n, k=W</a:t>
            </a:r>
          </a:p>
          <a:p>
            <a:pPr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ea typeface="SimSun" panose="02010600030101010101" pitchFamily="2" charset="-122"/>
              </a:rPr>
              <a:t>while i,k &gt; 0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if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V[i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2000" i="1">
                <a:solidFill>
                  <a:schemeClr val="tx1"/>
                </a:solidFill>
                <a:ea typeface="SimSun" panose="02010600030101010101" pitchFamily="2" charset="-122"/>
              </a:rPr>
              <a:t>1,k</a:t>
            </a:r>
            <a:r>
              <a:rPr kumimoji="1" lang="en-US" altLang="zh-CN" sz="2000">
                <a:solidFill>
                  <a:schemeClr val="tx1"/>
                </a:solidFill>
                <a:ea typeface="SimSun" panose="02010600030101010101" pitchFamily="2" charset="-122"/>
              </a:rPr>
              <a:t>] then 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accent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mark the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n</a:t>
            </a:r>
            <a:r>
              <a:rPr kumimoji="1" lang="en-US" altLang="zh-CN" sz="1800" baseline="30000">
                <a:solidFill>
                  <a:schemeClr val="tx1"/>
                </a:solidFill>
                <a:ea typeface="SimSun" panose="02010600030101010101" pitchFamily="2" charset="-122"/>
              </a:rPr>
              <a:t>th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item as in the knapsack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70000"/>
              <a:buFont typeface="Monotype Sorts"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	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,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 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k-w</a:t>
            </a:r>
            <a:r>
              <a:rPr kumimoji="1" lang="en-US" altLang="zh-CN" sz="1800" i="1" baseline="-25000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endParaRPr kumimoji="1" lang="en-US" altLang="zh-CN" sz="2000">
              <a:solidFill>
                <a:schemeClr val="tx1"/>
              </a:solidFill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else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	i </a:t>
            </a:r>
            <a:r>
              <a:rPr kumimoji="1" lang="en-US" altLang="zh-CN" sz="1800">
                <a:solidFill>
                  <a:schemeClr val="tx1"/>
                </a:solidFill>
                <a:ea typeface="SimSun" panose="02010600030101010101" pitchFamily="2" charset="-122"/>
              </a:rPr>
              <a:t>= 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i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  <a:sym typeface="Symbol" panose="05050102010706020507" pitchFamily="18" charset="2"/>
              </a:rPr>
              <a:t></a:t>
            </a:r>
            <a:r>
              <a:rPr kumimoji="1" lang="en-US" altLang="zh-CN" sz="1800" i="1">
                <a:solidFill>
                  <a:schemeClr val="tx1"/>
                </a:solidFill>
                <a:ea typeface="SimSun" panose="02010600030101010101" pitchFamily="2" charset="-122"/>
              </a:rPr>
              <a:t>1</a:t>
            </a:r>
            <a:endParaRPr kumimoji="1" lang="en-US" altLang="zh-CN" sz="1800" i="1" baseline="-25000">
              <a:solidFill>
                <a:schemeClr val="tx1"/>
              </a:solidFill>
              <a:ea typeface="SimSun" panose="02010600030101010101" pitchFamily="2" charset="-122"/>
            </a:endParaRPr>
          </a:p>
        </p:txBody>
      </p:sp>
      <p:sp>
        <p:nvSpPr>
          <p:cNvPr id="94226" name="Text Box 56"/>
          <p:cNvSpPr txBox="1">
            <a:spLocks noChangeArrowheads="1"/>
          </p:cNvSpPr>
          <p:nvPr/>
        </p:nvSpPr>
        <p:spPr bwMode="auto">
          <a:xfrm>
            <a:off x="65532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4227" name="Text Box 57"/>
          <p:cNvSpPr txBox="1">
            <a:spLocks noChangeArrowheads="1"/>
          </p:cNvSpPr>
          <p:nvPr/>
        </p:nvSpPr>
        <p:spPr bwMode="auto">
          <a:xfrm>
            <a:off x="73914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94228" name="Text Box 58"/>
          <p:cNvSpPr txBox="1">
            <a:spLocks noChangeArrowheads="1"/>
          </p:cNvSpPr>
          <p:nvPr/>
        </p:nvSpPr>
        <p:spPr bwMode="auto">
          <a:xfrm>
            <a:off x="4038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94229" name="Text Box 59"/>
          <p:cNvSpPr txBox="1">
            <a:spLocks noChangeArrowheads="1"/>
          </p:cNvSpPr>
          <p:nvPr/>
        </p:nvSpPr>
        <p:spPr bwMode="auto">
          <a:xfrm>
            <a:off x="48768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94230" name="Text Box 60"/>
          <p:cNvSpPr txBox="1">
            <a:spLocks noChangeArrowheads="1"/>
          </p:cNvSpPr>
          <p:nvPr/>
        </p:nvSpPr>
        <p:spPr bwMode="auto">
          <a:xfrm>
            <a:off x="57150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94231" name="Text Box 61"/>
          <p:cNvSpPr txBox="1">
            <a:spLocks noChangeArrowheads="1"/>
          </p:cNvSpPr>
          <p:nvPr/>
        </p:nvSpPr>
        <p:spPr bwMode="auto">
          <a:xfrm>
            <a:off x="65532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94232" name="Rectangle 62"/>
          <p:cNvSpPr>
            <a:spLocks noChangeArrowheads="1"/>
          </p:cNvSpPr>
          <p:nvPr/>
        </p:nvSpPr>
        <p:spPr bwMode="auto">
          <a:xfrm>
            <a:off x="8763000" y="533400"/>
            <a:ext cx="16764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94233" name="Text Box 63"/>
          <p:cNvSpPr txBox="1">
            <a:spLocks noChangeArrowheads="1"/>
          </p:cNvSpPr>
          <p:nvPr/>
        </p:nvSpPr>
        <p:spPr bwMode="auto">
          <a:xfrm>
            <a:off x="7391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4083" name="Text Box 67"/>
          <p:cNvSpPr txBox="1">
            <a:spLocks noChangeArrowheads="1"/>
          </p:cNvSpPr>
          <p:nvPr/>
        </p:nvSpPr>
        <p:spPr bwMode="auto">
          <a:xfrm>
            <a:off x="8534400" y="3429000"/>
            <a:ext cx="1981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The optimal knapsack should contain {1, 2}</a:t>
            </a:r>
          </a:p>
        </p:txBody>
      </p:sp>
      <p:sp>
        <p:nvSpPr>
          <p:cNvPr id="214086" name="Line 70"/>
          <p:cNvSpPr>
            <a:spLocks noChangeShapeType="1"/>
          </p:cNvSpPr>
          <p:nvPr/>
        </p:nvSpPr>
        <p:spPr bwMode="auto">
          <a:xfrm flipV="1">
            <a:off x="7772400" y="37338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87" name="Oval 71"/>
          <p:cNvSpPr>
            <a:spLocks noChangeArrowheads="1"/>
          </p:cNvSpPr>
          <p:nvPr/>
        </p:nvSpPr>
        <p:spPr bwMode="auto">
          <a:xfrm>
            <a:off x="7283450" y="34813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88" name="Line 72"/>
          <p:cNvSpPr>
            <a:spLocks noChangeShapeType="1"/>
          </p:cNvSpPr>
          <p:nvPr/>
        </p:nvSpPr>
        <p:spPr bwMode="auto">
          <a:xfrm flipV="1">
            <a:off x="7772400" y="32766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89" name="Oval 73"/>
          <p:cNvSpPr>
            <a:spLocks noChangeArrowheads="1"/>
          </p:cNvSpPr>
          <p:nvPr/>
        </p:nvSpPr>
        <p:spPr bwMode="auto">
          <a:xfrm>
            <a:off x="7283450" y="30162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0" name="Text Box 74"/>
          <p:cNvSpPr txBox="1">
            <a:spLocks noChangeArrowheads="1"/>
          </p:cNvSpPr>
          <p:nvPr/>
        </p:nvSpPr>
        <p:spPr bwMode="auto">
          <a:xfrm>
            <a:off x="7391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7</a:t>
            </a:r>
          </a:p>
        </p:txBody>
      </p:sp>
      <p:sp>
        <p:nvSpPr>
          <p:cNvPr id="214091" name="Oval 75"/>
          <p:cNvSpPr>
            <a:spLocks noChangeArrowheads="1"/>
          </p:cNvSpPr>
          <p:nvPr/>
        </p:nvSpPr>
        <p:spPr bwMode="auto">
          <a:xfrm>
            <a:off x="2490788" y="30480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2" name="Line 76"/>
          <p:cNvSpPr>
            <a:spLocks noChangeShapeType="1"/>
          </p:cNvSpPr>
          <p:nvPr/>
        </p:nvSpPr>
        <p:spPr bwMode="auto">
          <a:xfrm flipH="1" flipV="1">
            <a:off x="5181600" y="2819400"/>
            <a:ext cx="2209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4093" name="Oval 77"/>
          <p:cNvSpPr>
            <a:spLocks noChangeArrowheads="1"/>
          </p:cNvSpPr>
          <p:nvPr/>
        </p:nvSpPr>
        <p:spPr bwMode="auto">
          <a:xfrm>
            <a:off x="7283450" y="2559050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4" name="Text Box 78"/>
          <p:cNvSpPr txBox="1">
            <a:spLocks noChangeArrowheads="1"/>
          </p:cNvSpPr>
          <p:nvPr/>
        </p:nvSpPr>
        <p:spPr bwMode="auto">
          <a:xfrm>
            <a:off x="48768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214095" name="Oval 79"/>
          <p:cNvSpPr>
            <a:spLocks noChangeArrowheads="1"/>
          </p:cNvSpPr>
          <p:nvPr/>
        </p:nvSpPr>
        <p:spPr bwMode="auto">
          <a:xfrm>
            <a:off x="2490788" y="2590800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6" name="Oval 80"/>
          <p:cNvSpPr>
            <a:spLocks noChangeArrowheads="1"/>
          </p:cNvSpPr>
          <p:nvPr/>
        </p:nvSpPr>
        <p:spPr bwMode="auto">
          <a:xfrm>
            <a:off x="4760913" y="2109788"/>
            <a:ext cx="533400" cy="990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6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4097" name="Line 81"/>
          <p:cNvSpPr>
            <a:spLocks noChangeShapeType="1"/>
          </p:cNvSpPr>
          <p:nvPr/>
        </p:nvSpPr>
        <p:spPr bwMode="auto">
          <a:xfrm flipV="1">
            <a:off x="5334000" y="2362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4247" name="Rectangle 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Finding the Items (7)</a:t>
            </a:r>
          </a:p>
        </p:txBody>
      </p:sp>
    </p:spTree>
    <p:extLst>
      <p:ext uri="{BB962C8B-B14F-4D97-AF65-F5344CB8AC3E}">
        <p14:creationId xmlns:p14="http://schemas.microsoft.com/office/powerpoint/2010/main" val="10475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4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4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4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83" grpId="0" autoUpdateAnimBg="0"/>
      <p:bldP spid="214086" grpId="0" animBg="1"/>
      <p:bldP spid="214087" grpId="0" animBg="1"/>
      <p:bldP spid="214088" grpId="0" animBg="1"/>
      <p:bldP spid="214089" grpId="0" animBg="1"/>
      <p:bldP spid="214090" grpId="0" autoUpdateAnimBg="0"/>
      <p:bldP spid="214091" grpId="0" animBg="1"/>
      <p:bldP spid="214092" grpId="0" animBg="1"/>
      <p:bldP spid="214093" grpId="0" animBg="1"/>
      <p:bldP spid="214094" grpId="0" autoUpdateAnimBg="0"/>
      <p:bldP spid="214095" grpId="0" animBg="1"/>
      <p:bldP spid="214096" grpId="0" animBg="1"/>
      <p:bldP spid="21409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0170" y="2926391"/>
            <a:ext cx="35541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9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5803"/>
            <a:ext cx="9635320" cy="216475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09440" y="327547"/>
            <a:ext cx="9021164" cy="125559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rebuchet MS" panose="020B0603020202020204" pitchFamily="34" charset="0"/>
              </a:rPr>
              <a:t>For Solving Knapsack problem using dynamic programming we will create recurrence relation as:</a:t>
            </a:r>
            <a:endParaRPr lang="en-IN" sz="2400" dirty="0">
              <a:latin typeface="Trebuchet MS" panose="020B0603020202020204" pitchFamily="34" charset="0"/>
            </a:endParaRP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302536" y="4560637"/>
            <a:ext cx="9021164" cy="125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 smtClean="0">
                <a:latin typeface="Trebuchet MS" panose="020B0603020202020204" pitchFamily="34" charset="0"/>
              </a:rPr>
              <a:t>Initially,Table [0,j] = 0 as well as table [i,0] = 0 when j&gt;=0 and </a:t>
            </a:r>
            <a:r>
              <a:rPr lang="en-IN" sz="2400" dirty="0" err="1" smtClean="0">
                <a:latin typeface="Trebuchet MS" panose="020B0603020202020204" pitchFamily="34" charset="0"/>
              </a:rPr>
              <a:t>i</a:t>
            </a:r>
            <a:r>
              <a:rPr lang="en-IN" sz="2400" dirty="0" smtClean="0">
                <a:latin typeface="Trebuchet MS" panose="020B0603020202020204" pitchFamily="34" charset="0"/>
              </a:rPr>
              <a:t>&gt;=0.</a:t>
            </a:r>
            <a:endParaRPr lang="en-IN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29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385" y="-4552"/>
            <a:ext cx="8596668" cy="1320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 smtClean="0"/>
              <a:t>Algorithm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05218"/>
            <a:ext cx="12192001" cy="607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0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428750"/>
            <a:ext cx="7772400" cy="31242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/>
              <a:buNone/>
            </a:pPr>
            <a:r>
              <a:rPr lang="en-US" altLang="zh-CN" sz="2400">
                <a:ea typeface="SimSun" panose="02010600030101010101" pitchFamily="2" charset="-122"/>
              </a:rPr>
              <a:t>for w = 0 to W</a:t>
            </a:r>
          </a:p>
          <a:p>
            <a:pPr>
              <a:buFont typeface="Monotype Sorts"/>
              <a:buNone/>
            </a:pPr>
            <a:r>
              <a:rPr lang="en-US" altLang="zh-CN" sz="2400">
                <a:ea typeface="SimSun" panose="02010600030101010101" pitchFamily="2" charset="-122"/>
              </a:rPr>
              <a:t>	V[0,w] = 0</a:t>
            </a:r>
          </a:p>
          <a:p>
            <a:pPr>
              <a:buFont typeface="Monotype Sorts"/>
              <a:buNone/>
            </a:pPr>
            <a:r>
              <a:rPr lang="en-US" altLang="zh-CN" sz="2400">
                <a:ea typeface="SimSun" panose="02010600030101010101" pitchFamily="2" charset="-122"/>
              </a:rPr>
              <a:t>for i = 1 to n</a:t>
            </a:r>
          </a:p>
          <a:p>
            <a:pPr>
              <a:buFont typeface="Monotype Sorts"/>
              <a:buNone/>
            </a:pPr>
            <a:r>
              <a:rPr lang="en-US" altLang="zh-CN" sz="2400">
                <a:ea typeface="SimSun" panose="02010600030101010101" pitchFamily="2" charset="-122"/>
              </a:rPr>
              <a:t>	V[i,0] = 0</a:t>
            </a:r>
          </a:p>
          <a:p>
            <a:pPr>
              <a:buFont typeface="Monotype Sorts"/>
              <a:buNone/>
            </a:pPr>
            <a:r>
              <a:rPr lang="en-US" altLang="zh-CN" sz="2400">
                <a:ea typeface="SimSun" panose="02010600030101010101" pitchFamily="2" charset="-122"/>
              </a:rPr>
              <a:t>for i = 1 to n</a:t>
            </a:r>
          </a:p>
          <a:p>
            <a:pPr>
              <a:buFont typeface="Monotype Sorts"/>
              <a:buNone/>
            </a:pPr>
            <a:r>
              <a:rPr lang="en-US" altLang="zh-CN" sz="2400">
                <a:ea typeface="SimSun" panose="02010600030101010101" pitchFamily="2" charset="-122"/>
              </a:rPr>
              <a:t>	for w = 0 to W</a:t>
            </a:r>
          </a:p>
          <a:p>
            <a:pPr>
              <a:buFont typeface="Monotype Sorts"/>
              <a:buNone/>
            </a:pPr>
            <a:r>
              <a:rPr lang="en-US" altLang="zh-CN" sz="2400">
                <a:ea typeface="SimSun" panose="02010600030101010101" pitchFamily="2" charset="-122"/>
              </a:rPr>
              <a:t>		&lt; the rest of the code &gt;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803526" y="4572000"/>
            <a:ext cx="7216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hlink"/>
                </a:solidFill>
                <a:ea typeface="SimSun" panose="02010600030101010101" pitchFamily="2" charset="-122"/>
              </a:rPr>
              <a:t>What is the running time of this algorithm?</a:t>
            </a:r>
            <a:endParaRPr lang="en-US" altLang="zh-CN" sz="240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5775325" y="152400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>
                <a:solidFill>
                  <a:schemeClr val="hlink"/>
                </a:solidFill>
                <a:ea typeface="SimSun" panose="02010600030101010101" pitchFamily="2" charset="-122"/>
              </a:rPr>
              <a:t>O(W)</a:t>
            </a:r>
            <a:endParaRPr lang="en-US" altLang="zh-CN" sz="320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6324600" y="3638550"/>
            <a:ext cx="1085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i="1">
                <a:solidFill>
                  <a:schemeClr val="hlink"/>
                </a:solidFill>
                <a:ea typeface="SimSun" panose="02010600030101010101" pitchFamily="2" charset="-122"/>
              </a:rPr>
              <a:t>O(W)</a:t>
            </a:r>
            <a:endParaRPr lang="en-US" altLang="zh-CN" sz="3200">
              <a:solidFill>
                <a:schemeClr val="hlink"/>
              </a:solidFill>
              <a:ea typeface="SimSun" panose="02010600030101010101" pitchFamily="2" charset="-12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5867401" y="3028950"/>
            <a:ext cx="2601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hlink"/>
                </a:solidFill>
                <a:ea typeface="SimSun" panose="02010600030101010101" pitchFamily="2" charset="-122"/>
              </a:rPr>
              <a:t>Repeat </a:t>
            </a:r>
            <a:r>
              <a:rPr lang="en-US" altLang="zh-CN" sz="3200" i="1">
                <a:solidFill>
                  <a:schemeClr val="hlink"/>
                </a:solidFill>
                <a:ea typeface="SimSun" panose="02010600030101010101" pitchFamily="2" charset="-122"/>
              </a:rPr>
              <a:t>n</a:t>
            </a:r>
            <a:r>
              <a:rPr lang="en-US" altLang="zh-CN" sz="3200">
                <a:solidFill>
                  <a:schemeClr val="hlink"/>
                </a:solidFill>
                <a:ea typeface="SimSun" panose="02010600030101010101" pitchFamily="2" charset="-122"/>
              </a:rPr>
              <a:t> times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971800" y="5238750"/>
            <a:ext cx="153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chemeClr val="hlink"/>
                </a:solidFill>
                <a:ea typeface="SimSun" panose="02010600030101010101" pitchFamily="2" charset="-122"/>
              </a:rPr>
              <a:t>O(n*W)</a:t>
            </a:r>
          </a:p>
        </p:txBody>
      </p:sp>
      <p:sp>
        <p:nvSpPr>
          <p:cNvPr id="3687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369661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utoUpdateAnimBg="0"/>
      <p:bldP spid="118789" grpId="0" autoUpdateAnimBg="0"/>
      <p:bldP spid="118790" grpId="0" autoUpdateAnimBg="0"/>
      <p:bldP spid="118791" grpId="0" autoUpdateAnimBg="0"/>
      <p:bldP spid="1187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7"/>
          <p:cNvSpPr txBox="1">
            <a:spLocks noChangeArrowheads="1"/>
          </p:cNvSpPr>
          <p:nvPr/>
        </p:nvSpPr>
        <p:spPr bwMode="auto">
          <a:xfrm>
            <a:off x="3184525" y="2006600"/>
            <a:ext cx="582295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hlink"/>
                </a:solidFill>
                <a:ea typeface="SimSun" panose="02010600030101010101" pitchFamily="2" charset="-122"/>
              </a:rPr>
              <a:t>Let’s run our algorithm on the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hlink"/>
                </a:solidFill>
                <a:ea typeface="SimSun" panose="02010600030101010101" pitchFamily="2" charset="-122"/>
              </a:rPr>
              <a:t>following data: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SimSun" panose="02010600030101010101" pitchFamily="2" charset="-122"/>
              </a:rPr>
              <a:t>n = 4 (# of elements)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SimSun" panose="02010600030101010101" pitchFamily="2" charset="-122"/>
              </a:rPr>
              <a:t>W = 5 (max weight)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SimSun" panose="02010600030101010101" pitchFamily="2" charset="-122"/>
              </a:rPr>
              <a:t>Elements (weight, benefit):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>
                <a:ea typeface="SimSun" panose="02010600030101010101" pitchFamily="2" charset="-122"/>
              </a:rPr>
              <a:t>(2,3), (3,4), (4,5), (5,6)</a:t>
            </a:r>
            <a:endParaRPr lang="en-US" altLang="zh-CN" sz="2400">
              <a:ea typeface="SimSun" panose="02010600030101010101" pitchFamily="2" charset="-122"/>
            </a:endParaRPr>
          </a:p>
        </p:txBody>
      </p:sp>
      <p:sp>
        <p:nvSpPr>
          <p:cNvPr id="38915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53406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121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3" name="Text Box 138"/>
          <p:cNvSpPr txBox="1">
            <a:spLocks noChangeArrowheads="1"/>
          </p:cNvSpPr>
          <p:nvPr/>
        </p:nvSpPr>
        <p:spPr bwMode="auto">
          <a:xfrm>
            <a:off x="3276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for w = 0 to W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V[0,w] = 0</a:t>
            </a:r>
          </a:p>
        </p:txBody>
      </p:sp>
      <p:sp>
        <p:nvSpPr>
          <p:cNvPr id="40964" name="Line 151"/>
          <p:cNvSpPr>
            <a:spLocks noChangeShapeType="1"/>
          </p:cNvSpPr>
          <p:nvPr/>
        </p:nvSpPr>
        <p:spPr bwMode="auto">
          <a:xfrm>
            <a:off x="3048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5" name="Line 152"/>
          <p:cNvSpPr>
            <a:spLocks noChangeShapeType="1"/>
          </p:cNvSpPr>
          <p:nvPr/>
        </p:nvSpPr>
        <p:spPr bwMode="auto">
          <a:xfrm>
            <a:off x="3048000" y="2133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6" name="Line 160"/>
          <p:cNvSpPr>
            <a:spLocks noChangeShapeType="1"/>
          </p:cNvSpPr>
          <p:nvPr/>
        </p:nvSpPr>
        <p:spPr bwMode="auto">
          <a:xfrm>
            <a:off x="3810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7" name="Line 161"/>
          <p:cNvSpPr>
            <a:spLocks noChangeShapeType="1"/>
          </p:cNvSpPr>
          <p:nvPr/>
        </p:nvSpPr>
        <p:spPr bwMode="auto">
          <a:xfrm>
            <a:off x="46482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8" name="Line 162"/>
          <p:cNvSpPr>
            <a:spLocks noChangeShapeType="1"/>
          </p:cNvSpPr>
          <p:nvPr/>
        </p:nvSpPr>
        <p:spPr bwMode="auto">
          <a:xfrm>
            <a:off x="54864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9" name="Line 163"/>
          <p:cNvSpPr>
            <a:spLocks noChangeShapeType="1"/>
          </p:cNvSpPr>
          <p:nvPr/>
        </p:nvSpPr>
        <p:spPr bwMode="auto">
          <a:xfrm>
            <a:off x="63246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0" name="Line 164"/>
          <p:cNvSpPr>
            <a:spLocks noChangeShapeType="1"/>
          </p:cNvSpPr>
          <p:nvPr/>
        </p:nvSpPr>
        <p:spPr bwMode="auto">
          <a:xfrm>
            <a:off x="71628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0997" name="Text Box 165"/>
          <p:cNvSpPr txBox="1">
            <a:spLocks noChangeArrowheads="1"/>
          </p:cNvSpPr>
          <p:nvPr/>
        </p:nvSpPr>
        <p:spPr bwMode="auto">
          <a:xfrm>
            <a:off x="3276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0998" name="Text Box 166"/>
          <p:cNvSpPr txBox="1">
            <a:spLocks noChangeArrowheads="1"/>
          </p:cNvSpPr>
          <p:nvPr/>
        </p:nvSpPr>
        <p:spPr bwMode="auto">
          <a:xfrm>
            <a:off x="40386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0999" name="Text Box 167"/>
          <p:cNvSpPr txBox="1">
            <a:spLocks noChangeArrowheads="1"/>
          </p:cNvSpPr>
          <p:nvPr/>
        </p:nvSpPr>
        <p:spPr bwMode="auto">
          <a:xfrm>
            <a:off x="48768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0" name="Text Box 168"/>
          <p:cNvSpPr txBox="1">
            <a:spLocks noChangeArrowheads="1"/>
          </p:cNvSpPr>
          <p:nvPr/>
        </p:nvSpPr>
        <p:spPr bwMode="auto">
          <a:xfrm>
            <a:off x="57150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2" name="Text Box 170"/>
          <p:cNvSpPr txBox="1">
            <a:spLocks noChangeArrowheads="1"/>
          </p:cNvSpPr>
          <p:nvPr/>
        </p:nvSpPr>
        <p:spPr bwMode="auto">
          <a:xfrm>
            <a:off x="73914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21003" name="Text Box 171"/>
          <p:cNvSpPr txBox="1">
            <a:spLocks noChangeArrowheads="1"/>
          </p:cNvSpPr>
          <p:nvPr/>
        </p:nvSpPr>
        <p:spPr bwMode="auto">
          <a:xfrm>
            <a:off x="655320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0977" name="Line 192"/>
          <p:cNvSpPr>
            <a:spLocks noChangeShapeType="1"/>
          </p:cNvSpPr>
          <p:nvPr/>
        </p:nvSpPr>
        <p:spPr bwMode="auto">
          <a:xfrm>
            <a:off x="8001000" y="21336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8" name="Line 193"/>
          <p:cNvSpPr>
            <a:spLocks noChangeShapeType="1"/>
          </p:cNvSpPr>
          <p:nvPr/>
        </p:nvSpPr>
        <p:spPr bwMode="auto">
          <a:xfrm>
            <a:off x="3048000" y="25908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9" name="Line 194"/>
          <p:cNvSpPr>
            <a:spLocks noChangeShapeType="1"/>
          </p:cNvSpPr>
          <p:nvPr/>
        </p:nvSpPr>
        <p:spPr bwMode="auto">
          <a:xfrm>
            <a:off x="3048000" y="30480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80" name="Line 195"/>
          <p:cNvSpPr>
            <a:spLocks noChangeShapeType="1"/>
          </p:cNvSpPr>
          <p:nvPr/>
        </p:nvSpPr>
        <p:spPr bwMode="auto">
          <a:xfrm>
            <a:off x="3048000" y="3505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81" name="Line 196"/>
          <p:cNvSpPr>
            <a:spLocks noChangeShapeType="1"/>
          </p:cNvSpPr>
          <p:nvPr/>
        </p:nvSpPr>
        <p:spPr bwMode="auto">
          <a:xfrm>
            <a:off x="3048000" y="3962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82" name="Line 197"/>
          <p:cNvSpPr>
            <a:spLocks noChangeShapeType="1"/>
          </p:cNvSpPr>
          <p:nvPr/>
        </p:nvSpPr>
        <p:spPr bwMode="auto">
          <a:xfrm>
            <a:off x="3048000" y="4419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83" name="Text Box 200"/>
          <p:cNvSpPr txBox="1">
            <a:spLocks noChangeArrowheads="1"/>
          </p:cNvSpPr>
          <p:nvPr/>
        </p:nvSpPr>
        <p:spPr bwMode="auto">
          <a:xfrm>
            <a:off x="2559050" y="2133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0984" name="Text Box 201"/>
          <p:cNvSpPr txBox="1">
            <a:spLocks noChangeArrowheads="1"/>
          </p:cNvSpPr>
          <p:nvPr/>
        </p:nvSpPr>
        <p:spPr bwMode="auto">
          <a:xfrm>
            <a:off x="255905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0985" name="Text Box 202"/>
          <p:cNvSpPr txBox="1">
            <a:spLocks noChangeArrowheads="1"/>
          </p:cNvSpPr>
          <p:nvPr/>
        </p:nvSpPr>
        <p:spPr bwMode="auto">
          <a:xfrm>
            <a:off x="255905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40986" name="Text Box 203"/>
          <p:cNvSpPr txBox="1">
            <a:spLocks noChangeArrowheads="1"/>
          </p:cNvSpPr>
          <p:nvPr/>
        </p:nvSpPr>
        <p:spPr bwMode="auto">
          <a:xfrm>
            <a:off x="255905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0987" name="Text Box 204"/>
          <p:cNvSpPr txBox="1">
            <a:spLocks noChangeArrowheads="1"/>
          </p:cNvSpPr>
          <p:nvPr/>
        </p:nvSpPr>
        <p:spPr bwMode="auto">
          <a:xfrm>
            <a:off x="65532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0988" name="Text Box 205"/>
          <p:cNvSpPr txBox="1">
            <a:spLocks noChangeArrowheads="1"/>
          </p:cNvSpPr>
          <p:nvPr/>
        </p:nvSpPr>
        <p:spPr bwMode="auto">
          <a:xfrm>
            <a:off x="7391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5</a:t>
            </a:r>
          </a:p>
        </p:txBody>
      </p:sp>
      <p:sp>
        <p:nvSpPr>
          <p:cNvPr id="40989" name="Text Box 206"/>
          <p:cNvSpPr txBox="1">
            <a:spLocks noChangeArrowheads="1"/>
          </p:cNvSpPr>
          <p:nvPr/>
        </p:nvSpPr>
        <p:spPr bwMode="auto">
          <a:xfrm>
            <a:off x="327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40990" name="Text Box 207"/>
          <p:cNvSpPr txBox="1">
            <a:spLocks noChangeArrowheads="1"/>
          </p:cNvSpPr>
          <p:nvPr/>
        </p:nvSpPr>
        <p:spPr bwMode="auto">
          <a:xfrm>
            <a:off x="4038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40991" name="Text Box 208"/>
          <p:cNvSpPr txBox="1">
            <a:spLocks noChangeArrowheads="1"/>
          </p:cNvSpPr>
          <p:nvPr/>
        </p:nvSpPr>
        <p:spPr bwMode="auto">
          <a:xfrm>
            <a:off x="4876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2</a:t>
            </a:r>
          </a:p>
        </p:txBody>
      </p:sp>
      <p:sp>
        <p:nvSpPr>
          <p:cNvPr id="40992" name="Text Box 209"/>
          <p:cNvSpPr txBox="1">
            <a:spLocks noChangeArrowheads="1"/>
          </p:cNvSpPr>
          <p:nvPr/>
        </p:nvSpPr>
        <p:spPr bwMode="auto">
          <a:xfrm>
            <a:off x="5715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3</a:t>
            </a:r>
          </a:p>
        </p:txBody>
      </p:sp>
      <p:sp>
        <p:nvSpPr>
          <p:cNvPr id="40993" name="Text Box 210"/>
          <p:cNvSpPr txBox="1">
            <a:spLocks noChangeArrowheads="1"/>
          </p:cNvSpPr>
          <p:nvPr/>
        </p:nvSpPr>
        <p:spPr bwMode="auto">
          <a:xfrm>
            <a:off x="255905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4</a:t>
            </a:r>
          </a:p>
        </p:txBody>
      </p:sp>
      <p:sp>
        <p:nvSpPr>
          <p:cNvPr id="40994" name="Text Box 211"/>
          <p:cNvSpPr txBox="1">
            <a:spLocks noChangeArrowheads="1"/>
          </p:cNvSpPr>
          <p:nvPr/>
        </p:nvSpPr>
        <p:spPr bwMode="auto">
          <a:xfrm>
            <a:off x="2574925" y="1676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i\W</a:t>
            </a:r>
          </a:p>
        </p:txBody>
      </p:sp>
      <p:sp>
        <p:nvSpPr>
          <p:cNvPr id="40995" name="Rectangle 2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(2)</a:t>
            </a:r>
          </a:p>
        </p:txBody>
      </p:sp>
    </p:spTree>
    <p:extLst>
      <p:ext uri="{BB962C8B-B14F-4D97-AF65-F5344CB8AC3E}">
        <p14:creationId xmlns:p14="http://schemas.microsoft.com/office/powerpoint/2010/main" val="8563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97" grpId="0" autoUpdateAnimBg="0"/>
      <p:bldP spid="120998" grpId="0" autoUpdateAnimBg="0"/>
      <p:bldP spid="120999" grpId="0" autoUpdateAnimBg="0"/>
      <p:bldP spid="121000" grpId="0" autoUpdateAnimBg="0"/>
      <p:bldP spid="121002" grpId="0" autoUpdateAnimBg="0"/>
      <p:bldP spid="12100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3"/>
          <p:cNvSpPr>
            <a:spLocks noChangeShapeType="1"/>
          </p:cNvSpPr>
          <p:nvPr/>
        </p:nvSpPr>
        <p:spPr bwMode="auto">
          <a:xfrm>
            <a:off x="6172200" y="1524000"/>
            <a:ext cx="0" cy="3657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3276600" y="4724400"/>
            <a:ext cx="3429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for i = 1 to 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SimSun" panose="02010600030101010101" pitchFamily="2" charset="-122"/>
              </a:rPr>
              <a:t>	V[i,0] = 0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3276600" y="259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27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3276600" y="3505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32766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u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»"/>
              <a:defRPr sz="240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v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ea typeface="SimSun" panose="02010600030101010101" pitchFamily="2" charset="-122"/>
              </a:rPr>
              <a:t>0</a:t>
            </a:r>
          </a:p>
        </p:txBody>
      </p:sp>
      <p:grpSp>
        <p:nvGrpSpPr>
          <p:cNvPr id="43016" name="Group 72"/>
          <p:cNvGrpSpPr>
            <a:grpSpLocks/>
          </p:cNvGrpSpPr>
          <p:nvPr/>
        </p:nvGrpSpPr>
        <p:grpSpPr bwMode="auto">
          <a:xfrm>
            <a:off x="2559050" y="1676400"/>
            <a:ext cx="5441950" cy="2743200"/>
            <a:chOff x="652" y="768"/>
            <a:chExt cx="3428" cy="1728"/>
          </a:xfrm>
        </p:grpSpPr>
        <p:sp>
          <p:nvSpPr>
            <p:cNvPr id="43018" name="Line 41"/>
            <p:cNvSpPr>
              <a:spLocks noChangeShapeType="1"/>
            </p:cNvSpPr>
            <p:nvPr/>
          </p:nvSpPr>
          <p:spPr bwMode="auto">
            <a:xfrm>
              <a:off x="96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19" name="Line 42"/>
            <p:cNvSpPr>
              <a:spLocks noChangeShapeType="1"/>
            </p:cNvSpPr>
            <p:nvPr/>
          </p:nvSpPr>
          <p:spPr bwMode="auto">
            <a:xfrm>
              <a:off x="960" y="105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0" name="Line 43"/>
            <p:cNvSpPr>
              <a:spLocks noChangeShapeType="1"/>
            </p:cNvSpPr>
            <p:nvPr/>
          </p:nvSpPr>
          <p:spPr bwMode="auto">
            <a:xfrm>
              <a:off x="144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1" name="Line 44"/>
            <p:cNvSpPr>
              <a:spLocks noChangeShapeType="1"/>
            </p:cNvSpPr>
            <p:nvPr/>
          </p:nvSpPr>
          <p:spPr bwMode="auto">
            <a:xfrm>
              <a:off x="1968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2" name="Line 45"/>
            <p:cNvSpPr>
              <a:spLocks noChangeShapeType="1"/>
            </p:cNvSpPr>
            <p:nvPr/>
          </p:nvSpPr>
          <p:spPr bwMode="auto">
            <a:xfrm>
              <a:off x="2496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3" name="Line 46"/>
            <p:cNvSpPr>
              <a:spLocks noChangeShapeType="1"/>
            </p:cNvSpPr>
            <p:nvPr/>
          </p:nvSpPr>
          <p:spPr bwMode="auto">
            <a:xfrm>
              <a:off x="3024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4" name="Line 47"/>
            <p:cNvSpPr>
              <a:spLocks noChangeShapeType="1"/>
            </p:cNvSpPr>
            <p:nvPr/>
          </p:nvSpPr>
          <p:spPr bwMode="auto">
            <a:xfrm>
              <a:off x="3552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25" name="Text Box 48"/>
            <p:cNvSpPr txBox="1">
              <a:spLocks noChangeArrowheads="1"/>
            </p:cNvSpPr>
            <p:nvPr/>
          </p:nvSpPr>
          <p:spPr bwMode="auto">
            <a:xfrm>
              <a:off x="110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3026" name="Text Box 49"/>
            <p:cNvSpPr txBox="1">
              <a:spLocks noChangeArrowheads="1"/>
            </p:cNvSpPr>
            <p:nvPr/>
          </p:nvSpPr>
          <p:spPr bwMode="auto">
            <a:xfrm>
              <a:off x="1584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3027" name="Text Box 50"/>
            <p:cNvSpPr txBox="1">
              <a:spLocks noChangeArrowheads="1"/>
            </p:cNvSpPr>
            <p:nvPr/>
          </p:nvSpPr>
          <p:spPr bwMode="auto">
            <a:xfrm>
              <a:off x="211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3028" name="Text Box 51"/>
            <p:cNvSpPr txBox="1">
              <a:spLocks noChangeArrowheads="1"/>
            </p:cNvSpPr>
            <p:nvPr/>
          </p:nvSpPr>
          <p:spPr bwMode="auto">
            <a:xfrm>
              <a:off x="2640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3029" name="Text Box 52"/>
            <p:cNvSpPr txBox="1">
              <a:spLocks noChangeArrowheads="1"/>
            </p:cNvSpPr>
            <p:nvPr/>
          </p:nvSpPr>
          <p:spPr bwMode="auto">
            <a:xfrm>
              <a:off x="3696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3030" name="Text Box 53"/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3031" name="Line 54"/>
            <p:cNvSpPr>
              <a:spLocks noChangeShapeType="1"/>
            </p:cNvSpPr>
            <p:nvPr/>
          </p:nvSpPr>
          <p:spPr bwMode="auto">
            <a:xfrm>
              <a:off x="4080" y="1056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2" name="Line 55"/>
            <p:cNvSpPr>
              <a:spLocks noChangeShapeType="1"/>
            </p:cNvSpPr>
            <p:nvPr/>
          </p:nvSpPr>
          <p:spPr bwMode="auto">
            <a:xfrm>
              <a:off x="960" y="1344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3" name="Line 56"/>
            <p:cNvSpPr>
              <a:spLocks noChangeShapeType="1"/>
            </p:cNvSpPr>
            <p:nvPr/>
          </p:nvSpPr>
          <p:spPr bwMode="auto">
            <a:xfrm>
              <a:off x="960" y="1632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4" name="Line 57"/>
            <p:cNvSpPr>
              <a:spLocks noChangeShapeType="1"/>
            </p:cNvSpPr>
            <p:nvPr/>
          </p:nvSpPr>
          <p:spPr bwMode="auto">
            <a:xfrm>
              <a:off x="960" y="1920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5" name="Line 58"/>
            <p:cNvSpPr>
              <a:spLocks noChangeShapeType="1"/>
            </p:cNvSpPr>
            <p:nvPr/>
          </p:nvSpPr>
          <p:spPr bwMode="auto">
            <a:xfrm>
              <a:off x="960" y="2208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6" name="Line 59"/>
            <p:cNvSpPr>
              <a:spLocks noChangeShapeType="1"/>
            </p:cNvSpPr>
            <p:nvPr/>
          </p:nvSpPr>
          <p:spPr bwMode="auto">
            <a:xfrm>
              <a:off x="960" y="2496"/>
              <a:ext cx="3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037" name="Text Box 60"/>
            <p:cNvSpPr txBox="1">
              <a:spLocks noChangeArrowheads="1"/>
            </p:cNvSpPr>
            <p:nvPr/>
          </p:nvSpPr>
          <p:spPr bwMode="auto">
            <a:xfrm>
              <a:off x="652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3038" name="Text Box 61"/>
            <p:cNvSpPr txBox="1">
              <a:spLocks noChangeArrowheads="1"/>
            </p:cNvSpPr>
            <p:nvPr/>
          </p:nvSpPr>
          <p:spPr bwMode="auto">
            <a:xfrm>
              <a:off x="652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3039" name="Text Box 62"/>
            <p:cNvSpPr txBox="1">
              <a:spLocks noChangeArrowheads="1"/>
            </p:cNvSpPr>
            <p:nvPr/>
          </p:nvSpPr>
          <p:spPr bwMode="auto">
            <a:xfrm>
              <a:off x="652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43040" name="Text Box 63"/>
            <p:cNvSpPr txBox="1">
              <a:spLocks noChangeArrowheads="1"/>
            </p:cNvSpPr>
            <p:nvPr/>
          </p:nvSpPr>
          <p:spPr bwMode="auto">
            <a:xfrm>
              <a:off x="652" y="19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43041" name="Text Box 64"/>
            <p:cNvSpPr txBox="1">
              <a:spLocks noChangeArrowheads="1"/>
            </p:cNvSpPr>
            <p:nvPr/>
          </p:nvSpPr>
          <p:spPr bwMode="auto">
            <a:xfrm>
              <a:off x="316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43042" name="Text Box 65"/>
            <p:cNvSpPr txBox="1">
              <a:spLocks noChangeArrowheads="1"/>
            </p:cNvSpPr>
            <p:nvPr/>
          </p:nvSpPr>
          <p:spPr bwMode="auto">
            <a:xfrm>
              <a:off x="3696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43043" name="Text Box 66"/>
            <p:cNvSpPr txBox="1">
              <a:spLocks noChangeArrowheads="1"/>
            </p:cNvSpPr>
            <p:nvPr/>
          </p:nvSpPr>
          <p:spPr bwMode="auto">
            <a:xfrm>
              <a:off x="11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0</a:t>
              </a:r>
            </a:p>
          </p:txBody>
        </p:sp>
        <p:sp>
          <p:nvSpPr>
            <p:cNvPr id="43044" name="Text Box 67"/>
            <p:cNvSpPr txBox="1">
              <a:spLocks noChangeArrowheads="1"/>
            </p:cNvSpPr>
            <p:nvPr/>
          </p:nvSpPr>
          <p:spPr bwMode="auto">
            <a:xfrm>
              <a:off x="158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43045" name="Text Box 68"/>
            <p:cNvSpPr txBox="1">
              <a:spLocks noChangeArrowheads="1"/>
            </p:cNvSpPr>
            <p:nvPr/>
          </p:nvSpPr>
          <p:spPr bwMode="auto">
            <a:xfrm>
              <a:off x="211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43046" name="Text Box 69"/>
            <p:cNvSpPr txBox="1">
              <a:spLocks noChangeArrowheads="1"/>
            </p:cNvSpPr>
            <p:nvPr/>
          </p:nvSpPr>
          <p:spPr bwMode="auto">
            <a:xfrm>
              <a:off x="2640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43047" name="Text Box 70"/>
            <p:cNvSpPr txBox="1">
              <a:spLocks noChangeArrowheads="1"/>
            </p:cNvSpPr>
            <p:nvPr/>
          </p:nvSpPr>
          <p:spPr bwMode="auto">
            <a:xfrm>
              <a:off x="652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43048" name="Text Box 71"/>
            <p:cNvSpPr txBox="1">
              <a:spLocks noChangeArrowheads="1"/>
            </p:cNvSpPr>
            <p:nvPr/>
          </p:nvSpPr>
          <p:spPr bwMode="auto">
            <a:xfrm>
              <a:off x="662" y="768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/>
                <a:buChar char="u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100000"/>
                <a:buChar char="»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v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ea typeface="SimSun" panose="02010600030101010101" pitchFamily="2" charset="-122"/>
                </a:rPr>
                <a:t>i\W</a:t>
              </a:r>
            </a:p>
          </p:txBody>
        </p:sp>
      </p:grpSp>
      <p:sp>
        <p:nvSpPr>
          <p:cNvPr id="43017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Example (3)</a:t>
            </a:r>
          </a:p>
        </p:txBody>
      </p:sp>
    </p:spTree>
    <p:extLst>
      <p:ext uri="{BB962C8B-B14F-4D97-AF65-F5344CB8AC3E}">
        <p14:creationId xmlns:p14="http://schemas.microsoft.com/office/powerpoint/2010/main" val="108278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2" grpId="0" autoUpdateAnimBg="0"/>
      <p:bldP spid="137253" grpId="0" autoUpdateAnimBg="0"/>
      <p:bldP spid="137254" grpId="0" autoUpdateAnimBg="0"/>
      <p:bldP spid="137255" grpId="0" autoUpdateAnimBg="0"/>
    </p:bld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TM02900771[[fn=Slice]]</Template>
  <TotalTime>117</TotalTime>
  <Words>2821</Words>
  <Application>Microsoft Office PowerPoint</Application>
  <PresentationFormat>Custom</PresentationFormat>
  <Paragraphs>1282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HDOfficeLightV0</vt:lpstr>
      <vt:lpstr>Facet</vt:lpstr>
      <vt:lpstr>1_Facet</vt:lpstr>
      <vt:lpstr>What is Dynamic Programming</vt:lpstr>
      <vt:lpstr>Steps to Dynamic Programming</vt:lpstr>
      <vt:lpstr>5. The (0/1) Knapsack Problem</vt:lpstr>
      <vt:lpstr>PowerPoint Presentation</vt:lpstr>
      <vt:lpstr>Algorithm</vt:lpstr>
      <vt:lpstr>Running time</vt:lpstr>
      <vt:lpstr>Example</vt:lpstr>
      <vt:lpstr>Example (2)</vt:lpstr>
      <vt:lpstr>Example (3)</vt:lpstr>
      <vt:lpstr>Example (4)</vt:lpstr>
      <vt:lpstr>Example (5)</vt:lpstr>
      <vt:lpstr>Example (6)</vt:lpstr>
      <vt:lpstr>Example (7)</vt:lpstr>
      <vt:lpstr>Example (8)</vt:lpstr>
      <vt:lpstr>Example (9)</vt:lpstr>
      <vt:lpstr>Example (10)</vt:lpstr>
      <vt:lpstr>Example (11)</vt:lpstr>
      <vt:lpstr>Example (12)</vt:lpstr>
      <vt:lpstr>Example (13)</vt:lpstr>
      <vt:lpstr>Example (14)</vt:lpstr>
      <vt:lpstr>Example (15)</vt:lpstr>
      <vt:lpstr>Example (16)</vt:lpstr>
      <vt:lpstr>Example (17)</vt:lpstr>
      <vt:lpstr>Example (18)</vt:lpstr>
      <vt:lpstr>How to find actual Knapsack Items</vt:lpstr>
      <vt:lpstr>Finding the Items</vt:lpstr>
      <vt:lpstr>Finding the Items (2)</vt:lpstr>
      <vt:lpstr>Finding the Items (3)</vt:lpstr>
      <vt:lpstr>Finding the Items (4)</vt:lpstr>
      <vt:lpstr>Finding the Items (5)</vt:lpstr>
      <vt:lpstr>Finding the Items (6)</vt:lpstr>
      <vt:lpstr>Finding the Items (7)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Dynamic Programming</dc:title>
  <dc:creator>Admin</dc:creator>
  <cp:lastModifiedBy>student</cp:lastModifiedBy>
  <cp:revision>16</cp:revision>
  <dcterms:created xsi:type="dcterms:W3CDTF">2015-10-09T17:23:53Z</dcterms:created>
  <dcterms:modified xsi:type="dcterms:W3CDTF">2017-08-29T10:48:56Z</dcterms:modified>
</cp:coreProperties>
</file>