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9" r:id="rId2"/>
    <p:sldId id="256" r:id="rId3"/>
    <p:sldId id="257" r:id="rId4"/>
    <p:sldId id="263" r:id="rId5"/>
    <p:sldId id="261" r:id="rId6"/>
    <p:sldId id="265" r:id="rId7"/>
    <p:sldId id="266" r:id="rId8"/>
    <p:sldId id="270" r:id="rId9"/>
    <p:sldId id="271" r:id="rId10"/>
    <p:sldId id="268" r:id="rId11"/>
    <p:sldId id="269" r:id="rId12"/>
    <p:sldId id="274" r:id="rId13"/>
    <p:sldId id="275" r:id="rId14"/>
    <p:sldId id="276" r:id="rId15"/>
    <p:sldId id="264" r:id="rId16"/>
    <p:sldId id="258" r:id="rId17"/>
    <p:sldId id="260"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9" autoAdjust="0"/>
    <p:restoredTop sz="85663" autoAdjust="0"/>
  </p:normalViewPr>
  <p:slideViewPr>
    <p:cSldViewPr>
      <p:cViewPr>
        <p:scale>
          <a:sx n="69" d="100"/>
          <a:sy n="69" d="100"/>
        </p:scale>
        <p:origin x="-1404" y="1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C24F6-C112-4C85-90D8-E819F02D01C9}" type="datetimeFigureOut">
              <a:rPr lang="en-US" smtClean="0"/>
              <a:pPr/>
              <a:t>4/1/2016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77888-DA44-4AFD-AFB6-2CC9A5F4DB0A}" type="slidenum">
              <a:rPr lang="en-IN" smtClean="0"/>
              <a:pPr/>
              <a:t>‹#›</a:t>
            </a:fld>
            <a:endParaRPr lang="en-IN"/>
          </a:p>
        </p:txBody>
      </p:sp>
    </p:spTree>
    <p:extLst>
      <p:ext uri="{BB962C8B-B14F-4D97-AF65-F5344CB8AC3E}">
        <p14:creationId xmlns:p14="http://schemas.microsoft.com/office/powerpoint/2010/main" val="181191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auto">
              <a:spcBef>
                <a:spcPts val="0"/>
              </a:spcBef>
              <a:spcAft>
                <a:spcPts val="0"/>
              </a:spcAft>
              <a:defRPr/>
            </a:pPr>
            <a:r>
              <a:rPr lang="en-CA" dirty="0" smtClean="0"/>
              <a:t>The first and foremost step in preventing unauthorized access is user Authentication. User authentication is the process of verifying claimed identity.</a:t>
            </a:r>
          </a:p>
          <a:p>
            <a:pPr fontAlgn="auto">
              <a:spcBef>
                <a:spcPts val="0"/>
              </a:spcBef>
              <a:spcAft>
                <a:spcPts val="0"/>
              </a:spcAft>
              <a:defRPr/>
            </a:pPr>
            <a:r>
              <a:rPr lang="en-CA" dirty="0" smtClean="0"/>
              <a:t>Conventionally, user authentication is categorized into three classes:</a:t>
            </a:r>
          </a:p>
          <a:p>
            <a:pPr fontAlgn="auto">
              <a:spcBef>
                <a:spcPts val="0"/>
              </a:spcBef>
              <a:spcAft>
                <a:spcPts val="0"/>
              </a:spcAft>
              <a:defRPr/>
            </a:pPr>
            <a:r>
              <a:rPr lang="en-CA" dirty="0" smtClean="0"/>
              <a:t>• Knowledge - based, • Object or Token - based, • Biometric - based.</a:t>
            </a:r>
          </a:p>
          <a:p>
            <a:pPr fontAlgn="auto">
              <a:spcBef>
                <a:spcPts val="0"/>
              </a:spcBef>
              <a:spcAft>
                <a:spcPts val="0"/>
              </a:spcAft>
              <a:defRPr/>
            </a:pPr>
            <a:r>
              <a:rPr lang="en-CA" dirty="0" smtClean="0"/>
              <a:t>-The knowledge-based authentication is based on something one knows. The </a:t>
            </a:r>
            <a:r>
              <a:rPr lang="en-CA" b="1" dirty="0" smtClean="0"/>
              <a:t>examples</a:t>
            </a:r>
            <a:r>
              <a:rPr lang="en-CA" dirty="0" smtClean="0"/>
              <a:t> of knowledge-based authenticators </a:t>
            </a:r>
            <a:r>
              <a:rPr lang="en-CA" b="1" dirty="0" smtClean="0"/>
              <a:t>are</a:t>
            </a:r>
            <a:r>
              <a:rPr lang="en-CA" dirty="0" smtClean="0"/>
              <a:t> commonly known</a:t>
            </a:r>
          </a:p>
          <a:p>
            <a:pPr fontAlgn="auto">
              <a:spcBef>
                <a:spcPts val="0"/>
              </a:spcBef>
              <a:spcAft>
                <a:spcPts val="0"/>
              </a:spcAft>
              <a:defRPr/>
            </a:pPr>
            <a:r>
              <a:rPr lang="en-CA" dirty="0" smtClean="0"/>
              <a:t>passwords and PIN codes. </a:t>
            </a:r>
          </a:p>
          <a:p>
            <a:pPr fontAlgn="auto">
              <a:spcBef>
                <a:spcPts val="0"/>
              </a:spcBef>
              <a:spcAft>
                <a:spcPts val="0"/>
              </a:spcAft>
              <a:defRPr/>
            </a:pPr>
            <a:r>
              <a:rPr lang="en-CA" dirty="0" smtClean="0"/>
              <a:t>-The object-based authentication relies on something one has and is characterized by possession.</a:t>
            </a:r>
          </a:p>
          <a:p>
            <a:pPr fontAlgn="auto">
              <a:spcBef>
                <a:spcPts val="0"/>
              </a:spcBef>
              <a:spcAft>
                <a:spcPts val="0"/>
              </a:spcAft>
              <a:defRPr/>
            </a:pPr>
            <a:r>
              <a:rPr lang="en-CA" dirty="0" smtClean="0"/>
              <a:t>-Behavioural characteristics are related to what a person does, or how the person uses the body. Voiceprint, gait</a:t>
            </a:r>
          </a:p>
          <a:p>
            <a:pPr fontAlgn="auto">
              <a:spcBef>
                <a:spcPts val="0"/>
              </a:spcBef>
              <a:spcAft>
                <a:spcPts val="0"/>
              </a:spcAft>
              <a:defRPr/>
            </a:pPr>
            <a:r>
              <a:rPr lang="en-CA" dirty="0" smtClean="0"/>
              <a:t>Traditional keys to the doors can be assigned to the object-based category. Usually the token-based approach is combined with the knowledge-based approach. An example of this combination is a bankcard with PIN code. In knowledge-based and object-based approaches, passwords and tokens can be</a:t>
            </a:r>
          </a:p>
          <a:p>
            <a:pPr fontAlgn="auto">
              <a:spcBef>
                <a:spcPts val="0"/>
              </a:spcBef>
              <a:spcAft>
                <a:spcPts val="0"/>
              </a:spcAft>
              <a:defRPr/>
            </a:pPr>
            <a:r>
              <a:rPr lang="en-CA" dirty="0" smtClean="0"/>
              <a:t>forgotten, lost or stolen. There are also usability limitations associated with them. For instance, managing multiple passwords / PINs, and memorizing and recalling strong passwords are not easy tasks. </a:t>
            </a:r>
            <a:r>
              <a:rPr lang="en-CA" dirty="0" smtClean="0">
                <a:solidFill>
                  <a:schemeClr val="accent6">
                    <a:lumMod val="75000"/>
                  </a:schemeClr>
                </a:solidFill>
              </a:rPr>
              <a:t>Biometric-based person recognition overcomes the above mentioned difficulties of knowledge-based and object based approaches.</a:t>
            </a:r>
            <a:endParaRPr lang="en-US" dirty="0" smtClean="0">
              <a:solidFill>
                <a:schemeClr val="accent6">
                  <a:lumMod val="75000"/>
                </a:schemeClr>
              </a:solidFill>
            </a:endParaRPr>
          </a:p>
          <a:p>
            <a:endParaRPr lang="en-IN" dirty="0"/>
          </a:p>
        </p:txBody>
      </p:sp>
      <p:sp>
        <p:nvSpPr>
          <p:cNvPr id="4" name="Slide Number Placeholder 3"/>
          <p:cNvSpPr>
            <a:spLocks noGrp="1"/>
          </p:cNvSpPr>
          <p:nvPr>
            <p:ph type="sldNum" sz="quarter" idx="10"/>
          </p:nvPr>
        </p:nvSpPr>
        <p:spPr/>
        <p:txBody>
          <a:bodyPr/>
          <a:lstStyle/>
          <a:p>
            <a:fld id="{60B77888-DA44-4AFD-AFB6-2CC9A5F4DB0A}"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spcBef>
                <a:spcPct val="0"/>
              </a:spcBef>
            </a:pPr>
            <a:r>
              <a:rPr lang="en-CA" dirty="0" smtClean="0"/>
              <a:t>Classification aims to find the best class that is closest to the classified pattern. A table of some sort is maintained that contains a user’s details along with associated reference signature collected during the enrolment process. When those access details are entered, the system looks up the respective details and performs a similarity measure of some sort. The user’s keystroke dynamics extracted during log-in session is compared and classified with the stored reference signature in the database. If they are within a pre- scribed tolerance limit – the user is authenticated. If not – then the system can decide whether to lock up the workstation – or take some other suitable action. The following sections categorize into seven classes the major publications in classification methods in identifying legitimate user’s features. They are statistical methods, neural networks, pattern recognition techniques, hybrid techniques and other approaches. </a:t>
            </a:r>
          </a:p>
          <a:p>
            <a:pPr>
              <a:spcBef>
                <a:spcPct val="0"/>
              </a:spcBef>
            </a:pPr>
            <a:endParaRPr lang="en-CA" dirty="0" smtClean="0"/>
          </a:p>
          <a:p>
            <a:pPr>
              <a:spcBef>
                <a:spcPct val="0"/>
              </a:spcBef>
            </a:pPr>
            <a:r>
              <a:rPr lang="en-CA" dirty="0" smtClean="0"/>
              <a:t>--The basic idea of the </a:t>
            </a:r>
            <a:r>
              <a:rPr lang="en-CA" b="1" dirty="0" smtClean="0"/>
              <a:t>statistical approach </a:t>
            </a:r>
            <a:r>
              <a:rPr lang="en-CA" dirty="0" smtClean="0"/>
              <a:t>is to compare a reference set of typing characteristics of a certain user with a test set of typing characteristics of the same user or a test set of a hacker. The distance between these two sets (reference and test) should be below a certain threshold or else the user is recognized as a hacker. (from another paper): A reference signature is mostly calculated using the distance measure of keystroke latency and duration. The standard statistical measures like mean, standard deviation, etc. of the reference signature are used for generating template and classification.</a:t>
            </a:r>
          </a:p>
          <a:p>
            <a:pPr>
              <a:spcBef>
                <a:spcPct val="0"/>
              </a:spcBef>
            </a:pPr>
            <a:r>
              <a:rPr lang="en-CA" dirty="0" smtClean="0"/>
              <a:t>--</a:t>
            </a:r>
            <a:r>
              <a:rPr lang="en-CA" b="1" dirty="0" smtClean="0"/>
              <a:t>Neural Networks </a:t>
            </a:r>
            <a:r>
              <a:rPr lang="en-CA" dirty="0" smtClean="0"/>
              <a:t>process first builds a prediction model from historical data, and then uses this model to predict the outcome of a new trial (or to classify a new observation). (from another paper): Rather than performing a sequential set of instructions, neural networks are capable of exploring many competing hypotheses in parallel. Because of this quality, neural networks are considered to have the greatest potential in the area of biometrics. </a:t>
            </a:r>
          </a:p>
          <a:p>
            <a:pPr>
              <a:spcBef>
                <a:spcPct val="0"/>
              </a:spcBef>
            </a:pPr>
            <a:r>
              <a:rPr lang="en-CA" dirty="0" smtClean="0"/>
              <a:t>--</a:t>
            </a:r>
            <a:r>
              <a:rPr lang="en-CA" b="1" dirty="0" smtClean="0"/>
              <a:t>Pattern recognition</a:t>
            </a:r>
            <a:r>
              <a:rPr lang="en-CA" dirty="0" smtClean="0"/>
              <a:t> is the scientific discipline whose goal is the classification of objects or patterns into a number of categories or classes.</a:t>
            </a:r>
          </a:p>
          <a:p>
            <a:pPr>
              <a:spcBef>
                <a:spcPct val="0"/>
              </a:spcBef>
            </a:pPr>
            <a:r>
              <a:rPr lang="en-CA" dirty="0" smtClean="0"/>
              <a:t>--</a:t>
            </a:r>
            <a:r>
              <a:rPr lang="en-CA" b="1" dirty="0" smtClean="0"/>
              <a:t>Hybrid techniques: </a:t>
            </a:r>
            <a:r>
              <a:rPr lang="en-CA" dirty="0" smtClean="0"/>
              <a:t>Many researchers have proposed methods of combination of various neural networks, pattern recognition, statistical measures, etc.</a:t>
            </a:r>
          </a:p>
          <a:p>
            <a:pPr>
              <a:spcBef>
                <a:spcPct val="0"/>
              </a:spcBef>
            </a:pPr>
            <a:r>
              <a:rPr lang="en-CA" dirty="0" smtClean="0"/>
              <a:t> </a:t>
            </a:r>
          </a:p>
          <a:p>
            <a:endParaRPr lang="en-IN" dirty="0"/>
          </a:p>
        </p:txBody>
      </p:sp>
      <p:sp>
        <p:nvSpPr>
          <p:cNvPr id="4" name="Slide Number Placeholder 3"/>
          <p:cNvSpPr>
            <a:spLocks noGrp="1"/>
          </p:cNvSpPr>
          <p:nvPr>
            <p:ph type="sldNum" sz="quarter" idx="10"/>
          </p:nvPr>
        </p:nvSpPr>
        <p:spPr/>
        <p:txBody>
          <a:bodyPr/>
          <a:lstStyle/>
          <a:p>
            <a:fld id="{60B77888-DA44-4AFD-AFB6-2CC9A5F4DB0A}" type="slidenum">
              <a:rPr lang="en-IN" smtClean="0"/>
              <a:pPr/>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IN" dirty="0" smtClean="0"/>
              <a:t>The</a:t>
            </a:r>
            <a:r>
              <a:rPr lang="en-IN" baseline="0" dirty="0" smtClean="0"/>
              <a:t> Training phase adjusts the weight vectors of the network such that it easily classifies the user as authenticated or fake.</a:t>
            </a:r>
          </a:p>
          <a:p>
            <a:pPr>
              <a:buFont typeface="Arial" pitchFamily="34" charset="0"/>
              <a:buChar char="•"/>
            </a:pPr>
            <a:r>
              <a:rPr lang="en-IN" baseline="0" dirty="0" smtClean="0"/>
              <a:t>In this phase, the user tries to prove its identity by typing the password.</a:t>
            </a:r>
          </a:p>
          <a:p>
            <a:pPr>
              <a:buFont typeface="Arial" pitchFamily="34" charset="0"/>
              <a:buChar char="•"/>
            </a:pPr>
            <a:r>
              <a:rPr lang="en-IN" baseline="0" dirty="0" smtClean="0"/>
              <a:t>The keystroke recognition module fetches the keystroke info as the user enters the password.</a:t>
            </a:r>
          </a:p>
          <a:p>
            <a:pPr>
              <a:buFont typeface="Arial" pitchFamily="34" charset="0"/>
              <a:buChar char="•"/>
            </a:pPr>
            <a:r>
              <a:rPr lang="en-IN" baseline="0" dirty="0" smtClean="0"/>
              <a:t>The password check module verifies the password first. </a:t>
            </a:r>
          </a:p>
          <a:p>
            <a:pPr>
              <a:buFont typeface="Arial" pitchFamily="34" charset="0"/>
              <a:buChar char="•"/>
            </a:pPr>
            <a:r>
              <a:rPr lang="en-IN" baseline="0" dirty="0" smtClean="0"/>
              <a:t>If found correct, the pattern matching module (Neural Network) will classify the user.</a:t>
            </a:r>
          </a:p>
          <a:p>
            <a:pPr>
              <a:buFont typeface="Arial" pitchFamily="34" charset="0"/>
              <a:buChar char="•"/>
            </a:pPr>
            <a:r>
              <a:rPr lang="en-IN" baseline="0" dirty="0" smtClean="0"/>
              <a:t>The Decision module, will display correct message accordingly.</a:t>
            </a:r>
            <a:endParaRPr lang="en-IN" dirty="0"/>
          </a:p>
        </p:txBody>
      </p:sp>
      <p:sp>
        <p:nvSpPr>
          <p:cNvPr id="4" name="Slide Number Placeholder 3"/>
          <p:cNvSpPr>
            <a:spLocks noGrp="1"/>
          </p:cNvSpPr>
          <p:nvPr>
            <p:ph type="sldNum" sz="quarter" idx="10"/>
          </p:nvPr>
        </p:nvSpPr>
        <p:spPr/>
        <p:txBody>
          <a:bodyPr/>
          <a:lstStyle/>
          <a:p>
            <a:fld id="{60B77888-DA44-4AFD-AFB6-2CC9A5F4DB0A}"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1CE9221-CB29-4CCD-8E0B-BE587BAA5487}" type="datetimeFigureOut">
              <a:rPr lang="en-US" smtClean="0"/>
              <a:pPr/>
              <a:t>4/1/2016</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1E8C009-E6B3-42AC-86F7-97B31AE615A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CE9221-CB29-4CCD-8E0B-BE587BAA5487}" type="datetimeFigureOut">
              <a:rPr lang="en-US" smtClean="0"/>
              <a:pPr/>
              <a:t>4/1/2016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8C009-E6B3-42AC-86F7-97B31AE615A1}" type="slidenum">
              <a:rPr lang="en-IN" smtClean="0"/>
              <a:pPr/>
              <a:t>‹#›</a:t>
            </a:fld>
            <a:endParaRPr lang="en-IN"/>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CE9221-CB29-4CCD-8E0B-BE587BAA5487}" type="datetimeFigureOut">
              <a:rPr lang="en-US" smtClean="0"/>
              <a:pPr/>
              <a:t>4/1/2016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E8C009-E6B3-42AC-86F7-97B31AE615A1}" type="slidenum">
              <a:rPr lang="en-IN" smtClean="0"/>
              <a:pPr/>
              <a:t>‹#›</a:t>
            </a:fld>
            <a:endParaRPr lang="en-IN"/>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1CE9221-CB29-4CCD-8E0B-BE587BAA5487}" type="datetimeFigureOut">
              <a:rPr lang="en-US" smtClean="0"/>
              <a:pPr/>
              <a:t>4/1/2016</a:t>
            </a:fld>
            <a:endParaRPr lang="en-IN"/>
          </a:p>
        </p:txBody>
      </p:sp>
      <p:sp>
        <p:nvSpPr>
          <p:cNvPr id="9" name="Slide Number Placeholder 8"/>
          <p:cNvSpPr>
            <a:spLocks noGrp="1"/>
          </p:cNvSpPr>
          <p:nvPr>
            <p:ph type="sldNum" sz="quarter" idx="15"/>
          </p:nvPr>
        </p:nvSpPr>
        <p:spPr/>
        <p:txBody>
          <a:bodyPr rtlCol="0"/>
          <a:lstStyle/>
          <a:p>
            <a:fld id="{C1E8C009-E6B3-42AC-86F7-97B31AE615A1}"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1CE9221-CB29-4CCD-8E0B-BE587BAA5487}" type="datetimeFigureOut">
              <a:rPr lang="en-US" smtClean="0"/>
              <a:pPr/>
              <a:t>4/1/2016</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1E8C009-E6B3-42AC-86F7-97B31AE615A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CE9221-CB29-4CCD-8E0B-BE587BAA5487}" type="datetimeFigureOut">
              <a:rPr lang="en-US" smtClean="0"/>
              <a:pPr/>
              <a:t>4/1/2016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E8C009-E6B3-42AC-86F7-97B31AE615A1}"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1CE9221-CB29-4CCD-8E0B-BE587BAA5487}" type="datetimeFigureOut">
              <a:rPr lang="en-US" smtClean="0"/>
              <a:pPr/>
              <a:t>4/1/2016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E8C009-E6B3-42AC-86F7-97B31AE615A1}"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1CE9221-CB29-4CCD-8E0B-BE587BAA5487}" type="datetimeFigureOut">
              <a:rPr lang="en-US" smtClean="0"/>
              <a:pPr/>
              <a:t>4/1/2016</a:t>
            </a:fld>
            <a:endParaRPr lang="en-IN"/>
          </a:p>
        </p:txBody>
      </p:sp>
      <p:sp>
        <p:nvSpPr>
          <p:cNvPr id="7" name="Slide Number Placeholder 6"/>
          <p:cNvSpPr>
            <a:spLocks noGrp="1"/>
          </p:cNvSpPr>
          <p:nvPr>
            <p:ph type="sldNum" sz="quarter" idx="11"/>
          </p:nvPr>
        </p:nvSpPr>
        <p:spPr/>
        <p:txBody>
          <a:bodyPr rtlCol="0"/>
          <a:lstStyle/>
          <a:p>
            <a:fld id="{C1E8C009-E6B3-42AC-86F7-97B31AE615A1}"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E9221-CB29-4CCD-8E0B-BE587BAA5487}" type="datetimeFigureOut">
              <a:rPr lang="en-US" smtClean="0"/>
              <a:pPr/>
              <a:t>4/1/2016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E8C009-E6B3-42AC-86F7-97B31AE615A1}" type="slidenum">
              <a:rPr lang="en-IN" smtClean="0"/>
              <a:pPr/>
              <a:t>‹#›</a:t>
            </a:fld>
            <a:endParaRPr lang="en-IN"/>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1CE9221-CB29-4CCD-8E0B-BE587BAA5487}" type="datetimeFigureOut">
              <a:rPr lang="en-US" smtClean="0"/>
              <a:pPr/>
              <a:t>4/1/2016</a:t>
            </a:fld>
            <a:endParaRPr lang="en-IN"/>
          </a:p>
        </p:txBody>
      </p:sp>
      <p:sp>
        <p:nvSpPr>
          <p:cNvPr id="22" name="Slide Number Placeholder 21"/>
          <p:cNvSpPr>
            <a:spLocks noGrp="1"/>
          </p:cNvSpPr>
          <p:nvPr>
            <p:ph type="sldNum" sz="quarter" idx="15"/>
          </p:nvPr>
        </p:nvSpPr>
        <p:spPr/>
        <p:txBody>
          <a:bodyPr rtlCol="0"/>
          <a:lstStyle/>
          <a:p>
            <a:fld id="{C1E8C009-E6B3-42AC-86F7-97B31AE615A1}"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1CE9221-CB29-4CCD-8E0B-BE587BAA5487}" type="datetimeFigureOut">
              <a:rPr lang="en-US" smtClean="0"/>
              <a:pPr/>
              <a:t>4/1/2016</a:t>
            </a:fld>
            <a:endParaRPr lang="en-IN"/>
          </a:p>
        </p:txBody>
      </p:sp>
      <p:sp>
        <p:nvSpPr>
          <p:cNvPr id="18" name="Slide Number Placeholder 17"/>
          <p:cNvSpPr>
            <a:spLocks noGrp="1"/>
          </p:cNvSpPr>
          <p:nvPr>
            <p:ph type="sldNum" sz="quarter" idx="11"/>
          </p:nvPr>
        </p:nvSpPr>
        <p:spPr/>
        <p:txBody>
          <a:bodyPr rtlCol="0"/>
          <a:lstStyle/>
          <a:p>
            <a:fld id="{C1E8C009-E6B3-42AC-86F7-97B31AE615A1}"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1CE9221-CB29-4CCD-8E0B-BE587BAA5487}" type="datetimeFigureOut">
              <a:rPr lang="en-US" smtClean="0"/>
              <a:pPr/>
              <a:t>4/1/2016</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1E8C009-E6B3-42AC-86F7-97B31AE615A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smtClean="0"/>
              <a:t>User Authentication Approaches</a:t>
            </a:r>
            <a:endParaRPr lang="en-IN" dirty="0"/>
          </a:p>
        </p:txBody>
      </p:sp>
      <p:pic>
        <p:nvPicPr>
          <p:cNvPr id="4" name="Picture 2"/>
          <p:cNvPicPr>
            <a:picLocks noGrp="1" noChangeAspect="1" noChangeArrowheads="1"/>
          </p:cNvPicPr>
          <p:nvPr>
            <p:ph sz="quarter" idx="1"/>
          </p:nvPr>
        </p:nvPicPr>
        <p:blipFill>
          <a:blip r:embed="rId3"/>
          <a:srcRect/>
          <a:stretch>
            <a:fillRect/>
          </a:stretch>
        </p:blipFill>
        <p:spPr>
          <a:xfrm>
            <a:off x="714348" y="1428736"/>
            <a:ext cx="8072494" cy="3876675"/>
          </a:xfrm>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3600" dirty="0" smtClean="0"/>
              <a:t>Training</a:t>
            </a:r>
            <a:r>
              <a:rPr lang="en-IN" dirty="0" smtClean="0"/>
              <a:t> </a:t>
            </a:r>
            <a:r>
              <a:rPr lang="en-IN" sz="3200" dirty="0" smtClean="0"/>
              <a:t>Phase</a:t>
            </a:r>
            <a:endParaRPr lang="en-IN" sz="3200" dirty="0"/>
          </a:p>
        </p:txBody>
      </p:sp>
      <p:grpSp>
        <p:nvGrpSpPr>
          <p:cNvPr id="2050" name="Group 2"/>
          <p:cNvGrpSpPr>
            <a:grpSpLocks/>
          </p:cNvGrpSpPr>
          <p:nvPr/>
        </p:nvGrpSpPr>
        <p:grpSpPr bwMode="auto">
          <a:xfrm>
            <a:off x="1714480" y="1000108"/>
            <a:ext cx="5786478" cy="5429288"/>
            <a:chOff x="2130" y="1578"/>
            <a:chExt cx="7815" cy="7485"/>
          </a:xfrm>
        </p:grpSpPr>
        <p:sp>
          <p:nvSpPr>
            <p:cNvPr id="2051" name="Rectangle 5"/>
            <p:cNvSpPr>
              <a:spLocks noChangeArrowheads="1"/>
            </p:cNvSpPr>
            <p:nvPr/>
          </p:nvSpPr>
          <p:spPr bwMode="auto">
            <a:xfrm>
              <a:off x="7965" y="2070"/>
              <a:ext cx="1980" cy="72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Neural Network Training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Rounded Rectangle 503"/>
            <p:cNvSpPr>
              <a:spLocks noChangeArrowheads="1"/>
            </p:cNvSpPr>
            <p:nvPr/>
          </p:nvSpPr>
          <p:spPr bwMode="auto">
            <a:xfrm>
              <a:off x="4320" y="8036"/>
              <a:ext cx="3390" cy="540"/>
            </a:xfrm>
            <a:prstGeom prst="roundRect">
              <a:avLst>
                <a:gd name="adj" fmla="val 16667"/>
              </a:avLst>
            </a:prstGeom>
            <a:noFill/>
            <a:ln w="63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Classification of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3" name="Straight Arrow Connector 15"/>
            <p:cNvCxnSpPr>
              <a:cxnSpLocks noChangeShapeType="1"/>
            </p:cNvCxnSpPr>
            <p:nvPr/>
          </p:nvCxnSpPr>
          <p:spPr bwMode="auto">
            <a:xfrm rot="5400000">
              <a:off x="5655" y="7752"/>
              <a:ext cx="570" cy="0"/>
            </a:xfrm>
            <a:prstGeom prst="straightConnector1">
              <a:avLst/>
            </a:prstGeom>
            <a:noFill/>
            <a:ln w="6350">
              <a:solidFill>
                <a:srgbClr val="000000"/>
              </a:solidFill>
              <a:round/>
              <a:headEnd/>
              <a:tailEnd type="arrow" w="med" len="med"/>
            </a:ln>
          </p:spPr>
        </p:cxnSp>
        <p:sp>
          <p:nvSpPr>
            <p:cNvPr id="2054" name="Rounded Rectangle 504"/>
            <p:cNvSpPr>
              <a:spLocks noChangeArrowheads="1"/>
            </p:cNvSpPr>
            <p:nvPr/>
          </p:nvSpPr>
          <p:spPr bwMode="auto">
            <a:xfrm>
              <a:off x="4320" y="3837"/>
              <a:ext cx="3390" cy="810"/>
            </a:xfrm>
            <a:prstGeom prst="roundRect">
              <a:avLst>
                <a:gd name="adj" fmla="val 16667"/>
              </a:avLst>
            </a:prstGeom>
            <a:noFill/>
            <a:ln w="63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Gathering the features of the keystroke patterns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ounded Rectangle 4"/>
            <p:cNvSpPr>
              <a:spLocks noChangeArrowheads="1"/>
            </p:cNvSpPr>
            <p:nvPr/>
          </p:nvSpPr>
          <p:spPr bwMode="auto">
            <a:xfrm>
              <a:off x="4320" y="2697"/>
              <a:ext cx="3390" cy="555"/>
            </a:xfrm>
            <a:prstGeom prst="roundRect">
              <a:avLst>
                <a:gd name="adj" fmla="val 16667"/>
              </a:avLst>
            </a:prstGeom>
            <a:noFill/>
            <a:ln w="63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rgbClr val="000000"/>
                  </a:solidFill>
                  <a:effectLst/>
                  <a:latin typeface="Calibri" pitchFamily="34" charset="0"/>
                  <a:cs typeface="Arial" pitchFamily="34" charset="0"/>
                </a:rPr>
                <a:t>Gathering the Training Dataset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56" name="Straight Arrow Connector 505"/>
            <p:cNvCxnSpPr>
              <a:cxnSpLocks noChangeShapeType="1"/>
            </p:cNvCxnSpPr>
            <p:nvPr/>
          </p:nvCxnSpPr>
          <p:spPr bwMode="auto">
            <a:xfrm>
              <a:off x="5940" y="3252"/>
              <a:ext cx="0" cy="570"/>
            </a:xfrm>
            <a:prstGeom prst="straightConnector1">
              <a:avLst/>
            </a:prstGeom>
            <a:noFill/>
            <a:ln w="6350">
              <a:solidFill>
                <a:srgbClr val="000000"/>
              </a:solidFill>
              <a:round/>
              <a:headEnd/>
              <a:tailEnd type="arrow" w="med" len="med"/>
            </a:ln>
          </p:spPr>
        </p:cxnSp>
        <p:sp>
          <p:nvSpPr>
            <p:cNvPr id="2057" name="Rounded Rectangle 7"/>
            <p:cNvSpPr>
              <a:spLocks noChangeArrowheads="1"/>
            </p:cNvSpPr>
            <p:nvPr/>
          </p:nvSpPr>
          <p:spPr bwMode="auto">
            <a:xfrm>
              <a:off x="4320" y="5217"/>
              <a:ext cx="3390" cy="885"/>
            </a:xfrm>
            <a:prstGeom prst="roundRect">
              <a:avLst>
                <a:gd name="adj" fmla="val 16667"/>
              </a:avLst>
            </a:prstGeom>
            <a:noFill/>
            <a:ln w="63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Input the features to the feed forward neural network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58" name="Straight Arrow Connector 8"/>
            <p:cNvCxnSpPr>
              <a:cxnSpLocks noChangeShapeType="1"/>
            </p:cNvCxnSpPr>
            <p:nvPr/>
          </p:nvCxnSpPr>
          <p:spPr bwMode="auto">
            <a:xfrm>
              <a:off x="5925" y="4647"/>
              <a:ext cx="0" cy="570"/>
            </a:xfrm>
            <a:prstGeom prst="straightConnector1">
              <a:avLst/>
            </a:prstGeom>
            <a:noFill/>
            <a:ln w="6350">
              <a:solidFill>
                <a:srgbClr val="000000"/>
              </a:solidFill>
              <a:round/>
              <a:headEnd/>
              <a:tailEnd type="arrow" w="med" len="med"/>
            </a:ln>
          </p:spPr>
        </p:cxnSp>
        <p:sp>
          <p:nvSpPr>
            <p:cNvPr id="2059" name="Rounded Rectangle 12"/>
            <p:cNvSpPr>
              <a:spLocks noChangeArrowheads="1"/>
            </p:cNvSpPr>
            <p:nvPr/>
          </p:nvSpPr>
          <p:spPr bwMode="auto">
            <a:xfrm>
              <a:off x="4320" y="6657"/>
              <a:ext cx="3390" cy="810"/>
            </a:xfrm>
            <a:prstGeom prst="roundRect">
              <a:avLst>
                <a:gd name="adj" fmla="val 16667"/>
              </a:avLst>
            </a:prstGeom>
            <a:noFill/>
            <a:ln w="63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Train the neural network using Back Propagation Algorithm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060" name="Straight Arrow Connector 13"/>
            <p:cNvCxnSpPr>
              <a:cxnSpLocks noChangeShapeType="1"/>
            </p:cNvCxnSpPr>
            <p:nvPr/>
          </p:nvCxnSpPr>
          <p:spPr bwMode="auto">
            <a:xfrm>
              <a:off x="5940" y="6102"/>
              <a:ext cx="0" cy="570"/>
            </a:xfrm>
            <a:prstGeom prst="straightConnector1">
              <a:avLst/>
            </a:prstGeom>
            <a:noFill/>
            <a:ln w="6350">
              <a:solidFill>
                <a:srgbClr val="000000"/>
              </a:solidFill>
              <a:round/>
              <a:headEnd/>
              <a:tailEnd type="arrow" w="med" len="med"/>
            </a:ln>
          </p:spPr>
        </p:cxnSp>
        <p:grpSp>
          <p:nvGrpSpPr>
            <p:cNvPr id="2061" name="Group 13"/>
            <p:cNvGrpSpPr>
              <a:grpSpLocks/>
            </p:cNvGrpSpPr>
            <p:nvPr/>
          </p:nvGrpSpPr>
          <p:grpSpPr bwMode="auto">
            <a:xfrm>
              <a:off x="2130" y="1578"/>
              <a:ext cx="7815" cy="7485"/>
              <a:chOff x="2130" y="2406"/>
              <a:chExt cx="7815" cy="7485"/>
            </a:xfrm>
          </p:grpSpPr>
          <p:sp>
            <p:nvSpPr>
              <p:cNvPr id="2062" name="Rectangle 2"/>
              <p:cNvSpPr>
                <a:spLocks noChangeArrowheads="1"/>
              </p:cNvSpPr>
              <p:nvPr/>
            </p:nvSpPr>
            <p:spPr bwMode="auto">
              <a:xfrm>
                <a:off x="2130" y="2763"/>
                <a:ext cx="7815" cy="7128"/>
              </a:xfrm>
              <a:prstGeom prst="rect">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2063" name="Rectangle 494"/>
              <p:cNvSpPr>
                <a:spLocks noChangeArrowheads="1"/>
              </p:cNvSpPr>
              <p:nvPr/>
            </p:nvSpPr>
            <p:spPr bwMode="auto">
              <a:xfrm>
                <a:off x="2130" y="2406"/>
                <a:ext cx="7815" cy="492"/>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rgbClr val="000000"/>
                    </a:solidFill>
                    <a:effectLst/>
                    <a:latin typeface="Calibri" pitchFamily="34" charset="0"/>
                    <a:cs typeface="Arial" pitchFamily="34" charset="0"/>
                  </a:rPr>
                  <a:t>Algorithm for Keystroke Dynamics Using Neural Network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IN" sz="3600" dirty="0" smtClean="0"/>
              <a:t>Testing</a:t>
            </a:r>
            <a:r>
              <a:rPr lang="en-IN" dirty="0" smtClean="0"/>
              <a:t> Phase</a:t>
            </a:r>
            <a:endParaRPr lang="en-IN" dirty="0"/>
          </a:p>
        </p:txBody>
      </p:sp>
      <p:grpSp>
        <p:nvGrpSpPr>
          <p:cNvPr id="3077" name="Group 5"/>
          <p:cNvGrpSpPr>
            <a:grpSpLocks/>
          </p:cNvGrpSpPr>
          <p:nvPr/>
        </p:nvGrpSpPr>
        <p:grpSpPr bwMode="auto">
          <a:xfrm>
            <a:off x="1643042" y="1071546"/>
            <a:ext cx="5929354" cy="3929090"/>
            <a:chOff x="2205" y="9518"/>
            <a:chExt cx="7815" cy="4473"/>
          </a:xfrm>
        </p:grpSpPr>
        <p:grpSp>
          <p:nvGrpSpPr>
            <p:cNvPr id="3078" name="Group 6"/>
            <p:cNvGrpSpPr>
              <a:grpSpLocks/>
            </p:cNvGrpSpPr>
            <p:nvPr/>
          </p:nvGrpSpPr>
          <p:grpSpPr bwMode="auto">
            <a:xfrm>
              <a:off x="2205" y="9518"/>
              <a:ext cx="7815" cy="4473"/>
              <a:chOff x="2205" y="9518"/>
              <a:chExt cx="7815" cy="4473"/>
            </a:xfrm>
          </p:grpSpPr>
          <p:sp>
            <p:nvSpPr>
              <p:cNvPr id="3079" name="Rectangle 7"/>
              <p:cNvSpPr>
                <a:spLocks noChangeArrowheads="1"/>
              </p:cNvSpPr>
              <p:nvPr/>
            </p:nvSpPr>
            <p:spPr bwMode="auto">
              <a:xfrm>
                <a:off x="2205" y="9878"/>
                <a:ext cx="7815" cy="4113"/>
              </a:xfrm>
              <a:prstGeom prst="rect">
                <a:avLst/>
              </a:prstGeom>
              <a:no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3080" name="Rectangle 8"/>
              <p:cNvSpPr>
                <a:spLocks noChangeArrowheads="1"/>
              </p:cNvSpPr>
              <p:nvPr/>
            </p:nvSpPr>
            <p:spPr bwMode="auto">
              <a:xfrm>
                <a:off x="2205" y="9518"/>
                <a:ext cx="7815" cy="448"/>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Algorithm for Keystroke Dynamics Using Neural Network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081" name="Rectangle 9"/>
            <p:cNvSpPr>
              <a:spLocks noChangeArrowheads="1"/>
            </p:cNvSpPr>
            <p:nvPr/>
          </p:nvSpPr>
          <p:spPr bwMode="auto">
            <a:xfrm>
              <a:off x="8040" y="9966"/>
              <a:ext cx="1980" cy="720"/>
            </a:xfrm>
            <a:prstGeom prst="rect">
              <a:avLst/>
            </a:prstGeom>
            <a:solidFill>
              <a:srgbClr val="FFFFFF"/>
            </a:soli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Neural Network Testing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AutoShape 10"/>
            <p:cNvSpPr>
              <a:spLocks noChangeArrowheads="1"/>
            </p:cNvSpPr>
            <p:nvPr/>
          </p:nvSpPr>
          <p:spPr bwMode="auto">
            <a:xfrm>
              <a:off x="4230" y="10391"/>
              <a:ext cx="3390" cy="555"/>
            </a:xfrm>
            <a:prstGeom prst="roundRect">
              <a:avLst>
                <a:gd name="adj" fmla="val 16667"/>
              </a:avLst>
            </a:prstGeom>
            <a:noFill/>
            <a:ln w="63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Extracting keystroke features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83" name="AutoShape 11"/>
            <p:cNvCxnSpPr>
              <a:cxnSpLocks noChangeShapeType="1"/>
            </p:cNvCxnSpPr>
            <p:nvPr/>
          </p:nvCxnSpPr>
          <p:spPr bwMode="auto">
            <a:xfrm>
              <a:off x="5850" y="10946"/>
              <a:ext cx="0" cy="570"/>
            </a:xfrm>
            <a:prstGeom prst="straightConnector1">
              <a:avLst/>
            </a:prstGeom>
            <a:noFill/>
            <a:ln w="6350">
              <a:solidFill>
                <a:srgbClr val="000000"/>
              </a:solidFill>
              <a:round/>
              <a:headEnd/>
              <a:tailEnd type="arrow" w="med" len="med"/>
            </a:ln>
          </p:spPr>
        </p:cxnSp>
        <p:sp>
          <p:nvSpPr>
            <p:cNvPr id="3084" name="AutoShape 12"/>
            <p:cNvSpPr>
              <a:spLocks noChangeArrowheads="1"/>
            </p:cNvSpPr>
            <p:nvPr/>
          </p:nvSpPr>
          <p:spPr bwMode="auto">
            <a:xfrm>
              <a:off x="4230" y="11516"/>
              <a:ext cx="3390" cy="840"/>
            </a:xfrm>
            <a:prstGeom prst="roundRect">
              <a:avLst>
                <a:gd name="adj" fmla="val 16667"/>
              </a:avLst>
            </a:prstGeom>
            <a:noFill/>
            <a:ln w="63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Input the features to back propagation network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085" name="AutoShape 13"/>
            <p:cNvCxnSpPr>
              <a:cxnSpLocks noChangeShapeType="1"/>
            </p:cNvCxnSpPr>
            <p:nvPr/>
          </p:nvCxnSpPr>
          <p:spPr bwMode="auto">
            <a:xfrm>
              <a:off x="5850" y="12356"/>
              <a:ext cx="0" cy="570"/>
            </a:xfrm>
            <a:prstGeom prst="straightConnector1">
              <a:avLst/>
            </a:prstGeom>
            <a:noFill/>
            <a:ln w="6350">
              <a:solidFill>
                <a:srgbClr val="000000"/>
              </a:solidFill>
              <a:round/>
              <a:headEnd/>
              <a:tailEnd type="arrow" w="med" len="med"/>
            </a:ln>
          </p:spPr>
        </p:cxnSp>
        <p:sp>
          <p:nvSpPr>
            <p:cNvPr id="3086" name="AutoShape 14"/>
            <p:cNvSpPr>
              <a:spLocks noChangeArrowheads="1"/>
            </p:cNvSpPr>
            <p:nvPr/>
          </p:nvSpPr>
          <p:spPr bwMode="auto">
            <a:xfrm>
              <a:off x="4230" y="12926"/>
              <a:ext cx="3390" cy="555"/>
            </a:xfrm>
            <a:prstGeom prst="roundRect">
              <a:avLst>
                <a:gd name="adj" fmla="val 16667"/>
              </a:avLst>
            </a:prstGeom>
            <a:noFill/>
            <a:ln w="63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Network authenticates the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Specifications in our approach</a:t>
            </a:r>
            <a:endParaRPr lang="en-US" dirty="0"/>
          </a:p>
        </p:txBody>
      </p:sp>
      <p:sp>
        <p:nvSpPr>
          <p:cNvPr id="3" name="Content Placeholder 2"/>
          <p:cNvSpPr>
            <a:spLocks noGrp="1"/>
          </p:cNvSpPr>
          <p:nvPr>
            <p:ph sz="quarter" idx="1"/>
          </p:nvPr>
        </p:nvSpPr>
        <p:spPr/>
        <p:txBody>
          <a:bodyPr>
            <a:normAutofit lnSpcReduction="10000"/>
          </a:bodyPr>
          <a:lstStyle/>
          <a:p>
            <a:r>
              <a:rPr lang="en-US" dirty="0"/>
              <a:t>I</a:t>
            </a:r>
            <a:r>
              <a:rPr lang="en-US" dirty="0" smtClean="0"/>
              <a:t>ncorporated </a:t>
            </a:r>
            <a:r>
              <a:rPr lang="en-US" dirty="0"/>
              <a:t>80 input neurons as there are 8 features need to be extracted from each key (10 keys) , 8 hidden </a:t>
            </a:r>
            <a:r>
              <a:rPr lang="en-US" dirty="0" smtClean="0"/>
              <a:t>neurons(based on trial and error) </a:t>
            </a:r>
            <a:r>
              <a:rPr lang="en-US" dirty="0"/>
              <a:t>and 2 output </a:t>
            </a:r>
            <a:r>
              <a:rPr lang="en-US" dirty="0" smtClean="0"/>
              <a:t>neurons.</a:t>
            </a:r>
          </a:p>
          <a:p>
            <a:r>
              <a:rPr lang="en-US" dirty="0"/>
              <a:t>randomized the weights between the range:  </a:t>
            </a:r>
          </a:p>
          <a:p>
            <a:pPr marL="0" indent="0">
              <a:buNone/>
            </a:pPr>
            <a:r>
              <a:rPr lang="en-US" dirty="0" smtClean="0"/>
              <a:t>	[(-</a:t>
            </a:r>
            <a:r>
              <a:rPr lang="en-US" dirty="0"/>
              <a:t>3)/</a:t>
            </a:r>
            <a:r>
              <a:rPr lang="en-US" dirty="0" err="1"/>
              <a:t>sqrt</a:t>
            </a:r>
            <a:r>
              <a:rPr lang="en-US" dirty="0"/>
              <a:t>(</a:t>
            </a:r>
            <a:r>
              <a:rPr lang="en-US" dirty="0" err="1"/>
              <a:t>oi</a:t>
            </a:r>
            <a:r>
              <a:rPr lang="en-US" dirty="0"/>
              <a:t>), (3)/</a:t>
            </a:r>
            <a:r>
              <a:rPr lang="en-US" dirty="0" err="1"/>
              <a:t>sqrt</a:t>
            </a:r>
            <a:r>
              <a:rPr lang="en-US" dirty="0"/>
              <a:t>(</a:t>
            </a:r>
            <a:r>
              <a:rPr lang="en-US" dirty="0" err="1"/>
              <a:t>oi</a:t>
            </a:r>
            <a:r>
              <a:rPr lang="en-US" dirty="0"/>
              <a:t>)]</a:t>
            </a:r>
          </a:p>
          <a:p>
            <a:pPr marL="0" indent="0">
              <a:buNone/>
            </a:pPr>
            <a:r>
              <a:rPr lang="en-US" dirty="0" smtClean="0"/>
              <a:t>	Where </a:t>
            </a:r>
            <a:r>
              <a:rPr lang="en-US" dirty="0" err="1"/>
              <a:t>oi</a:t>
            </a:r>
            <a:r>
              <a:rPr lang="en-US" dirty="0"/>
              <a:t>= Number of processing elements</a:t>
            </a:r>
          </a:p>
          <a:p>
            <a:r>
              <a:rPr lang="en-US" dirty="0" smtClean="0"/>
              <a:t> </a:t>
            </a:r>
            <a:r>
              <a:rPr lang="en-US" dirty="0"/>
              <a:t>For normalization purpose we used the following </a:t>
            </a:r>
            <a:r>
              <a:rPr lang="en-US" dirty="0" smtClean="0"/>
              <a:t>     formula: x(n)=x-x(min)/x(max)-x(min).</a:t>
            </a:r>
          </a:p>
          <a:p>
            <a:r>
              <a:rPr lang="en-US" dirty="0" smtClean="0"/>
              <a:t>Learning rate=0.6 </a:t>
            </a:r>
          </a:p>
          <a:p>
            <a:r>
              <a:rPr lang="en-US" dirty="0" smtClean="0"/>
              <a:t>30 user iterations with 120 more randomly generated iterations with slight variations . </a:t>
            </a:r>
            <a:r>
              <a:rPr lang="en-US" dirty="0"/>
              <a:t/>
            </a:r>
            <a:br>
              <a:rPr lang="en-US" dirty="0"/>
            </a:b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6517663"/>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 </a:t>
            </a:r>
            <a:r>
              <a:rPr lang="en-US" dirty="0" smtClean="0"/>
              <a:t>  RESULTS (Training inputs)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74702031"/>
              </p:ext>
            </p:extLst>
          </p:nvPr>
        </p:nvGraphicFramePr>
        <p:xfrm>
          <a:off x="755576" y="3140968"/>
          <a:ext cx="7021195" cy="2623188"/>
        </p:xfrm>
        <a:graphic>
          <a:graphicData uri="http://schemas.openxmlformats.org/drawingml/2006/table">
            <a:tbl>
              <a:tblPr firstRow="1" firstCol="1" bandRow="1">
                <a:tableStyleId>{5C22544A-7EE6-4342-B048-85BDC9FD1C3A}</a:tableStyleId>
              </a:tblPr>
              <a:tblGrid>
                <a:gridCol w="672465"/>
                <a:gridCol w="797560"/>
                <a:gridCol w="504190"/>
                <a:gridCol w="700405"/>
                <a:gridCol w="564515"/>
                <a:gridCol w="564515"/>
                <a:gridCol w="797560"/>
                <a:gridCol w="797560"/>
                <a:gridCol w="1622425"/>
              </a:tblGrid>
              <a:tr h="741490">
                <a:tc>
                  <a:txBody>
                    <a:bodyPr/>
                    <a:lstStyle/>
                    <a:p>
                      <a:pPr marL="0" marR="0">
                        <a:lnSpc>
                          <a:spcPct val="115000"/>
                        </a:lnSpc>
                        <a:spcBef>
                          <a:spcPts val="0"/>
                        </a:spcBef>
                        <a:spcAft>
                          <a:spcPts val="0"/>
                        </a:spcAft>
                      </a:pPr>
                      <a:r>
                        <a:rPr lang="en-IN" sz="1100" dirty="0">
                          <a:effectLst/>
                        </a:rPr>
                        <a:t>Password</a:t>
                      </a:r>
                      <a:endParaRPr lang="en-US" sz="1100" dirty="0">
                        <a:effectLst/>
                      </a:endParaRPr>
                    </a:p>
                    <a:p>
                      <a:pPr marL="0" marR="0">
                        <a:lnSpc>
                          <a:spcPct val="115000"/>
                        </a:lnSpc>
                        <a:spcBef>
                          <a:spcPts val="0"/>
                        </a:spcBef>
                        <a:spcAft>
                          <a:spcPts val="0"/>
                        </a:spcAft>
                      </a:pPr>
                      <a:r>
                        <a:rPr lang="en-IN" sz="1100" dirty="0">
                          <a:effectLst/>
                        </a:rPr>
                        <a:t>(Six digit)</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Dwell Time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Flight Time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dirty="0">
                          <a:effectLst/>
                        </a:rPr>
                        <a:t>Finger Pressure</a:t>
                      </a:r>
                      <a:endParaRPr lang="en-US" sz="1100" dirty="0">
                        <a:effectLst/>
                        <a:latin typeface="Calibri"/>
                        <a:ea typeface="Calibri"/>
                        <a:cs typeface="Times New Roman"/>
                      </a:endParaRPr>
                    </a:p>
                  </a:txBody>
                  <a:tcPr marL="68580" marR="68580" marT="0" marB="0"/>
                </a:tc>
                <a:tc gridSpan="2">
                  <a:txBody>
                    <a:bodyPr/>
                    <a:lstStyle/>
                    <a:p>
                      <a:pPr marL="0" marR="0">
                        <a:lnSpc>
                          <a:spcPct val="115000"/>
                        </a:lnSpc>
                        <a:spcBef>
                          <a:spcPts val="0"/>
                        </a:spcBef>
                        <a:spcAft>
                          <a:spcPts val="0"/>
                        </a:spcAft>
                      </a:pPr>
                      <a:r>
                        <a:rPr lang="en-IN" sz="1100" dirty="0">
                          <a:effectLst/>
                        </a:rPr>
                        <a:t>Co-ordinates</a:t>
                      </a:r>
                      <a:endParaRPr lang="en-US" sz="1100" dirty="0">
                        <a:effectLst/>
                      </a:endParaRPr>
                    </a:p>
                    <a:p>
                      <a:pPr marL="0" marR="0">
                        <a:lnSpc>
                          <a:spcPct val="115000"/>
                        </a:lnSpc>
                        <a:spcBef>
                          <a:spcPts val="0"/>
                        </a:spcBef>
                        <a:spcAft>
                          <a:spcPts val="0"/>
                        </a:spcAft>
                      </a:pPr>
                      <a:r>
                        <a:rPr lang="en-IN" sz="1100" dirty="0">
                          <a:effectLst/>
                        </a:rPr>
                        <a:t>   X             Y</a:t>
                      </a:r>
                      <a:endParaRPr lang="en-US" sz="1100" dirty="0">
                        <a:effectLst/>
                        <a:latin typeface="Calibri"/>
                        <a:ea typeface="Calibri"/>
                        <a:cs typeface="Times New Roman"/>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IN" sz="1100">
                          <a:effectLst/>
                        </a:rPr>
                        <a:t>Digraph Time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Trigraph Time</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dirty="0">
                          <a:effectLst/>
                        </a:rPr>
                        <a:t>Finger Size</a:t>
                      </a:r>
                      <a:endParaRPr lang="en-US" sz="1100" dirty="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100">
                          <a:effectLst/>
                        </a:rPr>
                        <a:t>Button 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0.0018833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0.001466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1.0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0.0590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0.0576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NA</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NA</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0.0266</a:t>
                      </a:r>
                      <a:endParaRPr lang="en-US" sz="11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100">
                          <a:effectLst/>
                        </a:rPr>
                        <a:t>Button 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0.0015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0.0021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1.0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0.0435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0.0571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0.00485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NA</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0.0278</a:t>
                      </a:r>
                      <a:endParaRPr lang="en-US" sz="11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100">
                          <a:effectLst/>
                        </a:rPr>
                        <a:t>Button 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0.0014333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0.002566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1.0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0.0492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0.0580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dirty="0">
                          <a:effectLst/>
                        </a:rPr>
                        <a:t>0.005033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0.0083833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0.0141</a:t>
                      </a:r>
                      <a:endParaRPr lang="en-US" sz="11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100">
                          <a:effectLst/>
                        </a:rPr>
                        <a:t>Button 4</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0.0014333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0.00085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1.0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0.0499</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0.0600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dirty="0">
                          <a:effectLst/>
                        </a:rPr>
                        <a:t>0.005433</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0.0090333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0.0207</a:t>
                      </a:r>
                      <a:endParaRPr lang="en-US" sz="11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IN" sz="1100">
                          <a:effectLst/>
                        </a:rPr>
                        <a:t>Button 5</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0.0010333</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0.002366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1.0</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0.0552</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0.0571</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0.0033166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a:effectLst/>
                        </a:rPr>
                        <a:t>0.0073166</a:t>
                      </a:r>
                      <a:endParaRPr lang="en-US" sz="11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IN" sz="1100" dirty="0">
                          <a:effectLst/>
                        </a:rPr>
                        <a:t>0.0247</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346761168"/>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Accuracy</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FAR(False acceptance rate):</a:t>
            </a:r>
          </a:p>
          <a:p>
            <a:pPr marL="0" indent="0">
              <a:buNone/>
            </a:pPr>
            <a:r>
              <a:rPr lang="en-US" dirty="0" smtClean="0"/>
              <a:t>   Probability of illegitimate users being falsely considered as legitimate.</a:t>
            </a:r>
          </a:p>
          <a:p>
            <a:pPr marL="0" indent="0">
              <a:buNone/>
            </a:pPr>
            <a:endParaRPr lang="en-US" dirty="0"/>
          </a:p>
          <a:p>
            <a:pPr marL="0" indent="0">
              <a:buNone/>
            </a:pPr>
            <a:r>
              <a:rPr lang="en-US" dirty="0" smtClean="0">
                <a:solidFill>
                  <a:srgbClr val="FF0000"/>
                </a:solidFill>
              </a:rPr>
              <a:t>Show calculations here.</a:t>
            </a:r>
          </a:p>
          <a:p>
            <a:r>
              <a:rPr lang="en-US" dirty="0" smtClean="0"/>
              <a:t>FRR(False rejection rate):</a:t>
            </a:r>
          </a:p>
          <a:p>
            <a:pPr marL="0" indent="0">
              <a:buNone/>
            </a:pPr>
            <a:r>
              <a:rPr lang="en-US" dirty="0" smtClean="0"/>
              <a:t>   Probability of legitimate users being falsely considered as illegitimate.</a:t>
            </a:r>
          </a:p>
          <a:p>
            <a:pPr marL="0" indent="0">
              <a:buNone/>
            </a:pPr>
            <a:endParaRPr lang="en-US" dirty="0"/>
          </a:p>
          <a:p>
            <a:r>
              <a:rPr lang="en-US" dirty="0" smtClean="0"/>
              <a:t>Accuracy may vary greatly considering the  similarities and dissimilarities in behavioral biometrics of two users.</a:t>
            </a:r>
            <a:endParaRPr lang="en-US" dirty="0"/>
          </a:p>
        </p:txBody>
      </p:sp>
    </p:spTree>
    <p:extLst>
      <p:ext uri="{BB962C8B-B14F-4D97-AF65-F5344CB8AC3E}">
        <p14:creationId xmlns:p14="http://schemas.microsoft.com/office/powerpoint/2010/main" val="158598838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smtClean="0"/>
              <a:t>Conclusions and Future Scope</a:t>
            </a:r>
            <a:endParaRPr lang="en-IN" dirty="0"/>
          </a:p>
        </p:txBody>
      </p:sp>
      <p:sp>
        <p:nvSpPr>
          <p:cNvPr id="3" name="Content Placeholder 2"/>
          <p:cNvSpPr>
            <a:spLocks noGrp="1"/>
          </p:cNvSpPr>
          <p:nvPr>
            <p:ph sz="quarter" idx="1"/>
          </p:nvPr>
        </p:nvSpPr>
        <p:spPr>
          <a:xfrm>
            <a:off x="457200" y="1357298"/>
            <a:ext cx="8229600" cy="4768865"/>
          </a:xfrm>
        </p:spPr>
        <p:txBody>
          <a:bodyPr/>
          <a:lstStyle/>
          <a:p>
            <a:r>
              <a:rPr lang="en-IN" dirty="0" smtClean="0"/>
              <a:t>Provides a second level of security</a:t>
            </a:r>
          </a:p>
          <a:p>
            <a:r>
              <a:rPr lang="en-IN" dirty="0" smtClean="0"/>
              <a:t>Cope up with new challenges</a:t>
            </a:r>
          </a:p>
          <a:p>
            <a:endParaRPr lang="en-IN" dirty="0" smtClean="0"/>
          </a:p>
          <a:p>
            <a:r>
              <a:rPr lang="en-IN" dirty="0" smtClean="0"/>
              <a:t>Future Scope</a:t>
            </a:r>
          </a:p>
          <a:p>
            <a:pPr lvl="1"/>
            <a:r>
              <a:rPr lang="en-IN" dirty="0" smtClean="0"/>
              <a:t>Online payment</a:t>
            </a:r>
          </a:p>
          <a:p>
            <a:pPr lvl="1"/>
            <a:r>
              <a:rPr lang="en-IN" dirty="0" smtClean="0">
                <a:solidFill>
                  <a:srgbClr val="FF0000"/>
                </a:solidFill>
              </a:rPr>
              <a:t>/*Please add something*/</a:t>
            </a:r>
            <a:endParaRPr lang="en-IN" dirty="0">
              <a:solidFill>
                <a:srgbClr val="FF0000"/>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smtClean="0"/>
              <a:t>Advantages of keystroke dynamics</a:t>
            </a:r>
            <a:endParaRPr lang="en-IN" dirty="0"/>
          </a:p>
        </p:txBody>
      </p:sp>
      <p:sp>
        <p:nvSpPr>
          <p:cNvPr id="3" name="Content Placeholder 2"/>
          <p:cNvSpPr>
            <a:spLocks noGrp="1"/>
          </p:cNvSpPr>
          <p:nvPr>
            <p:ph sz="quarter" idx="1"/>
          </p:nvPr>
        </p:nvSpPr>
        <p:spPr>
          <a:xfrm>
            <a:off x="457200" y="1285860"/>
            <a:ext cx="8229600" cy="4840303"/>
          </a:xfrm>
        </p:spPr>
        <p:txBody>
          <a:bodyPr>
            <a:normAutofit/>
          </a:bodyPr>
          <a:lstStyle/>
          <a:p>
            <a:r>
              <a:rPr lang="en-US" dirty="0" smtClean="0">
                <a:latin typeface="Times New Roman" pitchFamily="18" charset="0"/>
              </a:rPr>
              <a:t>Software Only </a:t>
            </a:r>
            <a:r>
              <a:rPr lang="en-US" dirty="0" smtClean="0"/>
              <a:t>method.  (No Additional Hardware)</a:t>
            </a:r>
          </a:p>
          <a:p>
            <a:r>
              <a:rPr lang="en-US" dirty="0" smtClean="0"/>
              <a:t> </a:t>
            </a:r>
            <a:r>
              <a:rPr lang="en-US" dirty="0" smtClean="0">
                <a:latin typeface="Times New Roman" pitchFamily="18" charset="0"/>
              </a:rPr>
              <a:t>Simple To Deploy </a:t>
            </a:r>
            <a:r>
              <a:rPr lang="en-US" dirty="0" smtClean="0"/>
              <a:t>and Use (username &amp; passwords) – Universally accepted</a:t>
            </a:r>
          </a:p>
          <a:p>
            <a:r>
              <a:rPr lang="en-US" dirty="0" smtClean="0"/>
              <a:t>Unobtrusive, Non-Invasive, </a:t>
            </a:r>
            <a:r>
              <a:rPr lang="en-US" dirty="0" smtClean="0">
                <a:latin typeface="Times New Roman" pitchFamily="18" charset="0"/>
              </a:rPr>
              <a:t>Cost Effective</a:t>
            </a:r>
          </a:p>
          <a:p>
            <a:r>
              <a:rPr lang="en-US" dirty="0" smtClean="0"/>
              <a:t>It provides a simple natural way for increased computer security</a:t>
            </a:r>
          </a:p>
          <a:p>
            <a:r>
              <a:rPr lang="en-US" dirty="0" smtClean="0"/>
              <a:t>Can be used over the internet</a:t>
            </a:r>
            <a:endParaRPr lang="en-IN"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54098"/>
          </a:xfrm>
        </p:spPr>
        <p:txBody>
          <a:bodyPr/>
          <a:lstStyle/>
          <a:p>
            <a:r>
              <a:rPr lang="en-US" dirty="0" smtClean="0"/>
              <a:t> Drawbacks of Keystroke Dynamics</a:t>
            </a:r>
            <a:endParaRPr lang="en-IN" dirty="0"/>
          </a:p>
        </p:txBody>
      </p:sp>
      <p:sp>
        <p:nvSpPr>
          <p:cNvPr id="3" name="Content Placeholder 2"/>
          <p:cNvSpPr>
            <a:spLocks noGrp="1"/>
          </p:cNvSpPr>
          <p:nvPr>
            <p:ph sz="quarter" idx="1"/>
          </p:nvPr>
        </p:nvSpPr>
        <p:spPr>
          <a:xfrm>
            <a:off x="457200" y="1714488"/>
            <a:ext cx="8229600" cy="4411675"/>
          </a:xfrm>
        </p:spPr>
        <p:txBody>
          <a:bodyPr/>
          <a:lstStyle/>
          <a:p>
            <a:pPr algn="just"/>
            <a:r>
              <a:rPr lang="en-US" dirty="0" smtClean="0"/>
              <a:t>User’s susceptibility to fatigue</a:t>
            </a:r>
          </a:p>
          <a:p>
            <a:pPr algn="just"/>
            <a:r>
              <a:rPr lang="en-US" dirty="0" smtClean="0"/>
              <a:t>Dynamic change in typing patterns</a:t>
            </a:r>
          </a:p>
          <a:p>
            <a:pPr algn="just"/>
            <a:r>
              <a:rPr lang="en-US" dirty="0" smtClean="0"/>
              <a:t>Injury, </a:t>
            </a:r>
            <a:r>
              <a:rPr lang="en-CA" dirty="0" smtClean="0"/>
              <a:t>skill of the user</a:t>
            </a:r>
            <a:endParaRPr lang="en-US" dirty="0" smtClean="0"/>
          </a:p>
          <a:p>
            <a:pPr algn="just"/>
            <a:r>
              <a:rPr lang="en-IN" dirty="0" smtClean="0">
                <a:solidFill>
                  <a:srgbClr val="FF0000"/>
                </a:solidFill>
              </a:rPr>
              <a:t>/*Add some images or more info if you feel*/</a:t>
            </a:r>
            <a:endParaRPr lang="en-IN" dirty="0">
              <a:solidFill>
                <a:srgbClr val="FF0000"/>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Applications</a:t>
            </a:r>
            <a:endParaRPr lang="en-US" dirty="0"/>
          </a:p>
        </p:txBody>
      </p:sp>
      <p:sp>
        <p:nvSpPr>
          <p:cNvPr id="3" name="Content Placeholder 2"/>
          <p:cNvSpPr>
            <a:spLocks noGrp="1"/>
          </p:cNvSpPr>
          <p:nvPr>
            <p:ph sz="quarter" idx="1"/>
          </p:nvPr>
        </p:nvSpPr>
        <p:spPr/>
        <p:txBody>
          <a:bodyPr/>
          <a:lstStyle/>
          <a:p>
            <a:r>
              <a:rPr lang="en-US" dirty="0" smtClean="0"/>
              <a:t>Mainly used </a:t>
            </a:r>
            <a:r>
              <a:rPr lang="en-US" dirty="0"/>
              <a:t>as a very specific form of </a:t>
            </a:r>
            <a:r>
              <a:rPr lang="en-US" b="1" dirty="0" smtClean="0"/>
              <a:t>surveillance.</a:t>
            </a:r>
            <a:endParaRPr lang="en-US" dirty="0" smtClean="0"/>
          </a:p>
          <a:p>
            <a:r>
              <a:rPr lang="en-US" dirty="0"/>
              <a:t>V</a:t>
            </a:r>
            <a:r>
              <a:rPr lang="en-US" dirty="0" smtClean="0"/>
              <a:t>erification </a:t>
            </a:r>
            <a:r>
              <a:rPr lang="en-US" dirty="0"/>
              <a:t>of users following security </a:t>
            </a:r>
            <a:r>
              <a:rPr lang="en-US" dirty="0" smtClean="0"/>
              <a:t>procedures. </a:t>
            </a:r>
          </a:p>
          <a:p>
            <a:r>
              <a:rPr lang="en-US" dirty="0" smtClean="0"/>
              <a:t>Verify </a:t>
            </a:r>
            <a:r>
              <a:rPr lang="en-US" dirty="0"/>
              <a:t>that no software licenses are being </a:t>
            </a:r>
            <a:r>
              <a:rPr lang="en-US" dirty="0" smtClean="0"/>
              <a:t>shared. </a:t>
            </a:r>
          </a:p>
          <a:p>
            <a:pPr marL="0" indent="0">
              <a:buNone/>
            </a:pPr>
            <a:endParaRPr lang="en-US" dirty="0"/>
          </a:p>
        </p:txBody>
      </p:sp>
    </p:spTree>
    <p:extLst>
      <p:ext uri="{BB962C8B-B14F-4D97-AF65-F5344CB8AC3E}">
        <p14:creationId xmlns:p14="http://schemas.microsoft.com/office/powerpoint/2010/main" val="152376904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IN" dirty="0" smtClean="0"/>
              <a:t>Keystroke Dynamics</a:t>
            </a:r>
            <a:endParaRPr lang="en-IN" dirty="0"/>
          </a:p>
        </p:txBody>
      </p:sp>
      <p:sp>
        <p:nvSpPr>
          <p:cNvPr id="4" name="Content Placeholder 3"/>
          <p:cNvSpPr>
            <a:spLocks noGrp="1"/>
          </p:cNvSpPr>
          <p:nvPr>
            <p:ph sz="quarter" idx="1"/>
          </p:nvPr>
        </p:nvSpPr>
        <p:spPr>
          <a:xfrm>
            <a:off x="428596" y="1285860"/>
            <a:ext cx="8229600" cy="4525963"/>
          </a:xfrm>
        </p:spPr>
        <p:txBody>
          <a:bodyPr>
            <a:normAutofit/>
          </a:bodyPr>
          <a:lstStyle/>
          <a:p>
            <a:r>
              <a:rPr lang="en-IN" dirty="0" smtClean="0"/>
              <a:t>Automated method of identifying or confirming the identity of an individual based on the typing rhythms</a:t>
            </a:r>
          </a:p>
          <a:p>
            <a:pPr lvl="1"/>
            <a:r>
              <a:rPr lang="en-US" dirty="0" smtClean="0"/>
              <a:t>Involves something one is or does</a:t>
            </a:r>
            <a:endParaRPr lang="en-IN" dirty="0" smtClean="0"/>
          </a:p>
          <a:p>
            <a:r>
              <a:rPr lang="en-IN" dirty="0" smtClean="0"/>
              <a:t>Unique biometric pattern can be developed from typing rhythms</a:t>
            </a:r>
          </a:p>
          <a:p>
            <a:r>
              <a:rPr lang="en-IN" dirty="0" smtClean="0"/>
              <a:t>The Keystroke features roughly characterize each user uniquely</a:t>
            </a:r>
          </a:p>
          <a:p>
            <a:endParaRPr lang="en-IN"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IN" dirty="0" smtClean="0"/>
              <a:t>Keystroke</a:t>
            </a:r>
            <a:r>
              <a:rPr lang="en-IN" sz="4000" dirty="0" smtClean="0"/>
              <a:t> </a:t>
            </a:r>
            <a:r>
              <a:rPr lang="en-IN" sz="3200" dirty="0" smtClean="0"/>
              <a:t>Dynamics</a:t>
            </a:r>
            <a:endParaRPr lang="en-IN" sz="3200" dirty="0"/>
          </a:p>
        </p:txBody>
      </p:sp>
      <p:sp>
        <p:nvSpPr>
          <p:cNvPr id="3" name="Content Placeholder 2"/>
          <p:cNvSpPr>
            <a:spLocks noGrp="1"/>
          </p:cNvSpPr>
          <p:nvPr>
            <p:ph sz="quarter" idx="1"/>
          </p:nvPr>
        </p:nvSpPr>
        <p:spPr>
          <a:xfrm>
            <a:off x="457200" y="1071546"/>
            <a:ext cx="8229600" cy="5054617"/>
          </a:xfrm>
        </p:spPr>
        <p:txBody>
          <a:bodyPr>
            <a:normAutofit/>
          </a:bodyPr>
          <a:lstStyle/>
          <a:p>
            <a:r>
              <a:rPr lang="en-CA" dirty="0" smtClean="0"/>
              <a:t>Converts biometric data to feature vector can be used for classification</a:t>
            </a:r>
            <a:endParaRPr lang="en-US" dirty="0" smtClean="0"/>
          </a:p>
          <a:p>
            <a:pPr lvl="1">
              <a:buFont typeface="Wingdings" pitchFamily="2" charset="2"/>
              <a:buChar char="Ø"/>
            </a:pPr>
            <a:r>
              <a:rPr lang="en-US" dirty="0" smtClean="0"/>
              <a:t> Keystrokes latencies (flight) </a:t>
            </a:r>
          </a:p>
          <a:p>
            <a:pPr lvl="1">
              <a:buFont typeface="Wingdings" pitchFamily="2" charset="2"/>
              <a:buChar char="Ø"/>
            </a:pPr>
            <a:r>
              <a:rPr lang="en-US" dirty="0" smtClean="0"/>
              <a:t>Duration of a specific keystroke (dwell)</a:t>
            </a:r>
          </a:p>
          <a:p>
            <a:pPr lvl="1">
              <a:buFont typeface="Wingdings" pitchFamily="2" charset="2"/>
              <a:buChar char="Ø"/>
            </a:pPr>
            <a:r>
              <a:rPr lang="en-US" dirty="0" smtClean="0"/>
              <a:t>Pressure (Force of keystrokes)</a:t>
            </a:r>
          </a:p>
          <a:p>
            <a:pPr lvl="1">
              <a:buFont typeface="Wingdings" pitchFamily="2" charset="2"/>
              <a:buChar char="Ø"/>
            </a:pPr>
            <a:r>
              <a:rPr lang="en-US" dirty="0" smtClean="0"/>
              <a:t>Typing speed</a:t>
            </a:r>
          </a:p>
          <a:p>
            <a:pPr lvl="1">
              <a:buFont typeface="Wingdings" pitchFamily="2" charset="2"/>
              <a:buChar char="Ø"/>
            </a:pPr>
            <a:r>
              <a:rPr lang="en-US" dirty="0" smtClean="0"/>
              <a:t>Frequency of error</a:t>
            </a:r>
          </a:p>
          <a:p>
            <a:pPr lvl="1">
              <a:buFont typeface="Wingdings" pitchFamily="2" charset="2"/>
              <a:buChar char="Ø"/>
            </a:pPr>
            <a:endParaRPr lang="en-US" dirty="0" smtClean="0"/>
          </a:p>
        </p:txBody>
      </p:sp>
      <p:pic>
        <p:nvPicPr>
          <p:cNvPr id="4" name="Picture 2"/>
          <p:cNvPicPr>
            <a:picLocks noChangeAspect="1" noChangeArrowheads="1"/>
          </p:cNvPicPr>
          <p:nvPr/>
        </p:nvPicPr>
        <p:blipFill>
          <a:blip r:embed="rId2"/>
          <a:srcRect/>
          <a:stretch>
            <a:fillRect/>
          </a:stretch>
        </p:blipFill>
        <p:spPr bwMode="auto">
          <a:xfrm>
            <a:off x="3714744" y="3643314"/>
            <a:ext cx="5000660" cy="2651125"/>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Neural Networks</a:t>
            </a:r>
            <a:endParaRPr lang="en-IN" dirty="0"/>
          </a:p>
        </p:txBody>
      </p:sp>
      <p:sp>
        <p:nvSpPr>
          <p:cNvPr id="3" name="Content Placeholder 2"/>
          <p:cNvSpPr>
            <a:spLocks noGrp="1"/>
          </p:cNvSpPr>
          <p:nvPr>
            <p:ph sz="quarter" idx="1"/>
          </p:nvPr>
        </p:nvSpPr>
        <p:spPr/>
        <p:txBody>
          <a:bodyPr/>
          <a:lstStyle/>
          <a:p>
            <a:r>
              <a:rPr lang="en-IN" dirty="0" smtClean="0"/>
              <a:t>Easy to learn and adapt</a:t>
            </a:r>
          </a:p>
          <a:p>
            <a:r>
              <a:rPr lang="en-IN" dirty="0" smtClean="0"/>
              <a:t>Supports multiple features</a:t>
            </a:r>
          </a:p>
          <a:p>
            <a:r>
              <a:rPr lang="en-IN" dirty="0" smtClean="0"/>
              <a:t>Easy to comprehend and classify</a:t>
            </a:r>
          </a:p>
          <a:p>
            <a:pPr>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18" y="3429000"/>
            <a:ext cx="5537042" cy="284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US" dirty="0" smtClean="0"/>
              <a:t> Why neural networks over other approaches</a:t>
            </a:r>
            <a:endParaRPr lang="en-IN" dirty="0"/>
          </a:p>
        </p:txBody>
      </p:sp>
      <p:sp>
        <p:nvSpPr>
          <p:cNvPr id="3" name="Content Placeholder 2"/>
          <p:cNvSpPr>
            <a:spLocks noGrp="1"/>
          </p:cNvSpPr>
          <p:nvPr>
            <p:ph sz="quarter" idx="1"/>
          </p:nvPr>
        </p:nvSpPr>
        <p:spPr/>
        <p:txBody>
          <a:bodyPr>
            <a:normAutofit fontScale="92500"/>
          </a:bodyPr>
          <a:lstStyle/>
          <a:p>
            <a:r>
              <a:rPr lang="en-CA" dirty="0" smtClean="0"/>
              <a:t>Statistical </a:t>
            </a:r>
            <a:r>
              <a:rPr lang="en-CA" dirty="0" smtClean="0"/>
              <a:t>Methods (Drawbacks) :</a:t>
            </a:r>
          </a:p>
          <a:p>
            <a:pPr>
              <a:buFont typeface="Wingdings" pitchFamily="2" charset="2"/>
              <a:buChar char="Ø"/>
            </a:pPr>
            <a:r>
              <a:rPr lang="en-US" dirty="0"/>
              <a:t>Probabilistic </a:t>
            </a:r>
            <a:r>
              <a:rPr lang="en-US" dirty="0" smtClean="0"/>
              <a:t>modeling: </a:t>
            </a:r>
            <a:r>
              <a:rPr lang="en-US" dirty="0"/>
              <a:t>C</a:t>
            </a:r>
            <a:r>
              <a:rPr lang="en-US" dirty="0" smtClean="0"/>
              <a:t>hooses </a:t>
            </a:r>
            <a:r>
              <a:rPr lang="en-US" dirty="0"/>
              <a:t>probability over rules</a:t>
            </a:r>
            <a:endParaRPr lang="en-US" dirty="0" smtClean="0"/>
          </a:p>
          <a:p>
            <a:pPr>
              <a:buFont typeface="Wingdings" pitchFamily="2" charset="2"/>
              <a:buChar char="Ø"/>
            </a:pPr>
            <a:r>
              <a:rPr lang="en-US" dirty="0"/>
              <a:t>Cluster </a:t>
            </a:r>
            <a:r>
              <a:rPr lang="en-US" dirty="0" smtClean="0"/>
              <a:t>analysis: </a:t>
            </a:r>
            <a:r>
              <a:rPr lang="en-US" dirty="0"/>
              <a:t>early bad judgments cannot be rectified because of hierarchical nature.</a:t>
            </a:r>
            <a:endParaRPr lang="en-US" dirty="0" smtClean="0"/>
          </a:p>
          <a:p>
            <a:pPr>
              <a:buFont typeface="Wingdings" pitchFamily="2" charset="2"/>
              <a:buChar char="Ø"/>
            </a:pPr>
            <a:r>
              <a:rPr lang="en-US" dirty="0"/>
              <a:t>Distance measure: Results are greatly influenced by variables having large values</a:t>
            </a:r>
            <a:endParaRPr lang="en-CA" dirty="0" smtClean="0"/>
          </a:p>
          <a:p>
            <a:endParaRPr lang="en-CA" dirty="0" smtClean="0"/>
          </a:p>
          <a:p>
            <a:r>
              <a:rPr lang="en-CA" dirty="0" smtClean="0"/>
              <a:t>Machine Learning Algorithms</a:t>
            </a:r>
          </a:p>
          <a:p>
            <a:pPr>
              <a:buFont typeface="Wingdings" pitchFamily="2" charset="2"/>
              <a:buChar char="Ø"/>
            </a:pPr>
            <a:r>
              <a:rPr lang="en-US" dirty="0"/>
              <a:t>Fuzzy </a:t>
            </a:r>
            <a:r>
              <a:rPr lang="en-US" dirty="0" smtClean="0"/>
              <a:t>logic: </a:t>
            </a:r>
            <a:r>
              <a:rPr lang="en-US" i="1" dirty="0" smtClean="0"/>
              <a:t> </a:t>
            </a:r>
            <a:r>
              <a:rPr lang="en-US" dirty="0"/>
              <a:t>Requires a lot of test cases</a:t>
            </a:r>
            <a:endParaRPr lang="en-US" dirty="0" smtClean="0"/>
          </a:p>
          <a:p>
            <a:pPr>
              <a:buFont typeface="Wingdings" pitchFamily="2" charset="2"/>
              <a:buChar char="Ø"/>
            </a:pPr>
            <a:r>
              <a:rPr lang="en-US" dirty="0"/>
              <a:t>Support vector </a:t>
            </a:r>
            <a:r>
              <a:rPr lang="en-US" dirty="0" smtClean="0"/>
              <a:t>machine: </a:t>
            </a:r>
            <a:r>
              <a:rPr lang="en-US" i="1" dirty="0"/>
              <a:t>Difficult to </a:t>
            </a:r>
            <a:r>
              <a:rPr lang="en-US" dirty="0"/>
              <a:t>tune the parameters</a:t>
            </a:r>
            <a:endParaRPr lang="en-US" dirty="0" smtClean="0"/>
          </a:p>
          <a:p>
            <a:pPr>
              <a:buFont typeface="Wingdings" pitchFamily="2" charset="2"/>
              <a:buChar char="Ø"/>
            </a:pPr>
            <a:r>
              <a:rPr lang="en-US" dirty="0"/>
              <a:t>Decision tree: </a:t>
            </a:r>
            <a:r>
              <a:rPr lang="en-US" dirty="0" smtClean="0"/>
              <a:t>Calculations may get very complex</a:t>
            </a:r>
            <a:endParaRPr lang="en-CA" dirty="0" smtClean="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3200" dirty="0" smtClean="0"/>
              <a:t>Back</a:t>
            </a:r>
            <a:r>
              <a:rPr lang="en-IN" dirty="0" smtClean="0"/>
              <a:t> </a:t>
            </a:r>
            <a:r>
              <a:rPr lang="en-IN" sz="3600" dirty="0" smtClean="0"/>
              <a:t>Propagation</a:t>
            </a:r>
            <a:r>
              <a:rPr lang="en-IN" dirty="0" smtClean="0"/>
              <a:t> </a:t>
            </a:r>
            <a:r>
              <a:rPr lang="en-IN" sz="3200" dirty="0" smtClean="0"/>
              <a:t>Algorithm</a:t>
            </a:r>
            <a:endParaRPr lang="en-IN" sz="3200" dirty="0"/>
          </a:p>
        </p:txBody>
      </p:sp>
      <p:pic>
        <p:nvPicPr>
          <p:cNvPr id="4"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37834" t="15753" r="32225" b="12671"/>
          <a:stretch/>
        </p:blipFill>
        <p:spPr bwMode="auto">
          <a:xfrm>
            <a:off x="1643042" y="1071546"/>
            <a:ext cx="5357850" cy="557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System</a:t>
            </a:r>
            <a:endParaRPr lang="en-IN" dirty="0"/>
          </a:p>
        </p:txBody>
      </p:sp>
      <p:sp>
        <p:nvSpPr>
          <p:cNvPr id="3" name="Content Placeholder 2"/>
          <p:cNvSpPr>
            <a:spLocks noGrp="1"/>
          </p:cNvSpPr>
          <p:nvPr>
            <p:ph sz="quarter" idx="1"/>
          </p:nvPr>
        </p:nvSpPr>
        <p:spPr/>
        <p:txBody>
          <a:bodyPr>
            <a:normAutofit/>
          </a:bodyPr>
          <a:lstStyle/>
          <a:p>
            <a:pPr lvl="0"/>
            <a:r>
              <a:rPr lang="en-US" dirty="0" smtClean="0"/>
              <a:t>Data collector </a:t>
            </a:r>
            <a:r>
              <a:rPr lang="en-US" dirty="0" smtClean="0"/>
              <a:t>module</a:t>
            </a:r>
            <a:endParaRPr lang="en-IN" dirty="0" smtClean="0"/>
          </a:p>
          <a:p>
            <a:pPr lvl="0"/>
            <a:r>
              <a:rPr lang="en-US" dirty="0" smtClean="0"/>
              <a:t>Password check module</a:t>
            </a:r>
            <a:endParaRPr lang="en-IN" dirty="0" smtClean="0"/>
          </a:p>
          <a:p>
            <a:pPr lvl="0"/>
            <a:r>
              <a:rPr lang="en-US" dirty="0" smtClean="0"/>
              <a:t>Key stroke recognition module</a:t>
            </a:r>
            <a:endParaRPr lang="en-IN" dirty="0" smtClean="0"/>
          </a:p>
          <a:p>
            <a:pPr lvl="0"/>
            <a:r>
              <a:rPr lang="en-US" dirty="0" smtClean="0"/>
              <a:t>Pressure analyzer module</a:t>
            </a:r>
            <a:endParaRPr lang="en-IN" dirty="0" smtClean="0"/>
          </a:p>
          <a:p>
            <a:pPr lvl="0"/>
            <a:r>
              <a:rPr lang="en-US" dirty="0" smtClean="0"/>
              <a:t>Pattern matching</a:t>
            </a:r>
            <a:endParaRPr lang="en-IN" dirty="0" smtClean="0"/>
          </a:p>
          <a:p>
            <a:r>
              <a:rPr lang="en-US" dirty="0" smtClean="0"/>
              <a:t>Decision module</a:t>
            </a:r>
            <a:endParaRPr lang="en-IN"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SE CASE DIAGRAMjpg_Page1.jpg"/>
          <p:cNvPicPr>
            <a:picLocks noGrp="1"/>
          </p:cNvPicPr>
          <p:nvPr>
            <p:ph sz="quarter" idx="1"/>
          </p:nvPr>
        </p:nvPicPr>
        <p:blipFill>
          <a:blip r:embed="rId2"/>
          <a:srcRect r="20032" b="47357"/>
          <a:stretch>
            <a:fillRect/>
          </a:stretch>
        </p:blipFill>
        <p:spPr>
          <a:xfrm>
            <a:off x="1915665" y="785794"/>
            <a:ext cx="5312670" cy="5786478"/>
          </a:xfrm>
          <a:prstGeom prst="rect">
            <a:avLst/>
          </a:prstGeom>
        </p:spPr>
      </p:pic>
      <p:sp>
        <p:nvSpPr>
          <p:cNvPr id="2" name="Title 1"/>
          <p:cNvSpPr>
            <a:spLocks noGrp="1"/>
          </p:cNvSpPr>
          <p:nvPr>
            <p:ph type="title"/>
          </p:nvPr>
        </p:nvSpPr>
        <p:spPr>
          <a:xfrm>
            <a:off x="457200" y="274638"/>
            <a:ext cx="8229600" cy="796908"/>
          </a:xfrm>
        </p:spPr>
        <p:txBody>
          <a:bodyPr/>
          <a:lstStyle/>
          <a:p>
            <a:r>
              <a:rPr lang="en-IN" dirty="0" smtClean="0"/>
              <a:t>Use Case Diagram</a:t>
            </a:r>
            <a:endParaRPr lang="en-IN"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smtClean="0"/>
              <a:t>Architecture</a:t>
            </a:r>
            <a:endParaRPr lang="en-IN" dirty="0"/>
          </a:p>
        </p:txBody>
      </p:sp>
      <p:pic>
        <p:nvPicPr>
          <p:cNvPr id="4" name="Content Placeholder 3" descr="https://lh4.googleusercontent.com/KNDLgh4VqdzD4fS4oe0WvJbMTkg3Dl6gBI3uDTfTzSzGlzIvZ5pynWEQz2AHVmVtMTX0orTN6mpKt1qan0KD-Utyje5J1jwlUm5wDAzImU0dC-E0zFOXmxWO5ywECzFCNXu7rMfJ"/>
          <p:cNvPicPr>
            <a:picLocks noGrp="1"/>
          </p:cNvPicPr>
          <p:nvPr>
            <p:ph sz="quarter" idx="1"/>
          </p:nvPr>
        </p:nvPicPr>
        <p:blipFill>
          <a:blip r:embed="rId2"/>
          <a:srcRect/>
          <a:stretch>
            <a:fillRect/>
          </a:stretch>
        </p:blipFill>
        <p:spPr bwMode="auto">
          <a:xfrm>
            <a:off x="1714480" y="1214422"/>
            <a:ext cx="6215106" cy="4929222"/>
          </a:xfrm>
          <a:prstGeom prst="rect">
            <a:avLst/>
          </a:prstGeom>
          <a:noFill/>
          <a:ln w="9525">
            <a:noFill/>
            <a:miter lim="800000"/>
            <a:headEnd/>
            <a:tailEnd/>
          </a:ln>
        </p:spPr>
      </p:pic>
    </p:spTree>
  </p:cSld>
  <p:clrMapOvr>
    <a:masterClrMapping/>
  </p:clrMapOvr>
  <p:transition>
    <p:fade thruBlk="1"/>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1087</TotalTime>
  <Words>1262</Words>
  <Application>Microsoft Office PowerPoint</Application>
  <PresentationFormat>On-screen Show (4:3)</PresentationFormat>
  <Paragraphs>171</Paragraphs>
  <Slides>18</Slides>
  <Notes>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Oriel</vt:lpstr>
      <vt:lpstr>User Authentication Approaches</vt:lpstr>
      <vt:lpstr>Keystroke Dynamics</vt:lpstr>
      <vt:lpstr>Keystroke Dynamics</vt:lpstr>
      <vt:lpstr>Neural Networks</vt:lpstr>
      <vt:lpstr> Why neural networks over other approaches</vt:lpstr>
      <vt:lpstr>Back Propagation Algorithm</vt:lpstr>
      <vt:lpstr>Components of System</vt:lpstr>
      <vt:lpstr>Use Case Diagram</vt:lpstr>
      <vt:lpstr>Architecture</vt:lpstr>
      <vt:lpstr>Training Phase</vt:lpstr>
      <vt:lpstr>Testing Phase</vt:lpstr>
      <vt:lpstr>      Specifications in our approach</vt:lpstr>
      <vt:lpstr>    RESULTS (Training inputs)</vt:lpstr>
      <vt:lpstr>   Accuracy</vt:lpstr>
      <vt:lpstr>Conclusions and Future Scope</vt:lpstr>
      <vt:lpstr>Advantages of keystroke dynamics</vt:lpstr>
      <vt:lpstr> Drawbacks of Keystroke Dynamics</vt:lpstr>
      <vt:lpstr>   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Keystroke Dynamics</dc:title>
  <dc:creator>Mukesh</dc:creator>
  <cp:lastModifiedBy>hitu</cp:lastModifiedBy>
  <cp:revision>52</cp:revision>
  <dcterms:created xsi:type="dcterms:W3CDTF">2015-10-26T15:37:54Z</dcterms:created>
  <dcterms:modified xsi:type="dcterms:W3CDTF">2016-04-01T19:42:11Z</dcterms:modified>
</cp:coreProperties>
</file>