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4"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p15:clr>
            <a:srgbClr val="A4A3A4"/>
          </p15:clr>
        </p15:guide>
        <p15:guide id="2" pos="29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2"/>
    <p:restoredTop sz="94657"/>
  </p:normalViewPr>
  <p:slideViewPr>
    <p:cSldViewPr snapToGrid="0" snapToObjects="1">
      <p:cViewPr>
        <p:scale>
          <a:sx n="90" d="100"/>
          <a:sy n="90" d="100"/>
        </p:scale>
        <p:origin x="1000" y="448"/>
      </p:cViewPr>
      <p:guideLst>
        <p:guide orient="horz" pos="2165"/>
        <p:guide pos="290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AA457-DBC8-7149-B53A-82D0B3484E0C}" type="datetimeFigureOut">
              <a:rPr lang="en-US" smtClean="0"/>
              <a:pPr/>
              <a:t>5/2/17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B7DEA7-7B68-1746-997F-802498B64162}" type="slidenum">
              <a:rPr lang="en-US" smtClean="0"/>
              <a:pPr/>
              <a:t>‹#›</a:t>
            </a:fld>
            <a:endParaRPr lang="en-US"/>
          </a:p>
        </p:txBody>
      </p:sp>
    </p:spTree>
    <p:extLst>
      <p:ext uri="{BB962C8B-B14F-4D97-AF65-F5344CB8AC3E}">
        <p14:creationId xmlns:p14="http://schemas.microsoft.com/office/powerpoint/2010/main" val="1580710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228D4-D9EB-7545-9ED1-8E7C605A9CE9}" type="datetimeFigureOut">
              <a:rPr lang="en-US" smtClean="0"/>
              <a:pPr/>
              <a:t>5/2/17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5FF31-28E3-664B-8811-867FAFB1FD92}" type="slidenum">
              <a:rPr lang="en-US" smtClean="0"/>
              <a:pPr/>
              <a:t>‹#›</a:t>
            </a:fld>
            <a:endParaRPr lang="en-US"/>
          </a:p>
        </p:txBody>
      </p:sp>
    </p:spTree>
    <p:extLst>
      <p:ext uri="{BB962C8B-B14F-4D97-AF65-F5344CB8AC3E}">
        <p14:creationId xmlns:p14="http://schemas.microsoft.com/office/powerpoint/2010/main" val="40491952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8642" y="1710220"/>
            <a:ext cx="6395357" cy="1470025"/>
          </a:xfrm>
        </p:spPr>
        <p:txBody>
          <a:bodyPr wrap="square"/>
          <a:lstStyle>
            <a:lvl1pPr algn="ctr">
              <a:defRPr sz="4400"/>
            </a:lvl1pPr>
          </a:lstStyle>
          <a:p>
            <a:r>
              <a:rPr lang="en-US" sz="4000" b="1" i="0" smtClean="0">
                <a:solidFill>
                  <a:srgbClr val="2C2D2C"/>
                </a:solidFill>
              </a:rPr>
              <a:t>Click to edit Master title style</a:t>
            </a:r>
            <a:endParaRPr lang="en-US" dirty="0"/>
          </a:p>
        </p:txBody>
      </p:sp>
      <p:sp>
        <p:nvSpPr>
          <p:cNvPr id="3" name="Subtitle 2"/>
          <p:cNvSpPr>
            <a:spLocks noGrp="1"/>
          </p:cNvSpPr>
          <p:nvPr>
            <p:ph type="subTitle" idx="1"/>
          </p:nvPr>
        </p:nvSpPr>
        <p:spPr>
          <a:xfrm>
            <a:off x="208642" y="3597176"/>
            <a:ext cx="6395358" cy="1350934"/>
          </a:xfrm>
        </p:spPr>
        <p:txBody>
          <a:bodyPr/>
          <a:lstStyle>
            <a:lvl1pPr marL="0" indent="0" algn="ctr">
              <a:buNone/>
              <a:defRPr>
                <a:solidFill>
                  <a:schemeClr val="tx1">
                    <a:lumMod val="85000"/>
                    <a:lumOff val="15000"/>
                  </a:schemeClr>
                </a:solidFill>
                <a:effectLst>
                  <a:outerShdw blurRad="76200" dir="2700000" algn="tl" rotWithShape="0">
                    <a:srgbClr val="000000">
                      <a:alpha val="25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606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sz="4000" b="1" i="0" smtClean="0">
                <a:solidFill>
                  <a:srgbClr val="2C2D2C"/>
                </a:solidFill>
              </a:rPr>
              <a:t>Click to edit Master title style</a:t>
            </a:r>
            <a:endParaRPr lang="en-US" dirty="0"/>
          </a:p>
        </p:txBody>
      </p:sp>
      <p:sp>
        <p:nvSpPr>
          <p:cNvPr id="3" name="Content Placeholder 2"/>
          <p:cNvSpPr>
            <a:spLocks noGrp="1"/>
          </p:cNvSpPr>
          <p:nvPr>
            <p:ph idx="1"/>
          </p:nvPr>
        </p:nvSpPr>
        <p:spPr>
          <a:xfrm>
            <a:off x="228600" y="1280159"/>
            <a:ext cx="8686800" cy="4897483"/>
          </a:xfrm>
        </p:spPr>
        <p:txBody>
          <a:bodyPr/>
          <a:lstStyle>
            <a:lvl1pPr marL="228600" indent="-228600">
              <a:defRPr/>
            </a:lvl1pPr>
            <a:lvl2pPr marL="457200" indent="-228600">
              <a:defRPr/>
            </a:lvl2pPr>
            <a:lvl3pPr marL="685800" indent="-228600">
              <a:defRPr/>
            </a:lvl3pPr>
            <a:lvl4pPr marL="914400" indent="-228600">
              <a:defRPr/>
            </a:lvl4pPr>
            <a:lvl5pPr marL="1143000" indent="-228600">
              <a:defRPr/>
            </a:lvl5pPr>
          </a:lstStyle>
          <a:p>
            <a:pPr lvl="0"/>
            <a:r>
              <a:rPr lang="en-US" sz="2800" smtClean="0">
                <a:solidFill>
                  <a:srgbClr val="262626"/>
                </a:solidFill>
              </a:rPr>
              <a:t>Click to edit Master text styles</a:t>
            </a:r>
          </a:p>
          <a:p>
            <a:pPr lvl="1"/>
            <a:r>
              <a:rPr lang="en-US" sz="2800" smtClean="0">
                <a:solidFill>
                  <a:srgbClr val="262626"/>
                </a:solidFill>
              </a:rPr>
              <a:t>Second level</a:t>
            </a:r>
          </a:p>
          <a:p>
            <a:pPr lvl="2"/>
            <a:r>
              <a:rPr lang="en-US" sz="2800" smtClean="0">
                <a:solidFill>
                  <a:srgbClr val="262626"/>
                </a:solidFill>
              </a:rPr>
              <a:t>Third level</a:t>
            </a:r>
          </a:p>
          <a:p>
            <a:pPr lvl="3"/>
            <a:r>
              <a:rPr lang="en-US" sz="2800" smtClean="0">
                <a:solidFill>
                  <a:srgbClr val="262626"/>
                </a:solidFill>
              </a:rPr>
              <a:t>Fourth level</a:t>
            </a:r>
          </a:p>
          <a:p>
            <a:pPr lvl="4"/>
            <a:r>
              <a:rPr lang="en-US" sz="2800" smtClean="0">
                <a:solidFill>
                  <a:srgbClr val="262626"/>
                </a:solidFill>
              </a:rPr>
              <a:t>Fifth level</a:t>
            </a:r>
            <a:endParaRPr lang="en-US" dirty="0" smtClean="0"/>
          </a:p>
        </p:txBody>
      </p:sp>
      <p:sp>
        <p:nvSpPr>
          <p:cNvPr id="4" name="Date Placeholder 3"/>
          <p:cNvSpPr>
            <a:spLocks noGrp="1"/>
          </p:cNvSpPr>
          <p:nvPr>
            <p:ph type="dt" sz="half" idx="10"/>
          </p:nvPr>
        </p:nvSpPr>
        <p:spPr/>
        <p:txBody>
          <a:bodyPr/>
          <a:lstStyle/>
          <a:p>
            <a:r>
              <a:rPr lang="en-US" smtClean="0"/>
              <a:t>7/30/12</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3EBC8F84-5B91-E04F-BBE9-64ED679462AE}" type="slidenum">
              <a:rPr lang="en-US" smtClean="0"/>
              <a:pPr/>
              <a:t>‹#›</a:t>
            </a:fld>
            <a:endParaRPr lang="en-US" dirty="0"/>
          </a:p>
        </p:txBody>
      </p:sp>
    </p:spTree>
    <p:extLst>
      <p:ext uri="{BB962C8B-B14F-4D97-AF65-F5344CB8AC3E}">
        <p14:creationId xmlns:p14="http://schemas.microsoft.com/office/powerpoint/2010/main" val="244489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sz="4000" b="1" i="0" smtClean="0">
                <a:solidFill>
                  <a:srgbClr val="2C2D2C"/>
                </a:solidFill>
              </a:rPr>
              <a:t>Click to edit Master title style</a:t>
            </a:r>
            <a:endParaRPr lang="en-US" dirty="0"/>
          </a:p>
        </p:txBody>
      </p:sp>
      <p:sp>
        <p:nvSpPr>
          <p:cNvPr id="3" name="Content Placeholder 2"/>
          <p:cNvSpPr>
            <a:spLocks noGrp="1"/>
          </p:cNvSpPr>
          <p:nvPr>
            <p:ph sz="half" idx="1"/>
          </p:nvPr>
        </p:nvSpPr>
        <p:spPr>
          <a:xfrm>
            <a:off x="230895" y="1280160"/>
            <a:ext cx="4114319" cy="4846003"/>
          </a:xfrm>
        </p:spPr>
        <p:txBody>
          <a:bodyPr/>
          <a:lstStyle>
            <a:lvl1pPr marL="228600" indent="-228600">
              <a:defRPr sz="2800"/>
            </a:lvl1pPr>
            <a:lvl2pPr marL="457200" indent="-228600">
              <a:defRPr sz="2400"/>
            </a:lvl2pPr>
            <a:lvl3pPr marL="685800" indent="-228600">
              <a:defRPr sz="2400"/>
            </a:lvl3pPr>
            <a:lvl4pPr marL="914400" indent="-228600">
              <a:defRPr sz="2400"/>
            </a:lvl4pPr>
            <a:lvl5pPr marL="1143000" indent="-228600">
              <a:defRPr sz="2400"/>
            </a:lvl5pPr>
            <a:lvl6pPr>
              <a:defRPr sz="1800"/>
            </a:lvl6pPr>
            <a:lvl7pPr>
              <a:defRPr sz="1800"/>
            </a:lvl7pPr>
            <a:lvl8pPr>
              <a:defRPr sz="1800"/>
            </a:lvl8pPr>
            <a:lvl9pPr>
              <a:defRPr sz="1800"/>
            </a:lvl9pPr>
          </a:lstStyle>
          <a:p>
            <a:pPr lvl="0"/>
            <a:r>
              <a:rPr lang="en-US" sz="2800" smtClean="0">
                <a:solidFill>
                  <a:srgbClr val="262626"/>
                </a:solidFill>
              </a:rPr>
              <a:t>Click to edit Master text styles</a:t>
            </a:r>
          </a:p>
          <a:p>
            <a:pPr lvl="1"/>
            <a:r>
              <a:rPr lang="en-US" sz="2800" smtClean="0">
                <a:solidFill>
                  <a:srgbClr val="262626"/>
                </a:solidFill>
              </a:rPr>
              <a:t>Second level</a:t>
            </a:r>
          </a:p>
          <a:p>
            <a:pPr lvl="2"/>
            <a:r>
              <a:rPr lang="en-US" sz="2800" smtClean="0">
                <a:solidFill>
                  <a:srgbClr val="262626"/>
                </a:solidFill>
              </a:rPr>
              <a:t>Third level</a:t>
            </a:r>
          </a:p>
          <a:p>
            <a:pPr lvl="3"/>
            <a:r>
              <a:rPr lang="en-US" sz="2800" smtClean="0">
                <a:solidFill>
                  <a:srgbClr val="262626"/>
                </a:solidFill>
              </a:rPr>
              <a:t>Fourth level</a:t>
            </a:r>
          </a:p>
          <a:p>
            <a:pPr lvl="4"/>
            <a:r>
              <a:rPr lang="en-US" sz="2800" smtClean="0">
                <a:solidFill>
                  <a:srgbClr val="262626"/>
                </a:solidFill>
              </a:rPr>
              <a:t>Fifth level</a:t>
            </a:r>
            <a:endParaRPr lang="en-US" dirty="0" smtClean="0"/>
          </a:p>
        </p:txBody>
      </p:sp>
      <p:sp>
        <p:nvSpPr>
          <p:cNvPr id="5" name="Date Placeholder 4"/>
          <p:cNvSpPr>
            <a:spLocks noGrp="1"/>
          </p:cNvSpPr>
          <p:nvPr>
            <p:ph type="dt" sz="half" idx="10"/>
          </p:nvPr>
        </p:nvSpPr>
        <p:spPr/>
        <p:txBody>
          <a:bodyPr/>
          <a:lstStyle/>
          <a:p>
            <a:r>
              <a:rPr lang="en-US" smtClean="0"/>
              <a:t>7/30/12</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BC8F84-5B91-E04F-BBE9-64ED679462AE}" type="slidenum">
              <a:rPr lang="en-US" smtClean="0"/>
              <a:pPr/>
              <a:t>‹#›</a:t>
            </a:fld>
            <a:endParaRPr lang="en-US" dirty="0"/>
          </a:p>
        </p:txBody>
      </p:sp>
      <p:sp>
        <p:nvSpPr>
          <p:cNvPr id="8" name="Content Placeholder 2"/>
          <p:cNvSpPr>
            <a:spLocks noGrp="1"/>
          </p:cNvSpPr>
          <p:nvPr>
            <p:ph sz="half" idx="13"/>
          </p:nvPr>
        </p:nvSpPr>
        <p:spPr>
          <a:xfrm>
            <a:off x="4572000" y="1280160"/>
            <a:ext cx="4390571" cy="4846003"/>
          </a:xfrm>
        </p:spPr>
        <p:txBody>
          <a:bodyPr/>
          <a:lstStyle>
            <a:lvl1pPr marL="228600" indent="-228600">
              <a:defRPr sz="2800"/>
            </a:lvl1pPr>
            <a:lvl2pPr marL="457200" indent="-228600">
              <a:defRPr sz="2000"/>
            </a:lvl2pPr>
            <a:lvl3pPr marL="685800" indent="-228600">
              <a:defRPr sz="2000"/>
            </a:lvl3pPr>
            <a:lvl4pPr marL="914400" indent="-228600">
              <a:defRPr sz="2000"/>
            </a:lvl4pPr>
            <a:lvl5pPr marL="1143000" indent="-228600">
              <a:defRPr sz="2000"/>
            </a:lvl5pPr>
            <a:lvl6pPr>
              <a:defRPr sz="1800"/>
            </a:lvl6pPr>
            <a:lvl7pPr>
              <a:defRPr sz="1800"/>
            </a:lvl7pPr>
            <a:lvl8pPr>
              <a:defRPr sz="1800"/>
            </a:lvl8pPr>
            <a:lvl9pPr>
              <a:defRPr sz="1800"/>
            </a:lvl9pPr>
          </a:lstStyle>
          <a:p>
            <a:pPr lvl="0"/>
            <a:r>
              <a:rPr lang="en-US" sz="2800" smtClean="0">
                <a:solidFill>
                  <a:srgbClr val="262626"/>
                </a:solidFill>
              </a:rPr>
              <a:t>Click to edit Master text styles</a:t>
            </a:r>
          </a:p>
          <a:p>
            <a:pPr lvl="1"/>
            <a:r>
              <a:rPr lang="en-US" sz="2800" smtClean="0">
                <a:solidFill>
                  <a:srgbClr val="262626"/>
                </a:solidFill>
              </a:rPr>
              <a:t>Second level</a:t>
            </a:r>
          </a:p>
          <a:p>
            <a:pPr lvl="2"/>
            <a:r>
              <a:rPr lang="en-US" sz="2800" smtClean="0">
                <a:solidFill>
                  <a:srgbClr val="262626"/>
                </a:solidFill>
              </a:rPr>
              <a:t>Third level</a:t>
            </a:r>
          </a:p>
          <a:p>
            <a:pPr lvl="3"/>
            <a:r>
              <a:rPr lang="en-US" sz="2800" smtClean="0">
                <a:solidFill>
                  <a:srgbClr val="262626"/>
                </a:solidFill>
              </a:rPr>
              <a:t>Fourth level</a:t>
            </a:r>
          </a:p>
          <a:p>
            <a:pPr lvl="4"/>
            <a:r>
              <a:rPr lang="en-US" sz="2800" smtClean="0">
                <a:solidFill>
                  <a:srgbClr val="262626"/>
                </a:solidFill>
              </a:rPr>
              <a:t>Fifth level</a:t>
            </a:r>
            <a:endParaRPr lang="en-US" dirty="0" smtClean="0"/>
          </a:p>
        </p:txBody>
      </p:sp>
    </p:spTree>
    <p:extLst>
      <p:ext uri="{BB962C8B-B14F-4D97-AF65-F5344CB8AC3E}">
        <p14:creationId xmlns:p14="http://schemas.microsoft.com/office/powerpoint/2010/main" val="390952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sz="4000" b="1" i="0" smtClean="0">
                <a:solidFill>
                  <a:srgbClr val="2C2D2C"/>
                </a:solidFill>
              </a:rPr>
              <a:t>Click to edit Master title style</a:t>
            </a:r>
            <a:endParaRPr lang="en-US" dirty="0"/>
          </a:p>
        </p:txBody>
      </p:sp>
      <p:sp>
        <p:nvSpPr>
          <p:cNvPr id="3" name="Text Placeholder 2"/>
          <p:cNvSpPr>
            <a:spLocks noGrp="1"/>
          </p:cNvSpPr>
          <p:nvPr>
            <p:ph type="body" idx="1"/>
          </p:nvPr>
        </p:nvSpPr>
        <p:spPr>
          <a:xfrm>
            <a:off x="228600" y="1280160"/>
            <a:ext cx="410754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2068286"/>
            <a:ext cx="4107543" cy="40578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0" y="1280160"/>
            <a:ext cx="439057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1" y="2068286"/>
            <a:ext cx="4390570" cy="40578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7/30/12</a:t>
            </a:r>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EBC8F84-5B91-E04F-BBE9-64ED679462AE}" type="slidenum">
              <a:rPr lang="en-US" smtClean="0"/>
              <a:pPr/>
              <a:t>‹#›</a:t>
            </a:fld>
            <a:endParaRPr lang="en-US" dirty="0"/>
          </a:p>
        </p:txBody>
      </p:sp>
    </p:spTree>
    <p:extLst>
      <p:ext uri="{BB962C8B-B14F-4D97-AF65-F5344CB8AC3E}">
        <p14:creationId xmlns:p14="http://schemas.microsoft.com/office/powerpoint/2010/main" val="359155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sz="4000" b="1" i="0" smtClean="0">
                <a:solidFill>
                  <a:srgbClr val="2C2D2C"/>
                </a:solidFill>
              </a:rPr>
              <a:t>Click to edit Master title style</a:t>
            </a:r>
            <a:endParaRPr lang="en-US" dirty="0"/>
          </a:p>
        </p:txBody>
      </p:sp>
      <p:sp>
        <p:nvSpPr>
          <p:cNvPr id="3" name="Date Placeholder 2"/>
          <p:cNvSpPr>
            <a:spLocks noGrp="1"/>
          </p:cNvSpPr>
          <p:nvPr>
            <p:ph type="dt" sz="half" idx="10"/>
          </p:nvPr>
        </p:nvSpPr>
        <p:spPr/>
        <p:txBody>
          <a:bodyPr/>
          <a:lstStyle/>
          <a:p>
            <a:r>
              <a:rPr lang="en-US" smtClean="0"/>
              <a:t>7/30/12</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BC8F84-5B91-E04F-BBE9-64ED679462AE}" type="slidenum">
              <a:rPr lang="en-US" smtClean="0"/>
              <a:pPr/>
              <a:t>‹#›</a:t>
            </a:fld>
            <a:endParaRPr lang="en-US" dirty="0"/>
          </a:p>
        </p:txBody>
      </p:sp>
    </p:spTree>
    <p:extLst>
      <p:ext uri="{BB962C8B-B14F-4D97-AF65-F5344CB8AC3E}">
        <p14:creationId xmlns:p14="http://schemas.microsoft.com/office/powerpoint/2010/main" val="322241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7/30/12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C8F84-5B91-E04F-BBE9-64ED679462AE}" type="slidenum">
              <a:rPr lang="en-US" smtClean="0"/>
              <a:pPr/>
              <a:t>‹#›</a:t>
            </a:fld>
            <a:endParaRPr lang="en-US"/>
          </a:p>
        </p:txBody>
      </p:sp>
    </p:spTree>
    <p:extLst>
      <p:ext uri="{BB962C8B-B14F-4D97-AF65-F5344CB8AC3E}">
        <p14:creationId xmlns:p14="http://schemas.microsoft.com/office/powerpoint/2010/main" val="395851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599" y="273050"/>
            <a:ext cx="3200400"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378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30894" y="1435100"/>
            <a:ext cx="31981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7/30/12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C8F84-5B91-E04F-BBE9-64ED679462AE}" type="slidenum">
              <a:rPr lang="en-US" smtClean="0"/>
              <a:pPr/>
              <a:t>‹#›</a:t>
            </a:fld>
            <a:endParaRPr lang="en-US"/>
          </a:p>
        </p:txBody>
      </p:sp>
    </p:spTree>
    <p:extLst>
      <p:ext uri="{BB962C8B-B14F-4D97-AF65-F5344CB8AC3E}">
        <p14:creationId xmlns:p14="http://schemas.microsoft.com/office/powerpoint/2010/main" val="251454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7/30/12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C8F84-5B91-E04F-BBE9-64ED679462AE}" type="slidenum">
              <a:rPr lang="en-US" smtClean="0"/>
              <a:pPr/>
              <a:t>‹#›</a:t>
            </a:fld>
            <a:endParaRPr lang="en-US"/>
          </a:p>
        </p:txBody>
      </p:sp>
    </p:spTree>
    <p:extLst>
      <p:ext uri="{BB962C8B-B14F-4D97-AF65-F5344CB8AC3E}">
        <p14:creationId xmlns:p14="http://schemas.microsoft.com/office/powerpoint/2010/main" val="3425135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895" y="99787"/>
            <a:ext cx="8684505" cy="1152070"/>
          </a:xfrm>
          <a:prstGeom prst="rect">
            <a:avLst/>
          </a:prstGeom>
        </p:spPr>
        <p:txBody>
          <a:bodyPr vert="horz" wrap="none" lIns="91440" tIns="45720" rIns="91440" bIns="45720" rtlCol="0" anchor="t">
            <a:normAutofit/>
          </a:bodyPr>
          <a:lstStyle/>
          <a:p>
            <a:r>
              <a:rPr lang="en-US" sz="4000" b="1" i="0" smtClean="0">
                <a:solidFill>
                  <a:srgbClr val="2C2D2C"/>
                </a:solidFill>
              </a:rPr>
              <a:t>Click to edit Master title style</a:t>
            </a:r>
            <a:endParaRPr lang="en-US" dirty="0"/>
          </a:p>
        </p:txBody>
      </p:sp>
      <p:sp>
        <p:nvSpPr>
          <p:cNvPr id="3" name="Text Placeholder 2"/>
          <p:cNvSpPr>
            <a:spLocks noGrp="1"/>
          </p:cNvSpPr>
          <p:nvPr>
            <p:ph type="body" idx="1"/>
          </p:nvPr>
        </p:nvSpPr>
        <p:spPr>
          <a:xfrm>
            <a:off x="228600" y="1371600"/>
            <a:ext cx="8686800" cy="4800600"/>
          </a:xfrm>
          <a:prstGeom prst="rect">
            <a:avLst/>
          </a:prstGeom>
        </p:spPr>
        <p:txBody>
          <a:bodyPr vert="horz" lIns="91440" tIns="45720" rIns="91440" bIns="45720" rtlCol="0">
            <a:normAutofit/>
          </a:bodyPr>
          <a:lstStyle/>
          <a:p>
            <a:pPr lvl="0"/>
            <a:r>
              <a:rPr lang="en-US" sz="2800" smtClean="0">
                <a:solidFill>
                  <a:srgbClr val="262626"/>
                </a:solidFill>
              </a:rPr>
              <a:t>Click to edit Master text styles</a:t>
            </a:r>
          </a:p>
          <a:p>
            <a:pPr lvl="1"/>
            <a:r>
              <a:rPr lang="en-US" sz="2800" smtClean="0">
                <a:solidFill>
                  <a:srgbClr val="262626"/>
                </a:solidFill>
              </a:rPr>
              <a:t>Second level</a:t>
            </a:r>
          </a:p>
          <a:p>
            <a:pPr lvl="2"/>
            <a:r>
              <a:rPr lang="en-US" sz="2800" smtClean="0">
                <a:solidFill>
                  <a:srgbClr val="262626"/>
                </a:solidFill>
              </a:rPr>
              <a:t>Third level</a:t>
            </a:r>
          </a:p>
          <a:p>
            <a:pPr lvl="3"/>
            <a:r>
              <a:rPr lang="en-US" sz="2800" smtClean="0">
                <a:solidFill>
                  <a:srgbClr val="262626"/>
                </a:solidFill>
              </a:rPr>
              <a:t>Fourth level</a:t>
            </a:r>
          </a:p>
          <a:p>
            <a:pPr lvl="4"/>
            <a:r>
              <a:rPr lang="en-US" sz="2800" smtClean="0">
                <a:solidFill>
                  <a:srgbClr val="262626"/>
                </a:solidFill>
              </a:rPr>
              <a:t>Fifth level</a:t>
            </a:r>
            <a:endParaRPr lang="en-US" dirty="0" smtClean="0"/>
          </a:p>
        </p:txBody>
      </p:sp>
      <p:sp>
        <p:nvSpPr>
          <p:cNvPr id="4" name="Date Placeholder 3"/>
          <p:cNvSpPr>
            <a:spLocks noGrp="1"/>
          </p:cNvSpPr>
          <p:nvPr>
            <p:ph type="dt" sz="half" idx="2"/>
          </p:nvPr>
        </p:nvSpPr>
        <p:spPr>
          <a:xfrm>
            <a:off x="1179286" y="6348568"/>
            <a:ext cx="771052" cy="365125"/>
          </a:xfrm>
          <a:prstGeom prst="rect">
            <a:avLst/>
          </a:prstGeom>
        </p:spPr>
        <p:txBody>
          <a:bodyPr vert="horz" lIns="91440" tIns="45720" rIns="91440" bIns="45720" rtlCol="0" anchor="ctr"/>
          <a:lstStyle>
            <a:lvl1pPr algn="l">
              <a:defRPr sz="900" cap="none" normalizeH="0">
                <a:solidFill>
                  <a:schemeClr val="bg1"/>
                </a:solidFill>
                <a:effectLst>
                  <a:outerShdw blurRad="63500" dist="12700" dir="2700000" algn="tl" rotWithShape="0">
                    <a:schemeClr val="bg1">
                      <a:alpha val="25000"/>
                    </a:schemeClr>
                  </a:outerShdw>
                </a:effectLst>
              </a:defRPr>
            </a:lvl1pPr>
          </a:lstStyle>
          <a:p>
            <a:r>
              <a:rPr lang="en-US" smtClean="0"/>
              <a:t>7/30/12</a:t>
            </a:r>
            <a:endParaRPr lang="en-US" dirty="0"/>
          </a:p>
        </p:txBody>
      </p:sp>
      <p:sp>
        <p:nvSpPr>
          <p:cNvPr id="5" name="Footer Placeholder 4"/>
          <p:cNvSpPr>
            <a:spLocks noGrp="1"/>
          </p:cNvSpPr>
          <p:nvPr>
            <p:ph type="ftr" sz="quarter" idx="3"/>
          </p:nvPr>
        </p:nvSpPr>
        <p:spPr>
          <a:xfrm>
            <a:off x="2059195" y="6348568"/>
            <a:ext cx="4336162" cy="365125"/>
          </a:xfrm>
          <a:prstGeom prst="rect">
            <a:avLst/>
          </a:prstGeom>
        </p:spPr>
        <p:txBody>
          <a:bodyPr vert="horz" lIns="91440" tIns="45720" rIns="91440" bIns="45720" rtlCol="0" anchor="ctr"/>
          <a:lstStyle>
            <a:lvl1pPr algn="l">
              <a:defRPr sz="900" b="1">
                <a:solidFill>
                  <a:schemeClr val="bg1"/>
                </a:solidFill>
                <a:effectLst>
                  <a:outerShdw blurRad="63500" dist="12700" dir="2700000" algn="tl">
                    <a:schemeClr val="bg1">
                      <a:alpha val="25000"/>
                    </a:schemeClr>
                  </a:outerShdw>
                </a:effectLst>
              </a:defRPr>
            </a:lvl1pPr>
          </a:lstStyle>
          <a:p>
            <a:endParaRPr lang="en-US" dirty="0"/>
          </a:p>
        </p:txBody>
      </p:sp>
      <p:sp>
        <p:nvSpPr>
          <p:cNvPr id="6" name="Slide Number Placeholder 5"/>
          <p:cNvSpPr>
            <a:spLocks noGrp="1"/>
          </p:cNvSpPr>
          <p:nvPr>
            <p:ph type="sldNum" sz="quarter" idx="4"/>
          </p:nvPr>
        </p:nvSpPr>
        <p:spPr>
          <a:xfrm>
            <a:off x="230895" y="6348568"/>
            <a:ext cx="821392" cy="365125"/>
          </a:xfrm>
          <a:prstGeom prst="rect">
            <a:avLst/>
          </a:prstGeom>
        </p:spPr>
        <p:txBody>
          <a:bodyPr vert="horz" lIns="91440" tIns="45720" rIns="91440" bIns="45720" rtlCol="0" anchor="ctr"/>
          <a:lstStyle>
            <a:lvl1pPr algn="l">
              <a:defRPr sz="1200">
                <a:solidFill>
                  <a:srgbClr val="FFFFFF"/>
                </a:solidFill>
                <a:effectLst>
                  <a:outerShdw blurRad="63500" dist="12700" dir="2700000" algn="tl" rotWithShape="0">
                    <a:schemeClr val="bg1">
                      <a:alpha val="25000"/>
                    </a:schemeClr>
                  </a:outerShdw>
                </a:effectLst>
              </a:defRPr>
            </a:lvl1pPr>
          </a:lstStyle>
          <a:p>
            <a:fld id="{3EBC8F84-5B91-E04F-BBE9-64ED679462AE}" type="slidenum">
              <a:rPr lang="en-US" smtClean="0"/>
              <a:pPr/>
              <a:t>‹#›</a:t>
            </a:fld>
            <a:endParaRPr lang="en-US" dirty="0"/>
          </a:p>
        </p:txBody>
      </p:sp>
    </p:spTree>
    <p:extLst>
      <p:ext uri="{BB962C8B-B14F-4D97-AF65-F5344CB8AC3E}">
        <p14:creationId xmlns:p14="http://schemas.microsoft.com/office/powerpoint/2010/main" val="9368160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8" r:id="rId3"/>
    <p:sldLayoutId id="2147483799" r:id="rId4"/>
    <p:sldLayoutId id="2147483800" r:id="rId5"/>
    <p:sldLayoutId id="2147483801" r:id="rId6"/>
    <p:sldLayoutId id="2147483802" r:id="rId7"/>
    <p:sldLayoutId id="2147483803" r:id="rId8"/>
  </p:sldLayoutIdLst>
  <p:hf hdr="0" ftr="0" dt="0"/>
  <p:txStyles>
    <p:titleStyle>
      <a:lvl1pPr algn="l" defTabSz="457200" rtl="0" eaLnBrk="1" latinLnBrk="0" hangingPunct="1">
        <a:spcBef>
          <a:spcPct val="0"/>
        </a:spcBef>
        <a:buNone/>
        <a:defRPr sz="4400" kern="1200" baseline="0">
          <a:solidFill>
            <a:schemeClr val="tx1">
              <a:lumMod val="85000"/>
              <a:lumOff val="15000"/>
            </a:schemeClr>
          </a:solidFill>
          <a:effectLst>
            <a:outerShdw blurRad="82550" dir="2700000" algn="tl">
              <a:schemeClr val="tx1">
                <a:lumMod val="85000"/>
                <a:lumOff val="15000"/>
                <a:alpha val="26000"/>
              </a:schemeClr>
            </a:outerShdw>
          </a:effectLst>
          <a:latin typeface="+mj-lt"/>
          <a:ea typeface="+mj-ea"/>
          <a:cs typeface="+mj-cs"/>
        </a:defRPr>
      </a:lvl1pPr>
    </p:titleStyle>
    <p:bodyStyle>
      <a:lvl1pPr marL="228600" indent="-228600" algn="l" defTabSz="457200" rtl="0" eaLnBrk="1" latinLnBrk="0" hangingPunct="1">
        <a:spcBef>
          <a:spcPct val="20000"/>
        </a:spcBef>
        <a:buSzPct val="90000"/>
        <a:buFont typeface="Arial"/>
        <a:buChar char="•"/>
        <a:defRPr sz="3200" kern="1200">
          <a:solidFill>
            <a:schemeClr val="tx1"/>
          </a:solidFill>
          <a:latin typeface="+mn-lt"/>
          <a:ea typeface="+mn-ea"/>
          <a:cs typeface="+mn-cs"/>
        </a:defRPr>
      </a:lvl1pPr>
      <a:lvl2pPr marL="457200" indent="-228600" algn="l" defTabSz="457200" rtl="0" eaLnBrk="1" latinLnBrk="0" hangingPunct="1">
        <a:spcBef>
          <a:spcPct val="20000"/>
        </a:spcBef>
        <a:buSzPct val="90000"/>
        <a:buFont typeface="Arial"/>
        <a:buChar char="•"/>
        <a:defRPr sz="2000" kern="1200">
          <a:solidFill>
            <a:schemeClr val="tx1"/>
          </a:solidFill>
          <a:latin typeface="+mn-lt"/>
          <a:ea typeface="+mn-ea"/>
          <a:cs typeface="+mn-cs"/>
        </a:defRPr>
      </a:lvl2pPr>
      <a:lvl3pPr marL="685800" indent="-228600" algn="l" defTabSz="457200" rtl="0" eaLnBrk="1" latinLnBrk="0" hangingPunct="1">
        <a:spcBef>
          <a:spcPct val="20000"/>
        </a:spcBef>
        <a:buSzPct val="90000"/>
        <a:buFont typeface="Arial"/>
        <a:buChar char="•"/>
        <a:defRPr sz="2400" kern="1200">
          <a:solidFill>
            <a:schemeClr val="tx1"/>
          </a:solidFill>
          <a:latin typeface="+mn-lt"/>
          <a:ea typeface="+mn-ea"/>
          <a:cs typeface="+mn-cs"/>
        </a:defRPr>
      </a:lvl3pPr>
      <a:lvl4pPr marL="914400" indent="-228600" algn="l" defTabSz="457200" rtl="0" eaLnBrk="1" latinLnBrk="0" hangingPunct="1">
        <a:spcBef>
          <a:spcPct val="20000"/>
        </a:spcBef>
        <a:buSzPct val="90000"/>
        <a:buFont typeface="Arial"/>
        <a:buChar char="•"/>
        <a:defRPr sz="2400" kern="1200">
          <a:solidFill>
            <a:schemeClr val="tx1"/>
          </a:solidFill>
          <a:latin typeface="+mn-lt"/>
          <a:ea typeface="+mn-ea"/>
          <a:cs typeface="+mn-cs"/>
        </a:defRPr>
      </a:lvl4pPr>
      <a:lvl5pPr marL="1143000" indent="-228600" algn="l" defTabSz="457200" rtl="0" eaLnBrk="1" latinLnBrk="0" hangingPunct="1">
        <a:spcBef>
          <a:spcPct val="20000"/>
        </a:spcBef>
        <a:buSzPct val="90000"/>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effectLst/>
              </a:rPr>
              <a:t>LU Factorization with Partial Pivoting </a:t>
            </a:r>
            <a:r>
              <a:rPr lang="en-US" sz="3600" dirty="0" smtClean="0">
                <a:effectLst/>
              </a:rPr>
              <a:t> with OpenMP Tasks</a:t>
            </a:r>
            <a:r>
              <a:rPr lang="en-US" sz="3600" dirty="0"/>
              <a:t/>
            </a:r>
            <a:br>
              <a:rPr lang="en-US" sz="3600" dirty="0"/>
            </a:br>
            <a:endParaRPr lang="en-US" sz="3600" dirty="0"/>
          </a:p>
        </p:txBody>
      </p:sp>
      <p:sp>
        <p:nvSpPr>
          <p:cNvPr id="3" name="Subtitle 2"/>
          <p:cNvSpPr>
            <a:spLocks noGrp="1"/>
          </p:cNvSpPr>
          <p:nvPr>
            <p:ph type="subTitle" idx="1"/>
          </p:nvPr>
        </p:nvSpPr>
        <p:spPr/>
        <p:txBody>
          <a:bodyPr>
            <a:normAutofit fontScale="85000" lnSpcReduction="20000"/>
          </a:bodyPr>
          <a:lstStyle/>
          <a:p>
            <a:r>
              <a:rPr lang="en-US" dirty="0" smtClean="0">
                <a:solidFill>
                  <a:schemeClr val="tx1">
                    <a:lumMod val="75000"/>
                    <a:lumOff val="25000"/>
                  </a:schemeClr>
                </a:solidFill>
              </a:rPr>
              <a:t>Yu Pei</a:t>
            </a:r>
          </a:p>
          <a:p>
            <a:r>
              <a:rPr lang="en-US" dirty="0" smtClean="0">
                <a:solidFill>
                  <a:schemeClr val="tx1">
                    <a:lumMod val="75000"/>
                    <a:lumOff val="25000"/>
                  </a:schemeClr>
                </a:solidFill>
              </a:rPr>
              <a:t> May 3</a:t>
            </a:r>
            <a:r>
              <a:rPr lang="en-US" baseline="30000" dirty="0" smtClean="0">
                <a:solidFill>
                  <a:schemeClr val="tx1">
                    <a:lumMod val="75000"/>
                    <a:lumOff val="25000"/>
                  </a:schemeClr>
                </a:solidFill>
              </a:rPr>
              <a:t>rd</a:t>
            </a:r>
            <a:r>
              <a:rPr lang="en-US" dirty="0" smtClean="0">
                <a:solidFill>
                  <a:schemeClr val="tx1">
                    <a:lumMod val="75000"/>
                    <a:lumOff val="25000"/>
                  </a:schemeClr>
                </a:solidFill>
              </a:rPr>
              <a:t>, 2017</a:t>
            </a:r>
          </a:p>
          <a:p>
            <a:r>
              <a:rPr lang="en-US" dirty="0" smtClean="0">
                <a:solidFill>
                  <a:schemeClr val="tx1">
                    <a:lumMod val="75000"/>
                    <a:lumOff val="25000"/>
                  </a:schemeClr>
                </a:solidFill>
              </a:rPr>
              <a:t>COSC594 Final Presentation</a:t>
            </a:r>
            <a:endParaRPr lang="en-US" dirty="0">
              <a:solidFill>
                <a:schemeClr val="tx1">
                  <a:lumMod val="75000"/>
                  <a:lumOff val="25000"/>
                </a:schemeClr>
              </a:solidFill>
            </a:endParaRPr>
          </a:p>
        </p:txBody>
      </p:sp>
    </p:spTree>
    <p:extLst>
      <p:ext uri="{BB962C8B-B14F-4D97-AF65-F5344CB8AC3E}">
        <p14:creationId xmlns:p14="http://schemas.microsoft.com/office/powerpoint/2010/main" val="203288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10</a:t>
            </a:fld>
            <a:endParaRPr lang="en-US"/>
          </a:p>
        </p:txBody>
      </p:sp>
      <p:sp>
        <p:nvSpPr>
          <p:cNvPr id="3" name="TextBox 2"/>
          <p:cNvSpPr txBox="1"/>
          <p:nvPr/>
        </p:nvSpPr>
        <p:spPr>
          <a:xfrm>
            <a:off x="230895" y="242887"/>
            <a:ext cx="4012493" cy="584775"/>
          </a:xfrm>
          <a:prstGeom prst="rect">
            <a:avLst/>
          </a:prstGeom>
          <a:noFill/>
        </p:spPr>
        <p:txBody>
          <a:bodyPr wrap="square" rtlCol="0">
            <a:spAutoFit/>
          </a:bodyPr>
          <a:lstStyle/>
          <a:p>
            <a:r>
              <a:rPr lang="en-US" sz="3200" b="1" dirty="0" smtClean="0"/>
              <a:t>Results</a:t>
            </a:r>
            <a:endParaRPr lang="en-US" sz="3200" b="1" dirty="0"/>
          </a:p>
        </p:txBody>
      </p:sp>
      <p:sp>
        <p:nvSpPr>
          <p:cNvPr id="4" name="TextBox 3"/>
          <p:cNvSpPr txBox="1"/>
          <p:nvPr/>
        </p:nvSpPr>
        <p:spPr>
          <a:xfrm>
            <a:off x="230895" y="840936"/>
            <a:ext cx="8798805" cy="830997"/>
          </a:xfrm>
          <a:prstGeom prst="rect">
            <a:avLst/>
          </a:prstGeom>
          <a:noFill/>
        </p:spPr>
        <p:txBody>
          <a:bodyPr wrap="square" rtlCol="0">
            <a:spAutoFit/>
          </a:bodyPr>
          <a:lstStyle/>
          <a:p>
            <a:r>
              <a:rPr lang="en-US" sz="2400" dirty="0"/>
              <a:t>Next we focus on the scalability of tasks LU regarding the number of thread </a:t>
            </a:r>
            <a:r>
              <a:rPr lang="en-US" sz="2400" dirty="0" smtClean="0"/>
              <a:t>used.</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95" y="1671933"/>
            <a:ext cx="6021710" cy="4516282"/>
          </a:xfrm>
          <a:prstGeom prst="rect">
            <a:avLst/>
          </a:prstGeom>
        </p:spPr>
      </p:pic>
    </p:spTree>
    <p:extLst>
      <p:ext uri="{BB962C8B-B14F-4D97-AF65-F5344CB8AC3E}">
        <p14:creationId xmlns:p14="http://schemas.microsoft.com/office/powerpoint/2010/main" val="145113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11</a:t>
            </a:fld>
            <a:endParaRPr lang="en-US"/>
          </a:p>
        </p:txBody>
      </p:sp>
      <p:sp>
        <p:nvSpPr>
          <p:cNvPr id="3" name="TextBox 2"/>
          <p:cNvSpPr txBox="1"/>
          <p:nvPr/>
        </p:nvSpPr>
        <p:spPr>
          <a:xfrm>
            <a:off x="230895" y="242888"/>
            <a:ext cx="3755318" cy="584775"/>
          </a:xfrm>
          <a:prstGeom prst="rect">
            <a:avLst/>
          </a:prstGeom>
          <a:noFill/>
        </p:spPr>
        <p:txBody>
          <a:bodyPr wrap="square" rtlCol="0">
            <a:spAutoFit/>
          </a:bodyPr>
          <a:lstStyle/>
          <a:p>
            <a:r>
              <a:rPr lang="en-US" sz="3200" b="1" dirty="0" smtClean="0"/>
              <a:t>Conclusions</a:t>
            </a:r>
            <a:endParaRPr lang="en-US" sz="3200" b="1" dirty="0"/>
          </a:p>
        </p:txBody>
      </p:sp>
      <p:sp>
        <p:nvSpPr>
          <p:cNvPr id="4" name="TextBox 3"/>
          <p:cNvSpPr txBox="1"/>
          <p:nvPr/>
        </p:nvSpPr>
        <p:spPr>
          <a:xfrm>
            <a:off x="342900" y="985838"/>
            <a:ext cx="8672513" cy="4154984"/>
          </a:xfrm>
          <a:prstGeom prst="rect">
            <a:avLst/>
          </a:prstGeom>
          <a:noFill/>
        </p:spPr>
        <p:txBody>
          <a:bodyPr wrap="square" rtlCol="0">
            <a:spAutoFit/>
          </a:bodyPr>
          <a:lstStyle/>
          <a:p>
            <a:r>
              <a:rPr lang="en-US" sz="2400" dirty="0"/>
              <a:t>In this project, we experienced with task scheduling, specifically the OpenMP task framework and used it to implement the classical LU matrix </a:t>
            </a:r>
            <a:r>
              <a:rPr lang="en-US" sz="2400" dirty="0" smtClean="0"/>
              <a:t>factorization.</a:t>
            </a:r>
          </a:p>
          <a:p>
            <a:endParaRPr lang="en-US" sz="2400" dirty="0" smtClean="0"/>
          </a:p>
          <a:p>
            <a:r>
              <a:rPr lang="en-US" sz="2400" dirty="0" smtClean="0"/>
              <a:t>There </a:t>
            </a:r>
            <a:r>
              <a:rPr lang="en-US" sz="2400" dirty="0"/>
              <a:t>were some issues regarding dependency specification during the implementation and we solved the problem by expanding and unifying the pointers starting position. </a:t>
            </a:r>
            <a:endParaRPr lang="en-US" sz="2400" dirty="0" smtClean="0"/>
          </a:p>
          <a:p>
            <a:endParaRPr lang="en-US" sz="2400" dirty="0"/>
          </a:p>
          <a:p>
            <a:r>
              <a:rPr lang="en-US" sz="2400" dirty="0" smtClean="0"/>
              <a:t>Comparable </a:t>
            </a:r>
            <a:r>
              <a:rPr lang="en-US" sz="2400" dirty="0"/>
              <a:t>performance results are obtained for our implementation when compared with PLASMA, although still fall behind MKL LAPACK implementation. </a:t>
            </a:r>
          </a:p>
        </p:txBody>
      </p:sp>
    </p:spTree>
    <p:extLst>
      <p:ext uri="{BB962C8B-B14F-4D97-AF65-F5344CB8AC3E}">
        <p14:creationId xmlns:p14="http://schemas.microsoft.com/office/powerpoint/2010/main" val="919827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12</a:t>
            </a:fld>
            <a:endParaRPr lang="en-US"/>
          </a:p>
        </p:txBody>
      </p:sp>
      <p:sp>
        <p:nvSpPr>
          <p:cNvPr id="3" name="TextBox 2"/>
          <p:cNvSpPr txBox="1"/>
          <p:nvPr/>
        </p:nvSpPr>
        <p:spPr>
          <a:xfrm>
            <a:off x="230895" y="242888"/>
            <a:ext cx="5626980" cy="584775"/>
          </a:xfrm>
          <a:prstGeom prst="rect">
            <a:avLst/>
          </a:prstGeom>
          <a:noFill/>
        </p:spPr>
        <p:txBody>
          <a:bodyPr wrap="square" rtlCol="0">
            <a:spAutoFit/>
          </a:bodyPr>
          <a:lstStyle/>
          <a:p>
            <a:r>
              <a:rPr lang="en-US" sz="3200" b="1" dirty="0" smtClean="0"/>
              <a:t>Future Works</a:t>
            </a:r>
            <a:endParaRPr lang="en-US" sz="3200" b="1" dirty="0"/>
          </a:p>
        </p:txBody>
      </p:sp>
      <p:sp>
        <p:nvSpPr>
          <p:cNvPr id="4" name="TextBox 3"/>
          <p:cNvSpPr txBox="1"/>
          <p:nvPr/>
        </p:nvSpPr>
        <p:spPr>
          <a:xfrm>
            <a:off x="230895" y="983814"/>
            <a:ext cx="8741655" cy="4093428"/>
          </a:xfrm>
          <a:prstGeom prst="rect">
            <a:avLst/>
          </a:prstGeom>
          <a:noFill/>
        </p:spPr>
        <p:txBody>
          <a:bodyPr wrap="square" rtlCol="0">
            <a:spAutoFit/>
          </a:bodyPr>
          <a:lstStyle/>
          <a:p>
            <a:pPr marL="342900" indent="-342900">
              <a:buFont typeface="Arial" charset="0"/>
              <a:buChar char="•"/>
            </a:pPr>
            <a:r>
              <a:rPr lang="en-US" sz="2000" dirty="0"/>
              <a:t>Parallel panel factorization. Since we know that panel factorization is in the critical path and </a:t>
            </a:r>
            <a:r>
              <a:rPr lang="en-US" sz="2000" dirty="0" smtClean="0"/>
              <a:t>introducing </a:t>
            </a:r>
            <a:r>
              <a:rPr lang="en-US" sz="2000" dirty="0"/>
              <a:t>BLAS 3 operations and multiple threads will yield sizable speedup. PLASMA has the routine that implements this </a:t>
            </a:r>
            <a:r>
              <a:rPr lang="en-US" sz="2000" dirty="0" smtClean="0"/>
              <a:t>strategy.</a:t>
            </a:r>
          </a:p>
          <a:p>
            <a:pPr marL="342900" indent="-342900">
              <a:buFont typeface="Arial" charset="0"/>
              <a:buChar char="•"/>
            </a:pPr>
            <a:endParaRPr lang="en-US" sz="2000" dirty="0" smtClean="0"/>
          </a:p>
          <a:p>
            <a:pPr marL="342900" indent="-342900">
              <a:buFont typeface="Arial" charset="0"/>
              <a:buChar char="•"/>
            </a:pPr>
            <a:r>
              <a:rPr lang="en-US" sz="2000" dirty="0" smtClean="0"/>
              <a:t>Speedup </a:t>
            </a:r>
            <a:r>
              <a:rPr lang="en-US" sz="2000" dirty="0"/>
              <a:t>with accelerators. A large portion of the work lies in the matrix matrix multiplication and this can be significantly accelerated with GPU for example. Incorporating GPU can achieve much higher computing power but  synchronization between host and device needs to be carefully </a:t>
            </a:r>
            <a:r>
              <a:rPr lang="en-US" sz="2000" dirty="0" smtClean="0"/>
              <a:t>managed.</a:t>
            </a:r>
          </a:p>
          <a:p>
            <a:pPr marL="342900" indent="-342900">
              <a:buFont typeface="Arial" charset="0"/>
              <a:buChar char="•"/>
            </a:pPr>
            <a:endParaRPr lang="en-US" sz="2000" dirty="0" smtClean="0"/>
          </a:p>
          <a:p>
            <a:pPr marL="342900" indent="-342900">
              <a:buFont typeface="Arial" charset="0"/>
              <a:buChar char="•"/>
            </a:pPr>
            <a:r>
              <a:rPr lang="en-US" sz="2000" dirty="0"/>
              <a:t>Assigning task priority. OpenMP provides a way to hint to the runtime the priority of the tasks. Giving tasks on the critical path should be able to improve the performance, and tracing graph can help in that aspect.</a:t>
            </a:r>
          </a:p>
        </p:txBody>
      </p:sp>
    </p:spTree>
    <p:extLst>
      <p:ext uri="{BB962C8B-B14F-4D97-AF65-F5344CB8AC3E}">
        <p14:creationId xmlns:p14="http://schemas.microsoft.com/office/powerpoint/2010/main" val="174675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13</a:t>
            </a:fld>
            <a:endParaRPr lang="en-US"/>
          </a:p>
        </p:txBody>
      </p:sp>
      <p:sp>
        <p:nvSpPr>
          <p:cNvPr id="3" name="TextBox 2"/>
          <p:cNvSpPr txBox="1"/>
          <p:nvPr/>
        </p:nvSpPr>
        <p:spPr>
          <a:xfrm>
            <a:off x="230895" y="228600"/>
            <a:ext cx="2569455" cy="584775"/>
          </a:xfrm>
          <a:prstGeom prst="rect">
            <a:avLst/>
          </a:prstGeom>
          <a:noFill/>
        </p:spPr>
        <p:txBody>
          <a:bodyPr wrap="square" rtlCol="0">
            <a:spAutoFit/>
          </a:bodyPr>
          <a:lstStyle/>
          <a:p>
            <a:r>
              <a:rPr lang="en-US" sz="3200" smtClean="0"/>
              <a:t>References</a:t>
            </a:r>
            <a:endParaRPr lang="en-US" sz="3200"/>
          </a:p>
        </p:txBody>
      </p:sp>
      <p:sp>
        <p:nvSpPr>
          <p:cNvPr id="4" name="TextBox 3"/>
          <p:cNvSpPr txBox="1"/>
          <p:nvPr/>
        </p:nvSpPr>
        <p:spPr>
          <a:xfrm>
            <a:off x="230895" y="813375"/>
            <a:ext cx="8798805" cy="5016758"/>
          </a:xfrm>
          <a:prstGeom prst="rect">
            <a:avLst/>
          </a:prstGeom>
          <a:noFill/>
        </p:spPr>
        <p:txBody>
          <a:bodyPr wrap="square" rtlCol="0">
            <a:spAutoFit/>
          </a:bodyPr>
          <a:lstStyle/>
          <a:p>
            <a:pPr marL="342900" indent="-342900">
              <a:buFont typeface="+mj-lt"/>
              <a:buAutoNum type="arabicPeriod"/>
            </a:pPr>
            <a:r>
              <a:rPr lang="en-US" sz="1600" dirty="0"/>
              <a:t>Jack </a:t>
            </a:r>
            <a:r>
              <a:rPr lang="en-US" sz="1600" dirty="0" err="1"/>
              <a:t>Dongarra</a:t>
            </a:r>
            <a:r>
              <a:rPr lang="en-US" sz="1600" dirty="0"/>
              <a:t>, Mathieu </a:t>
            </a:r>
            <a:r>
              <a:rPr lang="en-US" sz="1600" dirty="0" err="1"/>
              <a:t>Faverge</a:t>
            </a:r>
            <a:r>
              <a:rPr lang="en-US" sz="1600" dirty="0"/>
              <a:t>, Hatem </a:t>
            </a:r>
            <a:r>
              <a:rPr lang="en-US" sz="1600" dirty="0" err="1"/>
              <a:t>Ltaief</a:t>
            </a:r>
            <a:r>
              <a:rPr lang="en-US" sz="1600" dirty="0"/>
              <a:t> and Piotr </a:t>
            </a:r>
            <a:r>
              <a:rPr lang="en-US" sz="1600" dirty="0" err="1" smtClean="0"/>
              <a:t>Luszcsek</a:t>
            </a:r>
            <a:r>
              <a:rPr lang="en-US" sz="1600" dirty="0" smtClean="0"/>
              <a:t>. </a:t>
            </a:r>
            <a:r>
              <a:rPr lang="en-US" sz="1600" i="1" dirty="0" smtClean="0"/>
              <a:t>Achieving </a:t>
            </a:r>
            <a:r>
              <a:rPr lang="en-US" sz="1600" i="1" dirty="0"/>
              <a:t>Numerical Accuracy and High Performance using Recursive Tile LU </a:t>
            </a:r>
            <a:r>
              <a:rPr lang="en-US" sz="1600" i="1" dirty="0" smtClean="0"/>
              <a:t>Factorization. </a:t>
            </a:r>
            <a:r>
              <a:rPr lang="en-US" sz="1600" dirty="0"/>
              <a:t>LAPACK Working Note 259</a:t>
            </a:r>
            <a:r>
              <a:rPr lang="en-US" sz="1600" dirty="0" smtClean="0"/>
              <a:t>.</a:t>
            </a:r>
          </a:p>
          <a:p>
            <a:pPr marL="342900" indent="-342900">
              <a:buFont typeface="+mj-lt"/>
              <a:buAutoNum type="arabicPeriod"/>
            </a:pPr>
            <a:r>
              <a:rPr lang="en-US" sz="1600" dirty="0"/>
              <a:t>Jakub </a:t>
            </a:r>
            <a:r>
              <a:rPr lang="en-US" sz="1600" dirty="0" err="1"/>
              <a:t>Kurzak</a:t>
            </a:r>
            <a:r>
              <a:rPr lang="en-US" sz="1600" dirty="0"/>
              <a:t>, Piotr </a:t>
            </a:r>
            <a:r>
              <a:rPr lang="en-US" sz="1600" dirty="0" err="1"/>
              <a:t>Luszczek</a:t>
            </a:r>
            <a:r>
              <a:rPr lang="en-US" sz="1600" dirty="0"/>
              <a:t>, Mathieu </a:t>
            </a:r>
            <a:r>
              <a:rPr lang="en-US" sz="1600" dirty="0" err="1"/>
              <a:t>Faverge</a:t>
            </a:r>
            <a:r>
              <a:rPr lang="en-US" sz="1600" dirty="0"/>
              <a:t> and Jack </a:t>
            </a:r>
            <a:r>
              <a:rPr lang="en-US" sz="1600" dirty="0" err="1"/>
              <a:t>Dongarra</a:t>
            </a:r>
            <a:r>
              <a:rPr lang="en-US" sz="1600" dirty="0"/>
              <a:t>. </a:t>
            </a:r>
            <a:r>
              <a:rPr lang="en-US" sz="1600" i="1" dirty="0" smtClean="0"/>
              <a:t>LU </a:t>
            </a:r>
            <a:r>
              <a:rPr lang="en-US" sz="1600" i="1" dirty="0"/>
              <a:t>Factorization with Partial Pivoting for a Multi-CPU, Multi-GPU Shared Memory </a:t>
            </a:r>
            <a:r>
              <a:rPr lang="en-US" sz="1600" i="1" dirty="0" smtClean="0"/>
              <a:t>System. </a:t>
            </a:r>
            <a:r>
              <a:rPr lang="en-US" sz="1600" dirty="0"/>
              <a:t>LAPACK Working Note 266</a:t>
            </a:r>
            <a:r>
              <a:rPr lang="en-US" sz="1600" dirty="0" smtClean="0"/>
              <a:t>.</a:t>
            </a:r>
          </a:p>
          <a:p>
            <a:pPr marL="342900" indent="-342900">
              <a:buFont typeface="+mj-lt"/>
              <a:buAutoNum type="arabicPeriod"/>
            </a:pPr>
            <a:r>
              <a:rPr lang="en-US" sz="1600" dirty="0" err="1"/>
              <a:t>Asim</a:t>
            </a:r>
            <a:r>
              <a:rPr lang="en-US" sz="1600" dirty="0"/>
              <a:t> </a:t>
            </a:r>
            <a:r>
              <a:rPr lang="en-US" sz="1600" dirty="0" err="1"/>
              <a:t>YarKhan</a:t>
            </a:r>
            <a:r>
              <a:rPr lang="en-US" sz="1600" dirty="0"/>
              <a:t>, Jakub </a:t>
            </a:r>
            <a:r>
              <a:rPr lang="en-US" sz="1600" dirty="0" err="1"/>
              <a:t>Kurzak</a:t>
            </a:r>
            <a:r>
              <a:rPr lang="en-US" sz="1600" dirty="0"/>
              <a:t>, Piotr </a:t>
            </a:r>
            <a:r>
              <a:rPr lang="en-US" sz="1600" dirty="0" err="1"/>
              <a:t>Luszczek</a:t>
            </a:r>
            <a:r>
              <a:rPr lang="en-US" sz="1600" dirty="0"/>
              <a:t> and Jack </a:t>
            </a:r>
            <a:r>
              <a:rPr lang="en-US" sz="1600" dirty="0" err="1" smtClean="0"/>
              <a:t>Dongarra</a:t>
            </a:r>
            <a:r>
              <a:rPr lang="en-US" sz="1600" dirty="0" smtClean="0"/>
              <a:t>. </a:t>
            </a:r>
            <a:r>
              <a:rPr lang="en-US" sz="1600" i="1" dirty="0" smtClean="0"/>
              <a:t>Porting </a:t>
            </a:r>
            <a:r>
              <a:rPr lang="en-US" sz="1600" i="1" dirty="0"/>
              <a:t>the PLASMA Numerical Library to the OpenMP </a:t>
            </a:r>
            <a:r>
              <a:rPr lang="en-US" sz="1600" i="1" dirty="0" smtClean="0"/>
              <a:t>Standard.</a:t>
            </a:r>
            <a:r>
              <a:rPr lang="en-US" sz="1600" dirty="0" smtClean="0"/>
              <a:t> </a:t>
            </a:r>
            <a:r>
              <a:rPr lang="en-US" sz="1600" dirty="0" err="1" smtClean="0"/>
              <a:t>Int</a:t>
            </a:r>
            <a:r>
              <a:rPr lang="en-US" sz="1600" dirty="0" smtClean="0"/>
              <a:t> </a:t>
            </a:r>
            <a:r>
              <a:rPr lang="en-US" sz="1600" dirty="0"/>
              <a:t>J Parallel </a:t>
            </a:r>
            <a:r>
              <a:rPr lang="en-US" sz="1600" dirty="0" err="1"/>
              <a:t>Prog</a:t>
            </a:r>
            <a:r>
              <a:rPr lang="en-US" sz="1600" dirty="0"/>
              <a:t> (2017) 45: 612. doi:10.1007/s10766-016-0441-6</a:t>
            </a:r>
            <a:r>
              <a:rPr lang="en-US" sz="1600" dirty="0" smtClean="0"/>
              <a:t>.</a:t>
            </a:r>
          </a:p>
          <a:p>
            <a:pPr marL="342900" indent="-342900">
              <a:buFont typeface="+mj-lt"/>
              <a:buAutoNum type="arabicPeriod"/>
            </a:pPr>
            <a:r>
              <a:rPr lang="en-US" sz="1600" dirty="0"/>
              <a:t>Duran, A., </a:t>
            </a:r>
            <a:r>
              <a:rPr lang="en-US" sz="1600" dirty="0" err="1"/>
              <a:t>Ayguadé</a:t>
            </a:r>
            <a:r>
              <a:rPr lang="en-US" sz="1600" dirty="0"/>
              <a:t>, E., </a:t>
            </a:r>
            <a:r>
              <a:rPr lang="en-US" sz="1600" dirty="0" err="1"/>
              <a:t>Badia</a:t>
            </a:r>
            <a:r>
              <a:rPr lang="en-US" sz="1600" dirty="0"/>
              <a:t>, R.M., </a:t>
            </a:r>
            <a:r>
              <a:rPr lang="en-US" sz="1600" dirty="0" err="1"/>
              <a:t>Labarta</a:t>
            </a:r>
            <a:r>
              <a:rPr lang="en-US" sz="1600" dirty="0"/>
              <a:t>, J., </a:t>
            </a:r>
            <a:r>
              <a:rPr lang="en-US" sz="1600" dirty="0" err="1"/>
              <a:t>Martinell</a:t>
            </a:r>
            <a:r>
              <a:rPr lang="en-US" sz="1600" dirty="0"/>
              <a:t>, L., </a:t>
            </a:r>
            <a:r>
              <a:rPr lang="en-US" sz="1600" dirty="0" err="1"/>
              <a:t>Martorell</a:t>
            </a:r>
            <a:r>
              <a:rPr lang="en-US" sz="1600" dirty="0"/>
              <a:t>, X., </a:t>
            </a:r>
            <a:r>
              <a:rPr lang="en-US" sz="1600" dirty="0" err="1"/>
              <a:t>Planas</a:t>
            </a:r>
            <a:r>
              <a:rPr lang="en-US" sz="1600" dirty="0"/>
              <a:t>, </a:t>
            </a:r>
            <a:r>
              <a:rPr lang="en-US" sz="1600" dirty="0" smtClean="0"/>
              <a:t>J. </a:t>
            </a:r>
            <a:r>
              <a:rPr lang="en-US" sz="1600" i="1" dirty="0" smtClean="0"/>
              <a:t>OMPSS</a:t>
            </a:r>
            <a:r>
              <a:rPr lang="en-US" sz="1600" i="1" dirty="0"/>
              <a:t>: a proposal for programming heterogeneous multi-core architectures</a:t>
            </a:r>
            <a:r>
              <a:rPr lang="en-US" sz="1600" i="1" dirty="0" smtClean="0"/>
              <a:t>. </a:t>
            </a:r>
            <a:r>
              <a:rPr lang="en-US" sz="1600" dirty="0"/>
              <a:t>Parallel Process. Lett. 21(02),173–193 (2011</a:t>
            </a:r>
            <a:r>
              <a:rPr lang="en-US" sz="1600" dirty="0" smtClean="0"/>
              <a:t>)</a:t>
            </a:r>
          </a:p>
          <a:p>
            <a:pPr marL="342900" indent="-342900">
              <a:buFont typeface="+mj-lt"/>
              <a:buAutoNum type="arabicPeriod"/>
            </a:pPr>
            <a:r>
              <a:rPr lang="en-US" sz="1600" dirty="0" err="1"/>
              <a:t>Augonnet</a:t>
            </a:r>
            <a:r>
              <a:rPr lang="en-US" sz="1600" dirty="0"/>
              <a:t>, C., Thibault, S., </a:t>
            </a:r>
            <a:r>
              <a:rPr lang="en-US" sz="1600" dirty="0" err="1"/>
              <a:t>Namyst</a:t>
            </a:r>
            <a:r>
              <a:rPr lang="en-US" sz="1600" dirty="0"/>
              <a:t>, R., </a:t>
            </a:r>
            <a:r>
              <a:rPr lang="en-US" sz="1600" dirty="0" err="1"/>
              <a:t>Wacrenier</a:t>
            </a:r>
            <a:r>
              <a:rPr lang="en-US" sz="1600" dirty="0"/>
              <a:t>, P.-</a:t>
            </a:r>
            <a:r>
              <a:rPr lang="en-US" sz="1600" dirty="0" smtClean="0"/>
              <a:t>A. </a:t>
            </a:r>
            <a:r>
              <a:rPr lang="en-US" sz="1600" i="1" dirty="0" err="1" smtClean="0"/>
              <a:t>StarPU</a:t>
            </a:r>
            <a:r>
              <a:rPr lang="en-US" sz="1600" i="1" dirty="0"/>
              <a:t>: a unified platform for task </a:t>
            </a:r>
            <a:r>
              <a:rPr lang="en-US" sz="1600" i="1" dirty="0" err="1"/>
              <a:t>schedulingon</a:t>
            </a:r>
            <a:r>
              <a:rPr lang="en-US" sz="1600" i="1" dirty="0"/>
              <a:t> heterogeneous multicore </a:t>
            </a:r>
            <a:r>
              <a:rPr lang="en-US" sz="1600" i="1" dirty="0" smtClean="0"/>
              <a:t>architectures. </a:t>
            </a:r>
            <a:r>
              <a:rPr lang="en-US" sz="1600" dirty="0" err="1"/>
              <a:t>Concurr</a:t>
            </a:r>
            <a:r>
              <a:rPr lang="en-US" sz="1600" dirty="0"/>
              <a:t>. </a:t>
            </a:r>
            <a:r>
              <a:rPr lang="en-US" sz="1600" dirty="0" err="1"/>
              <a:t>Comput</a:t>
            </a:r>
            <a:r>
              <a:rPr lang="en-US" sz="1600" dirty="0"/>
              <a:t>.: </a:t>
            </a:r>
            <a:r>
              <a:rPr lang="en-US" sz="1600" dirty="0" err="1"/>
              <a:t>Pract</a:t>
            </a:r>
            <a:r>
              <a:rPr lang="en-US" sz="1600" dirty="0"/>
              <a:t>. Exp. 23(2), 187–198 (2011</a:t>
            </a:r>
            <a:r>
              <a:rPr lang="en-US" sz="1600" dirty="0" smtClean="0"/>
              <a:t>)</a:t>
            </a:r>
          </a:p>
          <a:p>
            <a:pPr marL="342900" indent="-342900">
              <a:buFont typeface="+mj-lt"/>
              <a:buAutoNum type="arabicPeriod"/>
            </a:pPr>
            <a:r>
              <a:rPr lang="en-US" sz="1600" dirty="0" err="1"/>
              <a:t>YarKhan</a:t>
            </a:r>
            <a:r>
              <a:rPr lang="en-US" sz="1600" dirty="0"/>
              <a:t>, A. </a:t>
            </a:r>
            <a:r>
              <a:rPr lang="en-US" sz="1600" i="1" dirty="0" smtClean="0"/>
              <a:t>Dynamic </a:t>
            </a:r>
            <a:r>
              <a:rPr lang="en-US" sz="1600" i="1" dirty="0"/>
              <a:t>Task Execution on Shared and Distributed Memory Architectures</a:t>
            </a:r>
            <a:r>
              <a:rPr lang="en-US" sz="1600" i="1" dirty="0" smtClean="0"/>
              <a:t>. </a:t>
            </a:r>
            <a:r>
              <a:rPr lang="en-US" sz="1600" dirty="0"/>
              <a:t>PhD thesis, University of Tennessee (2012</a:t>
            </a:r>
            <a:r>
              <a:rPr lang="en-US" sz="1600" dirty="0" smtClean="0"/>
              <a:t>)</a:t>
            </a:r>
          </a:p>
          <a:p>
            <a:pPr marL="342900" indent="-342900">
              <a:buFont typeface="+mj-lt"/>
              <a:buAutoNum type="arabicPeriod"/>
            </a:pPr>
            <a:r>
              <a:rPr lang="en-US" sz="1600" dirty="0" err="1"/>
              <a:t>Drebes</a:t>
            </a:r>
            <a:r>
              <a:rPr lang="en-US" sz="1600" dirty="0"/>
              <a:t> A., </a:t>
            </a:r>
            <a:r>
              <a:rPr lang="en-US" sz="1600" dirty="0" err="1"/>
              <a:t>Bréjon</a:t>
            </a:r>
            <a:r>
              <a:rPr lang="en-US" sz="1600" dirty="0"/>
              <a:t> JB., Pop A., </a:t>
            </a:r>
            <a:r>
              <a:rPr lang="en-US" sz="1600" dirty="0" err="1"/>
              <a:t>Heydemann</a:t>
            </a:r>
            <a:r>
              <a:rPr lang="en-US" sz="1600" dirty="0"/>
              <a:t> K., Cohen A. </a:t>
            </a:r>
            <a:r>
              <a:rPr lang="en-US" sz="1600" i="1" dirty="0" smtClean="0"/>
              <a:t>Language-Centric </a:t>
            </a:r>
            <a:r>
              <a:rPr lang="en-US" sz="1600" i="1" dirty="0"/>
              <a:t>Performance Analysis of OpenMP Programs with Aftermath</a:t>
            </a:r>
            <a:r>
              <a:rPr lang="en-US" sz="1600" i="1" dirty="0" smtClean="0"/>
              <a:t>. </a:t>
            </a:r>
            <a:r>
              <a:rPr lang="en-US" sz="1600" dirty="0"/>
              <a:t>(2016) In: Maruyama N., de </a:t>
            </a:r>
            <a:r>
              <a:rPr lang="en-US" sz="1600" dirty="0" err="1"/>
              <a:t>Supinski</a:t>
            </a:r>
            <a:r>
              <a:rPr lang="en-US" sz="1600" dirty="0"/>
              <a:t> B., </a:t>
            </a:r>
            <a:r>
              <a:rPr lang="en-US" sz="1600" dirty="0" err="1"/>
              <a:t>Wahib</a:t>
            </a:r>
            <a:r>
              <a:rPr lang="en-US" sz="1600" dirty="0"/>
              <a:t> M. (</a:t>
            </a:r>
            <a:r>
              <a:rPr lang="en-US" sz="1600" dirty="0" err="1"/>
              <a:t>eds</a:t>
            </a:r>
            <a:r>
              <a:rPr lang="en-US" sz="1600" dirty="0"/>
              <a:t>) OpenMP: Memory, Devices, and Tasks. IWOMP 2016. Lecture Notes in Computer Science, </a:t>
            </a:r>
            <a:r>
              <a:rPr lang="en-US" sz="1600" dirty="0" err="1"/>
              <a:t>vol</a:t>
            </a:r>
            <a:r>
              <a:rPr lang="en-US" sz="1600" dirty="0"/>
              <a:t> 9903. Springer, Cham</a:t>
            </a:r>
          </a:p>
        </p:txBody>
      </p:sp>
    </p:spTree>
    <p:extLst>
      <p:ext uri="{BB962C8B-B14F-4D97-AF65-F5344CB8AC3E}">
        <p14:creationId xmlns:p14="http://schemas.microsoft.com/office/powerpoint/2010/main" val="39230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14</a:t>
            </a:fld>
            <a:endParaRPr lang="en-US"/>
          </a:p>
        </p:txBody>
      </p:sp>
      <p:sp>
        <p:nvSpPr>
          <p:cNvPr id="3" name="TextBox 2"/>
          <p:cNvSpPr txBox="1"/>
          <p:nvPr/>
        </p:nvSpPr>
        <p:spPr>
          <a:xfrm>
            <a:off x="230895" y="257175"/>
            <a:ext cx="3729038" cy="584775"/>
          </a:xfrm>
          <a:prstGeom prst="rect">
            <a:avLst/>
          </a:prstGeom>
          <a:noFill/>
        </p:spPr>
        <p:txBody>
          <a:bodyPr wrap="square" rtlCol="0">
            <a:spAutoFit/>
          </a:bodyPr>
          <a:lstStyle/>
          <a:p>
            <a:r>
              <a:rPr lang="en-US" sz="3200" b="1" dirty="0" smtClean="0"/>
              <a:t>Questions?</a:t>
            </a:r>
            <a:endParaRPr lang="en-US" sz="3200" b="1" dirty="0"/>
          </a:p>
        </p:txBody>
      </p:sp>
      <p:sp>
        <p:nvSpPr>
          <p:cNvPr id="4" name="TextBox 3"/>
          <p:cNvSpPr txBox="1"/>
          <p:nvPr/>
        </p:nvSpPr>
        <p:spPr>
          <a:xfrm>
            <a:off x="2828924" y="2853320"/>
            <a:ext cx="3200400" cy="584775"/>
          </a:xfrm>
          <a:prstGeom prst="rect">
            <a:avLst/>
          </a:prstGeom>
          <a:noFill/>
        </p:spPr>
        <p:txBody>
          <a:bodyPr wrap="square" rtlCol="0">
            <a:spAutoFit/>
          </a:bodyPr>
          <a:lstStyle/>
          <a:p>
            <a:pPr algn="ctr"/>
            <a:r>
              <a:rPr lang="en-US" sz="3200" b="1" dirty="0" smtClean="0"/>
              <a:t>Thank You</a:t>
            </a:r>
            <a:endParaRPr lang="en-US" sz="3200" b="1" dirty="0"/>
          </a:p>
        </p:txBody>
      </p:sp>
    </p:spTree>
    <p:extLst>
      <p:ext uri="{BB962C8B-B14F-4D97-AF65-F5344CB8AC3E}">
        <p14:creationId xmlns:p14="http://schemas.microsoft.com/office/powerpoint/2010/main" val="139389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2</a:t>
            </a:fld>
            <a:endParaRPr lang="en-US"/>
          </a:p>
        </p:txBody>
      </p:sp>
      <p:sp>
        <p:nvSpPr>
          <p:cNvPr id="4" name="TextBox 3"/>
          <p:cNvSpPr txBox="1"/>
          <p:nvPr/>
        </p:nvSpPr>
        <p:spPr>
          <a:xfrm>
            <a:off x="230895" y="241300"/>
            <a:ext cx="8163805" cy="4955203"/>
          </a:xfrm>
          <a:prstGeom prst="rect">
            <a:avLst/>
          </a:prstGeom>
          <a:noFill/>
        </p:spPr>
        <p:txBody>
          <a:bodyPr wrap="square" rtlCol="0">
            <a:spAutoFit/>
          </a:bodyPr>
          <a:lstStyle/>
          <a:p>
            <a:r>
              <a:rPr lang="en-US" sz="3200" b="1" dirty="0" smtClean="0"/>
              <a:t>Outline</a:t>
            </a:r>
          </a:p>
          <a:p>
            <a:endParaRPr lang="en-US" sz="3200" b="1" dirty="0"/>
          </a:p>
          <a:p>
            <a:pPr marL="457200" indent="-457200">
              <a:lnSpc>
                <a:spcPct val="150000"/>
              </a:lnSpc>
              <a:buAutoNum type="arabicPeriod"/>
            </a:pPr>
            <a:r>
              <a:rPr lang="en-US" sz="2400" b="1" dirty="0" smtClean="0"/>
              <a:t>Objective</a:t>
            </a:r>
          </a:p>
          <a:p>
            <a:pPr marL="457200" indent="-457200">
              <a:lnSpc>
                <a:spcPct val="150000"/>
              </a:lnSpc>
              <a:buAutoNum type="arabicPeriod"/>
            </a:pPr>
            <a:r>
              <a:rPr lang="en-US" sz="2400" b="1" dirty="0" smtClean="0"/>
              <a:t>Background</a:t>
            </a:r>
          </a:p>
          <a:p>
            <a:pPr marL="914400" lvl="1" indent="-457200">
              <a:lnSpc>
                <a:spcPct val="150000"/>
              </a:lnSpc>
              <a:buAutoNum type="arabicPeriod"/>
            </a:pPr>
            <a:r>
              <a:rPr lang="en-US" sz="2400" b="1" dirty="0" smtClean="0"/>
              <a:t>LU Factorization with Partial Pivoting</a:t>
            </a:r>
          </a:p>
          <a:p>
            <a:pPr marL="914400" lvl="1" indent="-457200">
              <a:lnSpc>
                <a:spcPct val="150000"/>
              </a:lnSpc>
              <a:buAutoNum type="arabicPeriod"/>
            </a:pPr>
            <a:r>
              <a:rPr lang="en-US" sz="2400" b="1" dirty="0" smtClean="0"/>
              <a:t>OpenMP Task Pragma</a:t>
            </a:r>
            <a:endParaRPr lang="en-US" sz="2400" b="1" dirty="0"/>
          </a:p>
          <a:p>
            <a:pPr marL="457200" indent="-457200">
              <a:lnSpc>
                <a:spcPct val="150000"/>
              </a:lnSpc>
              <a:buAutoNum type="arabicPeriod"/>
            </a:pPr>
            <a:r>
              <a:rPr lang="en-US" sz="2400" b="1" dirty="0" smtClean="0"/>
              <a:t>Implementation </a:t>
            </a:r>
          </a:p>
          <a:p>
            <a:pPr marL="457200" indent="-457200">
              <a:lnSpc>
                <a:spcPct val="150000"/>
              </a:lnSpc>
              <a:buAutoNum type="arabicPeriod"/>
            </a:pPr>
            <a:r>
              <a:rPr lang="en-US" sz="2400" b="1" dirty="0" smtClean="0"/>
              <a:t>Experiment Results</a:t>
            </a:r>
          </a:p>
          <a:p>
            <a:pPr marL="457200" indent="-457200">
              <a:lnSpc>
                <a:spcPct val="150000"/>
              </a:lnSpc>
              <a:buAutoNum type="arabicPeriod"/>
            </a:pPr>
            <a:r>
              <a:rPr lang="en-US" sz="2400" b="1" dirty="0" smtClean="0"/>
              <a:t>Conclusion and Future Works</a:t>
            </a:r>
            <a:endParaRPr lang="en-US" sz="2400" b="1" dirty="0"/>
          </a:p>
        </p:txBody>
      </p:sp>
    </p:spTree>
    <p:extLst>
      <p:ext uri="{BB962C8B-B14F-4D97-AF65-F5344CB8AC3E}">
        <p14:creationId xmlns:p14="http://schemas.microsoft.com/office/powerpoint/2010/main" val="1821567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3</a:t>
            </a:fld>
            <a:endParaRPr lang="en-US"/>
          </a:p>
        </p:txBody>
      </p:sp>
      <p:sp>
        <p:nvSpPr>
          <p:cNvPr id="3" name="TextBox 2"/>
          <p:cNvSpPr txBox="1"/>
          <p:nvPr/>
        </p:nvSpPr>
        <p:spPr>
          <a:xfrm>
            <a:off x="230895" y="228600"/>
            <a:ext cx="8240005" cy="5878532"/>
          </a:xfrm>
          <a:prstGeom prst="rect">
            <a:avLst/>
          </a:prstGeom>
          <a:noFill/>
        </p:spPr>
        <p:txBody>
          <a:bodyPr wrap="square" rtlCol="0">
            <a:spAutoFit/>
          </a:bodyPr>
          <a:lstStyle/>
          <a:p>
            <a:r>
              <a:rPr lang="en-US" sz="3200" b="1" dirty="0" smtClean="0"/>
              <a:t>Objective</a:t>
            </a:r>
          </a:p>
          <a:p>
            <a:endParaRPr lang="en-US" sz="3200" b="1" dirty="0"/>
          </a:p>
          <a:p>
            <a:r>
              <a:rPr lang="en-US" sz="2400" dirty="0" smtClean="0"/>
              <a:t>LU factorization is a widely used algorithm to calculate matrix inverse, determinant etc.</a:t>
            </a:r>
          </a:p>
          <a:p>
            <a:endParaRPr lang="en-US" sz="2400" dirty="0"/>
          </a:p>
          <a:p>
            <a:r>
              <a:rPr lang="en-US" sz="2400" dirty="0" smtClean="0"/>
              <a:t>It is the core computation of many applications, thus has been a prime target for aggressive optimizations. </a:t>
            </a:r>
          </a:p>
          <a:p>
            <a:endParaRPr lang="en-US" sz="2400" dirty="0"/>
          </a:p>
          <a:p>
            <a:r>
              <a:rPr lang="en-US" sz="2400" dirty="0" smtClean="0"/>
              <a:t>For shared memory system, LAPACK provides the classical solution based on block data layout (BLAS 3) and bulk synchronous parallelism (BSP).</a:t>
            </a:r>
          </a:p>
          <a:p>
            <a:endParaRPr lang="en-US" sz="2400" dirty="0"/>
          </a:p>
          <a:p>
            <a:r>
              <a:rPr lang="en-US" sz="2400" dirty="0" smtClean="0"/>
              <a:t>With runtime scheduling of tasks, we can utilize the </a:t>
            </a:r>
            <a:r>
              <a:rPr lang="en-US" sz="2400" dirty="0"/>
              <a:t>underlying </a:t>
            </a:r>
            <a:r>
              <a:rPr lang="en-US" sz="2400" dirty="0" smtClean="0"/>
              <a:t>heterogeneous system more efficiently and achieve better performance (PLASMA library with this purpose). </a:t>
            </a:r>
            <a:endParaRPr lang="en-US" sz="2400" dirty="0"/>
          </a:p>
        </p:txBody>
      </p:sp>
    </p:spTree>
    <p:extLst>
      <p:ext uri="{BB962C8B-B14F-4D97-AF65-F5344CB8AC3E}">
        <p14:creationId xmlns:p14="http://schemas.microsoft.com/office/powerpoint/2010/main" val="130871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4</a:t>
            </a:fld>
            <a:endParaRPr lang="en-US"/>
          </a:p>
        </p:txBody>
      </p:sp>
      <p:sp>
        <p:nvSpPr>
          <p:cNvPr id="3" name="Rectangle 2"/>
          <p:cNvSpPr/>
          <p:nvPr/>
        </p:nvSpPr>
        <p:spPr>
          <a:xfrm>
            <a:off x="230895" y="230385"/>
            <a:ext cx="8713080" cy="954107"/>
          </a:xfrm>
          <a:prstGeom prst="rect">
            <a:avLst/>
          </a:prstGeom>
        </p:spPr>
        <p:txBody>
          <a:bodyPr wrap="square">
            <a:spAutoFit/>
          </a:bodyPr>
          <a:lstStyle/>
          <a:p>
            <a:r>
              <a:rPr lang="en-US" sz="3200" b="1" dirty="0" smtClean="0"/>
              <a:t>Background </a:t>
            </a:r>
            <a:r>
              <a:rPr lang="mr-IN" sz="3200" b="1" dirty="0" smtClean="0"/>
              <a:t>–</a:t>
            </a:r>
            <a:r>
              <a:rPr lang="en-US" sz="3200" b="1" dirty="0" smtClean="0"/>
              <a:t> LU with Partial Pivoting</a:t>
            </a:r>
          </a:p>
          <a:p>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95" y="1057275"/>
            <a:ext cx="8796504" cy="1752428"/>
          </a:xfrm>
          <a:prstGeom prst="rect">
            <a:avLst/>
          </a:prstGeom>
        </p:spPr>
      </p:pic>
      <p:sp>
        <p:nvSpPr>
          <p:cNvPr id="6" name="TextBox 5"/>
          <p:cNvSpPr txBox="1"/>
          <p:nvPr/>
        </p:nvSpPr>
        <p:spPr>
          <a:xfrm>
            <a:off x="230895" y="2703016"/>
            <a:ext cx="8713080" cy="4154984"/>
          </a:xfrm>
          <a:prstGeom prst="rect">
            <a:avLst/>
          </a:prstGeom>
          <a:noFill/>
        </p:spPr>
        <p:txBody>
          <a:bodyPr wrap="square" rtlCol="0">
            <a:spAutoFit/>
          </a:bodyPr>
          <a:lstStyle/>
          <a:p>
            <a:r>
              <a:rPr lang="en-US" dirty="0" smtClean="0"/>
              <a:t>(From Mark Gates Lecture note)</a:t>
            </a:r>
          </a:p>
          <a:p>
            <a:endParaRPr lang="en-US" dirty="0"/>
          </a:p>
          <a:p>
            <a:r>
              <a:rPr lang="en-US" sz="2400" dirty="0" smtClean="0"/>
              <a:t>Factor panel of </a:t>
            </a:r>
            <a:r>
              <a:rPr lang="en-US" sz="2400" dirty="0" err="1" smtClean="0"/>
              <a:t>n</a:t>
            </a:r>
            <a:r>
              <a:rPr lang="en-US" sz="2400" baseline="-25000" dirty="0" err="1" smtClean="0"/>
              <a:t>b</a:t>
            </a:r>
            <a:r>
              <a:rPr lang="en-US" sz="2400" baseline="-25000" dirty="0" smtClean="0"/>
              <a:t> </a:t>
            </a:r>
            <a:r>
              <a:rPr lang="en-US" sz="2400" dirty="0" smtClean="0"/>
              <a:t>columns </a:t>
            </a:r>
          </a:p>
          <a:p>
            <a:r>
              <a:rPr lang="en-US" sz="2400" dirty="0"/>
              <a:t>	</a:t>
            </a:r>
            <a:r>
              <a:rPr lang="en-US" sz="2400" dirty="0" smtClean="0"/>
              <a:t>getrf2, unblocked BLAS-2 code</a:t>
            </a:r>
          </a:p>
          <a:p>
            <a:r>
              <a:rPr lang="en-US" sz="2400" dirty="0" smtClean="0"/>
              <a:t>Level 3 BLAS update block-row of U</a:t>
            </a:r>
          </a:p>
          <a:p>
            <a:r>
              <a:rPr lang="en-US" sz="2400" dirty="0" smtClean="0"/>
              <a:t>	</a:t>
            </a:r>
            <a:r>
              <a:rPr lang="en-US" sz="2400" dirty="0" err="1" smtClean="0"/>
              <a:t>trsm</a:t>
            </a:r>
            <a:endParaRPr lang="en-US" sz="2400" dirty="0" smtClean="0"/>
          </a:p>
          <a:p>
            <a:r>
              <a:rPr lang="en-US" sz="2400" dirty="0" smtClean="0"/>
              <a:t>Level 3 BLAS update trailing matrix</a:t>
            </a:r>
          </a:p>
          <a:p>
            <a:r>
              <a:rPr lang="en-US" sz="2400" dirty="0"/>
              <a:t>	</a:t>
            </a:r>
            <a:r>
              <a:rPr lang="en-US" sz="2400" dirty="0" err="1" smtClean="0"/>
              <a:t>gemm</a:t>
            </a:r>
            <a:endParaRPr lang="en-US" sz="2400" dirty="0" smtClean="0"/>
          </a:p>
          <a:p>
            <a:r>
              <a:rPr lang="en-US" sz="2400" dirty="0" smtClean="0"/>
              <a:t>	Aimed at machines with cache </a:t>
            </a:r>
            <a:r>
              <a:rPr lang="en-US" sz="2400" dirty="0" err="1" smtClean="0"/>
              <a:t>hierachy</a:t>
            </a:r>
            <a:endParaRPr lang="en-US" sz="2400" dirty="0" smtClean="0"/>
          </a:p>
          <a:p>
            <a:r>
              <a:rPr lang="en-US" sz="2400" dirty="0" smtClean="0"/>
              <a:t>Bulk synchronous</a:t>
            </a:r>
          </a:p>
          <a:p>
            <a:endParaRPr lang="en-US" dirty="0"/>
          </a:p>
          <a:p>
            <a:endParaRPr lang="en-US" dirty="0"/>
          </a:p>
        </p:txBody>
      </p:sp>
    </p:spTree>
    <p:extLst>
      <p:ext uri="{BB962C8B-B14F-4D97-AF65-F5344CB8AC3E}">
        <p14:creationId xmlns:p14="http://schemas.microsoft.com/office/powerpoint/2010/main" val="855943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5</a:t>
            </a:fld>
            <a:endParaRPr lang="en-US"/>
          </a:p>
        </p:txBody>
      </p:sp>
      <p:sp>
        <p:nvSpPr>
          <p:cNvPr id="3" name="Rectangle 2"/>
          <p:cNvSpPr/>
          <p:nvPr/>
        </p:nvSpPr>
        <p:spPr>
          <a:xfrm>
            <a:off x="230895" y="264826"/>
            <a:ext cx="7958138" cy="584775"/>
          </a:xfrm>
          <a:prstGeom prst="rect">
            <a:avLst/>
          </a:prstGeom>
        </p:spPr>
        <p:txBody>
          <a:bodyPr wrap="square">
            <a:spAutoFit/>
          </a:bodyPr>
          <a:lstStyle/>
          <a:p>
            <a:r>
              <a:rPr lang="en-US" sz="3200" b="1" dirty="0"/>
              <a:t>Background </a:t>
            </a:r>
            <a:r>
              <a:rPr lang="mr-IN" sz="3200" b="1" dirty="0"/>
              <a:t>–</a:t>
            </a:r>
            <a:r>
              <a:rPr lang="en-US" sz="3200" b="1" dirty="0"/>
              <a:t> </a:t>
            </a:r>
            <a:r>
              <a:rPr lang="en-US" sz="3200" b="1" dirty="0" smtClean="0"/>
              <a:t>Dynamic scheduling runtimes</a:t>
            </a:r>
          </a:p>
        </p:txBody>
      </p:sp>
      <p:graphicFrame>
        <p:nvGraphicFramePr>
          <p:cNvPr id="5" name="Table 4"/>
          <p:cNvGraphicFramePr>
            <a:graphicFrameLocks noGrp="1"/>
          </p:cNvGraphicFramePr>
          <p:nvPr>
            <p:extLst>
              <p:ext uri="{D42A27DB-BD31-4B8C-83A1-F6EECF244321}">
                <p14:modId xmlns:p14="http://schemas.microsoft.com/office/powerpoint/2010/main" val="1494759428"/>
              </p:ext>
            </p:extLst>
          </p:nvPr>
        </p:nvGraphicFramePr>
        <p:xfrm>
          <a:off x="230895" y="920800"/>
          <a:ext cx="8727370" cy="2377440"/>
        </p:xfrm>
        <a:graphic>
          <a:graphicData uri="http://schemas.openxmlformats.org/drawingml/2006/table">
            <a:tbl>
              <a:tblPr firstRow="1" bandRow="1">
                <a:tableStyleId>{2D5ABB26-0587-4C30-8999-92F81FD0307C}</a:tableStyleId>
              </a:tblPr>
              <a:tblGrid>
                <a:gridCol w="4363685"/>
                <a:gridCol w="4363685"/>
              </a:tblGrid>
              <a:tr h="370840">
                <a:tc>
                  <a:txBody>
                    <a:bodyPr/>
                    <a:lstStyle/>
                    <a:p>
                      <a:r>
                        <a:rPr lang="en-US" sz="2000" dirty="0" err="1" smtClean="0"/>
                        <a:t>Cilk</a:t>
                      </a:r>
                      <a:endParaRPr lang="en-US" sz="2000" dirty="0"/>
                    </a:p>
                  </a:txBody>
                  <a:tcPr/>
                </a:tc>
                <a:tc>
                  <a:txBody>
                    <a:bodyPr/>
                    <a:lstStyle/>
                    <a:p>
                      <a:r>
                        <a:rPr lang="en-US" sz="2000" dirty="0" smtClean="0"/>
                        <a:t>MIT</a:t>
                      </a:r>
                      <a:endParaRPr lang="en-US" sz="2000" dirty="0"/>
                    </a:p>
                  </a:txBody>
                  <a:tcPr/>
                </a:tc>
              </a:tr>
              <a:tr h="370840">
                <a:tc>
                  <a:txBody>
                    <a:bodyPr/>
                    <a:lstStyle/>
                    <a:p>
                      <a:r>
                        <a:rPr lang="en-US" sz="2000" dirty="0" smtClean="0"/>
                        <a:t>Jade</a:t>
                      </a:r>
                      <a:endParaRPr lang="en-US" sz="2000" dirty="0"/>
                    </a:p>
                  </a:txBody>
                  <a:tcPr/>
                </a:tc>
                <a:tc>
                  <a:txBody>
                    <a:bodyPr/>
                    <a:lstStyle/>
                    <a:p>
                      <a:r>
                        <a:rPr lang="en-US" sz="2000" dirty="0" smtClean="0"/>
                        <a:t>Stanford</a:t>
                      </a:r>
                      <a:r>
                        <a:rPr lang="en-US" sz="2000" baseline="0" dirty="0" smtClean="0"/>
                        <a:t> University</a:t>
                      </a:r>
                      <a:endParaRPr lang="en-US" sz="2000" dirty="0"/>
                    </a:p>
                  </a:txBody>
                  <a:tcPr/>
                </a:tc>
              </a:tr>
              <a:tr h="370840">
                <a:tc>
                  <a:txBody>
                    <a:bodyPr/>
                    <a:lstStyle/>
                    <a:p>
                      <a:r>
                        <a:rPr lang="en-US" sz="2000" dirty="0" smtClean="0"/>
                        <a:t>SMPSs / OMPSs</a:t>
                      </a:r>
                      <a:endParaRPr lang="en-US" sz="2000" dirty="0"/>
                    </a:p>
                  </a:txBody>
                  <a:tcPr/>
                </a:tc>
                <a:tc>
                  <a:txBody>
                    <a:bodyPr/>
                    <a:lstStyle/>
                    <a:p>
                      <a:r>
                        <a:rPr lang="en-US" sz="2000" dirty="0" smtClean="0"/>
                        <a:t>Barcelona Supercomputer Center</a:t>
                      </a:r>
                      <a:endParaRPr lang="en-US" sz="2000" dirty="0"/>
                    </a:p>
                  </a:txBody>
                  <a:tcPr/>
                </a:tc>
              </a:tr>
              <a:tr h="370840">
                <a:tc>
                  <a:txBody>
                    <a:bodyPr/>
                    <a:lstStyle/>
                    <a:p>
                      <a:r>
                        <a:rPr lang="en-US" sz="2000" dirty="0" err="1" smtClean="0"/>
                        <a:t>StarPU</a:t>
                      </a:r>
                      <a:endParaRPr lang="en-US" sz="2000" dirty="0"/>
                    </a:p>
                  </a:txBody>
                  <a:tcPr/>
                </a:tc>
                <a:tc>
                  <a:txBody>
                    <a:bodyPr/>
                    <a:lstStyle/>
                    <a:p>
                      <a:r>
                        <a:rPr lang="en-US" sz="2000" dirty="0" smtClean="0"/>
                        <a:t>INRIA Bordeaux</a:t>
                      </a:r>
                      <a:endParaRPr lang="en-US" sz="2000" dirty="0"/>
                    </a:p>
                  </a:txBody>
                  <a:tcPr/>
                </a:tc>
              </a:tr>
              <a:tr h="370840">
                <a:tc>
                  <a:txBody>
                    <a:bodyPr/>
                    <a:lstStyle/>
                    <a:p>
                      <a:r>
                        <a:rPr lang="en-US" sz="2000" dirty="0" smtClean="0"/>
                        <a:t>QUARK</a:t>
                      </a:r>
                      <a:endParaRPr lang="en-US" sz="2000" dirty="0"/>
                    </a:p>
                  </a:txBody>
                  <a:tcPr/>
                </a:tc>
                <a:tc>
                  <a:txBody>
                    <a:bodyPr/>
                    <a:lstStyle/>
                    <a:p>
                      <a:r>
                        <a:rPr lang="en-US" sz="2000" dirty="0" smtClean="0"/>
                        <a:t>University</a:t>
                      </a:r>
                      <a:r>
                        <a:rPr lang="en-US" sz="2000" baseline="0" dirty="0" smtClean="0"/>
                        <a:t> of Tennessee</a:t>
                      </a:r>
                      <a:endParaRPr lang="en-US" sz="2000" dirty="0"/>
                    </a:p>
                  </a:txBody>
                  <a:tcPr/>
                </a:tc>
              </a:tr>
              <a:tr h="370840">
                <a:tc>
                  <a:txBody>
                    <a:bodyPr/>
                    <a:lstStyle/>
                    <a:p>
                      <a:r>
                        <a:rPr lang="en-US" sz="2000" dirty="0" err="1" smtClean="0"/>
                        <a:t>SuperGlue</a:t>
                      </a:r>
                      <a:r>
                        <a:rPr lang="en-US" sz="2000" dirty="0" smtClean="0"/>
                        <a:t> &amp; </a:t>
                      </a:r>
                      <a:r>
                        <a:rPr lang="en-US" sz="2000" dirty="0" err="1" smtClean="0"/>
                        <a:t>DuctTeiP</a:t>
                      </a:r>
                      <a:endParaRPr lang="en-US" sz="2000" dirty="0"/>
                    </a:p>
                  </a:txBody>
                  <a:tcPr/>
                </a:tc>
                <a:tc>
                  <a:txBody>
                    <a:bodyPr/>
                    <a:lstStyle/>
                    <a:p>
                      <a:r>
                        <a:rPr lang="en-US" sz="2000" dirty="0" smtClean="0"/>
                        <a:t>Uppsala University</a:t>
                      </a:r>
                      <a:endParaRPr lang="en-US" sz="2000"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95" y="3362174"/>
            <a:ext cx="7384343" cy="2903674"/>
          </a:xfrm>
          <a:prstGeom prst="rect">
            <a:avLst/>
          </a:prstGeom>
        </p:spPr>
      </p:pic>
    </p:spTree>
    <p:extLst>
      <p:ext uri="{BB962C8B-B14F-4D97-AF65-F5344CB8AC3E}">
        <p14:creationId xmlns:p14="http://schemas.microsoft.com/office/powerpoint/2010/main" val="1412587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6</a:t>
            </a:fld>
            <a:endParaRPr lang="en-US"/>
          </a:p>
        </p:txBody>
      </p:sp>
      <p:sp>
        <p:nvSpPr>
          <p:cNvPr id="3" name="TextBox 2"/>
          <p:cNvSpPr txBox="1"/>
          <p:nvPr/>
        </p:nvSpPr>
        <p:spPr>
          <a:xfrm>
            <a:off x="230895" y="257176"/>
            <a:ext cx="6241343" cy="584775"/>
          </a:xfrm>
          <a:prstGeom prst="rect">
            <a:avLst/>
          </a:prstGeom>
          <a:noFill/>
        </p:spPr>
        <p:txBody>
          <a:bodyPr wrap="square" rtlCol="0">
            <a:spAutoFit/>
          </a:bodyPr>
          <a:lstStyle/>
          <a:p>
            <a:r>
              <a:rPr lang="en-US" sz="3200" b="1" dirty="0" smtClean="0"/>
              <a:t>Implementation </a:t>
            </a:r>
            <a:r>
              <a:rPr lang="mr-IN" sz="3200" b="1" dirty="0" smtClean="0"/>
              <a:t>–</a:t>
            </a:r>
            <a:r>
              <a:rPr lang="en-US" sz="3200" b="1" dirty="0" smtClean="0"/>
              <a:t> Tile layout</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95" y="841951"/>
            <a:ext cx="7302500" cy="3149600"/>
          </a:xfrm>
          <a:prstGeom prst="rect">
            <a:avLst/>
          </a:prstGeom>
        </p:spPr>
      </p:pic>
      <p:sp>
        <p:nvSpPr>
          <p:cNvPr id="6" name="TextBox 5"/>
          <p:cNvSpPr txBox="1"/>
          <p:nvPr/>
        </p:nvSpPr>
        <p:spPr>
          <a:xfrm>
            <a:off x="230895" y="4025464"/>
            <a:ext cx="8315325" cy="2031325"/>
          </a:xfrm>
          <a:prstGeom prst="rect">
            <a:avLst/>
          </a:prstGeom>
          <a:noFill/>
        </p:spPr>
        <p:txBody>
          <a:bodyPr wrap="square" rtlCol="0">
            <a:spAutoFit/>
          </a:bodyPr>
          <a:lstStyle/>
          <a:p>
            <a:r>
              <a:rPr lang="en-US" dirty="0" smtClean="0"/>
              <a:t>Each tile is contiguous (column major)</a:t>
            </a:r>
          </a:p>
          <a:p>
            <a:endParaRPr lang="en-US" dirty="0" smtClean="0"/>
          </a:p>
          <a:p>
            <a:r>
              <a:rPr lang="en-US" dirty="0" smtClean="0"/>
              <a:t>Enables dataflow scheduling</a:t>
            </a:r>
          </a:p>
          <a:p>
            <a:endParaRPr lang="en-US" dirty="0" smtClean="0"/>
          </a:p>
          <a:p>
            <a:r>
              <a:rPr lang="en-US" dirty="0" smtClean="0"/>
              <a:t>Cache and TLB efficient (reduces conflict misses and false sharing)</a:t>
            </a:r>
          </a:p>
          <a:p>
            <a:endParaRPr lang="en-US" dirty="0" smtClean="0"/>
          </a:p>
          <a:p>
            <a:r>
              <a:rPr lang="en-US" dirty="0" smtClean="0"/>
              <a:t>In-place, parallel layout translation </a:t>
            </a:r>
            <a:endParaRPr lang="en-US" dirty="0"/>
          </a:p>
        </p:txBody>
      </p:sp>
    </p:spTree>
    <p:extLst>
      <p:ext uri="{BB962C8B-B14F-4D97-AF65-F5344CB8AC3E}">
        <p14:creationId xmlns:p14="http://schemas.microsoft.com/office/powerpoint/2010/main" val="546100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7</a:t>
            </a:fld>
            <a:endParaRPr lang="en-US"/>
          </a:p>
        </p:txBody>
      </p:sp>
      <p:sp>
        <p:nvSpPr>
          <p:cNvPr id="3" name="TextBox 2"/>
          <p:cNvSpPr txBox="1"/>
          <p:nvPr/>
        </p:nvSpPr>
        <p:spPr>
          <a:xfrm>
            <a:off x="230895" y="185738"/>
            <a:ext cx="6986588" cy="584775"/>
          </a:xfrm>
          <a:prstGeom prst="rect">
            <a:avLst/>
          </a:prstGeom>
          <a:noFill/>
        </p:spPr>
        <p:txBody>
          <a:bodyPr wrap="square" rtlCol="0">
            <a:spAutoFit/>
          </a:bodyPr>
          <a:lstStyle/>
          <a:p>
            <a:r>
              <a:rPr lang="en-US" sz="3200" b="1" dirty="0" smtClean="0"/>
              <a:t>Implementation </a:t>
            </a:r>
            <a:r>
              <a:rPr lang="mr-IN" sz="3200" b="1" dirty="0" smtClean="0"/>
              <a:t>–</a:t>
            </a:r>
            <a:r>
              <a:rPr lang="en-US" sz="3200" b="1" dirty="0" smtClean="0"/>
              <a:t> Pseudocode </a:t>
            </a: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38" y="757238"/>
            <a:ext cx="5212738" cy="5486400"/>
          </a:xfrm>
          <a:prstGeom prst="rect">
            <a:avLst/>
          </a:prstGeom>
        </p:spPr>
      </p:pic>
      <p:sp>
        <p:nvSpPr>
          <p:cNvPr id="6" name="TextBox 5"/>
          <p:cNvSpPr txBox="1"/>
          <p:nvPr/>
        </p:nvSpPr>
        <p:spPr>
          <a:xfrm>
            <a:off x="5502872" y="770513"/>
            <a:ext cx="3429221" cy="3139321"/>
          </a:xfrm>
          <a:prstGeom prst="rect">
            <a:avLst/>
          </a:prstGeom>
          <a:noFill/>
        </p:spPr>
        <p:txBody>
          <a:bodyPr wrap="square" rtlCol="0">
            <a:spAutoFit/>
          </a:bodyPr>
          <a:lstStyle/>
          <a:p>
            <a:r>
              <a:rPr lang="en-US" dirty="0" smtClean="0"/>
              <a:t>Master thread create tasks.</a:t>
            </a:r>
          </a:p>
          <a:p>
            <a:endParaRPr lang="en-US" dirty="0"/>
          </a:p>
          <a:p>
            <a:r>
              <a:rPr lang="en-US" dirty="0" smtClean="0"/>
              <a:t>Three set of tasks as directed acyclic graph (DAG). </a:t>
            </a:r>
          </a:p>
          <a:p>
            <a:endParaRPr lang="en-US" dirty="0"/>
          </a:p>
          <a:p>
            <a:r>
              <a:rPr lang="en-US" dirty="0" smtClean="0"/>
              <a:t>Coarser dependency specification  than in PLASMA.</a:t>
            </a:r>
          </a:p>
          <a:p>
            <a:endParaRPr lang="en-US" dirty="0"/>
          </a:p>
          <a:p>
            <a:r>
              <a:rPr lang="en-US" dirty="0" smtClean="0"/>
              <a:t>Merging of three operations within one task (swaps, </a:t>
            </a:r>
            <a:r>
              <a:rPr lang="en-US" dirty="0" err="1" smtClean="0"/>
              <a:t>trsm</a:t>
            </a:r>
            <a:r>
              <a:rPr lang="en-US" dirty="0" smtClean="0"/>
              <a:t> and </a:t>
            </a:r>
            <a:r>
              <a:rPr lang="en-US" dirty="0" err="1" smtClean="0"/>
              <a:t>gemm</a:t>
            </a:r>
            <a:r>
              <a:rPr lang="en-US" dirty="0" smtClean="0"/>
              <a:t>).</a:t>
            </a:r>
          </a:p>
        </p:txBody>
      </p:sp>
    </p:spTree>
    <p:extLst>
      <p:ext uri="{BB962C8B-B14F-4D97-AF65-F5344CB8AC3E}">
        <p14:creationId xmlns:p14="http://schemas.microsoft.com/office/powerpoint/2010/main" val="1039287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8</a:t>
            </a:fld>
            <a:endParaRPr lang="en-US"/>
          </a:p>
        </p:txBody>
      </p:sp>
      <p:sp>
        <p:nvSpPr>
          <p:cNvPr id="3" name="TextBox 2"/>
          <p:cNvSpPr txBox="1"/>
          <p:nvPr/>
        </p:nvSpPr>
        <p:spPr>
          <a:xfrm>
            <a:off x="230895" y="228600"/>
            <a:ext cx="7398630" cy="584775"/>
          </a:xfrm>
          <a:prstGeom prst="rect">
            <a:avLst/>
          </a:prstGeom>
          <a:noFill/>
        </p:spPr>
        <p:txBody>
          <a:bodyPr wrap="square" rtlCol="0">
            <a:spAutoFit/>
          </a:bodyPr>
          <a:lstStyle/>
          <a:p>
            <a:r>
              <a:rPr lang="en-US" sz="3200" b="1" dirty="0" smtClean="0"/>
              <a:t>Experiments</a:t>
            </a:r>
            <a:endParaRPr lang="en-US" sz="3200" b="1" dirty="0"/>
          </a:p>
        </p:txBody>
      </p:sp>
      <p:sp>
        <p:nvSpPr>
          <p:cNvPr id="4" name="TextBox 3"/>
          <p:cNvSpPr txBox="1"/>
          <p:nvPr/>
        </p:nvSpPr>
        <p:spPr>
          <a:xfrm>
            <a:off x="230895" y="1114425"/>
            <a:ext cx="8784518" cy="4524315"/>
          </a:xfrm>
          <a:prstGeom prst="rect">
            <a:avLst/>
          </a:prstGeom>
          <a:noFill/>
        </p:spPr>
        <p:txBody>
          <a:bodyPr wrap="square" rtlCol="0">
            <a:spAutoFit/>
          </a:bodyPr>
          <a:lstStyle/>
          <a:p>
            <a:r>
              <a:rPr lang="en-US" sz="2400" dirty="0" smtClean="0"/>
              <a:t>Experiments on </a:t>
            </a:r>
            <a:r>
              <a:rPr lang="en-US" sz="2400" dirty="0"/>
              <a:t>a machine </a:t>
            </a:r>
            <a:r>
              <a:rPr lang="en-US" sz="2400" dirty="0" smtClean="0"/>
              <a:t>12 </a:t>
            </a:r>
            <a:r>
              <a:rPr lang="en-US" sz="2400" dirty="0"/>
              <a:t>Intel Haswell threads on each socket (Xeon E5-2680 v3 2.60 GHz) for a total of 24 threads. </a:t>
            </a:r>
            <a:endParaRPr lang="en-US" sz="2400" dirty="0" smtClean="0"/>
          </a:p>
          <a:p>
            <a:endParaRPr lang="en-US" sz="2400" dirty="0"/>
          </a:p>
          <a:p>
            <a:r>
              <a:rPr lang="en-US" sz="2400" dirty="0" smtClean="0"/>
              <a:t>The </a:t>
            </a:r>
            <a:r>
              <a:rPr lang="en-US" sz="2400" dirty="0"/>
              <a:t>peak double precision performance </a:t>
            </a:r>
            <a:r>
              <a:rPr lang="en-US" sz="2400" dirty="0" smtClean="0"/>
              <a:t>is </a:t>
            </a:r>
            <a:r>
              <a:rPr lang="en-US" sz="2400" dirty="0"/>
              <a:t>960 </a:t>
            </a:r>
            <a:r>
              <a:rPr lang="en-US" sz="2400" dirty="0" err="1"/>
              <a:t>GFlop</a:t>
            </a:r>
            <a:r>
              <a:rPr lang="en-US" sz="2400" dirty="0"/>
              <a:t>/s. </a:t>
            </a:r>
            <a:endParaRPr lang="en-US" sz="2400" dirty="0" smtClean="0"/>
          </a:p>
          <a:p>
            <a:endParaRPr lang="en-US" sz="2400" dirty="0"/>
          </a:p>
          <a:p>
            <a:r>
              <a:rPr lang="en-US" sz="2400" dirty="0" smtClean="0"/>
              <a:t>ICC </a:t>
            </a:r>
            <a:r>
              <a:rPr lang="en-US" sz="2400" dirty="0"/>
              <a:t>compiler 16.0.3 and the corresponding OpenMP and MKL math library were used for optimized BLAS operations. </a:t>
            </a:r>
            <a:endParaRPr lang="en-US" sz="2400" dirty="0" smtClean="0"/>
          </a:p>
          <a:p>
            <a:endParaRPr lang="en-US" sz="2400" dirty="0"/>
          </a:p>
          <a:p>
            <a:r>
              <a:rPr lang="en-US" sz="2400" dirty="0" smtClean="0"/>
              <a:t>Result validated with MKL </a:t>
            </a:r>
            <a:r>
              <a:rPr lang="en-US" sz="2400" dirty="0"/>
              <a:t>LAPACK </a:t>
            </a:r>
            <a:r>
              <a:rPr lang="en-US" sz="2400" dirty="0" smtClean="0"/>
              <a:t>implementation. </a:t>
            </a:r>
          </a:p>
          <a:p>
            <a:endParaRPr lang="en-US" sz="2400" dirty="0"/>
          </a:p>
          <a:p>
            <a:r>
              <a:rPr lang="en-US" sz="2400" dirty="0"/>
              <a:t>Tile size </a:t>
            </a:r>
            <a:r>
              <a:rPr lang="en-US" sz="2400" dirty="0" smtClean="0"/>
              <a:t>is </a:t>
            </a:r>
            <a:r>
              <a:rPr lang="en-US" sz="2400" dirty="0"/>
              <a:t>fixed to be 200 in our code as well as in PLASMA, and PLASMA panel block size is set to 40, with 5 parallel threads.</a:t>
            </a:r>
          </a:p>
        </p:txBody>
      </p:sp>
    </p:spTree>
    <p:extLst>
      <p:ext uri="{BB962C8B-B14F-4D97-AF65-F5344CB8AC3E}">
        <p14:creationId xmlns:p14="http://schemas.microsoft.com/office/powerpoint/2010/main" val="128876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BC8F84-5B91-E04F-BBE9-64ED679462AE}" type="slidenum">
              <a:rPr lang="en-US" smtClean="0"/>
              <a:pPr/>
              <a:t>9</a:t>
            </a:fld>
            <a:endParaRPr lang="en-US"/>
          </a:p>
        </p:txBody>
      </p:sp>
      <p:sp>
        <p:nvSpPr>
          <p:cNvPr id="3" name="TextBox 2"/>
          <p:cNvSpPr txBox="1"/>
          <p:nvPr/>
        </p:nvSpPr>
        <p:spPr>
          <a:xfrm>
            <a:off x="230895" y="257176"/>
            <a:ext cx="3412418" cy="584775"/>
          </a:xfrm>
          <a:prstGeom prst="rect">
            <a:avLst/>
          </a:prstGeom>
          <a:noFill/>
        </p:spPr>
        <p:txBody>
          <a:bodyPr wrap="square" rtlCol="0">
            <a:spAutoFit/>
          </a:bodyPr>
          <a:lstStyle/>
          <a:p>
            <a:r>
              <a:rPr lang="en-US" sz="3200" b="1" dirty="0" smtClean="0"/>
              <a:t>Results</a:t>
            </a:r>
            <a:endParaRPr lang="en-US" sz="3200" b="1" dirty="0"/>
          </a:p>
        </p:txBody>
      </p:sp>
      <p:sp>
        <p:nvSpPr>
          <p:cNvPr id="4" name="TextBox 3"/>
          <p:cNvSpPr txBox="1"/>
          <p:nvPr/>
        </p:nvSpPr>
        <p:spPr>
          <a:xfrm>
            <a:off x="282049" y="841951"/>
            <a:ext cx="8447614" cy="830997"/>
          </a:xfrm>
          <a:prstGeom prst="rect">
            <a:avLst/>
          </a:prstGeom>
          <a:noFill/>
        </p:spPr>
        <p:txBody>
          <a:bodyPr wrap="square" rtlCol="0">
            <a:spAutoFit/>
          </a:bodyPr>
          <a:lstStyle/>
          <a:p>
            <a:r>
              <a:rPr lang="en-US" sz="2400" dirty="0" smtClean="0"/>
              <a:t>Compared with PLASMA and MKL LAPACK implementation, varying the matrix size.</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49" y="1672948"/>
            <a:ext cx="6133703" cy="4600277"/>
          </a:xfrm>
          <a:prstGeom prst="rect">
            <a:avLst/>
          </a:prstGeom>
        </p:spPr>
      </p:pic>
      <p:sp>
        <p:nvSpPr>
          <p:cNvPr id="6" name="TextBox 5"/>
          <p:cNvSpPr txBox="1"/>
          <p:nvPr/>
        </p:nvSpPr>
        <p:spPr>
          <a:xfrm>
            <a:off x="6557963" y="1672948"/>
            <a:ext cx="2171700" cy="3693319"/>
          </a:xfrm>
          <a:prstGeom prst="rect">
            <a:avLst/>
          </a:prstGeom>
          <a:noFill/>
        </p:spPr>
        <p:txBody>
          <a:bodyPr wrap="square" rtlCol="0">
            <a:spAutoFit/>
          </a:bodyPr>
          <a:lstStyle/>
          <a:p>
            <a:r>
              <a:rPr lang="en-US" dirty="0" smtClean="0"/>
              <a:t>Timing of my implementation excludes conversion between the two layouts.</a:t>
            </a:r>
          </a:p>
          <a:p>
            <a:endParaRPr lang="en-US" dirty="0"/>
          </a:p>
          <a:p>
            <a:r>
              <a:rPr lang="en-US" dirty="0" smtClean="0"/>
              <a:t>MKL is faster than our implementation</a:t>
            </a:r>
          </a:p>
          <a:p>
            <a:endParaRPr lang="en-US" dirty="0"/>
          </a:p>
          <a:p>
            <a:r>
              <a:rPr lang="en-US" dirty="0" smtClean="0"/>
              <a:t>PLASMA saturates faster than my code, likely due to parallel</a:t>
            </a:r>
          </a:p>
          <a:p>
            <a:r>
              <a:rPr lang="en-US" dirty="0" smtClean="0"/>
              <a:t>panel factorization.</a:t>
            </a:r>
            <a:endParaRPr lang="en-US" dirty="0"/>
          </a:p>
        </p:txBody>
      </p:sp>
    </p:spTree>
    <p:extLst>
      <p:ext uri="{BB962C8B-B14F-4D97-AF65-F5344CB8AC3E}">
        <p14:creationId xmlns:p14="http://schemas.microsoft.com/office/powerpoint/2010/main" val="1510974635"/>
      </p:ext>
    </p:extLst>
  </p:cSld>
  <p:clrMapOvr>
    <a:masterClrMapping/>
  </p:clrMapOvr>
</p:sld>
</file>

<file path=ppt/theme/theme1.xml><?xml version="1.0" encoding="utf-8"?>
<a:theme xmlns:a="http://schemas.openxmlformats.org/drawingml/2006/main" name="ICL2012-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Yu_cs594_final_project</Template>
  <TotalTime>307</TotalTime>
  <Words>889</Words>
  <Application>Microsoft Macintosh PowerPoint</Application>
  <PresentationFormat>On-screen Show (4:3)</PresentationFormat>
  <Paragraphs>117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Franklin Gothic Book</vt:lpstr>
      <vt:lpstr>Franklin Gothic Medium</vt:lpstr>
      <vt:lpstr>Mangal</vt:lpstr>
      <vt:lpstr>Arial</vt:lpstr>
      <vt:lpstr>ICL2012-Orange</vt:lpstr>
      <vt:lpstr>LU Factorization with Partial Pivoting  with OpenMP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 Factorization with Partial Pivoting  with OpenMP Tasks </dc:title>
  <dc:creator>Pei, Yu</dc:creator>
  <cp:lastModifiedBy>Pei, Yu</cp:lastModifiedBy>
  <cp:revision>15</cp:revision>
  <dcterms:created xsi:type="dcterms:W3CDTF">2017-05-02T14:14:47Z</dcterms:created>
  <dcterms:modified xsi:type="dcterms:W3CDTF">2017-05-02T19:22:20Z</dcterms:modified>
</cp:coreProperties>
</file>