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1"/>
    <p:sldMasterId id="2147484083" r:id="rId2"/>
    <p:sldMasterId id="2147484084" r:id="rId3"/>
  </p:sldMasterIdLst>
  <p:sldIdLst>
    <p:sldId id="256" r:id="rId4"/>
    <p:sldId id="257" r:id="rId5"/>
    <p:sldId id="263" r:id="rId6"/>
    <p:sldId id="258" r:id="rId7"/>
    <p:sldId id="270" r:id="rId8"/>
    <p:sldId id="280" r:id="rId9"/>
    <p:sldId id="271" r:id="rId10"/>
    <p:sldId id="272" r:id="rId11"/>
    <p:sldId id="278" r:id="rId12"/>
    <p:sldId id="273" r:id="rId13"/>
    <p:sldId id="264" r:id="rId14"/>
    <p:sldId id="274" r:id="rId15"/>
    <p:sldId id="277" r:id="rId16"/>
    <p:sldId id="285" r:id="rId17"/>
    <p:sldId id="265" r:id="rId18"/>
    <p:sldId id="262" r:id="rId19"/>
    <p:sldId id="292" r:id="rId20"/>
    <p:sldId id="281" r:id="rId21"/>
    <p:sldId id="290" r:id="rId22"/>
    <p:sldId id="286" r:id="rId23"/>
    <p:sldId id="289" r:id="rId24"/>
    <p:sldId id="282" r:id="rId25"/>
    <p:sldId id="287" r:id="rId26"/>
    <p:sldId id="283" r:id="rId27"/>
    <p:sldId id="266" r:id="rId28"/>
    <p:sldId id="294" r:id="rId29"/>
    <p:sldId id="293" r:id="rId30"/>
    <p:sldId id="259" r:id="rId3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33"/>
    <p:restoredTop sz="94512"/>
  </p:normalViewPr>
  <p:slideViewPr>
    <p:cSldViewPr snapToGrid="0" snapToObjects="1">
      <p:cViewPr varScale="1">
        <p:scale>
          <a:sx n="104" d="100"/>
          <a:sy n="104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EA24E-3890-E346-9F03-104DCD6FF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9BB1B4-AF90-A549-96B6-22798D2FD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7ABB0-CDDE-8B45-8EA9-B7F57248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2806-8A2D-8547-AACA-D01C6903C227}" type="datetimeFigureOut">
              <a:rPr kumimoji="1" lang="ko-Kore-KR" altLang="en-US" smtClean="0"/>
              <a:t>04/28/2023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0C413-E883-814B-9C80-2EEA836F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70056-23A8-F24A-A3A0-460BB3C1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3253-C06C-9443-BF40-564DC1FE70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087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22973-D7C6-4A4D-A1B0-7576C703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2D221D-E2DB-BC4C-8B3A-4778B2B52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33856-1782-2348-B701-84D557C4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2806-8A2D-8547-AACA-D01C6903C227}" type="datetimeFigureOut">
              <a:rPr kumimoji="1" lang="ko-Kore-KR" altLang="en-US" smtClean="0"/>
              <a:t>04/28/2023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DD828-BA71-9B49-B8F8-62A31766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361CE-51AE-4C42-B31D-A9392A5B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3253-C06C-9443-BF40-564DC1FE70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179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D0D12E-54F7-6440-AFE1-EC59E0301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382F8D-D9EB-144B-8F83-F19534CFB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E2DA6-2B4C-4C4B-9009-6E291888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2806-8A2D-8547-AACA-D01C6903C227}" type="datetimeFigureOut">
              <a:rPr kumimoji="1" lang="ko-Kore-KR" altLang="en-US" smtClean="0"/>
              <a:t>04/28/2023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33A9E-BAEE-1149-AE21-4E3AFA1B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2EDD0-AD9E-8546-ADEE-4754CE33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3253-C06C-9443-BF40-564DC1FE70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5538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2023-04-28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2023-04-28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2023-04-28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2023-04-28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2023-04-28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2023-04-28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2023-04-28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2023-04-28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59F35-720B-B54F-BC9E-03F25927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6DFAC-BB75-2A45-950D-DB04FA00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DBEC4-54FE-FA4C-90BA-E496125F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2806-8A2D-8547-AACA-D01C6903C227}" type="datetimeFigureOut">
              <a:rPr kumimoji="1" lang="ko-Kore-KR" altLang="en-US" smtClean="0"/>
              <a:t>04/28/2023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D09D1-06BE-9847-9F4A-03435684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B5A34-0220-6A4C-8BC1-1170F0A8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3253-C06C-9443-BF40-564DC1FE70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8282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 noChangeAspect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2023-04-28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2023-04-28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2023-04-28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2023-04-28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9987280" y="6602095"/>
            <a:ext cx="2195195" cy="231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r>
              <a: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Pretendard" charset="0"/>
              </a:rPr>
              <a:t>ⓒSaebyeol Yu. Saebyeol’s PowerPoint</a:t>
            </a:r>
            <a:endParaRPr lang="ko-KR" altLang="en-US" sz="90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Pretendar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2023-04-28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9987280" y="6602095"/>
            <a:ext cx="2195195" cy="231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r>
              <a:rPr sz="900">
                <a:solidFill>
                  <a:schemeClr val="bg1"/>
                </a:solidFill>
                <a:latin typeface="Arial" charset="0"/>
                <a:ea typeface="Pretendard" charset="0"/>
              </a:rPr>
              <a:t>ⓒSaebyeol Yu. Saebyeol’s PowerPoint</a:t>
            </a:r>
            <a:endParaRPr lang="ko-KR" altLang="en-US" sz="900">
              <a:solidFill>
                <a:schemeClr val="bg1"/>
              </a:solidFill>
              <a:latin typeface="Arial" charset="0"/>
              <a:ea typeface="Pretendar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AC663-9BDF-EF4E-B7C2-20FE84C0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E41685-D23F-C642-A142-0ABB60C5D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DA591-5BDF-9E40-91C3-47B559B7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2806-8A2D-8547-AACA-D01C6903C227}" type="datetimeFigureOut">
              <a:rPr kumimoji="1" lang="ko-Kore-KR" altLang="en-US" smtClean="0"/>
              <a:t>04/28/2023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CDBCC-A02F-524A-BC36-EFC73836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31DFE-E437-454A-B2CB-9E704C7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3253-C06C-9443-BF40-564DC1FE70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75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820A8-FBCF-B748-96EF-5C92EA5B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144C6-8BF5-074C-9D6A-75CB6CE12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962E97-558B-2F4A-A111-DD8D8905F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E13B18-8312-734C-88B8-4144A8C8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2806-8A2D-8547-AACA-D01C6903C227}" type="datetimeFigureOut">
              <a:rPr kumimoji="1" lang="ko-Kore-KR" altLang="en-US" smtClean="0"/>
              <a:t>04/28/2023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CED7FA-770B-3240-A1F4-50ABDBA2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F52FED-835C-4344-98AE-193F9664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3253-C06C-9443-BF40-564DC1FE70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224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240CC-F27A-7146-8821-5FBBC0A5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685083-40B1-B34C-9B38-780630341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6ECED-0DFF-0E4C-9130-84D136C98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C096A-DCA0-2840-9B77-17E136B1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4BCACA-2D7F-824A-A003-0B5591BFF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498978-AE79-7E4A-9C1B-0F377317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2806-8A2D-8547-AACA-D01C6903C227}" type="datetimeFigureOut">
              <a:rPr kumimoji="1" lang="ko-Kore-KR" altLang="en-US" smtClean="0"/>
              <a:t>04/28/2023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CA1631-F168-2B40-BBFF-EF36DB0D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8AC712-30E0-2844-943D-079E00EB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3253-C06C-9443-BF40-564DC1FE70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78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43BBA-E359-664B-90CD-FDAF5343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849509-FF7C-5447-90DB-68C4DF4E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2806-8A2D-8547-AACA-D01C6903C227}" type="datetimeFigureOut">
              <a:rPr kumimoji="1" lang="ko-Kore-KR" altLang="en-US" smtClean="0"/>
              <a:t>04/28/2023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5EEC39-89D6-3B43-87D0-68F3B4A8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7D2E31-5986-CF44-A3DC-A316F296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3253-C06C-9443-BF40-564DC1FE70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478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FD6571-ED64-9E48-98C7-08CD7C4F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2806-8A2D-8547-AACA-D01C6903C227}" type="datetimeFigureOut">
              <a:rPr kumimoji="1" lang="ko-Kore-KR" altLang="en-US" smtClean="0"/>
              <a:t>04/28/2023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698AF8-F151-1445-8A8E-3C464550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A2D64D-69DA-1446-B542-13501D42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3253-C06C-9443-BF40-564DC1FE70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201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7D977-FEA3-5844-8686-F9801D4F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27546-9026-5647-AA52-4DFBB4E9A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F0E9DF-CA65-234F-8F63-8543A3445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3B3C21-5747-8E49-A4E6-7517CFAB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2806-8A2D-8547-AACA-D01C6903C227}" type="datetimeFigureOut">
              <a:rPr kumimoji="1" lang="ko-Kore-KR" altLang="en-US" smtClean="0"/>
              <a:t>04/28/2023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76B1D3-C88E-D14B-9554-FA1E0267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347A58-AEAF-0842-ADB8-33E8E45C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3253-C06C-9443-BF40-564DC1FE70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705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A087C-05FD-CE4D-A036-EDE94607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4D4D93-C0C4-FA47-AC58-48FFBDFE4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EA153A-DEA8-7547-A4EB-B9F6701BD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19F81-AD05-BA45-BC54-B1502F69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2806-8A2D-8547-AACA-D01C6903C227}" type="datetimeFigureOut">
              <a:rPr kumimoji="1" lang="ko-Kore-KR" altLang="en-US" smtClean="0"/>
              <a:t>04/28/2023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BE46CB-9B53-484C-8E64-FC758D00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A1057C-44F3-514E-8685-FFAAA130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3253-C06C-9443-BF40-564DC1FE70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951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EA5505-B0DD-C04F-A5CD-5B35E286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9E5F8-4C2D-BB4C-AF18-874DA0FB4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6230E-67CB-C949-86E9-BD8363B58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D2806-8A2D-8547-AACA-D01C6903C227}" type="datetimeFigureOut">
              <a:rPr kumimoji="1" lang="ko-Kore-KR" altLang="en-US" smtClean="0"/>
              <a:t>04/28/2023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33470-E7A7-C24D-910D-1D5653E64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D2EAB-696E-384A-B9B5-B90E407A9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03253-C06C-9443-BF40-564DC1FE70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78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2023-04-28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2023-04-28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N18-1169.pdf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635" cy="6858635"/>
            <a:chOff x="0" y="0"/>
            <a:chExt cx="12192635" cy="6858635"/>
          </a:xfrm>
        </p:grpSpPr>
        <p:grpSp>
          <p:nvGrpSpPr>
            <p:cNvPr id="7" name="그룹 6"/>
            <p:cNvGrpSpPr/>
            <p:nvPr/>
          </p:nvGrpSpPr>
          <p:grpSpPr>
            <a:xfrm>
              <a:off x="0" y="0"/>
              <a:ext cx="12192635" cy="6858635"/>
              <a:chOff x="0" y="0"/>
              <a:chExt cx="12192635" cy="6858635"/>
            </a:xfrm>
          </p:grpSpPr>
          <p:sp>
            <p:nvSpPr>
              <p:cNvPr id="8" name="object 2"/>
              <p:cNvSpPr>
                <a:spLocks/>
              </p:cNvSpPr>
              <p:nvPr/>
            </p:nvSpPr>
            <p:spPr>
              <a:xfrm rot="10800000">
                <a:off x="0" y="0"/>
                <a:ext cx="12192635" cy="6858635"/>
              </a:xfrm>
              <a:custGeom>
                <a:avLst/>
                <a:gdLst>
                  <a:gd name="TX0" fmla="*/ 12192000 w 12192001"/>
                  <a:gd name="TY0" fmla="*/ 0 h 2581910"/>
                  <a:gd name="TX1" fmla="*/ 0 w 12192001"/>
                  <a:gd name="TY1" fmla="*/ 0 h 2581910"/>
                  <a:gd name="TX2" fmla="*/ 0 w 12192001"/>
                  <a:gd name="TY2" fmla="*/ 2581656 h 2581910"/>
                  <a:gd name="TX3" fmla="*/ 12192000 w 12192001"/>
                  <a:gd name="TY3" fmla="*/ 2581656 h 2581910"/>
                  <a:gd name="TX4" fmla="*/ 12192000 w 12192001"/>
                  <a:gd name="TY4" fmla="*/ 0 h 2581910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2192001" h="2581910">
                    <a:moveTo>
                      <a:pt x="12192000" y="0"/>
                    </a:moveTo>
                    <a:lnTo>
                      <a:pt x="0" y="0"/>
                    </a:lnTo>
                    <a:lnTo>
                      <a:pt x="0" y="2581656"/>
                    </a:lnTo>
                    <a:lnTo>
                      <a:pt x="12192000" y="2581656"/>
                    </a:lnTo>
                    <a:lnTo>
                      <a:pt x="12192000" y="0"/>
                    </a:lnTo>
                    <a:close/>
                  </a:path>
                </a:pathLst>
              </a:custGeom>
              <a:solidFill>
                <a:srgbClr val="505786"/>
              </a:solidFill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>
                  <a:buFontTx/>
                  <a:buNone/>
                  <a:defRPr/>
                </a:pPr>
                <a:endParaRPr lang="ko-KR" altLang="en-US"/>
              </a:p>
            </p:txBody>
          </p:sp>
          <p:sp>
            <p:nvSpPr>
              <p:cNvPr id="9" name="직사각형 8"/>
              <p:cNvSpPr>
                <a:spLocks/>
              </p:cNvSpPr>
              <p:nvPr/>
            </p:nvSpPr>
            <p:spPr>
              <a:xfrm>
                <a:off x="405130" y="367665"/>
                <a:ext cx="11385550" cy="6132195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/>
              </a:p>
            </p:txBody>
          </p:sp>
        </p:grpSp>
        <p:sp>
          <p:nvSpPr>
            <p:cNvPr id="4" name="object 2"/>
            <p:cNvSpPr>
              <a:spLocks/>
            </p:cNvSpPr>
            <p:nvPr/>
          </p:nvSpPr>
          <p:spPr>
            <a:xfrm rot="10800000">
              <a:off x="0" y="0"/>
              <a:ext cx="12192635" cy="2582545"/>
            </a:xfrm>
            <a:custGeom>
              <a:avLst/>
              <a:gdLst>
                <a:gd name="TX0" fmla="*/ 12192000 w 12192001"/>
                <a:gd name="TY0" fmla="*/ 0 h 2581910"/>
                <a:gd name="TX1" fmla="*/ 0 w 12192001"/>
                <a:gd name="TY1" fmla="*/ 0 h 2581910"/>
                <a:gd name="TX2" fmla="*/ 0 w 12192001"/>
                <a:gd name="TY2" fmla="*/ 2581656 h 2581910"/>
                <a:gd name="TX3" fmla="*/ 12192000 w 12192001"/>
                <a:gd name="TY3" fmla="*/ 2581656 h 2581910"/>
                <a:gd name="TX4" fmla="*/ 12192000 w 12192001"/>
                <a:gd name="TY4" fmla="*/ 0 h 258191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1" h="2581910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</p:grpSp>
      <p:sp>
        <p:nvSpPr>
          <p:cNvPr id="5" name="object 10">
            <a:extLst>
              <a:ext uri="{FF2B5EF4-FFF2-40B4-BE49-F238E27FC236}">
                <a16:creationId xmlns:a16="http://schemas.microsoft.com/office/drawing/2014/main" id="{0127BC98-4732-E243-9D15-7FAF1703E4C1}"/>
              </a:ext>
            </a:extLst>
          </p:cNvPr>
          <p:cNvSpPr/>
          <p:nvPr/>
        </p:nvSpPr>
        <p:spPr>
          <a:xfrm>
            <a:off x="3796030" y="4624705"/>
            <a:ext cx="4599305" cy="0"/>
          </a:xfrm>
          <a:custGeom>
            <a:avLst/>
            <a:gdLst/>
            <a:ahLst/>
            <a:cxnLst/>
            <a:rect l="l" t="t" r="r" b="b"/>
            <a:pathLst>
              <a:path w="4599305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>
            <a:solidFill>
              <a:schemeClr val="bg2">
                <a:lumMod val="50000"/>
              </a:schemeClr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AA4DA-B76B-D445-9735-BEEBA8B34369}"/>
              </a:ext>
            </a:extLst>
          </p:cNvPr>
          <p:cNvSpPr txBox="1"/>
          <p:nvPr/>
        </p:nvSpPr>
        <p:spPr>
          <a:xfrm>
            <a:off x="3796030" y="3814445"/>
            <a:ext cx="45999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400"/>
              <a:t>악플 순화 번역기</a:t>
            </a:r>
          </a:p>
        </p:txBody>
      </p:sp>
    </p:spTree>
    <p:extLst>
      <p:ext uri="{BB962C8B-B14F-4D97-AF65-F5344CB8AC3E}">
        <p14:creationId xmlns:p14="http://schemas.microsoft.com/office/powerpoint/2010/main" val="388644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12192635" cy="6858635"/>
            <a:chOff x="0" y="0"/>
            <a:chExt cx="12192635" cy="685863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10800000">
              <a:off x="0" y="0"/>
              <a:ext cx="12192635" cy="6858635"/>
            </a:xfrm>
            <a:custGeom>
              <a:avLst/>
              <a:gdLst>
                <a:gd name="TX0" fmla="*/ 12192000 w 12192001"/>
                <a:gd name="TY0" fmla="*/ 0 h 2581910"/>
                <a:gd name="TX1" fmla="*/ 0 w 12192001"/>
                <a:gd name="TY1" fmla="*/ 0 h 2581910"/>
                <a:gd name="TX2" fmla="*/ 0 w 12192001"/>
                <a:gd name="TY2" fmla="*/ 2581656 h 2581910"/>
                <a:gd name="TX3" fmla="*/ 12192000 w 12192001"/>
                <a:gd name="TY3" fmla="*/ 2581656 h 2581910"/>
                <a:gd name="TX4" fmla="*/ 12192000 w 12192001"/>
                <a:gd name="TY4" fmla="*/ 0 h 258191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1" h="2581910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4" name="Rect 0"/>
            <p:cNvSpPr>
              <a:spLocks/>
            </p:cNvSpPr>
            <p:nvPr/>
          </p:nvSpPr>
          <p:spPr>
            <a:xfrm>
              <a:off x="367030" y="386715"/>
              <a:ext cx="11385550" cy="613219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>
            <a:off x="1178560" y="975360"/>
            <a:ext cx="45999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프로젝트 개요</a:t>
            </a: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178560" y="1630680"/>
            <a:ext cx="4599940" cy="635"/>
          </a:xfrm>
          <a:custGeom>
            <a:avLst/>
            <a:gdLst>
              <a:gd name="TX0" fmla="*/ 0 w 4599306"/>
              <a:gd name="TY0" fmla="*/ 0 h 1"/>
              <a:gd name="TX1" fmla="*/ 4598924 w 4599306"/>
              <a:gd name="TY1" fmla="*/ 0 h 1"/>
            </a:gdLst>
            <a:ahLst/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4599306" h="1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1178560" y="1786255"/>
            <a:ext cx="459994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기대 효과</a:t>
            </a:r>
          </a:p>
        </p:txBody>
      </p:sp>
      <p:sp>
        <p:nvSpPr>
          <p:cNvPr id="8" name="텍스트 상자 61"/>
          <p:cNvSpPr txBox="1">
            <a:spLocks/>
          </p:cNvSpPr>
          <p:nvPr/>
        </p:nvSpPr>
        <p:spPr>
          <a:xfrm>
            <a:off x="4631055" y="2360295"/>
            <a:ext cx="311150" cy="4616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2400">
              <a:latin typeface="Pretendard" charset="0"/>
              <a:ea typeface="Pretendard" charset="0"/>
            </a:endParaRPr>
          </a:p>
        </p:txBody>
      </p:sp>
      <p:sp>
        <p:nvSpPr>
          <p:cNvPr id="9" name="도형 62"/>
          <p:cNvSpPr>
            <a:spLocks/>
          </p:cNvSpPr>
          <p:nvPr/>
        </p:nvSpPr>
        <p:spPr>
          <a:xfrm>
            <a:off x="1163320" y="2358390"/>
            <a:ext cx="9883140" cy="3079115"/>
          </a:xfrm>
          <a:prstGeom prst="bracketPair">
            <a:avLst>
              <a:gd name="adj" fmla="val 12319"/>
            </a:avLst>
          </a:prstGeom>
          <a:ln w="6350" cap="flat" cmpd="sng">
            <a:solidFill>
              <a:srgbClr val="50578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0" name="텍스트 상자 63"/>
          <p:cNvSpPr txBox="1">
            <a:spLocks/>
          </p:cNvSpPr>
          <p:nvPr/>
        </p:nvSpPr>
        <p:spPr>
          <a:xfrm>
            <a:off x="1101090" y="2773680"/>
            <a:ext cx="10109835" cy="21228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711200" indent="-254000" algn="l" defTabSz="914400" rtl="0" eaLnBrk="1" latinLnBrk="0" hangingPunct="1">
              <a:buFont typeface="Wingdings"/>
              <a:buChar char=""/>
            </a:pPr>
            <a:r>
              <a:rPr sz="2200">
                <a:latin typeface="Pretendard" charset="0"/>
                <a:ea typeface="Pretendard" charset="0"/>
              </a:rPr>
              <a:t>악성 댓글에 대한 필터링 자동화</a:t>
            </a:r>
            <a:endParaRPr lang="ko-KR" altLang="en-US" sz="2200">
              <a:latin typeface="Pretendard" charset="0"/>
              <a:ea typeface="Pretendard" charset="0"/>
            </a:endParaRPr>
          </a:p>
          <a:p>
            <a:pPr marL="457200" indent="0" algn="l" defTabSz="914400" rtl="0" eaLnBrk="1" latinLnBrk="0" hangingPunct="1">
              <a:buFontTx/>
              <a:buNone/>
            </a:pPr>
            <a:endParaRPr lang="ko-KR" altLang="en-US" sz="2200">
              <a:latin typeface="Pretendard" charset="0"/>
              <a:ea typeface="Pretendard" charset="0"/>
            </a:endParaRPr>
          </a:p>
          <a:p>
            <a:pPr marL="711200" indent="-254000" algn="l" defTabSz="914400" rtl="0" eaLnBrk="1" latinLnBrk="0" hangingPunct="1">
              <a:buFont typeface="Wingdings"/>
              <a:buChar char=""/>
            </a:pPr>
            <a:r>
              <a:rPr sz="2200">
                <a:latin typeface="Pretendard" charset="0"/>
                <a:ea typeface="Pretendard" charset="0"/>
              </a:rPr>
              <a:t>표현의 자유를 보장 함과 동시에 악플에 대한 2차 가해를 방지하는 효과</a:t>
            </a:r>
            <a:endParaRPr lang="ko-KR" altLang="en-US" sz="2200">
              <a:latin typeface="Pretendard" charset="0"/>
              <a:ea typeface="Pretendard" charset="0"/>
            </a:endParaRPr>
          </a:p>
          <a:p>
            <a:pPr marL="711200" indent="-254000" algn="l" defTabSz="914400" rtl="0" eaLnBrk="1" latinLnBrk="0" hangingPunct="1">
              <a:buFont typeface="Wingdings"/>
              <a:buChar char=""/>
            </a:pPr>
            <a:endParaRPr lang="ko-KR" altLang="en-US" sz="2200">
              <a:latin typeface="Pretendard" charset="0"/>
              <a:ea typeface="Pretendard" charset="0"/>
            </a:endParaRPr>
          </a:p>
          <a:p>
            <a:pPr marL="711200" indent="-254000" algn="l" defTabSz="914400" rtl="0" eaLnBrk="1" latinLnBrk="0" hangingPunct="1">
              <a:buFont typeface="Wingdings"/>
              <a:buChar char=""/>
            </a:pPr>
            <a:r>
              <a:rPr sz="2200">
                <a:latin typeface="Pretendard" charset="0"/>
                <a:ea typeface="Pretendard" charset="0"/>
              </a:rPr>
              <a:t>악플로 인한 사회적 비용 감소</a:t>
            </a:r>
            <a:endParaRPr lang="ko-KR" altLang="en-US" sz="2200">
              <a:latin typeface="Pretendard" charset="0"/>
              <a:ea typeface="Pretendard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2200">
                <a:latin typeface="Pretendard" charset="0"/>
                <a:ea typeface="Pretendard" charset="0"/>
              </a:rPr>
              <a:t> </a:t>
            </a:r>
            <a:endParaRPr lang="ko-KR" altLang="en-US" sz="2200">
              <a:latin typeface="Pretendard" charset="0"/>
              <a:ea typeface="Pretendard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12192635" cy="6858635"/>
            <a:chOff x="0" y="0"/>
            <a:chExt cx="12192635" cy="6858635"/>
          </a:xfrm>
        </p:grpSpPr>
        <p:sp>
          <p:nvSpPr>
            <p:cNvPr id="3" name="object 2"/>
            <p:cNvSpPr>
              <a:spLocks/>
            </p:cNvSpPr>
            <p:nvPr/>
          </p:nvSpPr>
          <p:spPr>
            <a:xfrm rot="10800000">
              <a:off x="0" y="0"/>
              <a:ext cx="12192635" cy="6858635"/>
            </a:xfrm>
            <a:custGeom>
              <a:avLst/>
              <a:gdLst>
                <a:gd name="TX0" fmla="*/ 12192000 w 12192001"/>
                <a:gd name="TY0" fmla="*/ 0 h 2581910"/>
                <a:gd name="TX1" fmla="*/ 0 w 12192001"/>
                <a:gd name="TY1" fmla="*/ 0 h 2581910"/>
                <a:gd name="TX2" fmla="*/ 0 w 12192001"/>
                <a:gd name="TY2" fmla="*/ 2581656 h 2581910"/>
                <a:gd name="TX3" fmla="*/ 12192000 w 12192001"/>
                <a:gd name="TY3" fmla="*/ 2581656 h 2581910"/>
                <a:gd name="TX4" fmla="*/ 12192000 w 12192001"/>
                <a:gd name="TY4" fmla="*/ 0 h 258191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1" h="2581910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" name="삼각형 1"/>
            <p:cNvSpPr>
              <a:spLocks/>
            </p:cNvSpPr>
            <p:nvPr/>
          </p:nvSpPr>
          <p:spPr>
            <a:xfrm>
              <a:off x="3872865" y="0"/>
              <a:ext cx="8319770" cy="6858635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5" name="object 10">
            <a:extLst>
              <a:ext uri="{FF2B5EF4-FFF2-40B4-BE49-F238E27FC236}">
                <a16:creationId xmlns:a16="http://schemas.microsoft.com/office/drawing/2014/main" id="{5E6E0E27-B029-8F4A-9C62-9D653C7F0A8E}"/>
              </a:ext>
            </a:extLst>
          </p:cNvPr>
          <p:cNvSpPr/>
          <p:nvPr/>
        </p:nvSpPr>
        <p:spPr>
          <a:xfrm>
            <a:off x="1178560" y="1630680"/>
            <a:ext cx="4599305" cy="0"/>
          </a:xfrm>
          <a:custGeom>
            <a:avLst/>
            <a:gdLst/>
            <a:ahLst/>
            <a:cxnLst/>
            <a:rect l="l" t="t" r="r" b="b"/>
            <a:pathLst>
              <a:path w="4599305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>
            <a:solidFill>
              <a:schemeClr val="bg1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B808B89C-C8E0-0E4C-B3B7-06D9194F9615}"/>
              </a:ext>
            </a:extLst>
          </p:cNvPr>
          <p:cNvSpPr/>
          <p:nvPr/>
        </p:nvSpPr>
        <p:spPr>
          <a:xfrm>
            <a:off x="1178560" y="3575685"/>
            <a:ext cx="4599305" cy="0"/>
          </a:xfrm>
          <a:custGeom>
            <a:avLst/>
            <a:gdLst/>
            <a:ahLst/>
            <a:cxnLst/>
            <a:rect l="l" t="t" r="r" b="b"/>
            <a:pathLst>
              <a:path w="4599305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>
            <a:solidFill>
              <a:schemeClr val="bg1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78560" y="2230120"/>
            <a:ext cx="697547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solidFill>
                  <a:schemeClr val="bg1"/>
                </a:solidFill>
              </a:rPr>
              <a:t>프로젝트 팀 구성 및 역할</a:t>
            </a:r>
          </a:p>
        </p:txBody>
      </p:sp>
    </p:spTree>
    <p:extLst>
      <p:ext uri="{BB962C8B-B14F-4D97-AF65-F5344CB8AC3E}">
        <p14:creationId xmlns:p14="http://schemas.microsoft.com/office/powerpoint/2010/main" val="340813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12192635" cy="6858635"/>
            <a:chOff x="0" y="0"/>
            <a:chExt cx="12192635" cy="685863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10800000">
              <a:off x="0" y="0"/>
              <a:ext cx="12192635" cy="6858635"/>
            </a:xfrm>
            <a:custGeom>
              <a:avLst/>
              <a:gdLst>
                <a:gd name="TX0" fmla="*/ 12192000 w 12192001"/>
                <a:gd name="TY0" fmla="*/ 0 h 2581910"/>
                <a:gd name="TX1" fmla="*/ 0 w 12192001"/>
                <a:gd name="TY1" fmla="*/ 0 h 2581910"/>
                <a:gd name="TX2" fmla="*/ 0 w 12192001"/>
                <a:gd name="TY2" fmla="*/ 2581656 h 2581910"/>
                <a:gd name="TX3" fmla="*/ 12192000 w 12192001"/>
                <a:gd name="TY3" fmla="*/ 2581656 h 2581910"/>
                <a:gd name="TX4" fmla="*/ 12192000 w 12192001"/>
                <a:gd name="TY4" fmla="*/ 0 h 258191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1" h="2581910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4" name="Rect 0"/>
            <p:cNvSpPr>
              <a:spLocks/>
            </p:cNvSpPr>
            <p:nvPr/>
          </p:nvSpPr>
          <p:spPr>
            <a:xfrm>
              <a:off x="367030" y="386715"/>
              <a:ext cx="11385550" cy="613219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>
            <a:off x="1178560" y="975360"/>
            <a:ext cx="45999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프로젝트 팀 구성및 역할</a:t>
            </a: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178560" y="1630680"/>
            <a:ext cx="4599940" cy="635"/>
          </a:xfrm>
          <a:custGeom>
            <a:avLst/>
            <a:gdLst>
              <a:gd name="TX0" fmla="*/ 0 w 4599306"/>
              <a:gd name="TY0" fmla="*/ 0 h 1"/>
              <a:gd name="TX1" fmla="*/ 4598924 w 4599306"/>
              <a:gd name="TY1" fmla="*/ 0 h 1"/>
            </a:gdLst>
            <a:ahLst/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4599306" h="1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graphicFrame>
        <p:nvGraphicFramePr>
          <p:cNvPr id="7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23800"/>
              </p:ext>
            </p:extLst>
          </p:nvPr>
        </p:nvGraphicFramePr>
        <p:xfrm>
          <a:off x="1169035" y="2023745"/>
          <a:ext cx="10215880" cy="4037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49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2400" b="1" i="0" kern="1200">
                          <a:solidFill>
                            <a:schemeClr val="bg1"/>
                          </a:solidFill>
                          <a:latin typeface="Pretendard" charset="0"/>
                          <a:ea typeface="Pretendard" charset="0"/>
                        </a:rPr>
                        <a:t>이름</a:t>
                      </a:r>
                      <a:endParaRPr lang="ko-KR" altLang="en-US" sz="2400" b="1" i="0" kern="1200">
                        <a:solidFill>
                          <a:schemeClr val="bg1"/>
                        </a:solidFill>
                        <a:latin typeface="Pretendard" charset="0"/>
                        <a:ea typeface="Pretendard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7B7D4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2400" b="1" i="0" kern="1200">
                          <a:solidFill>
                            <a:schemeClr val="bg1"/>
                          </a:solidFill>
                          <a:latin typeface="Pretendard" charset="0"/>
                          <a:ea typeface="Pretendard" charset="0"/>
                        </a:rPr>
                        <a:t>역할</a:t>
                      </a:r>
                      <a:endParaRPr lang="ko-KR" altLang="en-US" sz="2400" b="1" i="0" kern="1200">
                        <a:solidFill>
                          <a:schemeClr val="bg1"/>
                        </a:solidFill>
                        <a:latin typeface="Pretendard" charset="0"/>
                        <a:ea typeface="Pretendard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7B7D4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2400" b="1" i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charset="0"/>
                        <a:ea typeface="Pretendard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A7B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94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2000" b="0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이성미</a:t>
                      </a:r>
                      <a:endParaRPr lang="ko-KR" altLang="en-US" sz="2000" b="0" i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charset="0"/>
                        <a:ea typeface="Pretendard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2000" b="0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팀장</a:t>
                      </a:r>
                      <a:endParaRPr lang="ko-KR" altLang="en-US" sz="2000" b="0" i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charset="0"/>
                        <a:ea typeface="Pretendard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관련 논문 분석, 보고서 작성 및 발표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2000" b="0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김준형</a:t>
                      </a:r>
                      <a:endParaRPr lang="ko-KR" altLang="en-US" sz="2000" b="0" i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charset="0"/>
                        <a:ea typeface="Pretendard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2000" b="0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팀원</a:t>
                      </a:r>
                      <a:endParaRPr lang="ko-KR" altLang="en-US" sz="2000" b="0" i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charset="0"/>
                        <a:ea typeface="Pretendard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관련 논문 분석, data set 탐색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2000" b="0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우창</a:t>
                      </a:r>
                      <a:endParaRPr lang="ko-KR" altLang="en-US" sz="2000" b="0" i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charset="0"/>
                        <a:ea typeface="Pretendard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2000" b="0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팀원</a:t>
                      </a:r>
                      <a:endParaRPr lang="ko-KR" altLang="en-US" sz="2000" b="0" i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charset="0"/>
                        <a:ea typeface="Pretendard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관련 </a:t>
                      </a:r>
                      <a:r>
                        <a:rPr lang="ko-KR" altLang="en-US" sz="1600" b="0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논문 분석, </a:t>
                      </a:r>
                      <a:r>
                        <a:rPr lang="ko-KR" altLang="en-US" sz="16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프로토타입 (</a:t>
                      </a:r>
                      <a:r>
                        <a:rPr lang="ko-KR" altLang="en-US" sz="1600" b="0" i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flask</a:t>
                      </a:r>
                      <a:r>
                        <a:rPr lang="ko-KR" altLang="en-US" sz="16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)</a:t>
                      </a:r>
                      <a:r>
                        <a:rPr lang="en-US" altLang="ko-KR" sz="16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,</a:t>
                      </a:r>
                      <a:r>
                        <a:rPr lang="ko-KR" altLang="en-US" sz="16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 </a:t>
                      </a:r>
                      <a:r>
                        <a:rPr lang="ko-KR" altLang="en-US" sz="1600" b="0" i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KcELECTRA</a:t>
                      </a:r>
                      <a:r>
                        <a:rPr lang="ko-KR" altLang="en-US" sz="16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 </a:t>
                      </a:r>
                      <a:r>
                        <a:rPr lang="ko-KR" altLang="en-US" sz="1600" b="0" i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fine</a:t>
                      </a:r>
                      <a:r>
                        <a:rPr lang="ko-KR" altLang="en-US" sz="16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 </a:t>
                      </a:r>
                      <a:r>
                        <a:rPr lang="ko-KR" altLang="en-US" sz="1600" b="0" i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tuning</a:t>
                      </a:r>
                      <a:endParaRPr lang="ko-KR" altLang="en-US" sz="1600" b="0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charset="0"/>
                        <a:ea typeface="Pretendard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2000" b="0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이지수</a:t>
                      </a:r>
                      <a:endParaRPr lang="ko-KR" altLang="en-US" sz="2000" b="0" i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charset="0"/>
                        <a:ea typeface="Pretendard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2000" b="0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팀원</a:t>
                      </a:r>
                      <a:endParaRPr lang="ko-KR" altLang="en-US" sz="2000" b="0" i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charset="0"/>
                        <a:ea typeface="Pretendard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관련 논문 분석, 프로토타입 (</a:t>
                      </a:r>
                      <a:r>
                        <a:rPr lang="ko-KR" altLang="en-US" sz="1600" b="0" i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streamlit</a:t>
                      </a:r>
                      <a:r>
                        <a:rPr lang="ko-KR" altLang="en-US" sz="16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),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2000" b="0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최민제</a:t>
                      </a:r>
                      <a:endParaRPr lang="ko-KR" altLang="en-US" sz="2000" b="0" i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charset="0"/>
                        <a:ea typeface="Pretendard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2000" b="0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팀원</a:t>
                      </a:r>
                      <a:endParaRPr lang="ko-KR" altLang="en-US" sz="2000" b="0" i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retendard" charset="0"/>
                        <a:ea typeface="Pretendard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관련 논문 분석, </a:t>
                      </a:r>
                      <a:r>
                        <a:rPr lang="ko-KR" altLang="en-US" sz="1600" b="0" i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KcELECTRA</a:t>
                      </a:r>
                      <a:r>
                        <a:rPr lang="ko-KR" altLang="en-US" sz="16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 </a:t>
                      </a:r>
                      <a:r>
                        <a:rPr lang="ko-KR" altLang="en-US" sz="1600" b="0" i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fine</a:t>
                      </a:r>
                      <a:r>
                        <a:rPr lang="ko-KR" altLang="en-US" sz="16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 </a:t>
                      </a:r>
                      <a:r>
                        <a:rPr lang="ko-KR" altLang="en-US" sz="1600" b="0" i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tuning</a:t>
                      </a:r>
                      <a:r>
                        <a:rPr lang="ko-KR" altLang="en-US" sz="16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, Kogpt2 </a:t>
                      </a:r>
                      <a:r>
                        <a:rPr lang="ko-KR" altLang="en-US" sz="1600" b="0" i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Generater</a:t>
                      </a:r>
                      <a:r>
                        <a:rPr lang="ko-KR" altLang="en-US" sz="16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Pretendard" charset="0"/>
                          <a:ea typeface="Pretendard" charset="0"/>
                        </a:rPr>
                        <a:t>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>
          <a:xfrm>
            <a:off x="0" y="0"/>
            <a:ext cx="12192635" cy="6858635"/>
            <a:chOff x="0" y="0"/>
            <a:chExt cx="12192635" cy="685863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10800000">
              <a:off x="0" y="0"/>
              <a:ext cx="12192635" cy="6858635"/>
            </a:xfrm>
            <a:custGeom>
              <a:avLst/>
              <a:gdLst>
                <a:gd name="TX0" fmla="*/ 12192000 w 12192001"/>
                <a:gd name="TY0" fmla="*/ 0 h 2581910"/>
                <a:gd name="TX1" fmla="*/ 0 w 12192001"/>
                <a:gd name="TY1" fmla="*/ 0 h 2581910"/>
                <a:gd name="TX2" fmla="*/ 0 w 12192001"/>
                <a:gd name="TY2" fmla="*/ 2581656 h 2581910"/>
                <a:gd name="TX3" fmla="*/ 12192000 w 12192001"/>
                <a:gd name="TY3" fmla="*/ 2581656 h 2581910"/>
                <a:gd name="TX4" fmla="*/ 12192000 w 12192001"/>
                <a:gd name="TY4" fmla="*/ 0 h 258191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1" h="2581910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>
              <a:off x="3872865" y="0"/>
              <a:ext cx="8319770" cy="6858635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5" name="Rect 0"/>
          <p:cNvSpPr>
            <a:spLocks/>
          </p:cNvSpPr>
          <p:nvPr/>
        </p:nvSpPr>
        <p:spPr>
          <a:xfrm>
            <a:off x="1178560" y="1630680"/>
            <a:ext cx="4599940" cy="635"/>
          </a:xfrm>
          <a:custGeom>
            <a:avLst/>
            <a:gdLst>
              <a:gd name="TX0" fmla="*/ 0 w 4599306"/>
              <a:gd name="TY0" fmla="*/ 0 h 1"/>
              <a:gd name="TX1" fmla="*/ 4598924 w 4599306"/>
              <a:gd name="TY1" fmla="*/ 0 h 1"/>
            </a:gdLst>
            <a:ahLst/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4599306" h="1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178560" y="3575685"/>
            <a:ext cx="4599940" cy="635"/>
          </a:xfrm>
          <a:custGeom>
            <a:avLst/>
            <a:gdLst>
              <a:gd name="TX0" fmla="*/ 0 w 4599306"/>
              <a:gd name="TY0" fmla="*/ 0 h 1"/>
              <a:gd name="TX1" fmla="*/ 4598924 w 4599306"/>
              <a:gd name="TY1" fmla="*/ 0 h 1"/>
            </a:gdLst>
            <a:ahLst/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4599306" h="1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1178560" y="2230120"/>
            <a:ext cx="697547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solidFill>
                  <a:schemeClr val="bg1"/>
                </a:solidFill>
              </a:rPr>
              <a:t>프로젝트 진행 프로세스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12192635" cy="6858635"/>
            <a:chOff x="0" y="0"/>
            <a:chExt cx="12192635" cy="685863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10800000">
              <a:off x="0" y="0"/>
              <a:ext cx="12192635" cy="6858635"/>
            </a:xfrm>
            <a:custGeom>
              <a:avLst/>
              <a:gdLst>
                <a:gd name="TX0" fmla="*/ 12192000 w 12192001"/>
                <a:gd name="TY0" fmla="*/ 0 h 2581910"/>
                <a:gd name="TX1" fmla="*/ 0 w 12192001"/>
                <a:gd name="TY1" fmla="*/ 0 h 2581910"/>
                <a:gd name="TX2" fmla="*/ 0 w 12192001"/>
                <a:gd name="TY2" fmla="*/ 2581656 h 2581910"/>
                <a:gd name="TX3" fmla="*/ 12192000 w 12192001"/>
                <a:gd name="TY3" fmla="*/ 2581656 h 2581910"/>
                <a:gd name="TX4" fmla="*/ 12192000 w 12192001"/>
                <a:gd name="TY4" fmla="*/ 0 h 258191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1" h="2581910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  <a:ln w="0" cap="flat" cmpd="sng">
              <a:solidFill>
                <a:srgbClr val="505786">
                  <a:alpha val="100000"/>
                </a:srgbClr>
              </a:solidFill>
              <a:prstDash val="solid"/>
            </a:ln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4" name="Rect 0"/>
            <p:cNvSpPr>
              <a:spLocks/>
            </p:cNvSpPr>
            <p:nvPr/>
          </p:nvSpPr>
          <p:spPr>
            <a:xfrm>
              <a:off x="367030" y="386715"/>
              <a:ext cx="11385550" cy="613219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rgbClr val="505786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>
            <a:off x="1178560" y="975360"/>
            <a:ext cx="45999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프로젝트 진행 프로세스</a:t>
            </a: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178560" y="1630680"/>
            <a:ext cx="4599940" cy="635"/>
          </a:xfrm>
          <a:custGeom>
            <a:avLst/>
            <a:gdLst>
              <a:gd name="TX0" fmla="*/ 0 w 4599306"/>
              <a:gd name="TY0" fmla="*/ 0 h 1"/>
              <a:gd name="TX1" fmla="*/ 4598924 w 4599306"/>
              <a:gd name="TY1" fmla="*/ 0 h 1"/>
            </a:gdLst>
            <a:ahLst/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4599306" h="1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1178560" y="1786255"/>
            <a:ext cx="459994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일정 </a:t>
            </a:r>
          </a:p>
        </p:txBody>
      </p:sp>
      <p:sp>
        <p:nvSpPr>
          <p:cNvPr id="8" name="도형 132"/>
          <p:cNvSpPr>
            <a:spLocks/>
          </p:cNvSpPr>
          <p:nvPr/>
        </p:nvSpPr>
        <p:spPr>
          <a:xfrm>
            <a:off x="1037590" y="2381250"/>
            <a:ext cx="2042160" cy="35096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9" name="도형 133"/>
          <p:cNvSpPr>
            <a:spLocks/>
          </p:cNvSpPr>
          <p:nvPr/>
        </p:nvSpPr>
        <p:spPr>
          <a:xfrm>
            <a:off x="1037590" y="2381250"/>
            <a:ext cx="2042160" cy="605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solidFill>
              <a:schemeClr val="accent1">
                <a:lumMod val="20000"/>
                <a:lumOff val="8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0" name="도형 134"/>
          <p:cNvSpPr>
            <a:spLocks/>
          </p:cNvSpPr>
          <p:nvPr/>
        </p:nvSpPr>
        <p:spPr>
          <a:xfrm>
            <a:off x="9313545" y="2381250"/>
            <a:ext cx="2042160" cy="35096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1" name="도형 135"/>
          <p:cNvSpPr>
            <a:spLocks/>
          </p:cNvSpPr>
          <p:nvPr/>
        </p:nvSpPr>
        <p:spPr>
          <a:xfrm>
            <a:off x="3796030" y="2381250"/>
            <a:ext cx="2042160" cy="35096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2" name="도형 136"/>
          <p:cNvSpPr>
            <a:spLocks/>
          </p:cNvSpPr>
          <p:nvPr/>
        </p:nvSpPr>
        <p:spPr>
          <a:xfrm>
            <a:off x="6554470" y="2381250"/>
            <a:ext cx="2042160" cy="35096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3" name="텍스트 상자 137"/>
          <p:cNvSpPr txBox="1">
            <a:spLocks/>
          </p:cNvSpPr>
          <p:nvPr/>
        </p:nvSpPr>
        <p:spPr>
          <a:xfrm>
            <a:off x="3242945" y="4068445"/>
            <a:ext cx="390525" cy="3702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Pretendard" charset="0"/>
                <a:ea typeface="Pretendard" charset="0"/>
              </a:rPr>
              <a:t>&gt;&gt;</a:t>
            </a: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4" name="텍스트 상자 138"/>
          <p:cNvSpPr txBox="1">
            <a:spLocks/>
          </p:cNvSpPr>
          <p:nvPr/>
        </p:nvSpPr>
        <p:spPr>
          <a:xfrm>
            <a:off x="6016625" y="4068445"/>
            <a:ext cx="390525" cy="3702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Pretendard" charset="0"/>
                <a:ea typeface="Pretendard" charset="0"/>
              </a:rPr>
              <a:t>&gt;&gt;</a:t>
            </a: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5" name="텍스트 상자 139"/>
          <p:cNvSpPr txBox="1">
            <a:spLocks/>
          </p:cNvSpPr>
          <p:nvPr/>
        </p:nvSpPr>
        <p:spPr>
          <a:xfrm>
            <a:off x="8743950" y="4068445"/>
            <a:ext cx="390525" cy="3702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Pretendard" charset="0"/>
                <a:ea typeface="Pretendard" charset="0"/>
              </a:rPr>
              <a:t>&gt;&gt;</a:t>
            </a: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6" name="텍스트 상자 140"/>
          <p:cNvSpPr txBox="1">
            <a:spLocks/>
          </p:cNvSpPr>
          <p:nvPr/>
        </p:nvSpPr>
        <p:spPr>
          <a:xfrm>
            <a:off x="1595120" y="2496185"/>
            <a:ext cx="895350" cy="3702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</a:rPr>
              <a:t>STEP 1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Pretendard" charset="0"/>
              <a:ea typeface="Pretendard" charset="0"/>
            </a:endParaRPr>
          </a:p>
        </p:txBody>
      </p:sp>
      <p:sp>
        <p:nvSpPr>
          <p:cNvPr id="17" name="도형 141"/>
          <p:cNvSpPr>
            <a:spLocks/>
          </p:cNvSpPr>
          <p:nvPr/>
        </p:nvSpPr>
        <p:spPr>
          <a:xfrm>
            <a:off x="3796030" y="2381250"/>
            <a:ext cx="2042160" cy="605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chemeClr val="accent1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8" name="텍스트 상자 142"/>
          <p:cNvSpPr txBox="1">
            <a:spLocks/>
          </p:cNvSpPr>
          <p:nvPr/>
        </p:nvSpPr>
        <p:spPr>
          <a:xfrm>
            <a:off x="4354830" y="2496185"/>
            <a:ext cx="939165" cy="3702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Pretendard" charset="0"/>
                <a:ea typeface="Pretendard" charset="0"/>
              </a:rPr>
              <a:t>STEP 2</a:t>
            </a:r>
            <a:endParaRPr lang="ko-KR" altLang="en-US" sz="1800">
              <a:solidFill>
                <a:schemeClr val="bg1"/>
              </a:solidFill>
              <a:latin typeface="Pretendard" charset="0"/>
              <a:ea typeface="Pretendard" charset="0"/>
            </a:endParaRPr>
          </a:p>
        </p:txBody>
      </p:sp>
      <p:sp>
        <p:nvSpPr>
          <p:cNvPr id="19" name="도형 143"/>
          <p:cNvSpPr>
            <a:spLocks/>
          </p:cNvSpPr>
          <p:nvPr/>
        </p:nvSpPr>
        <p:spPr>
          <a:xfrm>
            <a:off x="6554470" y="2381250"/>
            <a:ext cx="2042160" cy="6051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20" name="텍스트 상자 144"/>
          <p:cNvSpPr txBox="1">
            <a:spLocks/>
          </p:cNvSpPr>
          <p:nvPr/>
        </p:nvSpPr>
        <p:spPr>
          <a:xfrm>
            <a:off x="7114540" y="2496185"/>
            <a:ext cx="939165" cy="3702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Pretendard" charset="0"/>
                <a:ea typeface="Pretendard" charset="0"/>
              </a:rPr>
              <a:t>STEP 3</a:t>
            </a:r>
            <a:endParaRPr lang="ko-KR" altLang="en-US" sz="1800">
              <a:solidFill>
                <a:schemeClr val="bg1"/>
              </a:solidFill>
              <a:latin typeface="Pretendard" charset="0"/>
              <a:ea typeface="Pretendard" charset="0"/>
            </a:endParaRPr>
          </a:p>
        </p:txBody>
      </p:sp>
      <p:sp>
        <p:nvSpPr>
          <p:cNvPr id="21" name="도형 145"/>
          <p:cNvSpPr>
            <a:spLocks/>
          </p:cNvSpPr>
          <p:nvPr/>
        </p:nvSpPr>
        <p:spPr>
          <a:xfrm>
            <a:off x="9313545" y="2381250"/>
            <a:ext cx="2042160" cy="605155"/>
          </a:xfrm>
          <a:prstGeom prst="rect">
            <a:avLst/>
          </a:prstGeom>
          <a:solidFill>
            <a:srgbClr val="505786"/>
          </a:solidFill>
          <a:ln w="12700" cap="flat" cmpd="sng">
            <a:solidFill>
              <a:schemeClr val="tx2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22" name="텍스트 상자 146"/>
          <p:cNvSpPr txBox="1">
            <a:spLocks/>
          </p:cNvSpPr>
          <p:nvPr/>
        </p:nvSpPr>
        <p:spPr>
          <a:xfrm>
            <a:off x="9864725" y="2496185"/>
            <a:ext cx="939165" cy="3702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Pretendard" charset="0"/>
                <a:ea typeface="Pretendard" charset="0"/>
              </a:rPr>
              <a:t>STEP 4</a:t>
            </a:r>
            <a:endParaRPr lang="ko-KR" altLang="en-US" sz="1800">
              <a:solidFill>
                <a:schemeClr val="bg1"/>
              </a:solidFill>
              <a:latin typeface="Pretendard" charset="0"/>
              <a:ea typeface="Pretendard" charset="0"/>
            </a:endParaRPr>
          </a:p>
        </p:txBody>
      </p:sp>
      <p:sp>
        <p:nvSpPr>
          <p:cNvPr id="23" name="텍스트 상자 147"/>
          <p:cNvSpPr txBox="1">
            <a:spLocks/>
          </p:cNvSpPr>
          <p:nvPr/>
        </p:nvSpPr>
        <p:spPr>
          <a:xfrm>
            <a:off x="1207135" y="3618230"/>
            <a:ext cx="1684020" cy="21602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charset="0"/>
                <a:ea typeface="나눔스퀘어 Light" charset="0"/>
              </a:rPr>
              <a:t>아이디어 회의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charset="0"/>
                <a:ea typeface="나눔스퀘어 Light" charset="0"/>
              </a:rPr>
              <a:t>구현 방향 결정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charset="0"/>
                <a:ea typeface="나눔스퀘어 Light" charset="0"/>
              </a:rPr>
              <a:t>10/21~10/24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</p:txBody>
      </p:sp>
      <p:sp>
        <p:nvSpPr>
          <p:cNvPr id="24" name="텍스트 상자 148"/>
          <p:cNvSpPr txBox="1">
            <a:spLocks/>
          </p:cNvSpPr>
          <p:nvPr/>
        </p:nvSpPr>
        <p:spPr>
          <a:xfrm>
            <a:off x="3965575" y="3618230"/>
            <a:ext cx="1684020" cy="21602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charset="0"/>
                <a:ea typeface="나눔스퀘어 Light" charset="0"/>
              </a:rPr>
              <a:t>데이터 확보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charset="0"/>
                <a:ea typeface="나눔스퀘어 Light" charset="0"/>
              </a:rPr>
              <a:t>구현 방법 설계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charset="0"/>
                <a:ea typeface="나눔스퀘어 Light" charset="0"/>
              </a:rPr>
              <a:t>모델 개발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charset="0"/>
                <a:ea typeface="나눔스퀘어 Light" charset="0"/>
              </a:rPr>
              <a:t>10/24~10/31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</p:txBody>
      </p:sp>
      <p:sp>
        <p:nvSpPr>
          <p:cNvPr id="25" name="텍스트 상자 149"/>
          <p:cNvSpPr txBox="1">
            <a:spLocks/>
          </p:cNvSpPr>
          <p:nvPr/>
        </p:nvSpPr>
        <p:spPr>
          <a:xfrm>
            <a:off x="6724650" y="3618230"/>
            <a:ext cx="1684020" cy="21602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charset="0"/>
                <a:ea typeface="나눔스퀘어 Light" charset="0"/>
              </a:rPr>
              <a:t>데이터 검증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charset="0"/>
                <a:ea typeface="나눔스퀘어 Light" charset="0"/>
              </a:rPr>
              <a:t>피드백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charset="0"/>
                <a:ea typeface="나눔스퀘어 Light" charset="0"/>
              </a:rPr>
              <a:t>10/31~11/3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</p:txBody>
      </p:sp>
      <p:sp>
        <p:nvSpPr>
          <p:cNvPr id="26" name="텍스트 상자 150"/>
          <p:cNvSpPr txBox="1">
            <a:spLocks/>
          </p:cNvSpPr>
          <p:nvPr/>
        </p:nvSpPr>
        <p:spPr>
          <a:xfrm>
            <a:off x="9492615" y="3618230"/>
            <a:ext cx="1684020" cy="24187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charset="0"/>
                <a:ea typeface="나눔스퀘어 Light" charset="0"/>
              </a:rPr>
              <a:t>결론 도출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charset="0"/>
                <a:ea typeface="나눔스퀘어 Light" charset="0"/>
              </a:rPr>
              <a:t>발표 준비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400" spc="-13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charset="0"/>
                <a:ea typeface="나눔스퀘어 Light" charset="0"/>
              </a:rPr>
              <a:t>11/3~11/4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Light" charset="0"/>
              <a:ea typeface="나눔스퀘어 Light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>
            <a:spLocks/>
          </p:cNvSpPr>
          <p:nvPr/>
        </p:nvSpPr>
        <p:spPr>
          <a:xfrm rot="10800000">
            <a:off x="0" y="11430"/>
            <a:ext cx="9938385" cy="6858635"/>
          </a:xfrm>
          <a:custGeom>
            <a:avLst/>
            <a:gdLst>
              <a:gd name="TX0" fmla="*/ 12192000 w 12192001"/>
              <a:gd name="TY0" fmla="*/ 0 h 2581910"/>
              <a:gd name="TX1" fmla="*/ 0 w 12192001"/>
              <a:gd name="TY1" fmla="*/ 0 h 2581910"/>
              <a:gd name="TX2" fmla="*/ 0 w 12192001"/>
              <a:gd name="TY2" fmla="*/ 2581656 h 2581910"/>
              <a:gd name="TX3" fmla="*/ 12192000 w 12192001"/>
              <a:gd name="TY3" fmla="*/ 2581656 h 2581910"/>
              <a:gd name="TX4" fmla="*/ 12192000 w 12192001"/>
              <a:gd name="TY4" fmla="*/ 0 h 2581910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12192001" h="2581910">
                <a:moveTo>
                  <a:pt x="12192000" y="0"/>
                </a:moveTo>
                <a:lnTo>
                  <a:pt x="0" y="0"/>
                </a:lnTo>
                <a:lnTo>
                  <a:pt x="0" y="2581656"/>
                </a:lnTo>
                <a:lnTo>
                  <a:pt x="12192000" y="25816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505786"/>
          </a:solidFill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2" name="삼각형 1">
            <a:extLst>
              <a:ext uri="{FF2B5EF4-FFF2-40B4-BE49-F238E27FC236}">
                <a16:creationId xmlns:a16="http://schemas.microsoft.com/office/drawing/2014/main" id="{AC3261A0-6712-6E4B-8DA2-2D22302057C4}"/>
              </a:ext>
            </a:extLst>
          </p:cNvPr>
          <p:cNvSpPr/>
          <p:nvPr/>
        </p:nvSpPr>
        <p:spPr>
          <a:xfrm>
            <a:off x="3156585" y="11430"/>
            <a:ext cx="6781165" cy="68580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5E6E0E27-B029-8F4A-9C62-9D653C7F0A8E}"/>
              </a:ext>
            </a:extLst>
          </p:cNvPr>
          <p:cNvSpPr/>
          <p:nvPr/>
        </p:nvSpPr>
        <p:spPr>
          <a:xfrm>
            <a:off x="1178560" y="1630680"/>
            <a:ext cx="4599305" cy="0"/>
          </a:xfrm>
          <a:custGeom>
            <a:avLst/>
            <a:gdLst/>
            <a:ahLst/>
            <a:cxnLst/>
            <a:rect l="l" t="t" r="r" b="b"/>
            <a:pathLst>
              <a:path w="4599305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>
            <a:solidFill>
              <a:schemeClr val="bg1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B808B89C-C8E0-0E4C-B3B7-06D9194F9615}"/>
              </a:ext>
            </a:extLst>
          </p:cNvPr>
          <p:cNvSpPr/>
          <p:nvPr/>
        </p:nvSpPr>
        <p:spPr>
          <a:xfrm>
            <a:off x="1178560" y="3575685"/>
            <a:ext cx="4599305" cy="0"/>
          </a:xfrm>
          <a:custGeom>
            <a:avLst/>
            <a:gdLst/>
            <a:ahLst/>
            <a:cxnLst/>
            <a:rect l="l" t="t" r="r" b="b"/>
            <a:pathLst>
              <a:path w="4599305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>
            <a:solidFill>
              <a:schemeClr val="bg1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69952C-80B2-2042-B5A2-3F7F0B43A18D}"/>
              </a:ext>
            </a:extLst>
          </p:cNvPr>
          <p:cNvSpPr txBox="1"/>
          <p:nvPr/>
        </p:nvSpPr>
        <p:spPr>
          <a:xfrm>
            <a:off x="1178560" y="2218690"/>
            <a:ext cx="4599940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solidFill>
                  <a:schemeClr val="bg1"/>
                </a:solidFill>
              </a:rPr>
              <a:t>프로젝트 결과</a:t>
            </a:r>
          </a:p>
        </p:txBody>
      </p:sp>
    </p:spTree>
    <p:extLst>
      <p:ext uri="{BB962C8B-B14F-4D97-AF65-F5344CB8AC3E}">
        <p14:creationId xmlns:p14="http://schemas.microsoft.com/office/powerpoint/2010/main" val="405839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635" cy="6858635"/>
            <a:chOff x="0" y="0"/>
            <a:chExt cx="12192635" cy="6858635"/>
          </a:xfrm>
        </p:grpSpPr>
        <p:sp>
          <p:nvSpPr>
            <p:cNvPr id="3" name="object 2"/>
            <p:cNvSpPr>
              <a:spLocks/>
            </p:cNvSpPr>
            <p:nvPr/>
          </p:nvSpPr>
          <p:spPr>
            <a:xfrm rot="10800000">
              <a:off x="0" y="0"/>
              <a:ext cx="12192635" cy="6858635"/>
            </a:xfrm>
            <a:custGeom>
              <a:avLst/>
              <a:gdLst>
                <a:gd name="TX0" fmla="*/ 12192000 w 12192001"/>
                <a:gd name="TY0" fmla="*/ 0 h 2581910"/>
                <a:gd name="TX1" fmla="*/ 0 w 12192001"/>
                <a:gd name="TY1" fmla="*/ 0 h 2581910"/>
                <a:gd name="TX2" fmla="*/ 0 w 12192001"/>
                <a:gd name="TY2" fmla="*/ 2581656 h 2581910"/>
                <a:gd name="TX3" fmla="*/ 12192000 w 12192001"/>
                <a:gd name="TY3" fmla="*/ 2581656 h 2581910"/>
                <a:gd name="TX4" fmla="*/ 12192000 w 12192001"/>
                <a:gd name="TY4" fmla="*/ 0 h 258191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1" h="2581910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4" name="직사각형 3"/>
            <p:cNvSpPr>
              <a:spLocks/>
            </p:cNvSpPr>
            <p:nvPr/>
          </p:nvSpPr>
          <p:spPr>
            <a:xfrm>
              <a:off x="367030" y="386715"/>
              <a:ext cx="11385550" cy="613219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243DB1F-77AC-E445-AB16-61BDADDD237D}"/>
              </a:ext>
            </a:extLst>
          </p:cNvPr>
          <p:cNvSpPr txBox="1"/>
          <p:nvPr/>
        </p:nvSpPr>
        <p:spPr>
          <a:xfrm>
            <a:off x="1178560" y="975360"/>
            <a:ext cx="45999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프로젝트 결과</a:t>
            </a: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A002279C-708A-E544-9045-D63A2EA9B104}"/>
              </a:ext>
            </a:extLst>
          </p:cNvPr>
          <p:cNvSpPr/>
          <p:nvPr/>
        </p:nvSpPr>
        <p:spPr>
          <a:xfrm>
            <a:off x="1178560" y="1630680"/>
            <a:ext cx="4599305" cy="0"/>
          </a:xfrm>
          <a:custGeom>
            <a:avLst/>
            <a:gdLst/>
            <a:ahLst/>
            <a:cxnLst/>
            <a:rect l="l" t="t" r="r" b="b"/>
            <a:pathLst>
              <a:path w="4599305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>
            <a:solidFill>
              <a:schemeClr val="bg2">
                <a:lumMod val="50000"/>
              </a:schemeClr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1BDC4-875E-C24A-BBC5-5631442E5E33}"/>
              </a:ext>
            </a:extLst>
          </p:cNvPr>
          <p:cNvSpPr txBox="1"/>
          <p:nvPr/>
        </p:nvSpPr>
        <p:spPr>
          <a:xfrm>
            <a:off x="1178560" y="1786255"/>
            <a:ext cx="459994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학습 데이터 소개</a:t>
            </a:r>
          </a:p>
        </p:txBody>
      </p:sp>
      <p:sp>
        <p:nvSpPr>
          <p:cNvPr id="18" name="텍스트 상자 178"/>
          <p:cNvSpPr txBox="1">
            <a:spLocks/>
          </p:cNvSpPr>
          <p:nvPr/>
        </p:nvSpPr>
        <p:spPr>
          <a:xfrm>
            <a:off x="1181100" y="2328545"/>
            <a:ext cx="4074160" cy="3994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</a:rPr>
              <a:t>AI hub: </a:t>
            </a:r>
            <a:r>
              <a:rPr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</a:rPr>
              <a:t>텍스트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</a:rPr>
              <a:t> </a:t>
            </a:r>
            <a:r>
              <a:rPr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</a:rPr>
              <a:t>윤리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</a:rPr>
              <a:t> </a:t>
            </a:r>
            <a:r>
              <a:rPr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</a:rPr>
              <a:t>검증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</a:rPr>
              <a:t> data set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Pretendard" charset="0"/>
              <a:ea typeface="Pretendard" charset="0"/>
            </a:endParaRPr>
          </a:p>
        </p:txBody>
      </p:sp>
      <p:sp>
        <p:nvSpPr>
          <p:cNvPr id="20" name="텍스트 상자 180"/>
          <p:cNvSpPr txBox="1">
            <a:spLocks/>
          </p:cNvSpPr>
          <p:nvPr/>
        </p:nvSpPr>
        <p:spPr>
          <a:xfrm>
            <a:off x="1295400" y="2949575"/>
            <a:ext cx="4488180" cy="1477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문장 - 453,340문장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비윤리 문장- 251,064문장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-not parallel data set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182"/>
          <p:cNvSpPr txBox="1">
            <a:spLocks/>
          </p:cNvSpPr>
          <p:nvPr/>
        </p:nvSpPr>
        <p:spPr>
          <a:xfrm>
            <a:off x="5779135" y="1803400"/>
            <a:ext cx="5432425" cy="45529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-비윤리 유형 정보: 	</a:t>
            </a:r>
            <a:r>
              <a:rPr sz="1400" b="0" i="0" spc="-35">
                <a:solidFill>
                  <a:schemeClr val="tx1"/>
                </a:solidFill>
                <a:latin typeface="돋움" charset="0"/>
                <a:ea typeface="돋움" charset="0"/>
              </a:rPr>
              <a:t>"CENSURE": 204,029</a:t>
            </a:r>
            <a:br>
              <a:rPr sz="1400" b="0" i="0" spc="-35">
                <a:solidFill>
                  <a:schemeClr val="tx1"/>
                </a:solidFill>
                <a:latin typeface="돋움" charset="0"/>
                <a:ea typeface="돋움" charset="0"/>
              </a:rPr>
            </a:br>
            <a:r>
              <a:rPr sz="1400" b="0" i="0" spc="-35">
                <a:solidFill>
                  <a:schemeClr val="tx1"/>
                </a:solidFill>
                <a:latin typeface="돋움" charset="0"/>
                <a:ea typeface="돋움" charset="0"/>
              </a:rPr>
              <a:t>			"HATE": 69,990</a:t>
            </a:r>
            <a:br>
              <a:rPr sz="1400" b="0" i="0" spc="-35">
                <a:solidFill>
                  <a:schemeClr val="tx1"/>
                </a:solidFill>
                <a:latin typeface="돋움" charset="0"/>
                <a:ea typeface="돋움" charset="0"/>
              </a:rPr>
            </a:br>
            <a:r>
              <a:rPr sz="1400" b="0" i="0" spc="-35">
                <a:solidFill>
                  <a:schemeClr val="tx1"/>
                </a:solidFill>
                <a:latin typeface="돋움" charset="0"/>
                <a:ea typeface="돋움" charset="0"/>
              </a:rPr>
              <a:t>			"DISCRIMINATION": 39,885</a:t>
            </a:r>
            <a:br>
              <a:rPr sz="1400" b="0" i="0" spc="-35">
                <a:solidFill>
                  <a:schemeClr val="tx1"/>
                </a:solidFill>
                <a:latin typeface="돋움" charset="0"/>
                <a:ea typeface="돋움" charset="0"/>
              </a:rPr>
            </a:br>
            <a:r>
              <a:rPr sz="1400" b="0" i="0" spc="-35">
                <a:solidFill>
                  <a:schemeClr val="tx1"/>
                </a:solidFill>
                <a:latin typeface="돋움" charset="0"/>
                <a:ea typeface="돋움" charset="0"/>
              </a:rPr>
              <a:t>			"SEXUAL": 23,682</a:t>
            </a:r>
            <a:br>
              <a:rPr sz="1400" b="0" i="0" spc="-35">
                <a:solidFill>
                  <a:schemeClr val="tx1"/>
                </a:solidFill>
                <a:latin typeface="돋움" charset="0"/>
                <a:ea typeface="돋움" charset="0"/>
              </a:rPr>
            </a:br>
            <a:r>
              <a:rPr sz="1400" b="0" i="0" spc="-35">
                <a:solidFill>
                  <a:schemeClr val="tx1"/>
                </a:solidFill>
                <a:latin typeface="돋움" charset="0"/>
                <a:ea typeface="돋움" charset="0"/>
              </a:rPr>
              <a:t>			"ABUSE": 19,747</a:t>
            </a:r>
            <a:br>
              <a:rPr sz="1400" b="0" i="0" spc="-35">
                <a:solidFill>
                  <a:schemeClr val="tx1"/>
                </a:solidFill>
                <a:latin typeface="돋움" charset="0"/>
                <a:ea typeface="돋움" charset="0"/>
              </a:rPr>
            </a:br>
            <a:r>
              <a:rPr sz="1400" b="0" i="0" spc="-35">
                <a:solidFill>
                  <a:schemeClr val="tx1"/>
                </a:solidFill>
                <a:latin typeface="돋움" charset="0"/>
                <a:ea typeface="돋움" charset="0"/>
              </a:rPr>
              <a:t>			"VIOLENCE": 19,562</a:t>
            </a:r>
            <a:br>
              <a:rPr sz="1400" b="0" i="0" spc="-35">
                <a:solidFill>
                  <a:schemeClr val="tx1"/>
                </a:solidFill>
                <a:latin typeface="돋움" charset="0"/>
                <a:ea typeface="돋움" charset="0"/>
              </a:rPr>
            </a:br>
            <a:r>
              <a:rPr sz="1400" b="0" i="0" spc="-35">
                <a:solidFill>
                  <a:schemeClr val="tx1"/>
                </a:solidFill>
                <a:latin typeface="돋움" charset="0"/>
                <a:ea typeface="돋움" charset="0"/>
              </a:rPr>
              <a:t>			"CRIME": 8,187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-비윤리 강도의 평균:	</a:t>
            </a:r>
            <a:r>
              <a:rPr sz="1400" b="0" i="0" spc="-35">
                <a:solidFill>
                  <a:schemeClr val="tx1"/>
                </a:solidFill>
                <a:latin typeface="굴림" charset="0"/>
                <a:ea typeface="굴림" charset="0"/>
              </a:rPr>
              <a:t>1점: 79,137</a:t>
            </a:r>
            <a:br>
              <a:rPr sz="1400" b="0" i="0" spc="-35">
                <a:solidFill>
                  <a:schemeClr val="tx1"/>
                </a:solidFill>
                <a:latin typeface="굴림" charset="0"/>
                <a:ea typeface="굴림" charset="0"/>
              </a:rPr>
            </a:br>
            <a:r>
              <a:rPr sz="1400" b="0" i="0" spc="-35">
                <a:solidFill>
                  <a:schemeClr val="tx1"/>
                </a:solidFill>
                <a:latin typeface="굴림" charset="0"/>
                <a:ea typeface="굴림" charset="0"/>
              </a:rPr>
              <a:t>			1점 초과 ~ 2점 미만: 129,230</a:t>
            </a:r>
            <a:br>
              <a:rPr sz="1400" b="0" i="0" spc="-35">
                <a:solidFill>
                  <a:schemeClr val="tx1"/>
                </a:solidFill>
                <a:latin typeface="굴림" charset="0"/>
                <a:ea typeface="굴림" charset="0"/>
              </a:rPr>
            </a:br>
            <a:r>
              <a:rPr sz="1400" b="0" i="0" spc="-35">
                <a:solidFill>
                  <a:schemeClr val="tx1"/>
                </a:solidFill>
                <a:latin typeface="굴림" charset="0"/>
                <a:ea typeface="굴림" charset="0"/>
              </a:rPr>
              <a:t>			2점: 26,952</a:t>
            </a:r>
            <a:br>
              <a:rPr sz="1400" b="0" i="0" spc="-35">
                <a:solidFill>
                  <a:schemeClr val="tx1"/>
                </a:solidFill>
                <a:latin typeface="굴림" charset="0"/>
                <a:ea typeface="굴림" charset="0"/>
              </a:rPr>
            </a:br>
            <a:r>
              <a:rPr sz="1400" b="0" i="0" spc="-35">
                <a:solidFill>
                  <a:schemeClr val="tx1"/>
                </a:solidFill>
                <a:latin typeface="굴림" charset="0"/>
                <a:ea typeface="굴림" charset="0"/>
              </a:rPr>
              <a:t>			2점 초과 ~ 3점 미만: 10,140</a:t>
            </a:r>
            <a:br>
              <a:rPr sz="1400" b="0" i="0" spc="-35">
                <a:solidFill>
                  <a:schemeClr val="tx1"/>
                </a:solidFill>
                <a:latin typeface="굴림" charset="0"/>
                <a:ea typeface="굴림" charset="0"/>
              </a:rPr>
            </a:br>
            <a:r>
              <a:rPr sz="1400" b="0" i="0" spc="-35">
                <a:solidFill>
                  <a:schemeClr val="tx1"/>
                </a:solidFill>
                <a:latin typeface="굴림" charset="0"/>
                <a:ea typeface="굴림" charset="0"/>
              </a:rPr>
              <a:t>			3점: 4,848</a:t>
            </a:r>
            <a:br>
              <a:rPr sz="1400" b="0" i="0" spc="-35">
                <a:solidFill>
                  <a:schemeClr val="tx1"/>
                </a:solidFill>
                <a:latin typeface="굴림" charset="0"/>
                <a:ea typeface="굴림" charset="0"/>
              </a:rPr>
            </a:br>
            <a:r>
              <a:rPr sz="1400" b="0" i="0" spc="-35">
                <a:solidFill>
                  <a:schemeClr val="tx1"/>
                </a:solidFill>
                <a:latin typeface="굴림" charset="0"/>
                <a:ea typeface="굴림" charset="0"/>
              </a:rPr>
              <a:t>			2점 미만 비율: 83%</a:t>
            </a:r>
            <a:br>
              <a:rPr sz="1400" b="0" i="0" spc="-35">
                <a:solidFill>
                  <a:schemeClr val="tx1"/>
                </a:solidFill>
                <a:latin typeface="굴림" charset="0"/>
                <a:ea typeface="굴림" charset="0"/>
              </a:rPr>
            </a:br>
            <a:r>
              <a:rPr sz="1400" b="0" i="0" spc="-35">
                <a:solidFill>
                  <a:schemeClr val="tx1"/>
                </a:solidFill>
                <a:latin typeface="굴림" charset="0"/>
                <a:ea typeface="굴림" charset="0"/>
              </a:rPr>
              <a:t>			2점 비율: 11%</a:t>
            </a:r>
            <a:br>
              <a:rPr sz="1400" b="0" i="0" spc="-35">
                <a:solidFill>
                  <a:schemeClr val="tx1"/>
                </a:solidFill>
                <a:latin typeface="굴림" charset="0"/>
                <a:ea typeface="굴림" charset="0"/>
              </a:rPr>
            </a:br>
            <a:r>
              <a:rPr sz="1400" b="0" i="0" spc="-35">
                <a:solidFill>
                  <a:schemeClr val="tx1"/>
                </a:solidFill>
                <a:latin typeface="굴림" charset="0"/>
                <a:ea typeface="굴림" charset="0"/>
              </a:rPr>
              <a:t>			2점 초과 비율: 6%"</a:t>
            </a:r>
            <a:endParaRPr lang="ko-KR" altLang="en-US" sz="1400" b="0" i="0">
              <a:solidFill>
                <a:schemeClr val="tx1"/>
              </a:solidFill>
              <a:latin typeface="굴림" charset="0"/>
              <a:ea typeface="굴림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-1점대 데이터 삭제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4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12192635" cy="6858635"/>
            <a:chOff x="0" y="0"/>
            <a:chExt cx="12192635" cy="685863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10800000">
              <a:off x="0" y="0"/>
              <a:ext cx="12193270" cy="6859270"/>
            </a:xfrm>
            <a:custGeom>
              <a:avLst/>
              <a:gdLst>
                <a:gd name="TX0" fmla="*/ 12192000 w 12192002"/>
                <a:gd name="TY0" fmla="*/ 0 h 2581911"/>
                <a:gd name="TX1" fmla="*/ 0 w 12192002"/>
                <a:gd name="TY1" fmla="*/ 0 h 2581911"/>
                <a:gd name="TX2" fmla="*/ 0 w 12192002"/>
                <a:gd name="TY2" fmla="*/ 2581656 h 2581911"/>
                <a:gd name="TX3" fmla="*/ 12192000 w 12192002"/>
                <a:gd name="TY3" fmla="*/ 2581656 h 2581911"/>
                <a:gd name="TX4" fmla="*/ 12192000 w 12192002"/>
                <a:gd name="TY4" fmla="*/ 0 h 258191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2" h="2581911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4" name="Rect 0"/>
            <p:cNvSpPr>
              <a:spLocks/>
            </p:cNvSpPr>
            <p:nvPr/>
          </p:nvSpPr>
          <p:spPr>
            <a:xfrm>
              <a:off x="367030" y="386715"/>
              <a:ext cx="11386185" cy="613283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>
            <a:off x="1178560" y="975360"/>
            <a:ext cx="45999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프로젝트 결과</a:t>
            </a: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178560" y="1630680"/>
            <a:ext cx="4599940" cy="635"/>
          </a:xfrm>
          <a:custGeom>
            <a:avLst/>
            <a:gdLst>
              <a:gd name="TX0" fmla="*/ 0 w 4599306"/>
              <a:gd name="TY0" fmla="*/ 0 h 1"/>
              <a:gd name="TX1" fmla="*/ 4598924 w 4599306"/>
              <a:gd name="TY1" fmla="*/ 0 h 1"/>
            </a:gdLst>
            <a:ahLst/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4599306" h="1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1178560" y="1786255"/>
            <a:ext cx="459994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학습 데이터 소개</a:t>
            </a: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>
            <a:off x="1181100" y="2328545"/>
            <a:ext cx="4555490" cy="3994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  <a:ea typeface="Pretendard" charset="0"/>
              </a:rPr>
              <a:t>Git hub: Korean Hate Speech data set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Pretendard" charset="0"/>
              <a:ea typeface="Pretendard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>
            <a:off x="1295400" y="2949575"/>
            <a:ext cx="448881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La</a:t>
            </a:r>
            <a:r>
              <a:rPr lang="ko-KR" sz="1800">
                <a:latin typeface="맑은 고딕" charset="0"/>
                <a:ea typeface="맑은 고딕" charset="0"/>
              </a:rPr>
              <a:t>bel</a:t>
            </a:r>
            <a:r>
              <a:rPr sz="1800">
                <a:latin typeface="맑은 고딕" charset="0"/>
                <a:ea typeface="맑은 고딕" charset="0"/>
              </a:rPr>
              <a:t>ed - 9,381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 txBox="1">
            <a:spLocks/>
          </p:cNvSpPr>
          <p:nvPr/>
        </p:nvSpPr>
        <p:spPr>
          <a:xfrm>
            <a:off x="5892800" y="2401570"/>
            <a:ext cx="543306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</a:t>
            </a:r>
            <a:r>
              <a:rPr lang="ko-KR" sz="1800">
                <a:latin typeface="맑은 고딕" charset="0"/>
                <a:ea typeface="맑은 고딕" charset="0"/>
              </a:rPr>
              <a:t>contain_gender_bias, bias, hate labeled: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Hate label만 추가 사용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12192635" cy="6858635"/>
            <a:chOff x="0" y="0"/>
            <a:chExt cx="12192635" cy="685863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10800000">
              <a:off x="0" y="0"/>
              <a:ext cx="12192635" cy="6858635"/>
            </a:xfrm>
            <a:custGeom>
              <a:avLst/>
              <a:gdLst>
                <a:gd name="TX0" fmla="*/ 12192000 w 12192001"/>
                <a:gd name="TY0" fmla="*/ 0 h 2581910"/>
                <a:gd name="TX1" fmla="*/ 0 w 12192001"/>
                <a:gd name="TY1" fmla="*/ 0 h 2581910"/>
                <a:gd name="TX2" fmla="*/ 0 w 12192001"/>
                <a:gd name="TY2" fmla="*/ 2581656 h 2581910"/>
                <a:gd name="TX3" fmla="*/ 12192000 w 12192001"/>
                <a:gd name="TY3" fmla="*/ 2581656 h 2581910"/>
                <a:gd name="TX4" fmla="*/ 12192000 w 12192001"/>
                <a:gd name="TY4" fmla="*/ 0 h 258191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1" h="2581910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4" name="Rect 0"/>
            <p:cNvSpPr>
              <a:spLocks/>
            </p:cNvSpPr>
            <p:nvPr/>
          </p:nvSpPr>
          <p:spPr>
            <a:xfrm>
              <a:off x="367030" y="386715"/>
              <a:ext cx="11385550" cy="613219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>
            <a:off x="1178560" y="975360"/>
            <a:ext cx="45999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프로젝트 결과</a:t>
            </a: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178560" y="1630680"/>
            <a:ext cx="4599940" cy="635"/>
          </a:xfrm>
          <a:custGeom>
            <a:avLst/>
            <a:gdLst>
              <a:gd name="TX0" fmla="*/ 0 w 4599306"/>
              <a:gd name="TY0" fmla="*/ 0 h 1"/>
              <a:gd name="TX1" fmla="*/ 4598924 w 4599306"/>
              <a:gd name="TY1" fmla="*/ 0 h 1"/>
            </a:gdLst>
            <a:ahLst/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4599306" h="1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1178560" y="1786255"/>
            <a:ext cx="459994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학습 모델 설명</a:t>
            </a:r>
          </a:p>
        </p:txBody>
      </p:sp>
      <p:sp>
        <p:nvSpPr>
          <p:cNvPr id="8" name="텍스트 상자 174"/>
          <p:cNvSpPr txBox="1">
            <a:spLocks/>
          </p:cNvSpPr>
          <p:nvPr/>
        </p:nvSpPr>
        <p:spPr>
          <a:xfrm>
            <a:off x="1177290" y="2259965"/>
            <a:ext cx="10194925" cy="36925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학습 모델 선정: KcELECTRA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정제되지 않고</a:t>
            </a:r>
            <a:r>
              <a:rPr sz="1800">
                <a:latin typeface="맑은 고딕" charset="0"/>
                <a:ea typeface="맑은 고딕" charset="0"/>
              </a:rPr>
              <a:t> 구어체 특징에 신조어가 많으며 오탈자 등 </a:t>
            </a:r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공식적인 글 쓰기에 나타나지 않는 표현</a:t>
            </a:r>
            <a:r>
              <a:rPr sz="1800">
                <a:latin typeface="맑은 고딕" charset="0"/>
                <a:ea typeface="맑은 고딕" charset="0"/>
              </a:rPr>
              <a:t>들이 빈번한 특성을 가진</a:t>
            </a:r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 데이터 셋</a:t>
            </a:r>
            <a:r>
              <a:rPr sz="1800">
                <a:latin typeface="맑은 고딕" charset="0"/>
                <a:ea typeface="맑은 고딕" charset="0"/>
              </a:rPr>
              <a:t>에 특화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KcELECTRA는 위와 같은 특성의 데이터 셋에 적용하기 위해, 네이버 뉴스 댓글과 대댓글 수집,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토크나이저와 ELECTRA 모델을 처음부터 학습한 Pretrained ELECTRA모델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선정이유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  실험 결과 </a:t>
            </a:r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정제되지 않은 데이터</a:t>
            </a:r>
            <a:r>
              <a:rPr sz="1800">
                <a:latin typeface="맑은 고딕" charset="0"/>
                <a:ea typeface="맑은 고딕" charset="0"/>
              </a:rPr>
              <a:t>에 관하여 윤리적 비윤리적 댓글을 분류능력이 뛰어남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12192635" cy="6858635"/>
            <a:chOff x="0" y="0"/>
            <a:chExt cx="12192635" cy="685863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10800000">
              <a:off x="0" y="0"/>
              <a:ext cx="12192635" cy="6858635"/>
            </a:xfrm>
            <a:custGeom>
              <a:avLst/>
              <a:gdLst>
                <a:gd name="TX0" fmla="*/ 12192000 w 12192001"/>
                <a:gd name="TY0" fmla="*/ 0 h 2581910"/>
                <a:gd name="TX1" fmla="*/ 0 w 12192001"/>
                <a:gd name="TY1" fmla="*/ 0 h 2581910"/>
                <a:gd name="TX2" fmla="*/ 0 w 12192001"/>
                <a:gd name="TY2" fmla="*/ 2581656 h 2581910"/>
                <a:gd name="TX3" fmla="*/ 12192000 w 12192001"/>
                <a:gd name="TY3" fmla="*/ 2581656 h 2581910"/>
                <a:gd name="TX4" fmla="*/ 12192000 w 12192001"/>
                <a:gd name="TY4" fmla="*/ 0 h 258191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1" h="2581910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4" name="Rect 0"/>
            <p:cNvSpPr>
              <a:spLocks/>
            </p:cNvSpPr>
            <p:nvPr/>
          </p:nvSpPr>
          <p:spPr>
            <a:xfrm>
              <a:off x="367030" y="386715"/>
              <a:ext cx="11385550" cy="613219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>
            <a:off x="1178560" y="975360"/>
            <a:ext cx="45999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프로젝트 결과</a:t>
            </a: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178560" y="1630680"/>
            <a:ext cx="4599940" cy="635"/>
          </a:xfrm>
          <a:custGeom>
            <a:avLst/>
            <a:gdLst>
              <a:gd name="TX0" fmla="*/ 0 w 4599306"/>
              <a:gd name="TY0" fmla="*/ 0 h 1"/>
              <a:gd name="TX1" fmla="*/ 4598924 w 4599306"/>
              <a:gd name="TY1" fmla="*/ 0 h 1"/>
            </a:gdLst>
            <a:ahLst/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4599306" h="1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1178560" y="1786255"/>
            <a:ext cx="459994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학습 모델 설명</a:t>
            </a: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1177290" y="2259965"/>
            <a:ext cx="10194925" cy="36925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학습 모델 선정: KoGPT2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GPT-2는 주어진 텍스트의 다음 단어를 잘 예측 할 수 있도록 학습된 언어모델이며 </a:t>
            </a:r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문장 생성에 최적화</a:t>
            </a:r>
            <a:r>
              <a:rPr sz="1800">
                <a:latin typeface="맑은 고딕" charset="0"/>
                <a:ea typeface="맑은 고딕" charset="0"/>
              </a:rPr>
              <a:t> 되어 있다. KoGPT2는 부족한 한국어 성능을 극복하기 위해 40GB 이상의 텍스트로 학습된 한국어 디코더 언어모델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선정이유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  실험 결과 마스킹 된 댓글에 대한 </a:t>
            </a:r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문장 재구성 능력</a:t>
            </a:r>
            <a:r>
              <a:rPr sz="1800">
                <a:latin typeface="맑은 고딕" charset="0"/>
                <a:ea typeface="맑은 고딕" charset="0"/>
              </a:rPr>
              <a:t>이 뛰어남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-9525" y="0"/>
            <a:ext cx="12192635" cy="6858635"/>
            <a:chOff x="-9525" y="0"/>
            <a:chExt cx="12192635" cy="6858635"/>
          </a:xfrm>
        </p:grpSpPr>
        <p:sp>
          <p:nvSpPr>
            <p:cNvPr id="31" name="object 2"/>
            <p:cNvSpPr>
              <a:spLocks/>
            </p:cNvSpPr>
            <p:nvPr/>
          </p:nvSpPr>
          <p:spPr>
            <a:xfrm rot="10800000">
              <a:off x="-9525" y="0"/>
              <a:ext cx="12192635" cy="6858635"/>
            </a:xfrm>
            <a:custGeom>
              <a:avLst/>
              <a:gdLst>
                <a:gd name="TX0" fmla="*/ 12192000 w 12192001"/>
                <a:gd name="TY0" fmla="*/ 0 h 2581910"/>
                <a:gd name="TX1" fmla="*/ 0 w 12192001"/>
                <a:gd name="TY1" fmla="*/ 0 h 2581910"/>
                <a:gd name="TX2" fmla="*/ 0 w 12192001"/>
                <a:gd name="TY2" fmla="*/ 2581656 h 2581910"/>
                <a:gd name="TX3" fmla="*/ 12192000 w 12192001"/>
                <a:gd name="TY3" fmla="*/ 2581656 h 2581910"/>
                <a:gd name="TX4" fmla="*/ 12192000 w 12192001"/>
                <a:gd name="TY4" fmla="*/ 0 h 258191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1" h="2581910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32" name="직사각형 31"/>
            <p:cNvSpPr>
              <a:spLocks/>
            </p:cNvSpPr>
            <p:nvPr/>
          </p:nvSpPr>
          <p:spPr>
            <a:xfrm>
              <a:off x="357505" y="386715"/>
              <a:ext cx="11385550" cy="613219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2" name="object 2"/>
          <p:cNvSpPr>
            <a:spLocks/>
          </p:cNvSpPr>
          <p:nvPr/>
        </p:nvSpPr>
        <p:spPr>
          <a:xfrm>
            <a:off x="4034155" y="1435100"/>
            <a:ext cx="4106545" cy="136525"/>
          </a:xfrm>
          <a:custGeom>
            <a:avLst/>
            <a:gdLst>
              <a:gd name="TX0" fmla="*/ 1748027 w 1748155"/>
              <a:gd name="TY0" fmla="*/ 0 h 155576"/>
              <a:gd name="TX1" fmla="*/ 0 w 1748155"/>
              <a:gd name="TY1" fmla="*/ 0 h 155576"/>
              <a:gd name="TX2" fmla="*/ 0 w 1748155"/>
              <a:gd name="TY2" fmla="*/ 155448 h 155576"/>
              <a:gd name="TX3" fmla="*/ 1748027 w 1748155"/>
              <a:gd name="TY3" fmla="*/ 155448 h 155576"/>
              <a:gd name="TX4" fmla="*/ 1748027 w 1748155"/>
              <a:gd name="TY4" fmla="*/ 0 h 15557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1748155" h="155576">
                <a:moveTo>
                  <a:pt x="1748027" y="0"/>
                </a:moveTo>
                <a:lnTo>
                  <a:pt x="0" y="0"/>
                </a:lnTo>
                <a:lnTo>
                  <a:pt x="0" y="155448"/>
                </a:lnTo>
                <a:lnTo>
                  <a:pt x="1748027" y="155448"/>
                </a:lnTo>
                <a:lnTo>
                  <a:pt x="1748027" y="0"/>
                </a:lnTo>
                <a:close/>
              </a:path>
            </a:pathLst>
          </a:custGeom>
          <a:solidFill>
            <a:srgbClr val="505786"/>
          </a:solidFill>
          <a:ln w="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87812B9-A1F7-6444-B626-352C0E6568FC}"/>
              </a:ext>
            </a:extLst>
          </p:cNvPr>
          <p:cNvSpPr/>
          <p:nvPr/>
        </p:nvSpPr>
        <p:spPr>
          <a:xfrm>
            <a:off x="2726690" y="2377440"/>
            <a:ext cx="6666230" cy="547370"/>
          </a:xfrm>
          <a:custGeom>
            <a:avLst/>
            <a:gdLst/>
            <a:ahLst/>
            <a:cxnLst/>
            <a:rect l="l" t="t" r="r" b="b"/>
            <a:pathLst>
              <a:path w="6666230" h="547369">
                <a:moveTo>
                  <a:pt x="0" y="547115"/>
                </a:moveTo>
                <a:lnTo>
                  <a:pt x="6665975" y="547115"/>
                </a:lnTo>
                <a:lnTo>
                  <a:pt x="6665975" y="0"/>
                </a:lnTo>
                <a:lnTo>
                  <a:pt x="0" y="0"/>
                </a:lnTo>
                <a:lnTo>
                  <a:pt x="0" y="547115"/>
                </a:lnTo>
                <a:close/>
              </a:path>
              <a:path w="6666230" h="547369">
                <a:moveTo>
                  <a:pt x="690372" y="47244"/>
                </a:moveTo>
                <a:lnTo>
                  <a:pt x="690372" y="499490"/>
                </a:lnTo>
              </a:path>
            </a:pathLst>
          </a:custGeom>
          <a:ln w="12192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E9E4E364-AD14-1F44-AACC-614E25ED7DC4}"/>
              </a:ext>
            </a:extLst>
          </p:cNvPr>
          <p:cNvSpPr/>
          <p:nvPr/>
        </p:nvSpPr>
        <p:spPr>
          <a:xfrm>
            <a:off x="2726690" y="3153410"/>
            <a:ext cx="6666230" cy="547370"/>
          </a:xfrm>
          <a:custGeom>
            <a:avLst/>
            <a:gdLst/>
            <a:ahLst/>
            <a:cxnLst/>
            <a:rect l="l" t="t" r="r" b="b"/>
            <a:pathLst>
              <a:path w="6666230" h="547370">
                <a:moveTo>
                  <a:pt x="0" y="547115"/>
                </a:moveTo>
                <a:lnTo>
                  <a:pt x="6665975" y="547115"/>
                </a:lnTo>
                <a:lnTo>
                  <a:pt x="6665975" y="0"/>
                </a:lnTo>
                <a:lnTo>
                  <a:pt x="0" y="0"/>
                </a:lnTo>
                <a:lnTo>
                  <a:pt x="0" y="547115"/>
                </a:lnTo>
                <a:close/>
              </a:path>
              <a:path w="6666230" h="547370">
                <a:moveTo>
                  <a:pt x="690372" y="47243"/>
                </a:moveTo>
                <a:lnTo>
                  <a:pt x="690372" y="499490"/>
                </a:lnTo>
              </a:path>
            </a:pathLst>
          </a:custGeom>
          <a:ln w="12192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ED7C9F86-38EB-A049-B774-EB6583277B42}"/>
              </a:ext>
            </a:extLst>
          </p:cNvPr>
          <p:cNvSpPr/>
          <p:nvPr/>
        </p:nvSpPr>
        <p:spPr>
          <a:xfrm>
            <a:off x="2726690" y="3928745"/>
            <a:ext cx="6666230" cy="547370"/>
          </a:xfrm>
          <a:custGeom>
            <a:avLst/>
            <a:gdLst/>
            <a:ahLst/>
            <a:cxnLst/>
            <a:rect l="l" t="t" r="r" b="b"/>
            <a:pathLst>
              <a:path w="6666230" h="547370">
                <a:moveTo>
                  <a:pt x="0" y="547115"/>
                </a:moveTo>
                <a:lnTo>
                  <a:pt x="6665975" y="547115"/>
                </a:lnTo>
                <a:lnTo>
                  <a:pt x="6665975" y="0"/>
                </a:lnTo>
                <a:lnTo>
                  <a:pt x="0" y="0"/>
                </a:lnTo>
                <a:lnTo>
                  <a:pt x="0" y="547115"/>
                </a:lnTo>
                <a:close/>
              </a:path>
              <a:path w="6666230" h="547370">
                <a:moveTo>
                  <a:pt x="690372" y="47243"/>
                </a:moveTo>
                <a:lnTo>
                  <a:pt x="690372" y="499490"/>
                </a:lnTo>
              </a:path>
            </a:pathLst>
          </a:custGeom>
          <a:ln w="12192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0DAB8CB9-69A1-9C42-8528-8484BFA0674C}"/>
              </a:ext>
            </a:extLst>
          </p:cNvPr>
          <p:cNvSpPr/>
          <p:nvPr/>
        </p:nvSpPr>
        <p:spPr>
          <a:xfrm>
            <a:off x="2726690" y="4702810"/>
            <a:ext cx="6666230" cy="548640"/>
          </a:xfrm>
          <a:custGeom>
            <a:avLst/>
            <a:gdLst/>
            <a:ahLst/>
            <a:cxnLst/>
            <a:rect l="l" t="t" r="r" b="b"/>
            <a:pathLst>
              <a:path w="6666230" h="548639">
                <a:moveTo>
                  <a:pt x="0" y="548640"/>
                </a:moveTo>
                <a:lnTo>
                  <a:pt x="6665975" y="548640"/>
                </a:lnTo>
                <a:lnTo>
                  <a:pt x="6665975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  <a:path w="6666230" h="548639">
                <a:moveTo>
                  <a:pt x="690372" y="48768"/>
                </a:moveTo>
                <a:lnTo>
                  <a:pt x="690372" y="501015"/>
                </a:lnTo>
              </a:path>
            </a:pathLst>
          </a:custGeom>
          <a:ln w="12192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10EB09-7DED-6B47-B82C-00DE170E68F0}"/>
              </a:ext>
            </a:extLst>
          </p:cNvPr>
          <p:cNvSpPr txBox="1"/>
          <p:nvPr/>
        </p:nvSpPr>
        <p:spPr>
          <a:xfrm>
            <a:off x="3795395" y="882650"/>
            <a:ext cx="459930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400" dirty="0"/>
              <a:t>목차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F87941-B8EA-D446-B069-79C318CE80C6}"/>
              </a:ext>
            </a:extLst>
          </p:cNvPr>
          <p:cNvSpPr txBox="1"/>
          <p:nvPr/>
        </p:nvSpPr>
        <p:spPr>
          <a:xfrm>
            <a:off x="2799080" y="2419985"/>
            <a:ext cx="4267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/>
              <a:t>1</a:t>
            </a:r>
            <a:endParaRPr kumimoji="1" lang="ko-Kore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DD374B-C880-1745-8BF3-A4BE653FB77D}"/>
              </a:ext>
            </a:extLst>
          </p:cNvPr>
          <p:cNvSpPr txBox="1"/>
          <p:nvPr/>
        </p:nvSpPr>
        <p:spPr>
          <a:xfrm>
            <a:off x="2799080" y="3176270"/>
            <a:ext cx="4267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/>
              <a:t>2</a:t>
            </a:r>
            <a:endParaRPr kumimoji="1" lang="ko-Kore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6C76F0-7F73-654A-B755-70DA186F4427}"/>
              </a:ext>
            </a:extLst>
          </p:cNvPr>
          <p:cNvSpPr txBox="1"/>
          <p:nvPr/>
        </p:nvSpPr>
        <p:spPr>
          <a:xfrm>
            <a:off x="2814955" y="3927475"/>
            <a:ext cx="4267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/>
              <a:t>3</a:t>
            </a:r>
            <a:endParaRPr kumimoji="1" lang="ko-Kore-KR" alt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0840B2-9F21-8F45-8FEA-B5B7CB759960}"/>
              </a:ext>
            </a:extLst>
          </p:cNvPr>
          <p:cNvSpPr txBox="1"/>
          <p:nvPr/>
        </p:nvSpPr>
        <p:spPr>
          <a:xfrm>
            <a:off x="2831465" y="4746625"/>
            <a:ext cx="4267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/>
              <a:t>4</a:t>
            </a:r>
            <a:endParaRPr kumimoji="1" lang="ko-Kore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07169E-730B-514D-A96A-7DB5BE2E24A8}"/>
              </a:ext>
            </a:extLst>
          </p:cNvPr>
          <p:cNvSpPr txBox="1"/>
          <p:nvPr/>
        </p:nvSpPr>
        <p:spPr>
          <a:xfrm>
            <a:off x="4785360" y="2408555"/>
            <a:ext cx="254952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400"/>
              <a:t>프로젝트 개요</a:t>
            </a: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4060825" y="3202940"/>
            <a:ext cx="406019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400"/>
              <a:t>프로젝트 팀 구성 및 역할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4165600" y="3966210"/>
            <a:ext cx="38506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400"/>
              <a:t>프로젝트진행 프로세스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95A5D-3217-0043-8759-617C6DD5884E}"/>
              </a:ext>
            </a:extLst>
          </p:cNvPr>
          <p:cNvSpPr txBox="1"/>
          <p:nvPr/>
        </p:nvSpPr>
        <p:spPr>
          <a:xfrm>
            <a:off x="4785360" y="4746625"/>
            <a:ext cx="254952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400"/>
              <a:t>프로젝트 결과</a:t>
            </a:r>
          </a:p>
        </p:txBody>
      </p:sp>
      <p:sp>
        <p:nvSpPr>
          <p:cNvPr id="34" name="도형 1"/>
          <p:cNvSpPr>
            <a:spLocks/>
          </p:cNvSpPr>
          <p:nvPr/>
        </p:nvSpPr>
        <p:spPr>
          <a:xfrm>
            <a:off x="2741295" y="5412740"/>
            <a:ext cx="6666865" cy="549275"/>
          </a:xfrm>
          <a:custGeom>
            <a:avLst/>
            <a:gdLst>
              <a:gd name="TX0" fmla="*/ 0 w 6666231"/>
              <a:gd name="TY0" fmla="*/ 548640 h 548640"/>
              <a:gd name="TX1" fmla="*/ 6665975 w 6666231"/>
              <a:gd name="TY1" fmla="*/ 548640 h 548640"/>
              <a:gd name="TX2" fmla="*/ 6665975 w 6666231"/>
              <a:gd name="TY2" fmla="*/ 0 h 548640"/>
              <a:gd name="TX3" fmla="*/ 0 w 6666231"/>
              <a:gd name="TY3" fmla="*/ 0 h 548640"/>
              <a:gd name="TX4" fmla="*/ 0 w 6666231"/>
              <a:gd name="TY4" fmla="*/ 548640 h 548640"/>
              <a:gd name="TX6" fmla="*/ 690372 w 6666231"/>
              <a:gd name="TY6" fmla="*/ 48768 h 548640"/>
              <a:gd name="TX7" fmla="*/ 690372 w 6666231"/>
              <a:gd name="TY7" fmla="*/ 501015 h 548640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</a:cxnLst>
            <a:rect l="l" t="t" r="r" b="b"/>
            <a:pathLst>
              <a:path w="6666231" h="548640">
                <a:moveTo>
                  <a:pt x="0" y="548640"/>
                </a:moveTo>
                <a:lnTo>
                  <a:pt x="6665975" y="548640"/>
                </a:lnTo>
                <a:lnTo>
                  <a:pt x="6665975" y="0"/>
                </a:lnTo>
                <a:lnTo>
                  <a:pt x="0" y="0"/>
                </a:lnTo>
                <a:lnTo>
                  <a:pt x="0" y="548640"/>
                </a:lnTo>
                <a:close/>
                <a:moveTo>
                  <a:pt x="690372" y="48768"/>
                </a:moveTo>
                <a:lnTo>
                  <a:pt x="690372" y="501015"/>
                </a:lnTo>
              </a:path>
            </a:pathLst>
          </a:custGeom>
          <a:ln w="12065" cap="flat" cmpd="sng">
            <a:solidFill>
              <a:srgbClr val="BEBEBE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35" name="텍스트 상자 2"/>
          <p:cNvSpPr txBox="1">
            <a:spLocks/>
          </p:cNvSpPr>
          <p:nvPr/>
        </p:nvSpPr>
        <p:spPr>
          <a:xfrm>
            <a:off x="2827020" y="5408930"/>
            <a:ext cx="42735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400"/>
              <a:t>5</a:t>
            </a:r>
            <a:endParaRPr lang="ko-KR" altLang="en-US" sz="2400"/>
          </a:p>
        </p:txBody>
      </p:sp>
      <p:sp>
        <p:nvSpPr>
          <p:cNvPr id="36" name="텍스트 상자 3"/>
          <p:cNvSpPr txBox="1">
            <a:spLocks/>
          </p:cNvSpPr>
          <p:nvPr/>
        </p:nvSpPr>
        <p:spPr>
          <a:xfrm>
            <a:off x="4780915" y="5408930"/>
            <a:ext cx="255016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추후 과제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614312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12192635" cy="6858635"/>
            <a:chOff x="0" y="0"/>
            <a:chExt cx="12192635" cy="685863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10800000">
              <a:off x="0" y="0"/>
              <a:ext cx="12192635" cy="6858635"/>
            </a:xfrm>
            <a:custGeom>
              <a:avLst/>
              <a:gdLst>
                <a:gd name="TX0" fmla="*/ 12192000 w 12192001"/>
                <a:gd name="TY0" fmla="*/ 0 h 2581910"/>
                <a:gd name="TX1" fmla="*/ 0 w 12192001"/>
                <a:gd name="TY1" fmla="*/ 0 h 2581910"/>
                <a:gd name="TX2" fmla="*/ 0 w 12192001"/>
                <a:gd name="TY2" fmla="*/ 2581656 h 2581910"/>
                <a:gd name="TX3" fmla="*/ 12192000 w 12192001"/>
                <a:gd name="TY3" fmla="*/ 2581656 h 2581910"/>
                <a:gd name="TX4" fmla="*/ 12192000 w 12192001"/>
                <a:gd name="TY4" fmla="*/ 0 h 258191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1" h="2581910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4" name="Rect 0"/>
            <p:cNvSpPr>
              <a:spLocks/>
            </p:cNvSpPr>
            <p:nvPr/>
          </p:nvSpPr>
          <p:spPr>
            <a:xfrm>
              <a:off x="367030" y="386715"/>
              <a:ext cx="11385550" cy="613219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>
            <a:off x="1178560" y="975360"/>
            <a:ext cx="45999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프로젝트 결과</a:t>
            </a: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178560" y="1630680"/>
            <a:ext cx="4599940" cy="635"/>
          </a:xfrm>
          <a:custGeom>
            <a:avLst/>
            <a:gdLst>
              <a:gd name="TX0" fmla="*/ 0 w 4599306"/>
              <a:gd name="TY0" fmla="*/ 0 h 1"/>
              <a:gd name="TX1" fmla="*/ 4598924 w 4599306"/>
              <a:gd name="TY1" fmla="*/ 0 h 1"/>
            </a:gdLst>
            <a:ahLst/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4599306" h="1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1178560" y="1786255"/>
            <a:ext cx="460057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 학습 방식</a:t>
            </a:r>
          </a:p>
        </p:txBody>
      </p:sp>
      <p:grpSp>
        <p:nvGrpSpPr>
          <p:cNvPr id="15" name="그룹 200"/>
          <p:cNvGrpSpPr/>
          <p:nvPr/>
        </p:nvGrpSpPr>
        <p:grpSpPr>
          <a:xfrm>
            <a:off x="464185" y="2915285"/>
            <a:ext cx="2849245" cy="607060"/>
            <a:chOff x="464185" y="2915285"/>
            <a:chExt cx="2849245" cy="607060"/>
          </a:xfrm>
        </p:grpSpPr>
        <p:sp>
          <p:nvSpPr>
            <p:cNvPr id="8" name="도형 190"/>
            <p:cNvSpPr>
              <a:spLocks/>
            </p:cNvSpPr>
            <p:nvPr/>
          </p:nvSpPr>
          <p:spPr>
            <a:xfrm>
              <a:off x="464185" y="2915285"/>
              <a:ext cx="2849245" cy="607060"/>
            </a:xfrm>
            <a:prstGeom prst="roundRect">
              <a:avLst/>
            </a:prstGeom>
            <a:solidFill>
              <a:srgbClr val="505786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193"/>
            <p:cNvSpPr>
              <a:spLocks/>
            </p:cNvSpPr>
            <p:nvPr/>
          </p:nvSpPr>
          <p:spPr>
            <a:xfrm>
              <a:off x="669290" y="3003550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도형 195"/>
            <p:cNvSpPr>
              <a:spLocks/>
            </p:cNvSpPr>
            <p:nvPr/>
          </p:nvSpPr>
          <p:spPr>
            <a:xfrm>
              <a:off x="1077595" y="3005455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도형 196"/>
            <p:cNvSpPr>
              <a:spLocks/>
            </p:cNvSpPr>
            <p:nvPr/>
          </p:nvSpPr>
          <p:spPr>
            <a:xfrm>
              <a:off x="1479550" y="3005455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97"/>
            <p:cNvSpPr>
              <a:spLocks/>
            </p:cNvSpPr>
            <p:nvPr/>
          </p:nvSpPr>
          <p:spPr>
            <a:xfrm>
              <a:off x="1884680" y="3007360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98"/>
            <p:cNvSpPr>
              <a:spLocks/>
            </p:cNvSpPr>
            <p:nvPr/>
          </p:nvSpPr>
          <p:spPr>
            <a:xfrm>
              <a:off x="2711450" y="3005455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도형 199"/>
            <p:cNvSpPr>
              <a:spLocks/>
            </p:cNvSpPr>
            <p:nvPr/>
          </p:nvSpPr>
          <p:spPr>
            <a:xfrm>
              <a:off x="2293620" y="3007360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7" name="도형 201"/>
          <p:cNvSpPr>
            <a:spLocks/>
          </p:cNvSpPr>
          <p:nvPr/>
        </p:nvSpPr>
        <p:spPr>
          <a:xfrm>
            <a:off x="3690620" y="2212340"/>
            <a:ext cx="2966720" cy="2963545"/>
          </a:xfrm>
          <a:prstGeom prst="roundRect">
            <a:avLst/>
          </a:prstGeom>
          <a:solidFill>
            <a:srgbClr val="505786"/>
          </a:solidFill>
          <a:ln w="12700" cap="flat" cmpd="sng"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24" name="그룹 209"/>
          <p:cNvGrpSpPr/>
          <p:nvPr/>
        </p:nvGrpSpPr>
        <p:grpSpPr>
          <a:xfrm>
            <a:off x="3931285" y="2392045"/>
            <a:ext cx="2454910" cy="386080"/>
            <a:chOff x="3931285" y="2392045"/>
            <a:chExt cx="2454910" cy="386080"/>
          </a:xfrm>
        </p:grpSpPr>
        <p:sp>
          <p:nvSpPr>
            <p:cNvPr id="18" name="도형 202"/>
            <p:cNvSpPr>
              <a:spLocks/>
            </p:cNvSpPr>
            <p:nvPr/>
          </p:nvSpPr>
          <p:spPr>
            <a:xfrm>
              <a:off x="3931285" y="2392045"/>
              <a:ext cx="412750" cy="382270"/>
            </a:xfrm>
            <a:prstGeom prst="roundRect">
              <a:avLst/>
            </a:prstGeom>
            <a:solidFill>
              <a:schemeClr val="bg2">
                <a:lumMod val="75000"/>
                <a:lumOff val="0"/>
              </a:schemeClr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도형 203"/>
            <p:cNvSpPr>
              <a:spLocks/>
            </p:cNvSpPr>
            <p:nvPr/>
          </p:nvSpPr>
          <p:spPr>
            <a:xfrm>
              <a:off x="4338955" y="2393950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도형 204"/>
            <p:cNvSpPr>
              <a:spLocks/>
            </p:cNvSpPr>
            <p:nvPr/>
          </p:nvSpPr>
          <p:spPr>
            <a:xfrm>
              <a:off x="4741545" y="2393950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205"/>
            <p:cNvSpPr>
              <a:spLocks/>
            </p:cNvSpPr>
            <p:nvPr/>
          </p:nvSpPr>
          <p:spPr>
            <a:xfrm>
              <a:off x="5146675" y="2395855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도형 206"/>
            <p:cNvSpPr>
              <a:spLocks/>
            </p:cNvSpPr>
            <p:nvPr/>
          </p:nvSpPr>
          <p:spPr>
            <a:xfrm>
              <a:off x="5973445" y="2393950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도형 207"/>
            <p:cNvSpPr>
              <a:spLocks/>
            </p:cNvSpPr>
            <p:nvPr/>
          </p:nvSpPr>
          <p:spPr>
            <a:xfrm>
              <a:off x="5555615" y="2395855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5" name="그룹 216"/>
          <p:cNvGrpSpPr/>
          <p:nvPr/>
        </p:nvGrpSpPr>
        <p:grpSpPr>
          <a:xfrm>
            <a:off x="3945890" y="2886710"/>
            <a:ext cx="2454910" cy="386080"/>
            <a:chOff x="3945890" y="2886710"/>
            <a:chExt cx="2454910" cy="386080"/>
          </a:xfrm>
        </p:grpSpPr>
        <p:sp>
          <p:nvSpPr>
            <p:cNvPr id="26" name="도형 210"/>
            <p:cNvSpPr>
              <a:spLocks/>
            </p:cNvSpPr>
            <p:nvPr/>
          </p:nvSpPr>
          <p:spPr>
            <a:xfrm>
              <a:off x="3945890" y="2886710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도형 211"/>
            <p:cNvSpPr>
              <a:spLocks/>
            </p:cNvSpPr>
            <p:nvPr/>
          </p:nvSpPr>
          <p:spPr>
            <a:xfrm>
              <a:off x="4353560" y="2888615"/>
              <a:ext cx="412750" cy="382270"/>
            </a:xfrm>
            <a:prstGeom prst="roundRect">
              <a:avLst/>
            </a:prstGeom>
            <a:solidFill>
              <a:schemeClr val="bg2">
                <a:lumMod val="75000"/>
                <a:lumOff val="0"/>
              </a:schemeClr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도형 212"/>
            <p:cNvSpPr>
              <a:spLocks/>
            </p:cNvSpPr>
            <p:nvPr/>
          </p:nvSpPr>
          <p:spPr>
            <a:xfrm>
              <a:off x="4756150" y="2888615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도형 213"/>
            <p:cNvSpPr>
              <a:spLocks/>
            </p:cNvSpPr>
            <p:nvPr/>
          </p:nvSpPr>
          <p:spPr>
            <a:xfrm>
              <a:off x="5161280" y="2890520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214"/>
            <p:cNvSpPr>
              <a:spLocks/>
            </p:cNvSpPr>
            <p:nvPr/>
          </p:nvSpPr>
          <p:spPr>
            <a:xfrm>
              <a:off x="5988050" y="2888615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도형 215"/>
            <p:cNvSpPr>
              <a:spLocks/>
            </p:cNvSpPr>
            <p:nvPr/>
          </p:nvSpPr>
          <p:spPr>
            <a:xfrm>
              <a:off x="5570220" y="2890520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2" name="그룹 223"/>
          <p:cNvGrpSpPr/>
          <p:nvPr/>
        </p:nvGrpSpPr>
        <p:grpSpPr>
          <a:xfrm>
            <a:off x="3926840" y="3774440"/>
            <a:ext cx="2454910" cy="386080"/>
            <a:chOff x="3926840" y="3774440"/>
            <a:chExt cx="2454910" cy="386080"/>
          </a:xfrm>
        </p:grpSpPr>
        <p:sp>
          <p:nvSpPr>
            <p:cNvPr id="33" name="도형 217"/>
            <p:cNvSpPr>
              <a:spLocks/>
            </p:cNvSpPr>
            <p:nvPr/>
          </p:nvSpPr>
          <p:spPr>
            <a:xfrm>
              <a:off x="3926840" y="3774440"/>
              <a:ext cx="412750" cy="382270"/>
            </a:xfrm>
            <a:prstGeom prst="roundRect">
              <a:avLst/>
            </a:prstGeom>
            <a:solidFill>
              <a:schemeClr val="bg2">
                <a:lumMod val="75000"/>
                <a:lumOff val="0"/>
              </a:schemeClr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도형 218"/>
            <p:cNvSpPr>
              <a:spLocks/>
            </p:cNvSpPr>
            <p:nvPr/>
          </p:nvSpPr>
          <p:spPr>
            <a:xfrm>
              <a:off x="4334510" y="3776345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도형 219"/>
            <p:cNvSpPr>
              <a:spLocks/>
            </p:cNvSpPr>
            <p:nvPr/>
          </p:nvSpPr>
          <p:spPr>
            <a:xfrm>
              <a:off x="4737100" y="3776345"/>
              <a:ext cx="412750" cy="382270"/>
            </a:xfrm>
            <a:prstGeom prst="roundRect">
              <a:avLst/>
            </a:prstGeom>
            <a:solidFill>
              <a:schemeClr val="bg2">
                <a:lumMod val="75000"/>
                <a:lumOff val="0"/>
              </a:schemeClr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도형 220"/>
            <p:cNvSpPr>
              <a:spLocks/>
            </p:cNvSpPr>
            <p:nvPr/>
          </p:nvSpPr>
          <p:spPr>
            <a:xfrm>
              <a:off x="5142230" y="3778250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도형 221"/>
            <p:cNvSpPr>
              <a:spLocks/>
            </p:cNvSpPr>
            <p:nvPr/>
          </p:nvSpPr>
          <p:spPr>
            <a:xfrm>
              <a:off x="5969000" y="3776345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도형 222"/>
            <p:cNvSpPr>
              <a:spLocks/>
            </p:cNvSpPr>
            <p:nvPr/>
          </p:nvSpPr>
          <p:spPr>
            <a:xfrm>
              <a:off x="5551170" y="3778250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9" name="그룹 230"/>
          <p:cNvGrpSpPr/>
          <p:nvPr/>
        </p:nvGrpSpPr>
        <p:grpSpPr>
          <a:xfrm>
            <a:off x="3945890" y="4582160"/>
            <a:ext cx="2454910" cy="386080"/>
            <a:chOff x="3945890" y="4582160"/>
            <a:chExt cx="2454910" cy="386080"/>
          </a:xfrm>
        </p:grpSpPr>
        <p:sp>
          <p:nvSpPr>
            <p:cNvPr id="40" name="도형 224"/>
            <p:cNvSpPr>
              <a:spLocks/>
            </p:cNvSpPr>
            <p:nvPr/>
          </p:nvSpPr>
          <p:spPr>
            <a:xfrm>
              <a:off x="3945890" y="4582160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도형 225"/>
            <p:cNvSpPr>
              <a:spLocks/>
            </p:cNvSpPr>
            <p:nvPr/>
          </p:nvSpPr>
          <p:spPr>
            <a:xfrm>
              <a:off x="4353560" y="4584065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도형 226"/>
            <p:cNvSpPr>
              <a:spLocks/>
            </p:cNvSpPr>
            <p:nvPr/>
          </p:nvSpPr>
          <p:spPr>
            <a:xfrm>
              <a:off x="4756150" y="4584065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도형 227"/>
            <p:cNvSpPr>
              <a:spLocks/>
            </p:cNvSpPr>
            <p:nvPr/>
          </p:nvSpPr>
          <p:spPr>
            <a:xfrm>
              <a:off x="5161280" y="4585970"/>
              <a:ext cx="412750" cy="382270"/>
            </a:xfrm>
            <a:prstGeom prst="roundRect">
              <a:avLst/>
            </a:prstGeom>
            <a:solidFill>
              <a:schemeClr val="bg2">
                <a:lumMod val="75000"/>
                <a:lumOff val="0"/>
              </a:schemeClr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도형 228"/>
            <p:cNvSpPr>
              <a:spLocks/>
            </p:cNvSpPr>
            <p:nvPr/>
          </p:nvSpPr>
          <p:spPr>
            <a:xfrm>
              <a:off x="5988050" y="4584065"/>
              <a:ext cx="412750" cy="382270"/>
            </a:xfrm>
            <a:prstGeom prst="roundRect">
              <a:avLst/>
            </a:prstGeom>
            <a:solidFill>
              <a:schemeClr val="bg2">
                <a:lumMod val="75000"/>
                <a:lumOff val="0"/>
              </a:schemeClr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도형 229"/>
            <p:cNvSpPr>
              <a:spLocks/>
            </p:cNvSpPr>
            <p:nvPr/>
          </p:nvSpPr>
          <p:spPr>
            <a:xfrm>
              <a:off x="5570220" y="4585970"/>
              <a:ext cx="412750" cy="382270"/>
            </a:xfrm>
            <a:prstGeom prst="roundRect">
              <a:avLst/>
            </a:prstGeom>
            <a:solidFill>
              <a:schemeClr val="bg2">
                <a:lumMod val="75000"/>
                <a:lumOff val="0"/>
              </a:schemeClr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6" name="도형 239"/>
          <p:cNvSpPr>
            <a:spLocks/>
          </p:cNvSpPr>
          <p:nvPr/>
        </p:nvSpPr>
        <p:spPr>
          <a:xfrm>
            <a:off x="6965950" y="2844165"/>
            <a:ext cx="2127250" cy="694690"/>
          </a:xfrm>
          <a:prstGeom prst="roundRect">
            <a:avLst/>
          </a:prstGeom>
          <a:solidFill>
            <a:srgbClr val="505786"/>
          </a:solidFill>
          <a:ln w="12700" cap="flat" cmpd="sng">
            <a:solidFill>
              <a:srgbClr val="50578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505786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47" name="그룹 279"/>
          <p:cNvGrpSpPr/>
          <p:nvPr/>
        </p:nvGrpSpPr>
        <p:grpSpPr>
          <a:xfrm>
            <a:off x="9265920" y="3001645"/>
            <a:ext cx="2454910" cy="386080"/>
            <a:chOff x="9265920" y="3001645"/>
            <a:chExt cx="2454910" cy="386080"/>
          </a:xfrm>
        </p:grpSpPr>
        <p:sp>
          <p:nvSpPr>
            <p:cNvPr id="48" name="도형 273"/>
            <p:cNvSpPr>
              <a:spLocks/>
            </p:cNvSpPr>
            <p:nvPr/>
          </p:nvSpPr>
          <p:spPr>
            <a:xfrm>
              <a:off x="9265920" y="3001645"/>
              <a:ext cx="412750" cy="382270"/>
            </a:xfrm>
            <a:prstGeom prst="roundRect">
              <a:avLst/>
            </a:prstGeom>
            <a:solidFill>
              <a:schemeClr val="bg2">
                <a:lumMod val="75000"/>
                <a:lumOff val="0"/>
              </a:schemeClr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도형 274"/>
            <p:cNvSpPr>
              <a:spLocks/>
            </p:cNvSpPr>
            <p:nvPr/>
          </p:nvSpPr>
          <p:spPr>
            <a:xfrm>
              <a:off x="9673590" y="3003550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도형 275"/>
            <p:cNvSpPr>
              <a:spLocks/>
            </p:cNvSpPr>
            <p:nvPr/>
          </p:nvSpPr>
          <p:spPr>
            <a:xfrm>
              <a:off x="10076180" y="3003550"/>
              <a:ext cx="412750" cy="382270"/>
            </a:xfrm>
            <a:prstGeom prst="roundRect">
              <a:avLst/>
            </a:prstGeom>
            <a:solidFill>
              <a:schemeClr val="bg2">
                <a:lumMod val="75000"/>
                <a:lumOff val="0"/>
              </a:schemeClr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1" name="도형 276"/>
            <p:cNvSpPr>
              <a:spLocks/>
            </p:cNvSpPr>
            <p:nvPr/>
          </p:nvSpPr>
          <p:spPr>
            <a:xfrm>
              <a:off x="10481310" y="3005455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2" name="도형 277"/>
            <p:cNvSpPr>
              <a:spLocks/>
            </p:cNvSpPr>
            <p:nvPr/>
          </p:nvSpPr>
          <p:spPr>
            <a:xfrm>
              <a:off x="11308080" y="3003550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3" name="도형 278"/>
            <p:cNvSpPr>
              <a:spLocks/>
            </p:cNvSpPr>
            <p:nvPr/>
          </p:nvSpPr>
          <p:spPr>
            <a:xfrm>
              <a:off x="10890250" y="3005455"/>
              <a:ext cx="412750" cy="382270"/>
            </a:xfrm>
            <a:prstGeom prst="roundRect">
              <a:avLst/>
            </a:prstGeom>
            <a:solidFill>
              <a:schemeClr val="bg1"/>
            </a:solidFill>
            <a:ln w="1270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4" name="텍스트 상자 305"/>
          <p:cNvSpPr txBox="1">
            <a:spLocks/>
          </p:cNvSpPr>
          <p:nvPr/>
        </p:nvSpPr>
        <p:spPr>
          <a:xfrm>
            <a:off x="1044575" y="2478405"/>
            <a:ext cx="17468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Input Data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도형 307"/>
          <p:cNvSpPr>
            <a:spLocks/>
          </p:cNvSpPr>
          <p:nvPr/>
        </p:nvSpPr>
        <p:spPr>
          <a:xfrm>
            <a:off x="3388995" y="3161665"/>
            <a:ext cx="238125" cy="180975"/>
          </a:xfrm>
          <a:prstGeom prst="rightArrow">
            <a:avLst/>
          </a:prstGeom>
          <a:solidFill>
            <a:srgbClr val="505786"/>
          </a:solidFill>
          <a:ln w="12700" cap="flat" cmpd="sng">
            <a:solidFill>
              <a:srgbClr val="50578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도형 308"/>
          <p:cNvSpPr>
            <a:spLocks/>
          </p:cNvSpPr>
          <p:nvPr/>
        </p:nvSpPr>
        <p:spPr>
          <a:xfrm>
            <a:off x="6680200" y="3128645"/>
            <a:ext cx="238125" cy="180975"/>
          </a:xfrm>
          <a:prstGeom prst="rightArrow">
            <a:avLst/>
          </a:prstGeom>
          <a:solidFill>
            <a:srgbClr val="505786"/>
          </a:solidFill>
          <a:ln w="12700" cap="flat" cmpd="sng">
            <a:solidFill>
              <a:srgbClr val="50578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도형 309"/>
          <p:cNvSpPr>
            <a:spLocks/>
          </p:cNvSpPr>
          <p:nvPr/>
        </p:nvSpPr>
        <p:spPr>
          <a:xfrm>
            <a:off x="9009380" y="3105150"/>
            <a:ext cx="238125" cy="180975"/>
          </a:xfrm>
          <a:prstGeom prst="rightArrow">
            <a:avLst/>
          </a:prstGeom>
          <a:solidFill>
            <a:srgbClr val="505786"/>
          </a:solidFill>
          <a:ln w="12700" cap="flat" cmpd="sng">
            <a:solidFill>
              <a:srgbClr val="50578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n w="0" cap="flat" cmpd="sng">
                <a:solidFill>
                  <a:srgbClr val="505786">
                    <a:alpha val="100000"/>
                  </a:srgbClr>
                </a:solidFill>
                <a:prstDash val="solid"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319"/>
          <p:cNvSpPr txBox="1">
            <a:spLocks/>
          </p:cNvSpPr>
          <p:nvPr/>
        </p:nvSpPr>
        <p:spPr>
          <a:xfrm>
            <a:off x="7025005" y="3019425"/>
            <a:ext cx="20605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Classificatier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324"/>
          <p:cNvSpPr txBox="1">
            <a:spLocks/>
          </p:cNvSpPr>
          <p:nvPr/>
        </p:nvSpPr>
        <p:spPr>
          <a:xfrm>
            <a:off x="3712210" y="5401945"/>
            <a:ext cx="3009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1~3개의 조합으로 mask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325"/>
          <p:cNvSpPr txBox="1">
            <a:spLocks/>
          </p:cNvSpPr>
          <p:nvPr/>
        </p:nvSpPr>
        <p:spPr>
          <a:xfrm>
            <a:off x="6596380" y="3576320"/>
            <a:ext cx="300990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가장 차이가 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문장 선택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326"/>
          <p:cNvSpPr txBox="1">
            <a:spLocks/>
          </p:cNvSpPr>
          <p:nvPr/>
        </p:nvSpPr>
        <p:spPr>
          <a:xfrm>
            <a:off x="9024620" y="3507740"/>
            <a:ext cx="30099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 최종 masked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12192635" cy="6858635"/>
            <a:chOff x="0" y="0"/>
            <a:chExt cx="12192635" cy="685863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10800000">
              <a:off x="0" y="0"/>
              <a:ext cx="12192635" cy="6858635"/>
            </a:xfrm>
            <a:custGeom>
              <a:avLst/>
              <a:gdLst>
                <a:gd name="TX0" fmla="*/ 12192000 w 12192001"/>
                <a:gd name="TY0" fmla="*/ 0 h 2581910"/>
                <a:gd name="TX1" fmla="*/ 0 w 12192001"/>
                <a:gd name="TY1" fmla="*/ 0 h 2581910"/>
                <a:gd name="TX2" fmla="*/ 0 w 12192001"/>
                <a:gd name="TY2" fmla="*/ 2581656 h 2581910"/>
                <a:gd name="TX3" fmla="*/ 12192000 w 12192001"/>
                <a:gd name="TY3" fmla="*/ 2581656 h 2581910"/>
                <a:gd name="TX4" fmla="*/ 12192000 w 12192001"/>
                <a:gd name="TY4" fmla="*/ 0 h 258191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1" h="2581910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4" name="Rect 0"/>
            <p:cNvSpPr>
              <a:spLocks/>
            </p:cNvSpPr>
            <p:nvPr/>
          </p:nvSpPr>
          <p:spPr>
            <a:xfrm>
              <a:off x="367030" y="386715"/>
              <a:ext cx="11385550" cy="613219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>
            <a:off x="1178560" y="975360"/>
            <a:ext cx="45999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프로젝트 결과</a:t>
            </a: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178560" y="1630680"/>
            <a:ext cx="4599940" cy="635"/>
          </a:xfrm>
          <a:custGeom>
            <a:avLst/>
            <a:gdLst>
              <a:gd name="TX0" fmla="*/ 0 w 4599306"/>
              <a:gd name="TY0" fmla="*/ 0 h 1"/>
              <a:gd name="TX1" fmla="*/ 4598924 w 4599306"/>
              <a:gd name="TY1" fmla="*/ 0 h 1"/>
            </a:gdLst>
            <a:ahLst/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4599306" h="1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1178560" y="1786255"/>
            <a:ext cx="460057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>
                <a:latin typeface="Calibri" charset="0"/>
                <a:ea typeface="맑은 고딕" charset="0"/>
                <a:cs typeface="+mn-cs"/>
              </a:rPr>
              <a:t>학습 방식</a:t>
            </a:r>
            <a:endParaRPr lang="ko-KR" altLang="en-US"/>
          </a:p>
        </p:txBody>
      </p:sp>
      <p:sp>
        <p:nvSpPr>
          <p:cNvPr id="72" name="도형 327"/>
          <p:cNvSpPr>
            <a:spLocks/>
          </p:cNvSpPr>
          <p:nvPr/>
        </p:nvSpPr>
        <p:spPr>
          <a:xfrm>
            <a:off x="9009380" y="2864485"/>
            <a:ext cx="238760" cy="181610"/>
          </a:xfrm>
          <a:prstGeom prst="rightArrow">
            <a:avLst/>
          </a:prstGeom>
          <a:solidFill>
            <a:srgbClr val="505786"/>
          </a:solidFill>
          <a:ln w="12700" cap="flat" cmpd="sng">
            <a:solidFill>
              <a:srgbClr val="50578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도형 328"/>
          <p:cNvSpPr>
            <a:spLocks/>
          </p:cNvSpPr>
          <p:nvPr/>
        </p:nvSpPr>
        <p:spPr>
          <a:xfrm>
            <a:off x="9579610" y="2610485"/>
            <a:ext cx="1828800" cy="753110"/>
          </a:xfrm>
          <a:prstGeom prst="roundRect">
            <a:avLst/>
          </a:prstGeom>
          <a:solidFill>
            <a:srgbClr val="505786"/>
          </a:solidFill>
          <a:ln w="12700" cap="flat" cmpd="sng">
            <a:solidFill>
              <a:srgbClr val="50578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331"/>
          <p:cNvSpPr txBox="1">
            <a:spLocks/>
          </p:cNvSpPr>
          <p:nvPr/>
        </p:nvSpPr>
        <p:spPr>
          <a:xfrm>
            <a:off x="9638030" y="2680335"/>
            <a:ext cx="1724025" cy="6477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GPT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model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텍스트 상자 332"/>
          <p:cNvSpPr txBox="1">
            <a:spLocks/>
          </p:cNvSpPr>
          <p:nvPr/>
        </p:nvSpPr>
        <p:spPr>
          <a:xfrm>
            <a:off x="9693275" y="3388995"/>
            <a:ext cx="160528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학습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77" name="그룹 2"/>
          <p:cNvGrpSpPr/>
          <p:nvPr/>
        </p:nvGrpSpPr>
        <p:grpSpPr>
          <a:xfrm>
            <a:off x="391160" y="2503170"/>
            <a:ext cx="8529320" cy="802005"/>
            <a:chOff x="391160" y="2503170"/>
            <a:chExt cx="8529320" cy="802005"/>
          </a:xfrm>
        </p:grpSpPr>
        <p:grpSp>
          <p:nvGrpSpPr>
            <p:cNvPr id="54" name="그룹 293"/>
            <p:cNvGrpSpPr/>
            <p:nvPr/>
          </p:nvGrpSpPr>
          <p:grpSpPr>
            <a:xfrm>
              <a:off x="1439545" y="2762250"/>
              <a:ext cx="2454910" cy="386080"/>
              <a:chOff x="1439545" y="2762250"/>
              <a:chExt cx="2454910" cy="386080"/>
            </a:xfrm>
          </p:grpSpPr>
          <p:sp>
            <p:nvSpPr>
              <p:cNvPr id="55" name="도형 287"/>
              <p:cNvSpPr>
                <a:spLocks/>
              </p:cNvSpPr>
              <p:nvPr/>
            </p:nvSpPr>
            <p:spPr>
              <a:xfrm>
                <a:off x="1439545" y="2762250"/>
                <a:ext cx="413385" cy="382905"/>
              </a:xfrm>
              <a:prstGeom prst="roundRect">
                <a:avLst/>
              </a:prstGeom>
              <a:solidFill>
                <a:schemeClr val="bg2">
                  <a:lumMod val="75000"/>
                  <a:lumOff val="0"/>
                </a:schemeClr>
              </a:solidFill>
              <a:ln w="12700" cap="flat" cmpd="sng"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6" name="도형 288"/>
              <p:cNvSpPr>
                <a:spLocks/>
              </p:cNvSpPr>
              <p:nvPr/>
            </p:nvSpPr>
            <p:spPr>
              <a:xfrm>
                <a:off x="1847215" y="2764155"/>
                <a:ext cx="413385" cy="382905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7" name="도형 289"/>
              <p:cNvSpPr>
                <a:spLocks/>
              </p:cNvSpPr>
              <p:nvPr/>
            </p:nvSpPr>
            <p:spPr>
              <a:xfrm>
                <a:off x="2249805" y="2764155"/>
                <a:ext cx="413385" cy="382905"/>
              </a:xfrm>
              <a:prstGeom prst="roundRect">
                <a:avLst/>
              </a:prstGeom>
              <a:solidFill>
                <a:schemeClr val="bg2">
                  <a:lumMod val="75000"/>
                  <a:lumOff val="0"/>
                </a:schemeClr>
              </a:solidFill>
              <a:ln w="12700" cap="flat" cmpd="sng"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8" name="도형 290"/>
              <p:cNvSpPr>
                <a:spLocks/>
              </p:cNvSpPr>
              <p:nvPr/>
            </p:nvSpPr>
            <p:spPr>
              <a:xfrm>
                <a:off x="2654935" y="2766060"/>
                <a:ext cx="413385" cy="382905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9" name="도형 291"/>
              <p:cNvSpPr>
                <a:spLocks/>
              </p:cNvSpPr>
              <p:nvPr/>
            </p:nvSpPr>
            <p:spPr>
              <a:xfrm>
                <a:off x="3481705" y="2764155"/>
                <a:ext cx="413385" cy="382905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0" name="도형 292"/>
              <p:cNvSpPr>
                <a:spLocks/>
              </p:cNvSpPr>
              <p:nvPr/>
            </p:nvSpPr>
            <p:spPr>
              <a:xfrm>
                <a:off x="3063875" y="2766060"/>
                <a:ext cx="413385" cy="382905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61" name="텍스트 상자 294"/>
            <p:cNvSpPr txBox="1">
              <a:spLocks/>
            </p:cNvSpPr>
            <p:nvPr/>
          </p:nvSpPr>
          <p:spPr>
            <a:xfrm>
              <a:off x="391160" y="2509520"/>
              <a:ext cx="1146175" cy="77089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4400">
                  <a:solidFill>
                    <a:srgbClr val="505786"/>
                  </a:solidFill>
                  <a:latin typeface="맑은 고딕" charset="0"/>
                  <a:ea typeface="맑은 고딕" charset="0"/>
                </a:rPr>
                <a:t>&lt;&gt;</a:t>
              </a:r>
              <a:endParaRPr lang="ko-KR" altLang="en-US" sz="4400">
                <a:solidFill>
                  <a:srgbClr val="505786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텍스트 상자 295"/>
            <p:cNvSpPr txBox="1">
              <a:spLocks/>
            </p:cNvSpPr>
            <p:nvPr/>
          </p:nvSpPr>
          <p:spPr>
            <a:xfrm>
              <a:off x="4516120" y="2531745"/>
              <a:ext cx="1146175" cy="77089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4400">
                  <a:solidFill>
                    <a:srgbClr val="505786"/>
                  </a:solidFill>
                  <a:latin typeface="맑은 고딕" charset="0"/>
                  <a:ea typeface="맑은 고딕" charset="0"/>
                </a:rPr>
                <a:t>&lt;&gt;</a:t>
              </a:r>
              <a:endParaRPr lang="ko-KR" altLang="en-US" sz="4400">
                <a:solidFill>
                  <a:srgbClr val="505786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3" name="텍스트 상자 296"/>
            <p:cNvSpPr txBox="1">
              <a:spLocks/>
            </p:cNvSpPr>
            <p:nvPr/>
          </p:nvSpPr>
          <p:spPr>
            <a:xfrm>
              <a:off x="3766820" y="2534285"/>
              <a:ext cx="1146175" cy="77089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4400">
                  <a:solidFill>
                    <a:srgbClr val="505786"/>
                  </a:solidFill>
                  <a:latin typeface="맑은 고딕" charset="0"/>
                  <a:ea typeface="맑은 고딕" charset="0"/>
                </a:rPr>
                <a:t>&lt;&gt;</a:t>
              </a:r>
              <a:endParaRPr lang="ko-KR" altLang="en-US" sz="4400">
                <a:solidFill>
                  <a:srgbClr val="505786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64" name="그룹 304"/>
            <p:cNvGrpSpPr/>
            <p:nvPr/>
          </p:nvGrpSpPr>
          <p:grpSpPr>
            <a:xfrm>
              <a:off x="5474970" y="2745740"/>
              <a:ext cx="2454910" cy="386080"/>
              <a:chOff x="5474970" y="2745740"/>
              <a:chExt cx="2454910" cy="386080"/>
            </a:xfrm>
          </p:grpSpPr>
          <p:sp>
            <p:nvSpPr>
              <p:cNvPr id="66" name="도형 298"/>
              <p:cNvSpPr>
                <a:spLocks/>
              </p:cNvSpPr>
              <p:nvPr/>
            </p:nvSpPr>
            <p:spPr>
              <a:xfrm>
                <a:off x="5474970" y="2745740"/>
                <a:ext cx="413385" cy="382905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7" name="도형 299"/>
              <p:cNvSpPr>
                <a:spLocks/>
              </p:cNvSpPr>
              <p:nvPr/>
            </p:nvSpPr>
            <p:spPr>
              <a:xfrm>
                <a:off x="5883275" y="2747645"/>
                <a:ext cx="413385" cy="382905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8" name="도형 300"/>
              <p:cNvSpPr>
                <a:spLocks/>
              </p:cNvSpPr>
              <p:nvPr/>
            </p:nvSpPr>
            <p:spPr>
              <a:xfrm>
                <a:off x="6285230" y="2747645"/>
                <a:ext cx="413385" cy="382905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9" name="도형 301"/>
              <p:cNvSpPr>
                <a:spLocks/>
              </p:cNvSpPr>
              <p:nvPr/>
            </p:nvSpPr>
            <p:spPr>
              <a:xfrm>
                <a:off x="6690360" y="2749550"/>
                <a:ext cx="413385" cy="382905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0" name="도형 302"/>
              <p:cNvSpPr>
                <a:spLocks/>
              </p:cNvSpPr>
              <p:nvPr/>
            </p:nvSpPr>
            <p:spPr>
              <a:xfrm>
                <a:off x="7517130" y="2747645"/>
                <a:ext cx="413385" cy="382905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1" name="도형 303"/>
              <p:cNvSpPr>
                <a:spLocks/>
              </p:cNvSpPr>
              <p:nvPr/>
            </p:nvSpPr>
            <p:spPr>
              <a:xfrm>
                <a:off x="7099300" y="2749550"/>
                <a:ext cx="413385" cy="382905"/>
              </a:xfrm>
              <a:prstGeom prst="roundRect">
                <a:avLst/>
              </a:prstGeom>
              <a:solidFill>
                <a:schemeClr val="bg1"/>
              </a:solidFill>
              <a:ln w="12700" cap="flat" cmpd="sng"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76" name="텍스트 상자 1"/>
            <p:cNvSpPr txBox="1">
              <a:spLocks/>
            </p:cNvSpPr>
            <p:nvPr/>
          </p:nvSpPr>
          <p:spPr>
            <a:xfrm>
              <a:off x="7774305" y="2503170"/>
              <a:ext cx="1146175" cy="77089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4400">
                  <a:solidFill>
                    <a:srgbClr val="505786"/>
                  </a:solidFill>
                  <a:latin typeface="맑은 고딕" charset="0"/>
                  <a:ea typeface="맑은 고딕" charset="0"/>
                </a:rPr>
                <a:t>&lt;&gt;</a:t>
              </a:r>
              <a:endParaRPr lang="ko-KR" altLang="en-US" sz="4400">
                <a:solidFill>
                  <a:srgbClr val="505786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12192635" cy="6858635"/>
            <a:chOff x="0" y="0"/>
            <a:chExt cx="12192635" cy="685863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10800000">
              <a:off x="0" y="0"/>
              <a:ext cx="12192635" cy="6858635"/>
            </a:xfrm>
            <a:custGeom>
              <a:avLst/>
              <a:gdLst>
                <a:gd name="TX0" fmla="*/ 12192000 w 12192001"/>
                <a:gd name="TY0" fmla="*/ 0 h 2581910"/>
                <a:gd name="TX1" fmla="*/ 0 w 12192001"/>
                <a:gd name="TY1" fmla="*/ 0 h 2581910"/>
                <a:gd name="TX2" fmla="*/ 0 w 12192001"/>
                <a:gd name="TY2" fmla="*/ 2581656 h 2581910"/>
                <a:gd name="TX3" fmla="*/ 12192000 w 12192001"/>
                <a:gd name="TY3" fmla="*/ 2581656 h 2581910"/>
                <a:gd name="TX4" fmla="*/ 12192000 w 12192001"/>
                <a:gd name="TY4" fmla="*/ 0 h 258191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1" h="2581910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4" name="Rect 0"/>
            <p:cNvSpPr>
              <a:spLocks/>
            </p:cNvSpPr>
            <p:nvPr/>
          </p:nvSpPr>
          <p:spPr>
            <a:xfrm>
              <a:off x="367030" y="386715"/>
              <a:ext cx="11385550" cy="613219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>
            <a:off x="1178560" y="975360"/>
            <a:ext cx="45999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프로젝트 결과</a:t>
            </a: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178560" y="1630680"/>
            <a:ext cx="4599940" cy="635"/>
          </a:xfrm>
          <a:custGeom>
            <a:avLst/>
            <a:gdLst>
              <a:gd name="TX0" fmla="*/ 0 w 4599306"/>
              <a:gd name="TY0" fmla="*/ 0 h 1"/>
              <a:gd name="TX1" fmla="*/ 4598924 w 4599306"/>
              <a:gd name="TY1" fmla="*/ 0 h 1"/>
            </a:gdLst>
            <a:ahLst/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4599306" h="1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1178560" y="1786255"/>
            <a:ext cx="459994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검증</a:t>
            </a:r>
          </a:p>
        </p:txBody>
      </p:sp>
      <p:sp>
        <p:nvSpPr>
          <p:cNvPr id="9" name="텍스트 상자 13"/>
          <p:cNvSpPr txBox="1">
            <a:spLocks/>
          </p:cNvSpPr>
          <p:nvPr/>
        </p:nvSpPr>
        <p:spPr>
          <a:xfrm>
            <a:off x="1906270" y="2058670"/>
            <a:ext cx="432752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AI hub test data set classification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15" descr="C:/Users/이성미/AppData/Roaming/PolarisOffice/ETemp/7980_20899320/fImage62745602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95" y="2497455"/>
            <a:ext cx="9350375" cy="30505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12192635" cy="6858635"/>
            <a:chOff x="0" y="0"/>
            <a:chExt cx="12192635" cy="685863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10800000">
              <a:off x="0" y="0"/>
              <a:ext cx="12192635" cy="6858635"/>
            </a:xfrm>
            <a:custGeom>
              <a:avLst/>
              <a:gdLst>
                <a:gd name="TX0" fmla="*/ 12192000 w 12192001"/>
                <a:gd name="TY0" fmla="*/ 0 h 2581910"/>
                <a:gd name="TX1" fmla="*/ 0 w 12192001"/>
                <a:gd name="TY1" fmla="*/ 0 h 2581910"/>
                <a:gd name="TX2" fmla="*/ 0 w 12192001"/>
                <a:gd name="TY2" fmla="*/ 2581656 h 2581910"/>
                <a:gd name="TX3" fmla="*/ 12192000 w 12192001"/>
                <a:gd name="TY3" fmla="*/ 2581656 h 2581910"/>
                <a:gd name="TX4" fmla="*/ 12192000 w 12192001"/>
                <a:gd name="TY4" fmla="*/ 0 h 258191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1" h="2581910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4" name="Rect 0"/>
            <p:cNvSpPr>
              <a:spLocks/>
            </p:cNvSpPr>
            <p:nvPr/>
          </p:nvSpPr>
          <p:spPr>
            <a:xfrm>
              <a:off x="367030" y="386715"/>
              <a:ext cx="11385550" cy="613219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>
            <a:off x="1178560" y="975360"/>
            <a:ext cx="45999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프로젝트 결과</a:t>
            </a: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178560" y="1630680"/>
            <a:ext cx="4599940" cy="635"/>
          </a:xfrm>
          <a:custGeom>
            <a:avLst/>
            <a:gdLst>
              <a:gd name="TX0" fmla="*/ 0 w 4599306"/>
              <a:gd name="TY0" fmla="*/ 0 h 1"/>
              <a:gd name="TX1" fmla="*/ 4598924 w 4599306"/>
              <a:gd name="TY1" fmla="*/ 0 h 1"/>
            </a:gdLst>
            <a:ahLst/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4599306" h="1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1178560" y="1786255"/>
            <a:ext cx="460057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>
                <a:latin typeface="Calibri" charset="0"/>
                <a:ea typeface="맑은 고딕" charset="0"/>
                <a:cs typeface="+mn-cs"/>
              </a:rPr>
              <a:t>프로토타입</a:t>
            </a:r>
            <a:r>
              <a:rPr lang="ko-KR" altLang="en-US"/>
              <a:t> </a:t>
            </a: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5787390" y="1632585"/>
            <a:ext cx="4600575" cy="1270"/>
          </a:xfrm>
          <a:custGeom>
            <a:avLst/>
            <a:gdLst>
              <a:gd name="TX0" fmla="*/ 0 w 4599307"/>
              <a:gd name="TY0" fmla="*/ 0 h 2"/>
              <a:gd name="TX1" fmla="*/ 4598924 w 4599307"/>
              <a:gd name="TY1" fmla="*/ 0 h 2"/>
            </a:gdLst>
            <a:ahLst/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4599307" h="2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5787390" y="1911985"/>
            <a:ext cx="4600575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buFont typeface="Arial"/>
              <a:buChar char="•"/>
            </a:pPr>
            <a:r>
              <a:rPr lang="ko-KR" altLang="en-US"/>
              <a:t>입력 부분</a:t>
            </a:r>
          </a:p>
          <a:p>
            <a:pPr marL="285750" indent="-285750" latinLnBrk="0">
              <a:buFont typeface="Arial"/>
              <a:buChar char="•"/>
            </a:pPr>
            <a:r>
              <a:rPr lang="ko-KR" altLang="en-US"/>
              <a:t>결과 출력</a:t>
            </a:r>
          </a:p>
          <a:p>
            <a:pPr marL="285750" indent="-285750" latinLnBrk="0">
              <a:buFont typeface="Arial"/>
              <a:buChar char="•"/>
            </a:pPr>
            <a:r>
              <a:rPr lang="ko-KR" altLang="en-US"/>
              <a:t>비윤리적 댓글 감지 알림</a:t>
            </a:r>
          </a:p>
        </p:txBody>
      </p:sp>
      <p:pic>
        <p:nvPicPr>
          <p:cNvPr id="34" name="그림 4" descr="C:/Users/이성미/AppData/Roaming/PolarisOffice/ETemp/7980_20899320/fImage30528570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30" y="2981325"/>
            <a:ext cx="4104640" cy="3062605"/>
          </a:xfrm>
          <a:prstGeom prst="rect">
            <a:avLst/>
          </a:prstGeom>
          <a:noFill/>
        </p:spPr>
      </p:pic>
      <p:pic>
        <p:nvPicPr>
          <p:cNvPr id="35" name="그림 8" descr="C:/Users/이성미/AppData/Roaming/PolarisOffice/ETemp/7980_20899320/fImage27098574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" t="1240"/>
          <a:stretch>
            <a:fillRect/>
          </a:stretch>
        </p:blipFill>
        <p:spPr>
          <a:xfrm>
            <a:off x="6240145" y="3007995"/>
            <a:ext cx="3844925" cy="29317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12192635" cy="6858635"/>
            <a:chOff x="0" y="0"/>
            <a:chExt cx="12192635" cy="685863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10800000">
              <a:off x="0" y="0"/>
              <a:ext cx="12193270" cy="6859270"/>
            </a:xfrm>
            <a:custGeom>
              <a:avLst/>
              <a:gdLst>
                <a:gd name="TX0" fmla="*/ 12192000 w 12192002"/>
                <a:gd name="TY0" fmla="*/ 0 h 2581911"/>
                <a:gd name="TX1" fmla="*/ 0 w 12192002"/>
                <a:gd name="TY1" fmla="*/ 0 h 2581911"/>
                <a:gd name="TX2" fmla="*/ 0 w 12192002"/>
                <a:gd name="TY2" fmla="*/ 2581656 h 2581911"/>
                <a:gd name="TX3" fmla="*/ 12192000 w 12192002"/>
                <a:gd name="TY3" fmla="*/ 2581656 h 2581911"/>
                <a:gd name="TX4" fmla="*/ 12192000 w 12192002"/>
                <a:gd name="TY4" fmla="*/ 0 h 258191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2" h="2581911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4" name="Rect 0"/>
            <p:cNvSpPr>
              <a:spLocks/>
            </p:cNvSpPr>
            <p:nvPr/>
          </p:nvSpPr>
          <p:spPr>
            <a:xfrm>
              <a:off x="367030" y="386715"/>
              <a:ext cx="11386185" cy="613283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>
            <a:off x="1178560" y="975360"/>
            <a:ext cx="45999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프로젝트 결과</a:t>
            </a: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178560" y="1630680"/>
            <a:ext cx="4599940" cy="635"/>
          </a:xfrm>
          <a:custGeom>
            <a:avLst/>
            <a:gdLst>
              <a:gd name="TX0" fmla="*/ 0 w 4599306"/>
              <a:gd name="TY0" fmla="*/ 0 h 1"/>
              <a:gd name="TX1" fmla="*/ 4598924 w 4599306"/>
              <a:gd name="TY1" fmla="*/ 0 h 1"/>
            </a:gdLst>
            <a:ahLst/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4599306" h="1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1178560" y="1786255"/>
            <a:ext cx="459994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라이브 데모</a:t>
            </a:r>
          </a:p>
        </p:txBody>
      </p:sp>
      <p:pic>
        <p:nvPicPr>
          <p:cNvPr id="9" name="prototype (2)(2)" descr="C:/Users/이성미/AppData/Roaming/PolarisOffice/ETemp/7980_20899320/fImage335926059169.png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790" y="2449195"/>
            <a:ext cx="6323330" cy="3589655"/>
          </a:xfrm>
          <a:prstGeom prst="rect">
            <a:avLst/>
          </a:prstGeom>
          <a:noFill/>
        </p:spPr>
      </p:pic>
      <p:sp>
        <p:nvSpPr>
          <p:cNvPr id="8" name="텍스트 상자 163"/>
          <p:cNvSpPr txBox="1">
            <a:spLocks/>
          </p:cNvSpPr>
          <p:nvPr/>
        </p:nvSpPr>
        <p:spPr>
          <a:xfrm>
            <a:off x="1243330" y="2155190"/>
            <a:ext cx="7095490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400">
                <a:solidFill>
                  <a:srgbClr val="FF0000"/>
                </a:solidFill>
                <a:latin typeface="맑은 고딕" charset="0"/>
                <a:ea typeface="맑은 고딕" charset="0"/>
              </a:rPr>
              <a:t>!주의: 번역 전의 예시로 사용된 악플과 욕설이 필터링 없이 나옵니다.</a:t>
            </a:r>
            <a:endParaRPr lang="ko-KR" altLang="en-US" sz="14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>
                  <p:stCondLst>
                    <p:cond delay="0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>
            <a:spLocks/>
          </p:cNvSpPr>
          <p:nvPr/>
        </p:nvSpPr>
        <p:spPr>
          <a:xfrm rot="10800000">
            <a:off x="-635" y="11430"/>
            <a:ext cx="9938385" cy="6847205"/>
          </a:xfrm>
          <a:custGeom>
            <a:avLst/>
            <a:gdLst>
              <a:gd name="TX0" fmla="*/ 12192000 w 12192001"/>
              <a:gd name="TY0" fmla="*/ 0 h 2581910"/>
              <a:gd name="TX1" fmla="*/ 0 w 12192001"/>
              <a:gd name="TY1" fmla="*/ 0 h 2581910"/>
              <a:gd name="TX2" fmla="*/ 0 w 12192001"/>
              <a:gd name="TY2" fmla="*/ 2581656 h 2581910"/>
              <a:gd name="TX3" fmla="*/ 12192000 w 12192001"/>
              <a:gd name="TY3" fmla="*/ 2581656 h 2581910"/>
              <a:gd name="TX4" fmla="*/ 12192000 w 12192001"/>
              <a:gd name="TY4" fmla="*/ 0 h 2581910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12192001" h="2581910">
                <a:moveTo>
                  <a:pt x="12192000" y="0"/>
                </a:moveTo>
                <a:lnTo>
                  <a:pt x="0" y="0"/>
                </a:lnTo>
                <a:lnTo>
                  <a:pt x="0" y="2581656"/>
                </a:lnTo>
                <a:lnTo>
                  <a:pt x="12192000" y="25816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505786"/>
          </a:solidFill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5E6E0E27-B029-8F4A-9C62-9D653C7F0A8E}"/>
              </a:ext>
            </a:extLst>
          </p:cNvPr>
          <p:cNvSpPr/>
          <p:nvPr/>
        </p:nvSpPr>
        <p:spPr>
          <a:xfrm>
            <a:off x="1178560" y="1630680"/>
            <a:ext cx="4599305" cy="0"/>
          </a:xfrm>
          <a:custGeom>
            <a:avLst/>
            <a:gdLst/>
            <a:ahLst/>
            <a:cxnLst/>
            <a:rect l="l" t="t" r="r" b="b"/>
            <a:pathLst>
              <a:path w="4599305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>
            <a:solidFill>
              <a:schemeClr val="bg1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B808B89C-C8E0-0E4C-B3B7-06D9194F9615}"/>
              </a:ext>
            </a:extLst>
          </p:cNvPr>
          <p:cNvSpPr/>
          <p:nvPr/>
        </p:nvSpPr>
        <p:spPr>
          <a:xfrm>
            <a:off x="1178560" y="3575685"/>
            <a:ext cx="4599305" cy="0"/>
          </a:xfrm>
          <a:custGeom>
            <a:avLst/>
            <a:gdLst/>
            <a:ahLst/>
            <a:cxnLst/>
            <a:rect l="l" t="t" r="r" b="b"/>
            <a:pathLst>
              <a:path w="4599305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>
            <a:solidFill>
              <a:schemeClr val="bg1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78560" y="2218690"/>
            <a:ext cx="7091680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solidFill>
                  <a:schemeClr val="bg1"/>
                </a:solidFill>
                <a:latin typeface="Calibri" charset="0"/>
                <a:ea typeface="맑은 고딕" charset="0"/>
                <a:cs typeface="+mn-cs"/>
              </a:rPr>
              <a:t>추후 과제</a:t>
            </a:r>
            <a:endParaRPr lang="ko-KR" altLang="en-US" sz="4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324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12192635" cy="6858635"/>
            <a:chOff x="0" y="0"/>
            <a:chExt cx="12192635" cy="685863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10800000">
              <a:off x="0" y="0"/>
              <a:ext cx="12192635" cy="6858635"/>
            </a:xfrm>
            <a:custGeom>
              <a:avLst/>
              <a:gdLst>
                <a:gd name="TX0" fmla="*/ 12192000 w 12192001"/>
                <a:gd name="TY0" fmla="*/ 0 h 2581910"/>
                <a:gd name="TX1" fmla="*/ 0 w 12192001"/>
                <a:gd name="TY1" fmla="*/ 0 h 2581910"/>
                <a:gd name="TX2" fmla="*/ 0 w 12192001"/>
                <a:gd name="TY2" fmla="*/ 2581656 h 2581910"/>
                <a:gd name="TX3" fmla="*/ 12192000 w 12192001"/>
                <a:gd name="TY3" fmla="*/ 2581656 h 2581910"/>
                <a:gd name="TX4" fmla="*/ 12192000 w 12192001"/>
                <a:gd name="TY4" fmla="*/ 0 h 258191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1" h="2581910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4" name="Rect 0"/>
            <p:cNvSpPr>
              <a:spLocks/>
            </p:cNvSpPr>
            <p:nvPr/>
          </p:nvSpPr>
          <p:spPr>
            <a:xfrm>
              <a:off x="367030" y="386715"/>
              <a:ext cx="11385550" cy="613219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>
            <a:off x="1178560" y="975360"/>
            <a:ext cx="460057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추후 과제</a:t>
            </a:r>
            <a:endParaRPr lang="ko-KR" altLang="en-US" sz="2400"/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178560" y="1630680"/>
            <a:ext cx="4599940" cy="635"/>
          </a:xfrm>
          <a:custGeom>
            <a:avLst/>
            <a:gdLst>
              <a:gd name="TX0" fmla="*/ 0 w 4599306"/>
              <a:gd name="TY0" fmla="*/ 0 h 1"/>
              <a:gd name="TX1" fmla="*/ 4598924 w 4599306"/>
              <a:gd name="TY1" fmla="*/ 0 h 1"/>
            </a:gdLst>
            <a:ahLst/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4599306" h="1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1178560" y="1786255"/>
            <a:ext cx="459994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 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1250315" y="1858010"/>
            <a:ext cx="460057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>
                <a:latin typeface="Calibri" charset="0"/>
                <a:ea typeface="맑은 고딕" charset="0"/>
                <a:cs typeface="+mn-cs"/>
              </a:rPr>
              <a:t>자체 평가 및 보완</a:t>
            </a:r>
            <a:endParaRPr lang="ko-KR" altLang="en-US"/>
          </a:p>
        </p:txBody>
      </p:sp>
      <p:sp>
        <p:nvSpPr>
          <p:cNvPr id="15" name="도형 357"/>
          <p:cNvSpPr>
            <a:spLocks/>
          </p:cNvSpPr>
          <p:nvPr/>
        </p:nvSpPr>
        <p:spPr>
          <a:xfrm>
            <a:off x="1088390" y="2845435"/>
            <a:ext cx="2605405" cy="1572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rtl="0" eaLnBrk="1" latinLnBrk="0" hangingPunct="1">
              <a:buFontTx/>
              <a:buNone/>
            </a:pPr>
            <a:endParaRPr lang="ko-KR" altLang="en-US" sz="1800">
              <a:latin typeface="Calibri" charset="0"/>
              <a:ea typeface="맑은 고딕" charset="0"/>
            </a:endParaRPr>
          </a:p>
        </p:txBody>
      </p:sp>
      <p:sp>
        <p:nvSpPr>
          <p:cNvPr id="16" name="도형 358"/>
          <p:cNvSpPr>
            <a:spLocks/>
          </p:cNvSpPr>
          <p:nvPr/>
        </p:nvSpPr>
        <p:spPr>
          <a:xfrm>
            <a:off x="3549015" y="2859405"/>
            <a:ext cx="2605405" cy="155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rtl="0" eaLnBrk="1" latinLnBrk="0" hangingPunct="1">
              <a:buFontTx/>
              <a:buNone/>
            </a:pPr>
            <a:endParaRPr lang="ko-KR" altLang="en-US" sz="1800">
              <a:latin typeface="Calibri" charset="0"/>
              <a:ea typeface="맑은 고딕" charset="0"/>
            </a:endParaRPr>
          </a:p>
        </p:txBody>
      </p:sp>
      <p:sp>
        <p:nvSpPr>
          <p:cNvPr id="17" name="도형 359"/>
          <p:cNvSpPr>
            <a:spLocks/>
          </p:cNvSpPr>
          <p:nvPr/>
        </p:nvSpPr>
        <p:spPr>
          <a:xfrm>
            <a:off x="6038215" y="2859405"/>
            <a:ext cx="2605405" cy="15582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rtl="0" eaLnBrk="1" latinLnBrk="0" hangingPunct="1">
              <a:buFontTx/>
              <a:buNone/>
            </a:pPr>
            <a:endParaRPr lang="ko-KR" altLang="en-US" sz="1800">
              <a:latin typeface="Calibri" charset="0"/>
              <a:ea typeface="맑은 고딕" charset="0"/>
            </a:endParaRPr>
          </a:p>
        </p:txBody>
      </p:sp>
      <p:sp>
        <p:nvSpPr>
          <p:cNvPr id="18" name="도형 360"/>
          <p:cNvSpPr>
            <a:spLocks/>
          </p:cNvSpPr>
          <p:nvPr/>
        </p:nvSpPr>
        <p:spPr>
          <a:xfrm>
            <a:off x="8527415" y="2859405"/>
            <a:ext cx="2605405" cy="1557655"/>
          </a:xfrm>
          <a:prstGeom prst="rect">
            <a:avLst/>
          </a:prstGeom>
          <a:solidFill>
            <a:srgbClr val="50578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rtl="0" eaLnBrk="1" latinLnBrk="0" hangingPunct="1">
              <a:buFontTx/>
              <a:buNone/>
            </a:pPr>
            <a:endParaRPr lang="ko-KR" altLang="en-US" sz="1800">
              <a:latin typeface="Calibri" charset="0"/>
              <a:ea typeface="맑은 고딕" charset="0"/>
            </a:endParaRPr>
          </a:p>
        </p:txBody>
      </p:sp>
      <p:sp>
        <p:nvSpPr>
          <p:cNvPr id="43" name="도형 371"/>
          <p:cNvSpPr>
            <a:spLocks/>
          </p:cNvSpPr>
          <p:nvPr/>
        </p:nvSpPr>
        <p:spPr>
          <a:xfrm>
            <a:off x="1328420" y="3048635"/>
            <a:ext cx="2068830" cy="5226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rtl="0" eaLnBrk="1" latinLnBrk="0" hangingPunct="1">
              <a:buFontTx/>
              <a:buNone/>
            </a:pPr>
            <a:r>
              <a:rPr 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charset="0"/>
                <a:ea typeface="나눔스퀘어 Bold" charset="0"/>
              </a:rPr>
              <a:t>일부 가려지지 않는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ctr" defTabSz="457200" rtl="0" eaLnBrk="1" latinLnBrk="0" hangingPunct="1">
              <a:buFontTx/>
              <a:buNone/>
            </a:pPr>
            <a:r>
              <a:rPr 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charset="0"/>
                <a:ea typeface="나눔스퀘어 Bold" charset="0"/>
              </a:rPr>
              <a:t>악플 처리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45" name="도형 373"/>
          <p:cNvSpPr>
            <a:spLocks/>
          </p:cNvSpPr>
          <p:nvPr/>
        </p:nvSpPr>
        <p:spPr>
          <a:xfrm>
            <a:off x="3915410" y="3048000"/>
            <a:ext cx="1856740" cy="5226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rtl="0" eaLnBrk="1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나눔스퀘어 Bold" charset="0"/>
                <a:ea typeface="나눔스퀘어 Bold" charset="0"/>
              </a:rPr>
              <a:t> 문맥에 맞지않는</a:t>
            </a:r>
            <a:endParaRPr lang="ko-KR" altLang="en-US" sz="1400">
              <a:solidFill>
                <a:schemeClr val="tx1"/>
              </a:solidFill>
              <a:latin typeface="나눔스퀘어 Bold" charset="0"/>
              <a:ea typeface="나눔스퀘어 Bold" charset="0"/>
            </a:endParaRPr>
          </a:p>
          <a:p>
            <a:pPr marL="0" indent="0" algn="ctr" defTabSz="457200" rtl="0" eaLnBrk="1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나눔스퀘어 Bold" charset="0"/>
                <a:ea typeface="나눔스퀘어 Bold" charset="0"/>
              </a:rPr>
              <a:t>악플 번역 처리</a:t>
            </a:r>
            <a:endParaRPr lang="ko-KR" altLang="en-US" sz="1400">
              <a:solidFill>
                <a:schemeClr val="tx1"/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47" name="도형 375"/>
          <p:cNvSpPr>
            <a:spLocks/>
          </p:cNvSpPr>
          <p:nvPr/>
        </p:nvSpPr>
        <p:spPr>
          <a:xfrm>
            <a:off x="6255385" y="3145790"/>
            <a:ext cx="2143760" cy="3073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rtl="0" eaLnBrk="1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나눔스퀘어 Bold" charset="0"/>
                <a:ea typeface="나눔스퀘어 Bold" charset="0"/>
              </a:rPr>
              <a:t>결과 처리 시간 개선</a:t>
            </a:r>
            <a:endParaRPr lang="ko-KR" altLang="en-US" sz="1400">
              <a:solidFill>
                <a:schemeClr val="bg1"/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48" name="도형 376"/>
          <p:cNvSpPr>
            <a:spLocks/>
          </p:cNvSpPr>
          <p:nvPr/>
        </p:nvSpPr>
        <p:spPr>
          <a:xfrm>
            <a:off x="8606155" y="3629660"/>
            <a:ext cx="2448560" cy="767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defTabSz="457200" rtl="0" eaLnBrk="1" latinLnBrk="0" hangingPunct="1">
              <a:buFont typeface="Wingdings"/>
              <a:buChar char=""/>
            </a:pPr>
            <a:r>
              <a:rPr sz="1100">
                <a:solidFill>
                  <a:schemeClr val="bg1"/>
                </a:solidFill>
                <a:latin typeface="나눔스퀘어 Light" charset="0"/>
                <a:ea typeface="나눔스퀘어 Light" charset="0"/>
              </a:rPr>
              <a:t>Chrome 확장 프로그램 개발 </a:t>
            </a:r>
            <a:endParaRPr lang="ko-KR" altLang="en-US" sz="1100">
              <a:solidFill>
                <a:schemeClr val="bg1"/>
              </a:solidFill>
              <a:latin typeface="나눔스퀘어 Light" charset="0"/>
              <a:ea typeface="나눔스퀘어 Light" charset="0"/>
            </a:endParaRPr>
          </a:p>
          <a:p>
            <a:pPr marL="0" indent="0" algn="l" defTabSz="457200" rtl="0" eaLnBrk="1" latinLnBrk="0" hangingPunct="1">
              <a:buFontTx/>
              <a:buNone/>
            </a:pPr>
            <a:endParaRPr lang="ko-KR" altLang="en-US" sz="1100">
              <a:solidFill>
                <a:schemeClr val="bg1"/>
              </a:solidFill>
              <a:latin typeface="나눔스퀘어 Light" charset="0"/>
              <a:ea typeface="나눔스퀘어 Light" charset="0"/>
            </a:endParaRPr>
          </a:p>
          <a:p>
            <a:pPr marL="254000" indent="-254000" algn="l" defTabSz="457200" rtl="0" eaLnBrk="1" latinLnBrk="0" hangingPunct="1">
              <a:buFont typeface="Wingdings"/>
              <a:buChar char=""/>
            </a:pPr>
            <a:endParaRPr lang="ko-KR" altLang="en-US" sz="1100">
              <a:solidFill>
                <a:schemeClr val="bg1"/>
              </a:solidFill>
              <a:latin typeface="나눔스퀘어 Light" charset="0"/>
              <a:ea typeface="나눔스퀘어 Light" charset="0"/>
            </a:endParaRPr>
          </a:p>
          <a:p>
            <a:pPr marL="0" indent="0" algn="l" defTabSz="457200" rtl="0" eaLnBrk="1" latinLnBrk="0" hangingPunct="1">
              <a:buFontTx/>
              <a:buNone/>
            </a:pPr>
            <a:endParaRPr lang="ko-KR" altLang="en-US" sz="1100">
              <a:solidFill>
                <a:schemeClr val="bg1"/>
              </a:solidFill>
              <a:latin typeface="나눔스퀘어 Light" charset="0"/>
              <a:ea typeface="나눔스퀘어 Light" charset="0"/>
            </a:endParaRPr>
          </a:p>
        </p:txBody>
      </p:sp>
      <p:sp>
        <p:nvSpPr>
          <p:cNvPr id="49" name="도형 377"/>
          <p:cNvSpPr>
            <a:spLocks/>
          </p:cNvSpPr>
          <p:nvPr/>
        </p:nvSpPr>
        <p:spPr>
          <a:xfrm>
            <a:off x="9027795" y="3145790"/>
            <a:ext cx="1643380" cy="3073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rtl="0" eaLnBrk="1" latinLnBrk="0" hangingPunct="1">
              <a:buFontTx/>
              <a:buNone/>
            </a:pPr>
            <a:r>
              <a:rPr lang="ko-KR" sz="1400">
                <a:solidFill>
                  <a:schemeClr val="bg1"/>
                </a:solidFill>
                <a:latin typeface="나눔스퀘어 Bold" charset="0"/>
                <a:ea typeface="나눔스퀘어 Bold" charset="0"/>
              </a:rPr>
              <a:t>상용화 및 배포</a:t>
            </a:r>
            <a:endParaRPr lang="ko-KR" altLang="en-US" sz="1400">
              <a:solidFill>
                <a:schemeClr val="bg1"/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50" name="도형 9"/>
          <p:cNvSpPr>
            <a:spLocks/>
          </p:cNvSpPr>
          <p:nvPr/>
        </p:nvSpPr>
        <p:spPr>
          <a:xfrm>
            <a:off x="1186815" y="3625215"/>
            <a:ext cx="2448560" cy="4298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defTabSz="457200" rtl="0" eaLnBrk="1" latinLnBrk="0" hangingPunct="1">
              <a:buFont typeface="Wingdings"/>
              <a:buChar char=""/>
            </a:pPr>
            <a:r>
              <a:rPr lang="ko-KR" sz="1100">
                <a:solidFill>
                  <a:schemeClr val="tx1"/>
                </a:solidFill>
                <a:latin typeface="나눔스퀘어 Light" charset="0"/>
                <a:ea typeface="나눔스퀘어 Light" charset="0"/>
              </a:rPr>
              <a:t>데이터 셋 추가</a:t>
            </a:r>
            <a:endParaRPr lang="ko-KR" altLang="en-US" sz="1100">
              <a:solidFill>
                <a:schemeClr val="tx1"/>
              </a:solidFill>
              <a:latin typeface="나눔스퀘어 Light" charset="0"/>
              <a:ea typeface="나눔스퀘어 Light" charset="0"/>
            </a:endParaRPr>
          </a:p>
          <a:p>
            <a:pPr marL="0" indent="0" algn="l" defTabSz="457200" rtl="0" eaLnBrk="1" latinLnBrk="0" hangingPunct="1">
              <a:buFontTx/>
              <a:buNone/>
            </a:pPr>
            <a:endParaRPr lang="ko-KR" altLang="en-US" sz="1100">
              <a:solidFill>
                <a:schemeClr val="tx1"/>
              </a:solidFill>
              <a:latin typeface="나눔스퀘어 Light" charset="0"/>
              <a:ea typeface="나눔스퀘어 Light" charset="0"/>
            </a:endParaRPr>
          </a:p>
        </p:txBody>
      </p:sp>
      <p:sp>
        <p:nvSpPr>
          <p:cNvPr id="51" name="도형 10"/>
          <p:cNvSpPr>
            <a:spLocks/>
          </p:cNvSpPr>
          <p:nvPr/>
        </p:nvSpPr>
        <p:spPr>
          <a:xfrm>
            <a:off x="3688715" y="3535045"/>
            <a:ext cx="2448560" cy="767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defTabSz="457200" rtl="0" eaLnBrk="1" latinLnBrk="0" hangingPunct="1">
              <a:buFont typeface="Wingdings"/>
              <a:buChar char=""/>
            </a:pPr>
            <a:r>
              <a:rPr lang="ko-KR" sz="1100">
                <a:solidFill>
                  <a:schemeClr val="tx1"/>
                </a:solidFill>
                <a:latin typeface="나눔스퀘어 Light" charset="0"/>
                <a:ea typeface="나눔스퀘어 Light" charset="0"/>
              </a:rPr>
              <a:t>번역 이전 댓글과의 유사도 처리</a:t>
            </a:r>
            <a:endParaRPr lang="ko-KR" altLang="en-US" sz="1100">
              <a:solidFill>
                <a:schemeClr val="tx1"/>
              </a:solidFill>
              <a:latin typeface="나눔스퀘어 Light" charset="0"/>
              <a:ea typeface="나눔스퀘어 Light" charset="0"/>
            </a:endParaRPr>
          </a:p>
          <a:p>
            <a:pPr marL="0" indent="0" algn="l" defTabSz="457200" rtl="0" eaLnBrk="1" latinLnBrk="0" hangingPunct="1">
              <a:buFontTx/>
              <a:buNone/>
            </a:pPr>
            <a:endParaRPr lang="ko-KR" altLang="en-US" sz="1100">
              <a:solidFill>
                <a:schemeClr val="tx1"/>
              </a:solidFill>
              <a:latin typeface="나눔스퀘어 Light" charset="0"/>
              <a:ea typeface="나눔스퀘어 Light" charset="0"/>
            </a:endParaRPr>
          </a:p>
          <a:p>
            <a:pPr marL="0" indent="0" algn="l" defTabSz="457200" rtl="0" eaLnBrk="1" latinLnBrk="0" hangingPunct="1">
              <a:buFontTx/>
              <a:buNone/>
            </a:pPr>
            <a:endParaRPr lang="ko-KR" altLang="en-US" sz="1100">
              <a:solidFill>
                <a:schemeClr val="tx1"/>
              </a:solidFill>
              <a:latin typeface="나눔스퀘어 Light" charset="0"/>
              <a:ea typeface="나눔스퀘어 Light" charset="0"/>
            </a:endParaRPr>
          </a:p>
        </p:txBody>
      </p:sp>
      <p:sp>
        <p:nvSpPr>
          <p:cNvPr id="52" name="도형 11"/>
          <p:cNvSpPr>
            <a:spLocks/>
          </p:cNvSpPr>
          <p:nvPr/>
        </p:nvSpPr>
        <p:spPr>
          <a:xfrm>
            <a:off x="6123940" y="3626485"/>
            <a:ext cx="2448560" cy="5988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defTabSz="457200" rtl="0" eaLnBrk="1" latinLnBrk="0" hangingPunct="1">
              <a:buFont typeface="Wingdings"/>
              <a:buChar char=""/>
            </a:pPr>
            <a:r>
              <a:rPr lang="ko-KR" sz="1100">
                <a:solidFill>
                  <a:schemeClr val="bg1"/>
                </a:solidFill>
                <a:latin typeface="나눔스퀘어 Light" charset="0"/>
                <a:ea typeface="나눔스퀘어 Light" charset="0"/>
              </a:rPr>
              <a:t>조합 기반 masking 방법 개선</a:t>
            </a:r>
            <a:endParaRPr lang="ko-KR" altLang="en-US" sz="1100">
              <a:solidFill>
                <a:schemeClr val="bg1"/>
              </a:solidFill>
              <a:latin typeface="나눔스퀘어 Light" charset="0"/>
              <a:ea typeface="나눔스퀘어 Light" charset="0"/>
            </a:endParaRPr>
          </a:p>
          <a:p>
            <a:pPr marL="254000" indent="-254000" algn="l" defTabSz="457200" rtl="0" eaLnBrk="1" latinLnBrk="0" hangingPunct="1">
              <a:buFont typeface="Wingdings"/>
              <a:buChar char=""/>
            </a:pPr>
            <a:endParaRPr lang="ko-KR" altLang="en-US" sz="1100">
              <a:solidFill>
                <a:schemeClr val="bg1"/>
              </a:solidFill>
              <a:latin typeface="나눔스퀘어 Light" charset="0"/>
              <a:ea typeface="나눔스퀘어 Light" charset="0"/>
            </a:endParaRPr>
          </a:p>
          <a:p>
            <a:pPr marL="0" indent="0" algn="l" defTabSz="457200" rtl="0" eaLnBrk="1" latinLnBrk="0" hangingPunct="1">
              <a:buFontTx/>
              <a:buNone/>
            </a:pPr>
            <a:endParaRPr lang="ko-KR" altLang="en-US" sz="1100">
              <a:solidFill>
                <a:schemeClr val="bg1"/>
              </a:solidFill>
              <a:latin typeface="나눔스퀘어 Light" charset="0"/>
              <a:ea typeface="나눔스퀘어 Light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12192635" cy="6858635"/>
            <a:chOff x="0" y="0"/>
            <a:chExt cx="12192635" cy="685863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10800000">
              <a:off x="0" y="0"/>
              <a:ext cx="12193270" cy="6859270"/>
            </a:xfrm>
            <a:custGeom>
              <a:avLst/>
              <a:gdLst>
                <a:gd name="TX0" fmla="*/ 12192000 w 12192002"/>
                <a:gd name="TY0" fmla="*/ 0 h 2581911"/>
                <a:gd name="TX1" fmla="*/ 0 w 12192002"/>
                <a:gd name="TY1" fmla="*/ 0 h 2581911"/>
                <a:gd name="TX2" fmla="*/ 0 w 12192002"/>
                <a:gd name="TY2" fmla="*/ 2581656 h 2581911"/>
                <a:gd name="TX3" fmla="*/ 12192000 w 12192002"/>
                <a:gd name="TY3" fmla="*/ 2581656 h 2581911"/>
                <a:gd name="TX4" fmla="*/ 12192000 w 12192002"/>
                <a:gd name="TY4" fmla="*/ 0 h 258191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2" h="2581911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4" name="Rect 0"/>
            <p:cNvSpPr>
              <a:spLocks/>
            </p:cNvSpPr>
            <p:nvPr/>
          </p:nvSpPr>
          <p:spPr>
            <a:xfrm>
              <a:off x="367030" y="386715"/>
              <a:ext cx="11386185" cy="613283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>
            <a:off x="1178560" y="975360"/>
            <a:ext cx="45999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References</a:t>
            </a: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178560" y="1630680"/>
            <a:ext cx="4599940" cy="635"/>
          </a:xfrm>
          <a:custGeom>
            <a:avLst/>
            <a:gdLst>
              <a:gd name="TX0" fmla="*/ 0 w 4599306"/>
              <a:gd name="TY0" fmla="*/ 0 h 1"/>
              <a:gd name="TX1" fmla="*/ 4598924 w 4599306"/>
              <a:gd name="TY1" fmla="*/ 0 h 1"/>
            </a:gdLst>
            <a:ahLst/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4599306" h="1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>
            <a:off x="1174750" y="2289810"/>
            <a:ext cx="8437880" cy="2583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latinLnBrk="0">
              <a:buFont typeface="Arial"/>
              <a:buChar char="•"/>
            </a:pPr>
            <a:r>
              <a:rPr b="0" i="0">
                <a:solidFill>
                  <a:schemeClr val="tx1"/>
                </a:solidFill>
                <a:latin typeface="segoe ui" charset="0"/>
                <a:ea typeface="-apple-system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Delete, Retrieve, Generate: a Simple Approach to Sentiment and Style Transfer</a:t>
            </a:r>
            <a:endParaRPr lang="ko-KR" altLang="en-US">
              <a:solidFill>
                <a:schemeClr val="tx1"/>
              </a:solidFill>
            </a:endParaRPr>
          </a:p>
          <a:p>
            <a:pPr marL="285750" indent="-285750" latinLnBrk="0">
              <a:buFont typeface="Arial"/>
              <a:buChar char="•"/>
            </a:pPr>
            <a:endParaRPr lang="ko-KR" altLang="en-US" b="0" i="0" u="sng">
              <a:solidFill>
                <a:srgbClr val="0563C1"/>
              </a:solidFill>
              <a:latin typeface="segoe ui" charset="0"/>
              <a:ea typeface="-apple-system" charset="0"/>
            </a:endParaRPr>
          </a:p>
          <a:p>
            <a:pPr marL="285750" indent="-285750" latinLnBrk="0">
              <a:buFont typeface="Arial"/>
              <a:buChar char="•"/>
            </a:pPr>
            <a:r>
              <a:rPr b="0" i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segoe ui" charset="0"/>
                <a:ea typeface="-apple-system" charset="0"/>
              </a:rPr>
              <a:t>https://github.com/Beomi/KcELECTRA</a:t>
            </a:r>
            <a:endParaRPr lang="ko-KR" altLang="en-US"/>
          </a:p>
          <a:p>
            <a:pPr marL="285750" indent="-285750" latinLnBrk="0">
              <a:buFont typeface="Arial"/>
              <a:buChar char="•"/>
            </a:pPr>
            <a:endParaRPr lang="ko-KR" altLang="en-US" b="0" i="0" u="sng">
              <a:solidFill>
                <a:srgbClr val="0563C1"/>
              </a:solidFill>
              <a:latin typeface="segoe ui" charset="0"/>
              <a:ea typeface="-apple-system" charset="0"/>
            </a:endParaRPr>
          </a:p>
          <a:p>
            <a:pPr marL="285750" indent="-285750" latinLnBrk="0">
              <a:buFont typeface="Arial"/>
              <a:buChar char="•"/>
            </a:pPr>
            <a:r>
              <a:rPr b="0" i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segoe ui" charset="0"/>
                <a:ea typeface="-apple-system" charset="0"/>
              </a:rPr>
              <a:t>https://github.com/SKT-AI/KoGPT2</a:t>
            </a:r>
            <a:endParaRPr lang="ko-KR" altLang="en-US"/>
          </a:p>
          <a:p>
            <a:pPr marL="285750" indent="-285750" latinLnBrk="0">
              <a:buFont typeface="Arial"/>
              <a:buChar char="•"/>
            </a:pPr>
            <a:endParaRPr lang="ko-KR" altLang="en-US"/>
          </a:p>
          <a:p>
            <a:pPr marL="285750" indent="-285750" latinLnBrk="0">
              <a:buFont typeface="Arial"/>
              <a:buChar char="•"/>
            </a:pPr>
            <a:r>
              <a:rPr b="0" i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segoe ui" charset="0"/>
                <a:ea typeface="-apple-system" charset="0"/>
              </a:rPr>
              <a:t>https://github.com/agaralabs/transformer-drg-style-transfer</a:t>
            </a:r>
            <a:endParaRPr lang="ko-KR" altLang="en-US" b="0" i="0" u="sng">
              <a:solidFill>
                <a:srgbClr val="0563C1"/>
              </a:solidFill>
              <a:latin typeface="segoe ui" charset="0"/>
              <a:ea typeface="-apple-system" charset="0"/>
            </a:endParaRPr>
          </a:p>
          <a:p>
            <a:pPr marL="285750" indent="-285750" latinLnBrk="0">
              <a:buFont typeface="Arial"/>
              <a:buChar char="•"/>
            </a:pPr>
            <a:endParaRPr lang="ko-KR" altLang="en-US" b="0" i="0" u="sng">
              <a:solidFill>
                <a:srgbClr val="0563C1"/>
              </a:solidFill>
              <a:latin typeface="segoe ui" charset="0"/>
              <a:ea typeface="-apple-system" charset="0"/>
            </a:endParaRPr>
          </a:p>
          <a:p>
            <a:pPr marL="285750" indent="-285750" latinLnBrk="0">
              <a:buFont typeface="Arial"/>
              <a:buChar char="•"/>
            </a:pPr>
            <a:r>
              <a:rPr b="0" i="0">
                <a:solidFill>
                  <a:schemeClr val="tx1"/>
                </a:solidFill>
                <a:latin typeface="segoe ui" charset="0"/>
                <a:ea typeface="-apple-system" charset="0"/>
              </a:rPr>
              <a:t>마스크 언어 모델 기반 비병렬 한국어 텍스트 스타일 변환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635" cy="6858635"/>
            <a:chOff x="0" y="0"/>
            <a:chExt cx="12192635" cy="6858635"/>
          </a:xfrm>
        </p:grpSpPr>
        <p:grpSp>
          <p:nvGrpSpPr>
            <p:cNvPr id="7" name="그룹 6"/>
            <p:cNvGrpSpPr/>
            <p:nvPr/>
          </p:nvGrpSpPr>
          <p:grpSpPr>
            <a:xfrm>
              <a:off x="0" y="0"/>
              <a:ext cx="12192635" cy="6858635"/>
              <a:chOff x="0" y="0"/>
              <a:chExt cx="12192635" cy="6858635"/>
            </a:xfrm>
          </p:grpSpPr>
          <p:sp>
            <p:nvSpPr>
              <p:cNvPr id="8" name="object 2"/>
              <p:cNvSpPr>
                <a:spLocks/>
              </p:cNvSpPr>
              <p:nvPr/>
            </p:nvSpPr>
            <p:spPr>
              <a:xfrm rot="10800000">
                <a:off x="0" y="0"/>
                <a:ext cx="12192635" cy="6858635"/>
              </a:xfrm>
              <a:custGeom>
                <a:avLst/>
                <a:gdLst>
                  <a:gd name="TX0" fmla="*/ 12192000 w 12192001"/>
                  <a:gd name="TY0" fmla="*/ 0 h 2581910"/>
                  <a:gd name="TX1" fmla="*/ 0 w 12192001"/>
                  <a:gd name="TY1" fmla="*/ 0 h 2581910"/>
                  <a:gd name="TX2" fmla="*/ 0 w 12192001"/>
                  <a:gd name="TY2" fmla="*/ 2581656 h 2581910"/>
                  <a:gd name="TX3" fmla="*/ 12192000 w 12192001"/>
                  <a:gd name="TY3" fmla="*/ 2581656 h 2581910"/>
                  <a:gd name="TX4" fmla="*/ 12192000 w 12192001"/>
                  <a:gd name="TY4" fmla="*/ 0 h 2581910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2192001" h="2581910">
                    <a:moveTo>
                      <a:pt x="12192000" y="0"/>
                    </a:moveTo>
                    <a:lnTo>
                      <a:pt x="0" y="0"/>
                    </a:lnTo>
                    <a:lnTo>
                      <a:pt x="0" y="2581656"/>
                    </a:lnTo>
                    <a:lnTo>
                      <a:pt x="12192000" y="2581656"/>
                    </a:lnTo>
                    <a:lnTo>
                      <a:pt x="12192000" y="0"/>
                    </a:lnTo>
                    <a:close/>
                  </a:path>
                </a:pathLst>
              </a:custGeom>
              <a:solidFill>
                <a:srgbClr val="505786"/>
              </a:solidFill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>
                  <a:buFontTx/>
                  <a:buNone/>
                  <a:defRPr/>
                </a:pPr>
                <a:endParaRPr lang="ko-KR" altLang="en-US"/>
              </a:p>
            </p:txBody>
          </p:sp>
          <p:sp>
            <p:nvSpPr>
              <p:cNvPr id="9" name="직사각형 8"/>
              <p:cNvSpPr>
                <a:spLocks/>
              </p:cNvSpPr>
              <p:nvPr/>
            </p:nvSpPr>
            <p:spPr>
              <a:xfrm>
                <a:off x="367030" y="386715"/>
                <a:ext cx="11385550" cy="6132195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/>
              </a:p>
            </p:txBody>
          </p:sp>
        </p:grpSp>
        <p:sp>
          <p:nvSpPr>
            <p:cNvPr id="4" name="object 2"/>
            <p:cNvSpPr>
              <a:spLocks/>
            </p:cNvSpPr>
            <p:nvPr/>
          </p:nvSpPr>
          <p:spPr>
            <a:xfrm rot="10800000">
              <a:off x="0" y="0"/>
              <a:ext cx="12192635" cy="2582545"/>
            </a:xfrm>
            <a:custGeom>
              <a:avLst/>
              <a:gdLst>
                <a:gd name="TX0" fmla="*/ 12192000 w 12192001"/>
                <a:gd name="TY0" fmla="*/ 0 h 2581910"/>
                <a:gd name="TX1" fmla="*/ 0 w 12192001"/>
                <a:gd name="TY1" fmla="*/ 0 h 2581910"/>
                <a:gd name="TX2" fmla="*/ 0 w 12192001"/>
                <a:gd name="TY2" fmla="*/ 2581656 h 2581910"/>
                <a:gd name="TX3" fmla="*/ 12192000 w 12192001"/>
                <a:gd name="TY3" fmla="*/ 2581656 h 2581910"/>
                <a:gd name="TX4" fmla="*/ 12192000 w 12192001"/>
                <a:gd name="TY4" fmla="*/ 0 h 258191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1" h="2581910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</p:grpSp>
      <p:sp>
        <p:nvSpPr>
          <p:cNvPr id="5" name="object 10">
            <a:extLst>
              <a:ext uri="{FF2B5EF4-FFF2-40B4-BE49-F238E27FC236}">
                <a16:creationId xmlns:a16="http://schemas.microsoft.com/office/drawing/2014/main" id="{0127BC98-4732-E243-9D15-7FAF1703E4C1}"/>
              </a:ext>
            </a:extLst>
          </p:cNvPr>
          <p:cNvSpPr/>
          <p:nvPr/>
        </p:nvSpPr>
        <p:spPr>
          <a:xfrm>
            <a:off x="3796030" y="4624705"/>
            <a:ext cx="4599305" cy="0"/>
          </a:xfrm>
          <a:custGeom>
            <a:avLst/>
            <a:gdLst/>
            <a:ahLst/>
            <a:cxnLst/>
            <a:rect l="l" t="t" r="r" b="b"/>
            <a:pathLst>
              <a:path w="4599305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>
            <a:solidFill>
              <a:schemeClr val="bg2">
                <a:lumMod val="50000"/>
              </a:schemeClr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AA4DA-B76B-D445-9735-BEEBA8B34369}"/>
              </a:ext>
            </a:extLst>
          </p:cNvPr>
          <p:cNvSpPr txBox="1"/>
          <p:nvPr/>
        </p:nvSpPr>
        <p:spPr>
          <a:xfrm>
            <a:off x="3796030" y="3814445"/>
            <a:ext cx="45999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Q&amp;A</a:t>
            </a:r>
            <a:endParaRPr lang="ko-KR" altLang="en-US" sz="2400"/>
          </a:p>
        </p:txBody>
      </p:sp>
      <p:sp>
        <p:nvSpPr>
          <p:cNvPr id="11" name="텍스트 상자 25"/>
          <p:cNvSpPr txBox="1">
            <a:spLocks/>
          </p:cNvSpPr>
          <p:nvPr/>
        </p:nvSpPr>
        <p:spPr>
          <a:xfrm>
            <a:off x="3877945" y="4617085"/>
            <a:ext cx="459994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감사합니다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6277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635" cy="6858635"/>
            <a:chOff x="0" y="0"/>
            <a:chExt cx="12192635" cy="6858635"/>
          </a:xfrm>
        </p:grpSpPr>
        <p:sp>
          <p:nvSpPr>
            <p:cNvPr id="3" name="object 2"/>
            <p:cNvSpPr>
              <a:spLocks/>
            </p:cNvSpPr>
            <p:nvPr/>
          </p:nvSpPr>
          <p:spPr>
            <a:xfrm rot="10800000">
              <a:off x="0" y="0"/>
              <a:ext cx="12192635" cy="6858635"/>
            </a:xfrm>
            <a:custGeom>
              <a:avLst/>
              <a:gdLst>
                <a:gd name="TX0" fmla="*/ 12192000 w 12192001"/>
                <a:gd name="TY0" fmla="*/ 0 h 2581910"/>
                <a:gd name="TX1" fmla="*/ 0 w 12192001"/>
                <a:gd name="TY1" fmla="*/ 0 h 2581910"/>
                <a:gd name="TX2" fmla="*/ 0 w 12192001"/>
                <a:gd name="TY2" fmla="*/ 2581656 h 2581910"/>
                <a:gd name="TX3" fmla="*/ 12192000 w 12192001"/>
                <a:gd name="TY3" fmla="*/ 2581656 h 2581910"/>
                <a:gd name="TX4" fmla="*/ 12192000 w 12192001"/>
                <a:gd name="TY4" fmla="*/ 0 h 258191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1" h="2581910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8" name="직사각형 7"/>
            <p:cNvSpPr>
              <a:spLocks/>
            </p:cNvSpPr>
            <p:nvPr/>
          </p:nvSpPr>
          <p:spPr>
            <a:xfrm>
              <a:off x="6598285" y="0"/>
              <a:ext cx="5594350" cy="685863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5" name="object 10">
            <a:extLst>
              <a:ext uri="{FF2B5EF4-FFF2-40B4-BE49-F238E27FC236}">
                <a16:creationId xmlns:a16="http://schemas.microsoft.com/office/drawing/2014/main" id="{5E6E0E27-B029-8F4A-9C62-9D653C7F0A8E}"/>
              </a:ext>
            </a:extLst>
          </p:cNvPr>
          <p:cNvSpPr/>
          <p:nvPr/>
        </p:nvSpPr>
        <p:spPr>
          <a:xfrm>
            <a:off x="1178560" y="1630680"/>
            <a:ext cx="4599305" cy="0"/>
          </a:xfrm>
          <a:custGeom>
            <a:avLst/>
            <a:gdLst/>
            <a:ahLst/>
            <a:cxnLst/>
            <a:rect l="l" t="t" r="r" b="b"/>
            <a:pathLst>
              <a:path w="4599305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>
            <a:solidFill>
              <a:schemeClr val="bg1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B808B89C-C8E0-0E4C-B3B7-06D9194F9615}"/>
              </a:ext>
            </a:extLst>
          </p:cNvPr>
          <p:cNvSpPr/>
          <p:nvPr/>
        </p:nvSpPr>
        <p:spPr>
          <a:xfrm>
            <a:off x="1178560" y="3575685"/>
            <a:ext cx="4599305" cy="0"/>
          </a:xfrm>
          <a:custGeom>
            <a:avLst/>
            <a:gdLst/>
            <a:ahLst/>
            <a:cxnLst/>
            <a:rect l="l" t="t" r="r" b="b"/>
            <a:pathLst>
              <a:path w="4599305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>
            <a:solidFill>
              <a:schemeClr val="bg1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69952C-80B2-2042-B5A2-3F7F0B43A18D}"/>
              </a:ext>
            </a:extLst>
          </p:cNvPr>
          <p:cNvSpPr txBox="1"/>
          <p:nvPr/>
        </p:nvSpPr>
        <p:spPr>
          <a:xfrm>
            <a:off x="1178560" y="2218690"/>
            <a:ext cx="4599940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solidFill>
                  <a:schemeClr val="bg1"/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40921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635" cy="6858635"/>
            <a:chOff x="0" y="0"/>
            <a:chExt cx="12192635" cy="6858635"/>
          </a:xfrm>
        </p:grpSpPr>
        <p:sp>
          <p:nvSpPr>
            <p:cNvPr id="3" name="object 2"/>
            <p:cNvSpPr>
              <a:spLocks/>
            </p:cNvSpPr>
            <p:nvPr/>
          </p:nvSpPr>
          <p:spPr>
            <a:xfrm rot="10800000">
              <a:off x="0" y="0"/>
              <a:ext cx="12192635" cy="6858635"/>
            </a:xfrm>
            <a:custGeom>
              <a:avLst/>
              <a:gdLst>
                <a:gd name="TX0" fmla="*/ 12192000 w 12192001"/>
                <a:gd name="TY0" fmla="*/ 0 h 2581910"/>
                <a:gd name="TX1" fmla="*/ 0 w 12192001"/>
                <a:gd name="TY1" fmla="*/ 0 h 2581910"/>
                <a:gd name="TX2" fmla="*/ 0 w 12192001"/>
                <a:gd name="TY2" fmla="*/ 2581656 h 2581910"/>
                <a:gd name="TX3" fmla="*/ 12192000 w 12192001"/>
                <a:gd name="TY3" fmla="*/ 2581656 h 2581910"/>
                <a:gd name="TX4" fmla="*/ 12192000 w 12192001"/>
                <a:gd name="TY4" fmla="*/ 0 h 258191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1" h="2581910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4" name="직사각형 3"/>
            <p:cNvSpPr>
              <a:spLocks/>
            </p:cNvSpPr>
            <p:nvPr/>
          </p:nvSpPr>
          <p:spPr>
            <a:xfrm>
              <a:off x="367030" y="386715"/>
              <a:ext cx="11385550" cy="613219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243DB1F-77AC-E445-AB16-61BDADDD237D}"/>
              </a:ext>
            </a:extLst>
          </p:cNvPr>
          <p:cNvSpPr txBox="1"/>
          <p:nvPr/>
        </p:nvSpPr>
        <p:spPr>
          <a:xfrm>
            <a:off x="1178560" y="975360"/>
            <a:ext cx="45999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프로젝트 개요 </a:t>
            </a: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A002279C-708A-E544-9045-D63A2EA9B104}"/>
              </a:ext>
            </a:extLst>
          </p:cNvPr>
          <p:cNvSpPr/>
          <p:nvPr/>
        </p:nvSpPr>
        <p:spPr>
          <a:xfrm>
            <a:off x="1178560" y="1630680"/>
            <a:ext cx="4599305" cy="0"/>
          </a:xfrm>
          <a:custGeom>
            <a:avLst/>
            <a:gdLst/>
            <a:ahLst/>
            <a:cxnLst/>
            <a:rect l="l" t="t" r="r" b="b"/>
            <a:pathLst>
              <a:path w="4599305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>
            <a:solidFill>
              <a:schemeClr val="bg2">
                <a:lumMod val="50000"/>
              </a:schemeClr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pic>
        <p:nvPicPr>
          <p:cNvPr id="7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210" y="2957195"/>
            <a:ext cx="5029835" cy="953135"/>
          </a:xfrm>
          <a:prstGeom prst="rect">
            <a:avLst/>
          </a:prstGeom>
          <a:noFill/>
        </p:spPr>
      </p:pic>
      <p:pic>
        <p:nvPicPr>
          <p:cNvPr id="8" name="그림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30" y="2212975"/>
            <a:ext cx="5075555" cy="671195"/>
          </a:xfrm>
          <a:prstGeom prst="rect">
            <a:avLst/>
          </a:prstGeom>
          <a:noFill/>
        </p:spPr>
      </p:pic>
      <p:pic>
        <p:nvPicPr>
          <p:cNvPr id="9" name="그림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214880"/>
            <a:ext cx="5083175" cy="732155"/>
          </a:xfrm>
          <a:prstGeom prst="rect">
            <a:avLst/>
          </a:prstGeom>
          <a:noFill/>
        </p:spPr>
      </p:pic>
      <p:sp>
        <p:nvSpPr>
          <p:cNvPr id="11" name="텍스트 상자 32"/>
          <p:cNvSpPr txBox="1">
            <a:spLocks/>
          </p:cNvSpPr>
          <p:nvPr/>
        </p:nvSpPr>
        <p:spPr>
          <a:xfrm>
            <a:off x="1178560" y="1754505"/>
            <a:ext cx="460057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 필요성 </a:t>
            </a:r>
          </a:p>
        </p:txBody>
      </p:sp>
      <p:pic>
        <p:nvPicPr>
          <p:cNvPr id="12" name="그림 3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984" b="17000"/>
          <a:stretch>
            <a:fillRect/>
          </a:stretch>
        </p:blipFill>
        <p:spPr>
          <a:xfrm>
            <a:off x="997585" y="4566920"/>
            <a:ext cx="5059680" cy="949325"/>
          </a:xfrm>
          <a:prstGeom prst="rect">
            <a:avLst/>
          </a:prstGeom>
          <a:noFill/>
        </p:spPr>
      </p:pic>
      <p:pic>
        <p:nvPicPr>
          <p:cNvPr id="13" name="그림 3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22" b="12812"/>
          <a:stretch>
            <a:fillRect/>
          </a:stretch>
        </p:blipFill>
        <p:spPr>
          <a:xfrm>
            <a:off x="6470650" y="4463415"/>
            <a:ext cx="5083175" cy="1176020"/>
          </a:xfrm>
          <a:prstGeom prst="rect">
            <a:avLst/>
          </a:prstGeom>
          <a:noFill/>
        </p:spPr>
      </p:pic>
      <p:sp>
        <p:nvSpPr>
          <p:cNvPr id="14" name="도형 35"/>
          <p:cNvSpPr>
            <a:spLocks/>
          </p:cNvSpPr>
          <p:nvPr/>
        </p:nvSpPr>
        <p:spPr>
          <a:xfrm>
            <a:off x="5590540" y="4074160"/>
            <a:ext cx="742950" cy="347980"/>
          </a:xfrm>
          <a:prstGeom prst="downArrow">
            <a:avLst>
              <a:gd name="adj1" fmla="val 0"/>
              <a:gd name="adj2" fmla="val 137126"/>
            </a:avLst>
          </a:prstGeom>
          <a:solidFill>
            <a:srgbClr val="5057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8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12192635" cy="6858635"/>
            <a:chOff x="0" y="0"/>
            <a:chExt cx="12192635" cy="685863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10800000">
              <a:off x="0" y="0"/>
              <a:ext cx="12192635" cy="6858635"/>
            </a:xfrm>
            <a:custGeom>
              <a:avLst/>
              <a:gdLst>
                <a:gd name="TX0" fmla="*/ 12192000 w 12192001"/>
                <a:gd name="TY0" fmla="*/ 0 h 2581910"/>
                <a:gd name="TX1" fmla="*/ 0 w 12192001"/>
                <a:gd name="TY1" fmla="*/ 0 h 2581910"/>
                <a:gd name="TX2" fmla="*/ 0 w 12192001"/>
                <a:gd name="TY2" fmla="*/ 2581656 h 2581910"/>
                <a:gd name="TX3" fmla="*/ 12192000 w 12192001"/>
                <a:gd name="TY3" fmla="*/ 2581656 h 2581910"/>
                <a:gd name="TX4" fmla="*/ 12192000 w 12192001"/>
                <a:gd name="TY4" fmla="*/ 0 h 258191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1" h="2581910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4" name="Rect 0"/>
            <p:cNvSpPr>
              <a:spLocks/>
            </p:cNvSpPr>
            <p:nvPr/>
          </p:nvSpPr>
          <p:spPr>
            <a:xfrm>
              <a:off x="367030" y="386715"/>
              <a:ext cx="11385550" cy="613219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>
            <a:off x="1178560" y="975360"/>
            <a:ext cx="45999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프로젝트 개요</a:t>
            </a: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178560" y="1630680"/>
            <a:ext cx="4599940" cy="635"/>
          </a:xfrm>
          <a:custGeom>
            <a:avLst/>
            <a:gdLst>
              <a:gd name="TX0" fmla="*/ 0 w 4599306"/>
              <a:gd name="TY0" fmla="*/ 0 h 1"/>
              <a:gd name="TX1" fmla="*/ 4598924 w 4599306"/>
              <a:gd name="TY1" fmla="*/ 0 h 1"/>
            </a:gdLst>
            <a:ahLst/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4599306" h="1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1178560" y="1786255"/>
            <a:ext cx="459994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사업성 </a:t>
            </a:r>
          </a:p>
        </p:txBody>
      </p:sp>
      <p:pic>
        <p:nvPicPr>
          <p:cNvPr id="8" name="그림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8" b="-2786"/>
          <a:stretch>
            <a:fillRect/>
          </a:stretch>
        </p:blipFill>
        <p:spPr>
          <a:xfrm>
            <a:off x="3935095" y="3785870"/>
            <a:ext cx="5894070" cy="1429385"/>
          </a:xfrm>
          <a:prstGeom prst="rect">
            <a:avLst/>
          </a:prstGeom>
          <a:noFill/>
        </p:spPr>
      </p:pic>
      <p:pic>
        <p:nvPicPr>
          <p:cNvPr id="9" name="그림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1" b="29284"/>
          <a:stretch>
            <a:fillRect/>
          </a:stretch>
        </p:blipFill>
        <p:spPr>
          <a:xfrm>
            <a:off x="1748790" y="2677160"/>
            <a:ext cx="7436485" cy="954405"/>
          </a:xfrm>
          <a:prstGeom prst="rect">
            <a:avLst/>
          </a:prstGeom>
          <a:noFill/>
        </p:spPr>
      </p:pic>
      <p:pic>
        <p:nvPicPr>
          <p:cNvPr id="10" name="그림 3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7" r="-472"/>
          <a:stretch>
            <a:fillRect/>
          </a:stretch>
        </p:blipFill>
        <p:spPr>
          <a:xfrm>
            <a:off x="5141595" y="1872615"/>
            <a:ext cx="5803900" cy="716280"/>
          </a:xfrm>
          <a:prstGeom prst="rect">
            <a:avLst/>
          </a:prstGeom>
          <a:noFill/>
        </p:spPr>
      </p:pic>
      <p:pic>
        <p:nvPicPr>
          <p:cNvPr id="11" name="그림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175" y="5453380"/>
            <a:ext cx="5159375" cy="701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12192635" cy="6858635"/>
            <a:chOff x="0" y="0"/>
            <a:chExt cx="12192635" cy="685863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10800000">
              <a:off x="0" y="0"/>
              <a:ext cx="12192635" cy="6858635"/>
            </a:xfrm>
            <a:custGeom>
              <a:avLst/>
              <a:gdLst>
                <a:gd name="TX0" fmla="*/ 12192000 w 12192001"/>
                <a:gd name="TY0" fmla="*/ 0 h 2581910"/>
                <a:gd name="TX1" fmla="*/ 0 w 12192001"/>
                <a:gd name="TY1" fmla="*/ 0 h 2581910"/>
                <a:gd name="TX2" fmla="*/ 0 w 12192001"/>
                <a:gd name="TY2" fmla="*/ 2581656 h 2581910"/>
                <a:gd name="TX3" fmla="*/ 12192000 w 12192001"/>
                <a:gd name="TY3" fmla="*/ 2581656 h 2581910"/>
                <a:gd name="TX4" fmla="*/ 12192000 w 12192001"/>
                <a:gd name="TY4" fmla="*/ 0 h 258191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1" h="2581910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4" name="Rect 0"/>
            <p:cNvSpPr>
              <a:spLocks/>
            </p:cNvSpPr>
            <p:nvPr/>
          </p:nvSpPr>
          <p:spPr>
            <a:xfrm>
              <a:off x="367030" y="386715"/>
              <a:ext cx="11385550" cy="613219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>
            <a:off x="1178560" y="975360"/>
            <a:ext cx="45999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프로젝트 개요</a:t>
            </a: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178560" y="1630680"/>
            <a:ext cx="4599940" cy="635"/>
          </a:xfrm>
          <a:custGeom>
            <a:avLst/>
            <a:gdLst>
              <a:gd name="TX0" fmla="*/ 0 w 4599306"/>
              <a:gd name="TY0" fmla="*/ 0 h 1"/>
              <a:gd name="TX1" fmla="*/ 4598924 w 4599306"/>
              <a:gd name="TY1" fmla="*/ 0 h 1"/>
            </a:gdLst>
            <a:ahLst/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4599306" h="1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1178560" y="1786255"/>
            <a:ext cx="459994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사업성 </a:t>
            </a:r>
          </a:p>
        </p:txBody>
      </p:sp>
      <p:pic>
        <p:nvPicPr>
          <p:cNvPr id="8" name="그림 1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5" y="3665855"/>
            <a:ext cx="4930775" cy="915035"/>
          </a:xfrm>
          <a:prstGeom prst="rect">
            <a:avLst/>
          </a:prstGeom>
          <a:noFill/>
        </p:spPr>
      </p:pic>
      <p:pic>
        <p:nvPicPr>
          <p:cNvPr id="9" name="그림 1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" y="2486025"/>
            <a:ext cx="5045075" cy="1006475"/>
          </a:xfrm>
          <a:prstGeom prst="rect">
            <a:avLst/>
          </a:prstGeom>
          <a:noFill/>
        </p:spPr>
      </p:pic>
      <p:pic>
        <p:nvPicPr>
          <p:cNvPr id="10" name="그림 1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0" y="4937125"/>
            <a:ext cx="5685155" cy="777875"/>
          </a:xfrm>
          <a:prstGeom prst="rect">
            <a:avLst/>
          </a:prstGeom>
          <a:noFill/>
        </p:spPr>
      </p:pic>
      <p:pic>
        <p:nvPicPr>
          <p:cNvPr id="11" name="그림 1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" t="3523" r="793" b="573"/>
          <a:stretch>
            <a:fillRect/>
          </a:stretch>
        </p:blipFill>
        <p:spPr>
          <a:xfrm>
            <a:off x="6417310" y="1205865"/>
            <a:ext cx="5069840" cy="52025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12192635" cy="6858635"/>
            <a:chOff x="0" y="0"/>
            <a:chExt cx="12192635" cy="685863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10800000">
              <a:off x="0" y="0"/>
              <a:ext cx="12192635" cy="6858635"/>
            </a:xfrm>
            <a:custGeom>
              <a:avLst/>
              <a:gdLst>
                <a:gd name="TX0" fmla="*/ 12192000 w 12192001"/>
                <a:gd name="TY0" fmla="*/ 0 h 2581910"/>
                <a:gd name="TX1" fmla="*/ 0 w 12192001"/>
                <a:gd name="TY1" fmla="*/ 0 h 2581910"/>
                <a:gd name="TX2" fmla="*/ 0 w 12192001"/>
                <a:gd name="TY2" fmla="*/ 2581656 h 2581910"/>
                <a:gd name="TX3" fmla="*/ 12192000 w 12192001"/>
                <a:gd name="TY3" fmla="*/ 2581656 h 2581910"/>
                <a:gd name="TX4" fmla="*/ 12192000 w 12192001"/>
                <a:gd name="TY4" fmla="*/ 0 h 258191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1" h="2581910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4" name="Rect 0"/>
            <p:cNvSpPr>
              <a:spLocks/>
            </p:cNvSpPr>
            <p:nvPr/>
          </p:nvSpPr>
          <p:spPr>
            <a:xfrm>
              <a:off x="367030" y="386715"/>
              <a:ext cx="11385550" cy="613219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>
            <a:off x="1178560" y="975360"/>
            <a:ext cx="45999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프로젝트 개요</a:t>
            </a: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178560" y="1630680"/>
            <a:ext cx="4599940" cy="635"/>
          </a:xfrm>
          <a:custGeom>
            <a:avLst/>
            <a:gdLst>
              <a:gd name="TX0" fmla="*/ 0 w 4599306"/>
              <a:gd name="TY0" fmla="*/ 0 h 1"/>
              <a:gd name="TX1" fmla="*/ 4598924 w 4599306"/>
              <a:gd name="TY1" fmla="*/ 0 h 1"/>
            </a:gdLst>
            <a:ahLst/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4599306" h="1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1178560" y="1786255"/>
            <a:ext cx="459994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구현 내용 </a:t>
            </a:r>
          </a:p>
        </p:txBody>
      </p:sp>
      <p:sp>
        <p:nvSpPr>
          <p:cNvPr id="8" name="텍스트 상자 55"/>
          <p:cNvSpPr txBox="1">
            <a:spLocks/>
          </p:cNvSpPr>
          <p:nvPr/>
        </p:nvSpPr>
        <p:spPr>
          <a:xfrm>
            <a:off x="1709420" y="3402330"/>
            <a:ext cx="8794115" cy="76898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200" dirty="0" err="1">
                <a:latin typeface="Pretendard" charset="0"/>
                <a:ea typeface="Pretendard" charset="0"/>
              </a:rPr>
              <a:t>무분별한</a:t>
            </a:r>
            <a:r>
              <a:rPr sz="2200" dirty="0">
                <a:latin typeface="Pretendard" charset="0"/>
                <a:ea typeface="Pretendard" charset="0"/>
              </a:rPr>
              <a:t> </a:t>
            </a:r>
            <a:r>
              <a:rPr sz="2200" dirty="0" err="1">
                <a:latin typeface="Pretendard" charset="0"/>
                <a:ea typeface="Pretendard" charset="0"/>
              </a:rPr>
              <a:t>욕설</a:t>
            </a:r>
            <a:r>
              <a:rPr sz="2200" dirty="0">
                <a:latin typeface="Pretendard" charset="0"/>
                <a:ea typeface="Pretendard" charset="0"/>
              </a:rPr>
              <a:t>, </a:t>
            </a:r>
            <a:r>
              <a:rPr sz="2200" dirty="0" err="1">
                <a:latin typeface="Pretendard" charset="0"/>
                <a:ea typeface="Pretendard" charset="0"/>
              </a:rPr>
              <a:t>악성</a:t>
            </a:r>
            <a:r>
              <a:rPr sz="2200" dirty="0">
                <a:latin typeface="Pretendard" charset="0"/>
                <a:ea typeface="Pretendard" charset="0"/>
              </a:rPr>
              <a:t> </a:t>
            </a:r>
            <a:r>
              <a:rPr sz="2200" dirty="0" err="1">
                <a:latin typeface="Pretendard" charset="0"/>
                <a:ea typeface="Pretendard" charset="0"/>
              </a:rPr>
              <a:t>댓글로</a:t>
            </a:r>
            <a:r>
              <a:rPr sz="2200" dirty="0">
                <a:latin typeface="Pretendard" charset="0"/>
                <a:ea typeface="Pretendard" charset="0"/>
              </a:rPr>
              <a:t> </a:t>
            </a:r>
            <a:r>
              <a:rPr sz="2200" dirty="0" err="1">
                <a:latin typeface="Pretendard" charset="0"/>
                <a:ea typeface="Pretendard" charset="0"/>
              </a:rPr>
              <a:t>인한</a:t>
            </a:r>
            <a:r>
              <a:rPr sz="2200" dirty="0">
                <a:latin typeface="Pretendard" charset="0"/>
                <a:ea typeface="Pretendard" charset="0"/>
              </a:rPr>
              <a:t> 2차 </a:t>
            </a:r>
            <a:r>
              <a:rPr sz="2200" dirty="0" err="1">
                <a:latin typeface="Pretendard" charset="0"/>
                <a:ea typeface="Pretendard" charset="0"/>
              </a:rPr>
              <a:t>가해에</a:t>
            </a:r>
            <a:r>
              <a:rPr sz="2200" dirty="0">
                <a:latin typeface="Pretendard" charset="0"/>
                <a:ea typeface="Pretendard" charset="0"/>
              </a:rPr>
              <a:t> </a:t>
            </a:r>
            <a:r>
              <a:rPr sz="2200" dirty="0" err="1">
                <a:latin typeface="Pretendard" charset="0"/>
                <a:ea typeface="Pretendard" charset="0"/>
              </a:rPr>
              <a:t>대하여</a:t>
            </a:r>
            <a:endParaRPr lang="ko-KR" altLang="en-US" sz="2200" dirty="0">
              <a:latin typeface="Pretendard" charset="0"/>
              <a:ea typeface="Pretendard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2200" dirty="0" err="1">
                <a:latin typeface="Pretendard" charset="0"/>
                <a:ea typeface="Pretendard" charset="0"/>
              </a:rPr>
              <a:t>표현을</a:t>
            </a:r>
            <a:r>
              <a:rPr sz="2200" dirty="0">
                <a:latin typeface="Pretendard" charset="0"/>
                <a:ea typeface="Pretendard" charset="0"/>
              </a:rPr>
              <a:t> </a:t>
            </a:r>
            <a:r>
              <a:rPr sz="2200" dirty="0" err="1">
                <a:latin typeface="Pretendard" charset="0"/>
                <a:ea typeface="Pretendard" charset="0"/>
              </a:rPr>
              <a:t>해치치</a:t>
            </a:r>
            <a:r>
              <a:rPr sz="2200" dirty="0">
                <a:latin typeface="Pretendard" charset="0"/>
                <a:ea typeface="Pretendard" charset="0"/>
              </a:rPr>
              <a:t> </a:t>
            </a:r>
            <a:r>
              <a:rPr sz="2200" dirty="0" err="1">
                <a:latin typeface="Pretendard" charset="0"/>
                <a:ea typeface="Pretendard" charset="0"/>
              </a:rPr>
              <a:t>않는</a:t>
            </a:r>
            <a:r>
              <a:rPr sz="2200" dirty="0">
                <a:latin typeface="Pretendard" charset="0"/>
                <a:ea typeface="Pretendard" charset="0"/>
              </a:rPr>
              <a:t> </a:t>
            </a:r>
            <a:r>
              <a:rPr sz="2200" dirty="0" err="1">
                <a:latin typeface="Pretendard" charset="0"/>
                <a:ea typeface="Pretendard" charset="0"/>
              </a:rPr>
              <a:t>선에서의</a:t>
            </a:r>
            <a:r>
              <a:rPr sz="2200" dirty="0">
                <a:latin typeface="Pretendard" charset="0"/>
                <a:ea typeface="Pretendard" charset="0"/>
              </a:rPr>
              <a:t> </a:t>
            </a:r>
            <a:r>
              <a:rPr sz="2200" dirty="0" err="1">
                <a:latin typeface="Pretendard" charset="0"/>
                <a:ea typeface="Pretendard" charset="0"/>
              </a:rPr>
              <a:t>필터링과</a:t>
            </a:r>
            <a:r>
              <a:rPr sz="2200" dirty="0">
                <a:latin typeface="Pretendard" charset="0"/>
                <a:ea typeface="Pretendard" charset="0"/>
              </a:rPr>
              <a:t> </a:t>
            </a:r>
            <a:r>
              <a:rPr sz="2200" dirty="0" err="1">
                <a:latin typeface="Pretendard" charset="0"/>
                <a:ea typeface="Pretendard" charset="0"/>
              </a:rPr>
              <a:t>번역을</a:t>
            </a:r>
            <a:r>
              <a:rPr sz="2200" dirty="0">
                <a:latin typeface="Pretendard" charset="0"/>
                <a:ea typeface="Pretendard" charset="0"/>
              </a:rPr>
              <a:t> </a:t>
            </a:r>
            <a:r>
              <a:rPr sz="2200" dirty="0" err="1">
                <a:latin typeface="Pretendard" charset="0"/>
                <a:ea typeface="Pretendard" charset="0"/>
              </a:rPr>
              <a:t>하는</a:t>
            </a:r>
            <a:r>
              <a:rPr sz="2200" dirty="0">
                <a:latin typeface="Pretendard" charset="0"/>
                <a:ea typeface="Pretendard" charset="0"/>
              </a:rPr>
              <a:t> </a:t>
            </a:r>
            <a:r>
              <a:rPr sz="2200" dirty="0" err="1">
                <a:latin typeface="Pretendard" charset="0"/>
                <a:ea typeface="Pretendard" charset="0"/>
              </a:rPr>
              <a:t>시스템을</a:t>
            </a:r>
            <a:r>
              <a:rPr sz="2200" dirty="0">
                <a:latin typeface="Pretendard" charset="0"/>
                <a:ea typeface="Pretendard" charset="0"/>
              </a:rPr>
              <a:t> </a:t>
            </a:r>
            <a:r>
              <a:rPr sz="2200" dirty="0" err="1">
                <a:latin typeface="Pretendard" charset="0"/>
                <a:ea typeface="Pretendard" charset="0"/>
              </a:rPr>
              <a:t>만들자</a:t>
            </a:r>
            <a:endParaRPr lang="ko-KR" altLang="en-US" sz="2200" dirty="0">
              <a:latin typeface="Pretendard" charset="0"/>
              <a:ea typeface="Pretendard" charset="0"/>
            </a:endParaRPr>
          </a:p>
        </p:txBody>
      </p:sp>
      <p:sp>
        <p:nvSpPr>
          <p:cNvPr id="9" name="도형 56"/>
          <p:cNvSpPr>
            <a:spLocks/>
          </p:cNvSpPr>
          <p:nvPr/>
        </p:nvSpPr>
        <p:spPr>
          <a:xfrm>
            <a:off x="1163320" y="2244090"/>
            <a:ext cx="9883140" cy="3079115"/>
          </a:xfrm>
          <a:prstGeom prst="bracketPair">
            <a:avLst>
              <a:gd name="adj" fmla="val 12319"/>
            </a:avLst>
          </a:prstGeom>
          <a:ln w="6350" cap="flat" cmpd="sng">
            <a:solidFill>
              <a:srgbClr val="50578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9525" y="0"/>
            <a:ext cx="12192635" cy="6858635"/>
            <a:chOff x="9525" y="0"/>
            <a:chExt cx="12192635" cy="685863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10800000">
              <a:off x="9525" y="0"/>
              <a:ext cx="12192635" cy="6858635"/>
            </a:xfrm>
            <a:custGeom>
              <a:avLst/>
              <a:gdLst>
                <a:gd name="TX0" fmla="*/ 12192000 w 12192001"/>
                <a:gd name="TY0" fmla="*/ 0 h 2581910"/>
                <a:gd name="TX1" fmla="*/ 0 w 12192001"/>
                <a:gd name="TY1" fmla="*/ 0 h 2581910"/>
                <a:gd name="TX2" fmla="*/ 0 w 12192001"/>
                <a:gd name="TY2" fmla="*/ 2581656 h 2581910"/>
                <a:gd name="TX3" fmla="*/ 12192000 w 12192001"/>
                <a:gd name="TY3" fmla="*/ 2581656 h 2581910"/>
                <a:gd name="TX4" fmla="*/ 12192000 w 12192001"/>
                <a:gd name="TY4" fmla="*/ 0 h 258191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1" h="2581910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4" name="Rect 0"/>
            <p:cNvSpPr>
              <a:spLocks/>
            </p:cNvSpPr>
            <p:nvPr/>
          </p:nvSpPr>
          <p:spPr>
            <a:xfrm>
              <a:off x="376555" y="386715"/>
              <a:ext cx="11385550" cy="613219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>
            <a:off x="1178560" y="975360"/>
            <a:ext cx="45999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프로젝트 개요</a:t>
            </a: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178560" y="1630680"/>
            <a:ext cx="4599940" cy="635"/>
          </a:xfrm>
          <a:custGeom>
            <a:avLst/>
            <a:gdLst>
              <a:gd name="TX0" fmla="*/ 0 w 4599306"/>
              <a:gd name="TY0" fmla="*/ 0 h 1"/>
              <a:gd name="TX1" fmla="*/ 4598924 w 4599306"/>
              <a:gd name="TY1" fmla="*/ 0 h 1"/>
            </a:gdLst>
            <a:ahLst/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4599306" h="1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1178560" y="1786255"/>
            <a:ext cx="459994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활용 라이브러리 및  프레임워크 </a:t>
            </a:r>
          </a:p>
        </p:txBody>
      </p:sp>
      <p:sp>
        <p:nvSpPr>
          <p:cNvPr id="8" name="텍스트 상자 42"/>
          <p:cNvSpPr txBox="1">
            <a:spLocks/>
          </p:cNvSpPr>
          <p:nvPr/>
        </p:nvSpPr>
        <p:spPr>
          <a:xfrm>
            <a:off x="3056255" y="4143375"/>
            <a:ext cx="1651000" cy="4616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400">
                <a:latin typeface="Pretendard" charset="0"/>
                <a:ea typeface="Pretendard" charset="0"/>
              </a:rPr>
              <a:t>Colab plus</a:t>
            </a:r>
            <a:endParaRPr lang="ko-KR" altLang="en-US" sz="2400">
              <a:latin typeface="Pretendard" charset="0"/>
              <a:ea typeface="Pretendard" charset="0"/>
            </a:endParaRPr>
          </a:p>
        </p:txBody>
      </p:sp>
      <p:sp>
        <p:nvSpPr>
          <p:cNvPr id="9" name="도형 43"/>
          <p:cNvSpPr>
            <a:spLocks/>
          </p:cNvSpPr>
          <p:nvPr/>
        </p:nvSpPr>
        <p:spPr>
          <a:xfrm>
            <a:off x="1163320" y="2312670"/>
            <a:ext cx="9883140" cy="3079115"/>
          </a:xfrm>
          <a:prstGeom prst="bracketPair">
            <a:avLst>
              <a:gd name="adj" fmla="val 12319"/>
            </a:avLst>
          </a:prstGeom>
          <a:ln w="6350" cap="flat" cmpd="sng">
            <a:solidFill>
              <a:srgbClr val="50578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pic>
        <p:nvPicPr>
          <p:cNvPr id="10" name="그림 4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1" t="20703" r="781" b="22656"/>
          <a:stretch>
            <a:fillRect/>
          </a:stretch>
        </p:blipFill>
        <p:spPr>
          <a:xfrm>
            <a:off x="2676525" y="2678430"/>
            <a:ext cx="2401570" cy="1382395"/>
          </a:xfrm>
          <a:prstGeom prst="rect">
            <a:avLst/>
          </a:prstGeom>
          <a:noFill/>
        </p:spPr>
      </p:pic>
      <p:grpSp>
        <p:nvGrpSpPr>
          <p:cNvPr id="20" name="그룹 47"/>
          <p:cNvGrpSpPr/>
          <p:nvPr/>
        </p:nvGrpSpPr>
        <p:grpSpPr>
          <a:xfrm>
            <a:off x="5855970" y="3541395"/>
            <a:ext cx="2409825" cy="835025"/>
            <a:chOff x="5855970" y="3541395"/>
            <a:chExt cx="2409825" cy="835025"/>
          </a:xfrm>
        </p:grpSpPr>
        <p:sp>
          <p:nvSpPr>
            <p:cNvPr id="21" name="텍스트 상자 45"/>
            <p:cNvSpPr txBox="1">
              <a:spLocks/>
            </p:cNvSpPr>
            <p:nvPr/>
          </p:nvSpPr>
          <p:spPr>
            <a:xfrm>
              <a:off x="6453505" y="3915410"/>
              <a:ext cx="1189355" cy="4610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400">
                  <a:latin typeface="Pretendard" charset="0"/>
                  <a:ea typeface="Pretendard" charset="0"/>
                </a:rPr>
                <a:t>wandb</a:t>
              </a:r>
              <a:endParaRPr lang="ko-KR" altLang="en-US" sz="2400">
                <a:latin typeface="Pretendard" charset="0"/>
                <a:ea typeface="Pretendard" charset="0"/>
              </a:endParaRPr>
            </a:p>
          </p:txBody>
        </p:sp>
        <p:pic>
          <p:nvPicPr>
            <p:cNvPr id="22" name="그림 46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55970" y="3541395"/>
              <a:ext cx="2409825" cy="390525"/>
            </a:xfrm>
            <a:prstGeom prst="rect">
              <a:avLst/>
            </a:prstGeom>
            <a:noFill/>
          </p:spPr>
        </p:pic>
      </p:grpSp>
      <p:grpSp>
        <p:nvGrpSpPr>
          <p:cNvPr id="23" name="그룹 50"/>
          <p:cNvGrpSpPr/>
          <p:nvPr/>
        </p:nvGrpSpPr>
        <p:grpSpPr>
          <a:xfrm>
            <a:off x="6395085" y="2251710"/>
            <a:ext cx="1311910" cy="929640"/>
            <a:chOff x="6395085" y="2251710"/>
            <a:chExt cx="1311910" cy="929640"/>
          </a:xfrm>
        </p:grpSpPr>
        <p:sp>
          <p:nvSpPr>
            <p:cNvPr id="24" name="텍스트 상자 48"/>
            <p:cNvSpPr txBox="1">
              <a:spLocks/>
            </p:cNvSpPr>
            <p:nvPr/>
          </p:nvSpPr>
          <p:spPr>
            <a:xfrm>
              <a:off x="6428740" y="2719705"/>
              <a:ext cx="1245235" cy="462280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400">
                  <a:latin typeface="Pretendard" charset="0"/>
                  <a:ea typeface="Pretendard" charset="0"/>
                </a:rPr>
                <a:t>PyTorch</a:t>
              </a:r>
              <a:endParaRPr lang="ko-KR" altLang="en-US" sz="2400">
                <a:latin typeface="Pretendard" charset="0"/>
                <a:ea typeface="Pretendard" charset="0"/>
              </a:endParaRPr>
            </a:p>
          </p:txBody>
        </p:sp>
        <p:pic>
          <p:nvPicPr>
            <p:cNvPr id="25" name="그림 49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95085" y="2251710"/>
              <a:ext cx="1312545" cy="474345"/>
            </a:xfrm>
            <a:prstGeom prst="rect">
              <a:avLst/>
            </a:prstGeom>
            <a:noFill/>
          </p:spPr>
        </p:pic>
      </p:grpSp>
      <p:grpSp>
        <p:nvGrpSpPr>
          <p:cNvPr id="26" name="그룹 53"/>
          <p:cNvGrpSpPr/>
          <p:nvPr/>
        </p:nvGrpSpPr>
        <p:grpSpPr>
          <a:xfrm>
            <a:off x="8425180" y="2245360"/>
            <a:ext cx="2156460" cy="888365"/>
            <a:chOff x="8425180" y="2245360"/>
            <a:chExt cx="2156460" cy="888365"/>
          </a:xfrm>
        </p:grpSpPr>
        <p:pic>
          <p:nvPicPr>
            <p:cNvPr id="27" name="그림 51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99500" y="2245360"/>
              <a:ext cx="1601470" cy="420370"/>
            </a:xfrm>
            <a:prstGeom prst="rect">
              <a:avLst/>
            </a:prstGeom>
            <a:noFill/>
          </p:spPr>
        </p:pic>
        <p:sp>
          <p:nvSpPr>
            <p:cNvPr id="28" name="텍스트 상자 52"/>
            <p:cNvSpPr txBox="1">
              <a:spLocks/>
            </p:cNvSpPr>
            <p:nvPr/>
          </p:nvSpPr>
          <p:spPr>
            <a:xfrm>
              <a:off x="8425180" y="2672080"/>
              <a:ext cx="2156460" cy="46164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400">
                  <a:latin typeface="Pretendard" charset="0"/>
                  <a:ea typeface="Pretendard" charset="0"/>
                </a:rPr>
                <a:t>Hugging Face</a:t>
              </a:r>
              <a:endParaRPr lang="ko-KR" altLang="en-US" sz="2400">
                <a:latin typeface="Pretendard" charset="0"/>
                <a:ea typeface="Pretendard" charset="0"/>
              </a:endParaRPr>
            </a:p>
          </p:txBody>
        </p:sp>
      </p:grpSp>
      <p:grpSp>
        <p:nvGrpSpPr>
          <p:cNvPr id="31" name="그룹 185"/>
          <p:cNvGrpSpPr/>
          <p:nvPr/>
        </p:nvGrpSpPr>
        <p:grpSpPr>
          <a:xfrm>
            <a:off x="8863330" y="3533140"/>
            <a:ext cx="1427480" cy="843280"/>
            <a:chOff x="8863330" y="3533140"/>
            <a:chExt cx="1427480" cy="843280"/>
          </a:xfrm>
        </p:grpSpPr>
        <p:pic>
          <p:nvPicPr>
            <p:cNvPr id="29" name="그림 18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7020" y="3533140"/>
              <a:ext cx="694055" cy="534035"/>
            </a:xfrm>
            <a:prstGeom prst="rect">
              <a:avLst/>
            </a:prstGeom>
            <a:noFill/>
          </p:spPr>
        </p:pic>
        <p:sp>
          <p:nvSpPr>
            <p:cNvPr id="30" name="텍스트 상자 184"/>
            <p:cNvSpPr txBox="1">
              <a:spLocks/>
            </p:cNvSpPr>
            <p:nvPr/>
          </p:nvSpPr>
          <p:spPr>
            <a:xfrm>
              <a:off x="8863330" y="3915410"/>
              <a:ext cx="1427480" cy="4610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r>
                <a:rPr sz="2400">
                  <a:latin typeface="Pretendard" charset="0"/>
                  <a:ea typeface="Pretendard" charset="0"/>
                </a:rPr>
                <a:t>streamlit</a:t>
              </a:r>
              <a:endParaRPr lang="ko-KR" altLang="en-US" sz="2400">
                <a:latin typeface="Pretendard" charset="0"/>
                <a:ea typeface="Pretendard" charset="0"/>
              </a:endParaRPr>
            </a:p>
          </p:txBody>
        </p:sp>
      </p:grpSp>
      <p:pic>
        <p:nvPicPr>
          <p:cNvPr id="32" name="그림 22" descr="C:/Users/이성미/AppData/Roaming/PolarisOffice/ETemp/7980_20899320/fImage936606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8" t="8972" r="16406" b="10278"/>
          <a:stretch>
            <a:fillRect/>
          </a:stretch>
        </p:blipFill>
        <p:spPr>
          <a:xfrm>
            <a:off x="6773545" y="4290060"/>
            <a:ext cx="626745" cy="589280"/>
          </a:xfrm>
          <a:prstGeom prst="ellipse">
            <a:avLst/>
          </a:prstGeom>
          <a:noFill/>
          <a:ln w="0" cap="flat" cmpd="sng">
            <a:prstDash/>
          </a:ln>
        </p:spPr>
      </p:pic>
      <p:sp>
        <p:nvSpPr>
          <p:cNvPr id="33" name="텍스트 상자 20"/>
          <p:cNvSpPr txBox="1">
            <a:spLocks/>
          </p:cNvSpPr>
          <p:nvPr/>
        </p:nvSpPr>
        <p:spPr>
          <a:xfrm>
            <a:off x="6373495" y="4884420"/>
            <a:ext cx="142811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2400">
                <a:latin typeface="Pretendard" charset="0"/>
                <a:ea typeface="Pretendard" charset="0"/>
              </a:rPr>
              <a:t>GitHub</a:t>
            </a:r>
            <a:endParaRPr lang="ko-KR" altLang="en-US" sz="2400">
              <a:latin typeface="Pretendard" charset="0"/>
              <a:ea typeface="Pretendard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11430" y="0"/>
            <a:ext cx="12192635" cy="6858635"/>
            <a:chOff x="11430" y="0"/>
            <a:chExt cx="12192635" cy="685863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10800000">
              <a:off x="11430" y="0"/>
              <a:ext cx="12192635" cy="6858635"/>
            </a:xfrm>
            <a:custGeom>
              <a:avLst/>
              <a:gdLst>
                <a:gd name="TX0" fmla="*/ 12192000 w 12192001"/>
                <a:gd name="TY0" fmla="*/ 0 h 2581910"/>
                <a:gd name="TX1" fmla="*/ 0 w 12192001"/>
                <a:gd name="TY1" fmla="*/ 0 h 2581910"/>
                <a:gd name="TX2" fmla="*/ 0 w 12192001"/>
                <a:gd name="TY2" fmla="*/ 2581656 h 2581910"/>
                <a:gd name="TX3" fmla="*/ 12192000 w 12192001"/>
                <a:gd name="TY3" fmla="*/ 2581656 h 2581910"/>
                <a:gd name="TX4" fmla="*/ 12192000 w 12192001"/>
                <a:gd name="TY4" fmla="*/ 0 h 258191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2192001" h="2581910">
                  <a:moveTo>
                    <a:pt x="12192000" y="0"/>
                  </a:moveTo>
                  <a:lnTo>
                    <a:pt x="0" y="0"/>
                  </a:lnTo>
                  <a:lnTo>
                    <a:pt x="0" y="2581656"/>
                  </a:lnTo>
                  <a:lnTo>
                    <a:pt x="12192000" y="258165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05786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/>
            </a:p>
          </p:txBody>
        </p:sp>
        <p:sp>
          <p:nvSpPr>
            <p:cNvPr id="4" name="Rect 0"/>
            <p:cNvSpPr>
              <a:spLocks/>
            </p:cNvSpPr>
            <p:nvPr/>
          </p:nvSpPr>
          <p:spPr>
            <a:xfrm>
              <a:off x="378460" y="386715"/>
              <a:ext cx="11385550" cy="613219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>
            <a:off x="1178560" y="975360"/>
            <a:ext cx="459994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프로젝트 개요</a:t>
            </a: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1178560" y="1630680"/>
            <a:ext cx="4599940" cy="635"/>
          </a:xfrm>
          <a:custGeom>
            <a:avLst/>
            <a:gdLst>
              <a:gd name="TX0" fmla="*/ 0 w 4599306"/>
              <a:gd name="TY0" fmla="*/ 0 h 1"/>
              <a:gd name="TX1" fmla="*/ 4598924 w 4599306"/>
              <a:gd name="TY1" fmla="*/ 0 h 1"/>
            </a:gdLst>
            <a:ahLst/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4599306" h="1">
                <a:moveTo>
                  <a:pt x="0" y="0"/>
                </a:moveTo>
                <a:lnTo>
                  <a:pt x="4598924" y="0"/>
                </a:lnTo>
              </a:path>
            </a:pathLst>
          </a:custGeom>
          <a:ln w="38100" cap="flat" cmpd="sng">
            <a:solidFill>
              <a:schemeClr val="bg2">
                <a:lumMod val="50000"/>
                <a:alpha val="100000"/>
              </a:scheme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1178560" y="1728470"/>
            <a:ext cx="459994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진행 프로세스</a:t>
            </a:r>
          </a:p>
        </p:txBody>
      </p:sp>
      <p:cxnSp>
        <p:nvCxnSpPr>
          <p:cNvPr id="8" name="도형 101"/>
          <p:cNvCxnSpPr>
            <a:stCxn id="9" idx="2"/>
            <a:endCxn id="15" idx="6"/>
          </p:cNvCxnSpPr>
          <p:nvPr/>
        </p:nvCxnSpPr>
        <p:spPr>
          <a:xfrm flipV="1">
            <a:off x="515620" y="3436620"/>
            <a:ext cx="11116310" cy="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102"/>
          <p:cNvSpPr>
            <a:spLocks/>
          </p:cNvSpPr>
          <p:nvPr/>
        </p:nvSpPr>
        <p:spPr>
          <a:xfrm>
            <a:off x="515620" y="2363470"/>
            <a:ext cx="1979930" cy="2156460"/>
          </a:xfrm>
          <a:prstGeom prst="ellipse">
            <a:avLst/>
          </a:prstGeom>
          <a:solidFill>
            <a:srgbClr val="505786"/>
          </a:solidFill>
          <a:ln w="0">
            <a:noFill/>
            <a:prstDash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0" name="도형 103"/>
          <p:cNvSpPr>
            <a:spLocks/>
          </p:cNvSpPr>
          <p:nvPr/>
        </p:nvSpPr>
        <p:spPr>
          <a:xfrm>
            <a:off x="6504940" y="2363470"/>
            <a:ext cx="1979930" cy="2156460"/>
          </a:xfrm>
          <a:prstGeom prst="ellipse">
            <a:avLst/>
          </a:prstGeom>
          <a:solidFill>
            <a:srgbClr val="505786"/>
          </a:solidFill>
          <a:ln w="0">
            <a:noFill/>
            <a:prstDash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1" name="도형 104"/>
          <p:cNvSpPr>
            <a:spLocks/>
          </p:cNvSpPr>
          <p:nvPr/>
        </p:nvSpPr>
        <p:spPr>
          <a:xfrm>
            <a:off x="3295015" y="2363470"/>
            <a:ext cx="1979930" cy="2156460"/>
          </a:xfrm>
          <a:prstGeom prst="ellipse">
            <a:avLst/>
          </a:prstGeom>
          <a:solidFill>
            <a:srgbClr val="505786"/>
          </a:solidFill>
          <a:ln w="0">
            <a:noFill/>
            <a:prstDash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2" name="텍스트 상자 105"/>
          <p:cNvSpPr txBox="1">
            <a:spLocks/>
          </p:cNvSpPr>
          <p:nvPr/>
        </p:nvSpPr>
        <p:spPr>
          <a:xfrm>
            <a:off x="905510" y="2889250"/>
            <a:ext cx="1164590" cy="9531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800" b="1">
                <a:solidFill>
                  <a:schemeClr val="bg1"/>
                </a:solidFill>
                <a:latin typeface="Pretendard" charset="0"/>
                <a:ea typeface="Pretendard" charset="0"/>
              </a:rPr>
              <a:t>모델설정</a:t>
            </a:r>
            <a:endParaRPr lang="ko-KR" altLang="en-US" sz="2800" b="1">
              <a:solidFill>
                <a:schemeClr val="bg1"/>
              </a:solidFill>
              <a:latin typeface="Pretendard" charset="0"/>
              <a:ea typeface="Pretendard" charset="0"/>
            </a:endParaRPr>
          </a:p>
        </p:txBody>
      </p:sp>
      <p:sp>
        <p:nvSpPr>
          <p:cNvPr id="13" name="텍스트 상자 106"/>
          <p:cNvSpPr txBox="1">
            <a:spLocks/>
          </p:cNvSpPr>
          <p:nvPr/>
        </p:nvSpPr>
        <p:spPr>
          <a:xfrm>
            <a:off x="3721100" y="2889250"/>
            <a:ext cx="1164590" cy="9531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800" b="1">
                <a:solidFill>
                  <a:schemeClr val="bg1"/>
                </a:solidFill>
                <a:latin typeface="Pretendard" charset="0"/>
                <a:ea typeface="Pretendard" charset="0"/>
              </a:rPr>
              <a:t>성능구현</a:t>
            </a:r>
            <a:endParaRPr lang="ko-KR" altLang="en-US" sz="2800" b="1">
              <a:solidFill>
                <a:schemeClr val="bg1"/>
              </a:solidFill>
              <a:latin typeface="Pretendard" charset="0"/>
              <a:ea typeface="Pretendard" charset="0"/>
            </a:endParaRPr>
          </a:p>
        </p:txBody>
      </p:sp>
      <p:sp>
        <p:nvSpPr>
          <p:cNvPr id="14" name="텍스트 상자 107"/>
          <p:cNvSpPr txBox="1">
            <a:spLocks/>
          </p:cNvSpPr>
          <p:nvPr/>
        </p:nvSpPr>
        <p:spPr>
          <a:xfrm>
            <a:off x="6771640" y="3150235"/>
            <a:ext cx="1471930" cy="5226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800" b="1">
                <a:solidFill>
                  <a:schemeClr val="bg1"/>
                </a:solidFill>
                <a:latin typeface="Pretendard" charset="0"/>
                <a:ea typeface="Pretendard" charset="0"/>
              </a:rPr>
              <a:t>피드백</a:t>
            </a:r>
            <a:endParaRPr lang="ko-KR" altLang="en-US" sz="2800" b="1">
              <a:solidFill>
                <a:schemeClr val="bg1"/>
              </a:solidFill>
              <a:latin typeface="Pretendard" charset="0"/>
              <a:ea typeface="Pretendard" charset="0"/>
            </a:endParaRPr>
          </a:p>
        </p:txBody>
      </p:sp>
      <p:sp>
        <p:nvSpPr>
          <p:cNvPr id="15" name="도형 108"/>
          <p:cNvSpPr>
            <a:spLocks/>
          </p:cNvSpPr>
          <p:nvPr/>
        </p:nvSpPr>
        <p:spPr>
          <a:xfrm>
            <a:off x="9652000" y="2359025"/>
            <a:ext cx="1979930" cy="2156460"/>
          </a:xfrm>
          <a:prstGeom prst="ellipse">
            <a:avLst/>
          </a:prstGeom>
          <a:solidFill>
            <a:srgbClr val="505786"/>
          </a:solidFill>
          <a:ln w="0">
            <a:noFill/>
            <a:prstDash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6" name="텍스트 상자 109"/>
          <p:cNvSpPr txBox="1">
            <a:spLocks/>
          </p:cNvSpPr>
          <p:nvPr/>
        </p:nvSpPr>
        <p:spPr>
          <a:xfrm>
            <a:off x="9861550" y="2872740"/>
            <a:ext cx="1543050" cy="9531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2800" b="1">
                <a:solidFill>
                  <a:schemeClr val="bg1"/>
                </a:solidFill>
                <a:latin typeface="Pretendard" charset="0"/>
                <a:ea typeface="Pretendard" charset="0"/>
              </a:rPr>
              <a:t>프로토타입</a:t>
            </a:r>
            <a:endParaRPr lang="ko-KR" altLang="en-US" sz="2800" b="1">
              <a:solidFill>
                <a:schemeClr val="bg1"/>
              </a:solidFill>
              <a:latin typeface="Pretendard" charset="0"/>
              <a:ea typeface="Pretendard" charset="0"/>
            </a:endParaRPr>
          </a:p>
        </p:txBody>
      </p:sp>
      <p:sp>
        <p:nvSpPr>
          <p:cNvPr id="17" name="도형 110"/>
          <p:cNvSpPr>
            <a:spLocks/>
          </p:cNvSpPr>
          <p:nvPr/>
        </p:nvSpPr>
        <p:spPr>
          <a:xfrm>
            <a:off x="5006975" y="1836420"/>
            <a:ext cx="1962785" cy="153543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151167"/>
              <a:gd name="adj5" fmla="val 12500"/>
            </a:avLst>
          </a:prstGeom>
          <a:solidFill>
            <a:srgbClr val="505786"/>
          </a:solidFill>
          <a:ln w="12700" cap="flat" cmpd="sng">
            <a:solidFill>
              <a:srgbClr val="16364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22"/>
          <p:cNvSpPr>
            <a:spLocks/>
          </p:cNvSpPr>
          <p:nvPr/>
        </p:nvSpPr>
        <p:spPr>
          <a:xfrm rot="10800000">
            <a:off x="5002530" y="3531235"/>
            <a:ext cx="1962785" cy="153543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945891"/>
              <a:gd name="adj5" fmla="val 12500"/>
            </a:avLst>
          </a:prstGeom>
          <a:solidFill>
            <a:srgbClr val="505786"/>
          </a:solidFill>
          <a:ln w="12700" cap="flat" cmpd="sng">
            <a:solidFill>
              <a:srgbClr val="16364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4149</TotalTime>
  <Pages>28</Pages>
  <Words>714</Words>
  <Characters>0</Characters>
  <Application>Microsoft Office PowerPoint</Application>
  <DocSecurity>0</DocSecurity>
  <PresentationFormat>와이드스크린</PresentationFormat>
  <Lines>0</Lines>
  <Paragraphs>205</Paragraphs>
  <Slides>28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HeadingPairs>
  <TitlesOfParts>
    <vt:vector size="42" baseType="lpstr">
      <vt:lpstr>Pretendard</vt:lpstr>
      <vt:lpstr>굴림</vt:lpstr>
      <vt:lpstr>나눔스퀘어 Bold</vt:lpstr>
      <vt:lpstr>나눔스퀘어 Light</vt:lpstr>
      <vt:lpstr>돋움</vt:lpstr>
      <vt:lpstr>맑은 고딕</vt:lpstr>
      <vt:lpstr>Arial</vt:lpstr>
      <vt:lpstr>Calibri</vt:lpstr>
      <vt:lpstr>Calibri Light</vt:lpstr>
      <vt:lpstr>segoe ui</vt:lpstr>
      <vt:lpstr>Wingdings</vt:lpstr>
      <vt:lpstr>Office 테마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relish333ever@gmail.com</dc:creator>
  <cp:lastModifiedBy>Chang</cp:lastModifiedBy>
  <cp:revision>5</cp:revision>
  <dcterms:modified xsi:type="dcterms:W3CDTF">2023-04-28T03:14:23Z</dcterms:modified>
  <cp:version>9.104.146.48620</cp:version>
</cp:coreProperties>
</file>