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Proxima Nova" charset="1" panose="02000506030000020004"/>
      <p:regular r:id="rId42"/>
    </p:embeddedFont>
    <p:embeddedFont>
      <p:font typeface="Proxima Nova Bold" charset="1" panose="02000506030000020004"/>
      <p:regular r:id="rId43"/>
    </p:embeddedFont>
    <p:embeddedFont>
      <p:font typeface="Libre Baskerville" charset="1" panose="02000000000000000000"/>
      <p:regular r:id="rId44"/>
    </p:embeddedFont>
    <p:embeddedFont>
      <p:font typeface="Libre Baskerville Bold" charset="1" panose="020000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0.png" Type="http://schemas.openxmlformats.org/officeDocument/2006/relationships/image"/><Relationship Id="rId4" Target="../embeddings/oleObject1.bin" Type="http://schemas.openxmlformats.org/officeDocument/2006/relationships/oleObjec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1.png" Type="http://schemas.openxmlformats.org/officeDocument/2006/relationships/image"/><Relationship Id="rId4" Target="../embeddings/oleObject2.bin" Type="http://schemas.openxmlformats.org/officeDocument/2006/relationships/oleObjec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79377"/>
            <a:ext cx="18288000" cy="10366377"/>
            <a:chOff x="0" y="0"/>
            <a:chExt cx="4816593" cy="2730239"/>
          </a:xfrm>
        </p:grpSpPr>
        <p:sp>
          <p:nvSpPr>
            <p:cNvPr name="Freeform 3" id="3"/>
            <p:cNvSpPr/>
            <p:nvPr/>
          </p:nvSpPr>
          <p:spPr>
            <a:xfrm flipH="false" flipV="false" rot="0">
              <a:off x="0" y="0"/>
              <a:ext cx="4816592" cy="2730239"/>
            </a:xfrm>
            <a:custGeom>
              <a:avLst/>
              <a:gdLst/>
              <a:ahLst/>
              <a:cxnLst/>
              <a:rect r="r" b="b" t="t" l="l"/>
              <a:pathLst>
                <a:path h="2730239" w="4816592">
                  <a:moveTo>
                    <a:pt x="0" y="0"/>
                  </a:moveTo>
                  <a:lnTo>
                    <a:pt x="4816592" y="0"/>
                  </a:lnTo>
                  <a:lnTo>
                    <a:pt x="4816592" y="2730239"/>
                  </a:lnTo>
                  <a:lnTo>
                    <a:pt x="0" y="2730239"/>
                  </a:lnTo>
                  <a:close/>
                </a:path>
              </a:pathLst>
            </a:custGeom>
            <a:solidFill>
              <a:srgbClr val="04A2B9"/>
            </a:solidFill>
          </p:spPr>
        </p:sp>
        <p:sp>
          <p:nvSpPr>
            <p:cNvPr name="TextBox 4" id="4"/>
            <p:cNvSpPr txBox="true"/>
            <p:nvPr/>
          </p:nvSpPr>
          <p:spPr>
            <a:xfrm>
              <a:off x="0" y="-38100"/>
              <a:ext cx="4816593" cy="276833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51087" y="3469640"/>
            <a:ext cx="15185827" cy="3027041"/>
          </a:xfrm>
          <a:prstGeom prst="rect">
            <a:avLst/>
          </a:prstGeom>
        </p:spPr>
        <p:txBody>
          <a:bodyPr anchor="t" rtlCol="false" tIns="0" lIns="0" bIns="0" rIns="0">
            <a:spAutoFit/>
          </a:bodyPr>
          <a:lstStyle/>
          <a:p>
            <a:pPr algn="ctr">
              <a:lnSpc>
                <a:spcPts val="12180"/>
              </a:lnSpc>
            </a:pPr>
            <a:r>
              <a:rPr lang="en-US" sz="8700" b="true">
                <a:solidFill>
                  <a:srgbClr val="FFFFFF"/>
                </a:solidFill>
                <a:latin typeface="Libre Baskerville Bold"/>
                <a:ea typeface="Libre Baskerville Bold"/>
                <a:cs typeface="Libre Baskerville Bold"/>
                <a:sym typeface="Libre Baskerville Bold"/>
              </a:rPr>
              <a:t>TECHNICAL FEATURES </a:t>
            </a:r>
          </a:p>
          <a:p>
            <a:pPr algn="ctr">
              <a:lnSpc>
                <a:spcPts val="12180"/>
              </a:lnSpc>
            </a:pPr>
            <a:r>
              <a:rPr lang="en-US" sz="8700" b="true">
                <a:solidFill>
                  <a:srgbClr val="FFFFFF"/>
                </a:solidFill>
                <a:latin typeface="Libre Baskerville Bold"/>
                <a:ea typeface="Libre Baskerville Bold"/>
                <a:cs typeface="Libre Baskerville Bold"/>
                <a:sym typeface="Libre Baskerville Bold"/>
              </a:rPr>
              <a:t>AND ELEMENTS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91199"/>
            <a:ext cx="10167487" cy="1475003"/>
            <a:chOff x="0" y="0"/>
            <a:chExt cx="12220747" cy="1772871"/>
          </a:xfrm>
        </p:grpSpPr>
        <p:sp>
          <p:nvSpPr>
            <p:cNvPr name="Freeform 4" id="4"/>
            <p:cNvSpPr/>
            <p:nvPr/>
          </p:nvSpPr>
          <p:spPr>
            <a:xfrm flipH="false" flipV="false" rot="0">
              <a:off x="0" y="0"/>
              <a:ext cx="12220746" cy="1772870"/>
            </a:xfrm>
            <a:custGeom>
              <a:avLst/>
              <a:gdLst/>
              <a:ahLst/>
              <a:cxnLst/>
              <a:rect r="r" b="b" t="t" l="l"/>
              <a:pathLst>
                <a:path h="1772870" w="12220746">
                  <a:moveTo>
                    <a:pt x="0" y="0"/>
                  </a:moveTo>
                  <a:lnTo>
                    <a:pt x="12220746" y="0"/>
                  </a:lnTo>
                  <a:lnTo>
                    <a:pt x="12220746" y="1772870"/>
                  </a:lnTo>
                  <a:lnTo>
                    <a:pt x="0" y="1772870"/>
                  </a:lnTo>
                  <a:close/>
                </a:path>
              </a:pathLst>
            </a:custGeom>
            <a:solidFill>
              <a:srgbClr val="000000">
                <a:alpha val="0"/>
              </a:srgbClr>
            </a:solidFill>
          </p:spPr>
        </p:sp>
        <p:sp>
          <p:nvSpPr>
            <p:cNvPr name="TextBox 5" id="5"/>
            <p:cNvSpPr txBox="true"/>
            <p:nvPr/>
          </p:nvSpPr>
          <p:spPr>
            <a:xfrm>
              <a:off x="0" y="0"/>
              <a:ext cx="12220747" cy="1772871"/>
            </a:xfrm>
            <a:prstGeom prst="rect">
              <a:avLst/>
            </a:prstGeom>
          </p:spPr>
          <p:txBody>
            <a:bodyPr anchor="ctr" rtlCol="false" tIns="0" lIns="0" bIns="0" rIns="0"/>
            <a:lstStyle/>
            <a:p>
              <a:pPr algn="l">
                <a:lnSpc>
                  <a:spcPts val="4679"/>
                </a:lnSpc>
              </a:pPr>
              <a:r>
                <a:rPr lang="en-US" b="true" sz="3899">
                  <a:solidFill>
                    <a:srgbClr val="04A2B9"/>
                  </a:solidFill>
                  <a:latin typeface="Proxima Nova Bold"/>
                  <a:ea typeface="Proxima Nova Bold"/>
                  <a:cs typeface="Proxima Nova Bold"/>
                  <a:sym typeface="Proxima Nova Bold"/>
                </a:rPr>
                <a:t>TECHNICAL FEATURES AND ELEMENTS </a:t>
              </a:r>
            </a:p>
          </p:txBody>
        </p:sp>
      </p:grpSp>
      <p:sp>
        <p:nvSpPr>
          <p:cNvPr name="TextBox 6" id="6"/>
          <p:cNvSpPr txBox="true"/>
          <p:nvPr/>
        </p:nvSpPr>
        <p:spPr>
          <a:xfrm rot="0">
            <a:off x="1028700" y="2028825"/>
            <a:ext cx="16198705" cy="8258175"/>
          </a:xfrm>
          <a:prstGeom prst="rect">
            <a:avLst/>
          </a:prstGeom>
        </p:spPr>
        <p:txBody>
          <a:bodyPr anchor="t" rtlCol="false" tIns="0" lIns="0" bIns="0" rIns="0">
            <a:spAutoFit/>
          </a:bodyPr>
          <a:lstStyle/>
          <a:p>
            <a:pPr algn="l" marL="701671" indent="-350836" lvl="1">
              <a:lnSpc>
                <a:spcPts val="3899"/>
              </a:lnSpc>
              <a:buFont typeface="Arial"/>
              <a:buChar char="•"/>
            </a:pPr>
            <a:r>
              <a:rPr lang="en-US" b="true" sz="3249">
                <a:solidFill>
                  <a:srgbClr val="000000"/>
                </a:solidFill>
                <a:latin typeface="Libre Baskerville Bold"/>
                <a:ea typeface="Libre Baskerville Bold"/>
                <a:cs typeface="Libre Baskerville Bold"/>
                <a:sym typeface="Libre Baskerville Bold"/>
              </a:rPr>
              <a:t>Lightweight &amp; Modular Form Factor:</a:t>
            </a:r>
          </a:p>
          <a:p>
            <a:pPr algn="l">
              <a:lnSpc>
                <a:spcPts val="3899"/>
              </a:lnSpc>
            </a:pPr>
            <a:r>
              <a:rPr lang="en-US" sz="3249">
                <a:solidFill>
                  <a:srgbClr val="000000"/>
                </a:solidFill>
                <a:latin typeface="Libre Baskerville"/>
                <a:ea typeface="Libre Baskerville"/>
                <a:cs typeface="Libre Baskerville"/>
                <a:sym typeface="Libre Baskerville"/>
              </a:rPr>
              <a:t>Designed for low-resource IoT devices. Allows for flexible and plug-and-play modules.</a:t>
            </a:r>
          </a:p>
          <a:p>
            <a:pPr algn="l" marL="701671" indent="-350836" lvl="1">
              <a:lnSpc>
                <a:spcPts val="3899"/>
              </a:lnSpc>
              <a:buFont typeface="Arial"/>
              <a:buChar char="•"/>
            </a:pPr>
            <a:r>
              <a:rPr lang="en-US" b="true" sz="3249">
                <a:solidFill>
                  <a:srgbClr val="000000"/>
                </a:solidFill>
                <a:latin typeface="Libre Baskerville Bold"/>
                <a:ea typeface="Libre Baskerville Bold"/>
                <a:cs typeface="Libre Baskerville Bold"/>
                <a:sym typeface="Libre Baskerville Bold"/>
              </a:rPr>
              <a:t>Real-Time Data Collection:</a:t>
            </a:r>
          </a:p>
          <a:p>
            <a:pPr algn="l">
              <a:lnSpc>
                <a:spcPts val="3899"/>
              </a:lnSpc>
            </a:pPr>
            <a:r>
              <a:rPr lang="en-US" sz="3249">
                <a:solidFill>
                  <a:srgbClr val="000000"/>
                </a:solidFill>
                <a:latin typeface="Libre Baskerville"/>
                <a:ea typeface="Libre Baskerville"/>
                <a:cs typeface="Libre Baskerville"/>
                <a:sym typeface="Libre Baskerville"/>
              </a:rPr>
              <a:t>Collects both volatile (RAM, processes in the process table), and non-volatile (logs, config, storage) data without impacting the operation of the device.</a:t>
            </a:r>
          </a:p>
          <a:p>
            <a:pPr algn="l" marL="701671" indent="-350836" lvl="1">
              <a:lnSpc>
                <a:spcPts val="3899"/>
              </a:lnSpc>
              <a:buFont typeface="Arial"/>
              <a:buChar char="•"/>
            </a:pPr>
            <a:r>
              <a:rPr lang="en-US" b="true" sz="3249">
                <a:solidFill>
                  <a:srgbClr val="000000"/>
                </a:solidFill>
                <a:latin typeface="Libre Baskerville Bold"/>
                <a:ea typeface="Libre Baskerville Bold"/>
                <a:cs typeface="Libre Baskerville Bold"/>
                <a:sym typeface="Libre Baskerville Bold"/>
              </a:rPr>
              <a:t>Chain of Custody:</a:t>
            </a:r>
          </a:p>
          <a:p>
            <a:pPr algn="l">
              <a:lnSpc>
                <a:spcPts val="3899"/>
              </a:lnSpc>
            </a:pPr>
            <a:r>
              <a:rPr lang="en-US" sz="3249">
                <a:solidFill>
                  <a:srgbClr val="000000"/>
                </a:solidFill>
                <a:latin typeface="Libre Baskerville"/>
                <a:ea typeface="Libre Baskerville"/>
                <a:cs typeface="Libre Baskerville"/>
                <a:sym typeface="Libre Baskerville"/>
              </a:rPr>
              <a:t>Digital logs are maintained which are digitally signed with a timestamp to show every step of evidence handling to support and ensure its legal admissibility.</a:t>
            </a:r>
          </a:p>
          <a:p>
            <a:pPr algn="l" marL="701671" indent="-350836" lvl="1">
              <a:lnSpc>
                <a:spcPts val="3899"/>
              </a:lnSpc>
              <a:buFont typeface="Arial"/>
              <a:buChar char="•"/>
            </a:pPr>
            <a:r>
              <a:rPr lang="en-US" b="true" sz="3249">
                <a:solidFill>
                  <a:srgbClr val="000000"/>
                </a:solidFill>
                <a:latin typeface="Libre Baskerville Bold"/>
                <a:ea typeface="Libre Baskerville Bold"/>
                <a:cs typeface="Libre Baskerville Bold"/>
                <a:sym typeface="Libre Baskerville Bold"/>
              </a:rPr>
              <a:t>Anomaly Detection:</a:t>
            </a:r>
          </a:p>
          <a:p>
            <a:pPr algn="l">
              <a:lnSpc>
                <a:spcPts val="3899"/>
              </a:lnSpc>
            </a:pPr>
            <a:r>
              <a:rPr lang="en-US" sz="3249">
                <a:solidFill>
                  <a:srgbClr val="000000"/>
                </a:solidFill>
                <a:latin typeface="Libre Baskerville"/>
                <a:ea typeface="Libre Baskerville"/>
                <a:cs typeface="Libre Baskerville"/>
                <a:sym typeface="Libre Baskerville"/>
              </a:rPr>
              <a:t>Incorporates Machine Learning modules built into the tool to identify suspicious, anomalous behavior in the IoT data.</a:t>
            </a:r>
          </a:p>
          <a:p>
            <a:pPr algn="l" marL="701671" indent="-350836" lvl="1">
              <a:lnSpc>
                <a:spcPts val="3899"/>
              </a:lnSpc>
              <a:buFont typeface="Arial"/>
              <a:buChar char="•"/>
            </a:pPr>
            <a:r>
              <a:rPr lang="en-US" b="true" sz="3249">
                <a:solidFill>
                  <a:srgbClr val="000000"/>
                </a:solidFill>
                <a:latin typeface="Libre Baskerville Bold"/>
                <a:ea typeface="Libre Baskerville Bold"/>
                <a:cs typeface="Libre Baskerville Bold"/>
                <a:sym typeface="Libre Baskerville Bold"/>
              </a:rPr>
              <a:t>Cross-Platform Compatibility:</a:t>
            </a:r>
          </a:p>
          <a:p>
            <a:pPr algn="l">
              <a:lnSpc>
                <a:spcPts val="3899"/>
              </a:lnSpc>
            </a:pPr>
            <a:r>
              <a:rPr lang="en-US" sz="3249">
                <a:solidFill>
                  <a:srgbClr val="000000"/>
                </a:solidFill>
                <a:latin typeface="Libre Baskerville"/>
                <a:ea typeface="Libre Baskerville"/>
                <a:cs typeface="Libre Baskerville"/>
                <a:sym typeface="Libre Baskerville"/>
              </a:rPr>
              <a:t>Supports several IoT operating systems such as Linux-based IoT OS, Android Things.</a:t>
            </a:r>
          </a:p>
          <a:p>
            <a:pPr algn="l">
              <a:lnSpc>
                <a:spcPts val="389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79377"/>
            <a:ext cx="18288000" cy="10366377"/>
            <a:chOff x="0" y="0"/>
            <a:chExt cx="4816593" cy="2730239"/>
          </a:xfrm>
        </p:grpSpPr>
        <p:sp>
          <p:nvSpPr>
            <p:cNvPr name="Freeform 3" id="3"/>
            <p:cNvSpPr/>
            <p:nvPr/>
          </p:nvSpPr>
          <p:spPr>
            <a:xfrm flipH="false" flipV="false" rot="0">
              <a:off x="0" y="0"/>
              <a:ext cx="4816592" cy="2730239"/>
            </a:xfrm>
            <a:custGeom>
              <a:avLst/>
              <a:gdLst/>
              <a:ahLst/>
              <a:cxnLst/>
              <a:rect r="r" b="b" t="t" l="l"/>
              <a:pathLst>
                <a:path h="2730239" w="4816592">
                  <a:moveTo>
                    <a:pt x="0" y="0"/>
                  </a:moveTo>
                  <a:lnTo>
                    <a:pt x="4816592" y="0"/>
                  </a:lnTo>
                  <a:lnTo>
                    <a:pt x="4816592" y="2730239"/>
                  </a:lnTo>
                  <a:lnTo>
                    <a:pt x="0" y="2730239"/>
                  </a:lnTo>
                  <a:close/>
                </a:path>
              </a:pathLst>
            </a:custGeom>
            <a:solidFill>
              <a:srgbClr val="04A2B9"/>
            </a:solidFill>
          </p:spPr>
        </p:sp>
        <p:sp>
          <p:nvSpPr>
            <p:cNvPr name="TextBox 4" id="4"/>
            <p:cNvSpPr txBox="true"/>
            <p:nvPr/>
          </p:nvSpPr>
          <p:spPr>
            <a:xfrm>
              <a:off x="0" y="-38100"/>
              <a:ext cx="4816593" cy="276833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257014" y="3469640"/>
            <a:ext cx="11773972" cy="3027041"/>
          </a:xfrm>
          <a:prstGeom prst="rect">
            <a:avLst/>
          </a:prstGeom>
        </p:spPr>
        <p:txBody>
          <a:bodyPr anchor="t" rtlCol="false" tIns="0" lIns="0" bIns="0" rIns="0">
            <a:spAutoFit/>
          </a:bodyPr>
          <a:lstStyle/>
          <a:p>
            <a:pPr algn="ctr">
              <a:lnSpc>
                <a:spcPts val="12180"/>
              </a:lnSpc>
            </a:pPr>
            <a:r>
              <a:rPr lang="en-US" b="true" sz="8700">
                <a:solidFill>
                  <a:srgbClr val="FFFFFF"/>
                </a:solidFill>
                <a:latin typeface="Libre Baskerville Bold"/>
                <a:ea typeface="Libre Baskerville Bold"/>
                <a:cs typeface="Libre Baskerville Bold"/>
                <a:sym typeface="Libre Baskerville Bold"/>
              </a:rPr>
              <a:t>WORKING OF </a:t>
            </a:r>
          </a:p>
          <a:p>
            <a:pPr algn="ctr">
              <a:lnSpc>
                <a:spcPts val="12180"/>
              </a:lnSpc>
            </a:pPr>
            <a:r>
              <a:rPr lang="en-US" b="true" sz="8700">
                <a:solidFill>
                  <a:srgbClr val="FFFFFF"/>
                </a:solidFill>
                <a:latin typeface="Libre Baskerville Bold"/>
                <a:ea typeface="Libre Baskerville Bold"/>
                <a:cs typeface="Libre Baskerville Bold"/>
                <a:sym typeface="Libre Baskerville Bold"/>
              </a:rPr>
              <a:t>FORENSIC TOOLS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812077" y="226552"/>
            <a:ext cx="9200088" cy="1268710"/>
            <a:chOff x="0" y="0"/>
            <a:chExt cx="12220747" cy="1685265"/>
          </a:xfrm>
        </p:grpSpPr>
        <p:sp>
          <p:nvSpPr>
            <p:cNvPr name="Freeform 4" id="4"/>
            <p:cNvSpPr/>
            <p:nvPr/>
          </p:nvSpPr>
          <p:spPr>
            <a:xfrm flipH="false" flipV="false" rot="0">
              <a:off x="0" y="0"/>
              <a:ext cx="12220746" cy="1685265"/>
            </a:xfrm>
            <a:custGeom>
              <a:avLst/>
              <a:gdLst/>
              <a:ahLst/>
              <a:cxnLst/>
              <a:rect r="r" b="b" t="t" l="l"/>
              <a:pathLst>
                <a:path h="1685265" w="12220746">
                  <a:moveTo>
                    <a:pt x="0" y="0"/>
                  </a:moveTo>
                  <a:lnTo>
                    <a:pt x="12220746" y="0"/>
                  </a:lnTo>
                  <a:lnTo>
                    <a:pt x="12220746" y="1685265"/>
                  </a:lnTo>
                  <a:lnTo>
                    <a:pt x="0" y="1685265"/>
                  </a:lnTo>
                  <a:close/>
                </a:path>
              </a:pathLst>
            </a:custGeom>
            <a:solidFill>
              <a:srgbClr val="000000">
                <a:alpha val="0"/>
              </a:srgbClr>
            </a:solidFill>
          </p:spPr>
        </p:sp>
        <p:sp>
          <p:nvSpPr>
            <p:cNvPr name="TextBox 5" id="5"/>
            <p:cNvSpPr txBox="true"/>
            <p:nvPr/>
          </p:nvSpPr>
          <p:spPr>
            <a:xfrm>
              <a:off x="0" y="0"/>
              <a:ext cx="12220747" cy="1685265"/>
            </a:xfrm>
            <a:prstGeom prst="rect">
              <a:avLst/>
            </a:prstGeom>
          </p:spPr>
          <p:txBody>
            <a:bodyPr anchor="ctr" rtlCol="false" tIns="0" lIns="0" bIns="0" rIns="0"/>
            <a:lstStyle/>
            <a:p>
              <a:pPr algn="l">
                <a:lnSpc>
                  <a:spcPts val="4679"/>
                </a:lnSpc>
              </a:pPr>
              <a:r>
                <a:rPr lang="en-US" b="true" sz="3899">
                  <a:solidFill>
                    <a:srgbClr val="04A2B9"/>
                  </a:solidFill>
                  <a:latin typeface="Proxima Nova Bold"/>
                  <a:ea typeface="Proxima Nova Bold"/>
                  <a:cs typeface="Proxima Nova Bold"/>
                  <a:sym typeface="Proxima Nova Bold"/>
                </a:rPr>
                <a:t>WORKING OF FORENSIC TOOLS </a:t>
              </a:r>
            </a:p>
          </p:txBody>
        </p:sp>
      </p:grpSp>
      <p:grpSp>
        <p:nvGrpSpPr>
          <p:cNvPr name="Group 6" id="6"/>
          <p:cNvGrpSpPr/>
          <p:nvPr/>
        </p:nvGrpSpPr>
        <p:grpSpPr>
          <a:xfrm rot="0">
            <a:off x="5459731" y="6556107"/>
            <a:ext cx="7378053" cy="938300"/>
            <a:chOff x="0" y="0"/>
            <a:chExt cx="1943191" cy="247124"/>
          </a:xfrm>
        </p:grpSpPr>
        <p:sp>
          <p:nvSpPr>
            <p:cNvPr name="Freeform 7" id="7"/>
            <p:cNvSpPr/>
            <p:nvPr/>
          </p:nvSpPr>
          <p:spPr>
            <a:xfrm flipH="false" flipV="false" rot="0">
              <a:off x="0" y="0"/>
              <a:ext cx="1943191" cy="247124"/>
            </a:xfrm>
            <a:custGeom>
              <a:avLst/>
              <a:gdLst/>
              <a:ahLst/>
              <a:cxnLst/>
              <a:rect r="r" b="b" t="t" l="l"/>
              <a:pathLst>
                <a:path h="247124" w="1943191">
                  <a:moveTo>
                    <a:pt x="53515" y="0"/>
                  </a:moveTo>
                  <a:lnTo>
                    <a:pt x="1889676" y="0"/>
                  </a:lnTo>
                  <a:cubicBezTo>
                    <a:pt x="1903869" y="0"/>
                    <a:pt x="1917481" y="5638"/>
                    <a:pt x="1927517" y="15674"/>
                  </a:cubicBezTo>
                  <a:cubicBezTo>
                    <a:pt x="1937553" y="25710"/>
                    <a:pt x="1943191" y="39322"/>
                    <a:pt x="1943191" y="53515"/>
                  </a:cubicBezTo>
                  <a:lnTo>
                    <a:pt x="1943191" y="193609"/>
                  </a:lnTo>
                  <a:cubicBezTo>
                    <a:pt x="1943191" y="207802"/>
                    <a:pt x="1937553" y="221414"/>
                    <a:pt x="1927517" y="231450"/>
                  </a:cubicBezTo>
                  <a:cubicBezTo>
                    <a:pt x="1917481" y="241486"/>
                    <a:pt x="1903869" y="247124"/>
                    <a:pt x="1889676" y="247124"/>
                  </a:cubicBezTo>
                  <a:lnTo>
                    <a:pt x="53515" y="247124"/>
                  </a:lnTo>
                  <a:cubicBezTo>
                    <a:pt x="39322" y="247124"/>
                    <a:pt x="25710" y="241486"/>
                    <a:pt x="15674" y="231450"/>
                  </a:cubicBezTo>
                  <a:cubicBezTo>
                    <a:pt x="5638" y="221414"/>
                    <a:pt x="0" y="207802"/>
                    <a:pt x="0" y="193609"/>
                  </a:cubicBezTo>
                  <a:lnTo>
                    <a:pt x="0" y="53515"/>
                  </a:lnTo>
                  <a:cubicBezTo>
                    <a:pt x="0" y="39322"/>
                    <a:pt x="5638" y="25710"/>
                    <a:pt x="15674" y="15674"/>
                  </a:cubicBezTo>
                  <a:cubicBezTo>
                    <a:pt x="25710" y="5638"/>
                    <a:pt x="39322" y="0"/>
                    <a:pt x="53515" y="0"/>
                  </a:cubicBezTo>
                  <a:close/>
                </a:path>
              </a:pathLst>
            </a:custGeom>
            <a:solidFill>
              <a:srgbClr val="000000"/>
            </a:solidFill>
          </p:spPr>
        </p:sp>
        <p:sp>
          <p:nvSpPr>
            <p:cNvPr name="TextBox 8" id="8"/>
            <p:cNvSpPr txBox="true"/>
            <p:nvPr/>
          </p:nvSpPr>
          <p:spPr>
            <a:xfrm>
              <a:off x="0" y="-76200"/>
              <a:ext cx="1943191" cy="323324"/>
            </a:xfrm>
            <a:prstGeom prst="rect">
              <a:avLst/>
            </a:prstGeom>
          </p:spPr>
          <p:txBody>
            <a:bodyPr anchor="ctr" rtlCol="false" tIns="50800" lIns="50800" bIns="50800" rIns="50800"/>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Correlation Phase</a:t>
              </a:r>
            </a:p>
          </p:txBody>
        </p:sp>
      </p:grpSp>
      <p:grpSp>
        <p:nvGrpSpPr>
          <p:cNvPr name="Group 9" id="9"/>
          <p:cNvGrpSpPr/>
          <p:nvPr/>
        </p:nvGrpSpPr>
        <p:grpSpPr>
          <a:xfrm rot="0">
            <a:off x="5412121" y="7794054"/>
            <a:ext cx="7378053" cy="938300"/>
            <a:chOff x="0" y="0"/>
            <a:chExt cx="1943191" cy="247124"/>
          </a:xfrm>
        </p:grpSpPr>
        <p:sp>
          <p:nvSpPr>
            <p:cNvPr name="Freeform 10" id="10"/>
            <p:cNvSpPr/>
            <p:nvPr/>
          </p:nvSpPr>
          <p:spPr>
            <a:xfrm flipH="false" flipV="false" rot="0">
              <a:off x="0" y="0"/>
              <a:ext cx="1943191" cy="247124"/>
            </a:xfrm>
            <a:custGeom>
              <a:avLst/>
              <a:gdLst/>
              <a:ahLst/>
              <a:cxnLst/>
              <a:rect r="r" b="b" t="t" l="l"/>
              <a:pathLst>
                <a:path h="247124" w="1943191">
                  <a:moveTo>
                    <a:pt x="53515" y="0"/>
                  </a:moveTo>
                  <a:lnTo>
                    <a:pt x="1889676" y="0"/>
                  </a:lnTo>
                  <a:cubicBezTo>
                    <a:pt x="1903869" y="0"/>
                    <a:pt x="1917481" y="5638"/>
                    <a:pt x="1927517" y="15674"/>
                  </a:cubicBezTo>
                  <a:cubicBezTo>
                    <a:pt x="1937553" y="25710"/>
                    <a:pt x="1943191" y="39322"/>
                    <a:pt x="1943191" y="53515"/>
                  </a:cubicBezTo>
                  <a:lnTo>
                    <a:pt x="1943191" y="193609"/>
                  </a:lnTo>
                  <a:cubicBezTo>
                    <a:pt x="1943191" y="207802"/>
                    <a:pt x="1937553" y="221414"/>
                    <a:pt x="1927517" y="231450"/>
                  </a:cubicBezTo>
                  <a:cubicBezTo>
                    <a:pt x="1917481" y="241486"/>
                    <a:pt x="1903869" y="247124"/>
                    <a:pt x="1889676" y="247124"/>
                  </a:cubicBezTo>
                  <a:lnTo>
                    <a:pt x="53515" y="247124"/>
                  </a:lnTo>
                  <a:cubicBezTo>
                    <a:pt x="39322" y="247124"/>
                    <a:pt x="25710" y="241486"/>
                    <a:pt x="15674" y="231450"/>
                  </a:cubicBezTo>
                  <a:cubicBezTo>
                    <a:pt x="5638" y="221414"/>
                    <a:pt x="0" y="207802"/>
                    <a:pt x="0" y="193609"/>
                  </a:cubicBezTo>
                  <a:lnTo>
                    <a:pt x="0" y="53515"/>
                  </a:lnTo>
                  <a:cubicBezTo>
                    <a:pt x="0" y="39322"/>
                    <a:pt x="5638" y="25710"/>
                    <a:pt x="15674" y="15674"/>
                  </a:cubicBezTo>
                  <a:cubicBezTo>
                    <a:pt x="25710" y="5638"/>
                    <a:pt x="39322" y="0"/>
                    <a:pt x="53515" y="0"/>
                  </a:cubicBezTo>
                  <a:close/>
                </a:path>
              </a:pathLst>
            </a:custGeom>
            <a:solidFill>
              <a:srgbClr val="04A2B9"/>
            </a:solidFill>
          </p:spPr>
        </p:sp>
        <p:sp>
          <p:nvSpPr>
            <p:cNvPr name="TextBox 11" id="11"/>
            <p:cNvSpPr txBox="true"/>
            <p:nvPr/>
          </p:nvSpPr>
          <p:spPr>
            <a:xfrm>
              <a:off x="0" y="-76200"/>
              <a:ext cx="1943191" cy="323324"/>
            </a:xfrm>
            <a:prstGeom prst="rect">
              <a:avLst/>
            </a:prstGeom>
          </p:spPr>
          <p:txBody>
            <a:bodyPr anchor="ctr" rtlCol="false" tIns="50800" lIns="50800" bIns="50800" rIns="50800"/>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Reporting Phase</a:t>
              </a:r>
            </a:p>
          </p:txBody>
        </p:sp>
      </p:grpSp>
      <p:grpSp>
        <p:nvGrpSpPr>
          <p:cNvPr name="Group 12" id="12"/>
          <p:cNvGrpSpPr/>
          <p:nvPr/>
        </p:nvGrpSpPr>
        <p:grpSpPr>
          <a:xfrm rot="0">
            <a:off x="5412121" y="8981055"/>
            <a:ext cx="7378053" cy="938300"/>
            <a:chOff x="0" y="0"/>
            <a:chExt cx="1943191" cy="247124"/>
          </a:xfrm>
        </p:grpSpPr>
        <p:sp>
          <p:nvSpPr>
            <p:cNvPr name="Freeform 13" id="13"/>
            <p:cNvSpPr/>
            <p:nvPr/>
          </p:nvSpPr>
          <p:spPr>
            <a:xfrm flipH="false" flipV="false" rot="0">
              <a:off x="0" y="0"/>
              <a:ext cx="1943191" cy="247124"/>
            </a:xfrm>
            <a:custGeom>
              <a:avLst/>
              <a:gdLst/>
              <a:ahLst/>
              <a:cxnLst/>
              <a:rect r="r" b="b" t="t" l="l"/>
              <a:pathLst>
                <a:path h="247124" w="1943191">
                  <a:moveTo>
                    <a:pt x="53515" y="0"/>
                  </a:moveTo>
                  <a:lnTo>
                    <a:pt x="1889676" y="0"/>
                  </a:lnTo>
                  <a:cubicBezTo>
                    <a:pt x="1903869" y="0"/>
                    <a:pt x="1917481" y="5638"/>
                    <a:pt x="1927517" y="15674"/>
                  </a:cubicBezTo>
                  <a:cubicBezTo>
                    <a:pt x="1937553" y="25710"/>
                    <a:pt x="1943191" y="39322"/>
                    <a:pt x="1943191" y="53515"/>
                  </a:cubicBezTo>
                  <a:lnTo>
                    <a:pt x="1943191" y="193609"/>
                  </a:lnTo>
                  <a:cubicBezTo>
                    <a:pt x="1943191" y="207802"/>
                    <a:pt x="1937553" y="221414"/>
                    <a:pt x="1927517" y="231450"/>
                  </a:cubicBezTo>
                  <a:cubicBezTo>
                    <a:pt x="1917481" y="241486"/>
                    <a:pt x="1903869" y="247124"/>
                    <a:pt x="1889676" y="247124"/>
                  </a:cubicBezTo>
                  <a:lnTo>
                    <a:pt x="53515" y="247124"/>
                  </a:lnTo>
                  <a:cubicBezTo>
                    <a:pt x="39322" y="247124"/>
                    <a:pt x="25710" y="241486"/>
                    <a:pt x="15674" y="231450"/>
                  </a:cubicBezTo>
                  <a:cubicBezTo>
                    <a:pt x="5638" y="221414"/>
                    <a:pt x="0" y="207802"/>
                    <a:pt x="0" y="193609"/>
                  </a:cubicBezTo>
                  <a:lnTo>
                    <a:pt x="0" y="53515"/>
                  </a:lnTo>
                  <a:cubicBezTo>
                    <a:pt x="0" y="39322"/>
                    <a:pt x="5638" y="25710"/>
                    <a:pt x="15674" y="15674"/>
                  </a:cubicBezTo>
                  <a:cubicBezTo>
                    <a:pt x="25710" y="5638"/>
                    <a:pt x="39322" y="0"/>
                    <a:pt x="53515" y="0"/>
                  </a:cubicBezTo>
                  <a:close/>
                </a:path>
              </a:pathLst>
            </a:custGeom>
            <a:solidFill>
              <a:srgbClr val="000000"/>
            </a:solidFill>
          </p:spPr>
        </p:sp>
        <p:sp>
          <p:nvSpPr>
            <p:cNvPr name="TextBox 14" id="14"/>
            <p:cNvSpPr txBox="true"/>
            <p:nvPr/>
          </p:nvSpPr>
          <p:spPr>
            <a:xfrm>
              <a:off x="0" y="-76200"/>
              <a:ext cx="1943191" cy="323324"/>
            </a:xfrm>
            <a:prstGeom prst="rect">
              <a:avLst/>
            </a:prstGeom>
          </p:spPr>
          <p:txBody>
            <a:bodyPr anchor="ctr" rtlCol="false" tIns="50800" lIns="50800" bIns="50800" rIns="50800"/>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Export Phase</a:t>
              </a:r>
            </a:p>
          </p:txBody>
        </p:sp>
      </p:grpSp>
      <p:sp>
        <p:nvSpPr>
          <p:cNvPr name="AutoShape 15" id="15"/>
          <p:cNvSpPr/>
          <p:nvPr/>
        </p:nvSpPr>
        <p:spPr>
          <a:xfrm>
            <a:off x="9110670" y="5857188"/>
            <a:ext cx="19045" cy="698360"/>
          </a:xfrm>
          <a:prstGeom prst="line">
            <a:avLst/>
          </a:prstGeom>
          <a:ln cap="flat" w="57150">
            <a:solidFill>
              <a:srgbClr val="000000"/>
            </a:solidFill>
            <a:prstDash val="solid"/>
            <a:headEnd type="none" len="sm" w="sm"/>
            <a:tailEnd type="triangle" len="med" w="lg"/>
          </a:ln>
        </p:spPr>
      </p:sp>
      <p:sp>
        <p:nvSpPr>
          <p:cNvPr name="AutoShape 16" id="16"/>
          <p:cNvSpPr/>
          <p:nvPr/>
        </p:nvSpPr>
        <p:spPr>
          <a:xfrm flipH="true">
            <a:off x="9120192" y="7494407"/>
            <a:ext cx="28566" cy="299033"/>
          </a:xfrm>
          <a:prstGeom prst="line">
            <a:avLst/>
          </a:prstGeom>
          <a:ln cap="flat" w="57150">
            <a:solidFill>
              <a:srgbClr val="000000"/>
            </a:solidFill>
            <a:prstDash val="solid"/>
            <a:headEnd type="none" len="sm" w="sm"/>
            <a:tailEnd type="triangle" len="med" w="lg"/>
          </a:ln>
        </p:spPr>
      </p:sp>
      <p:sp>
        <p:nvSpPr>
          <p:cNvPr name="AutoShape 17" id="17"/>
          <p:cNvSpPr/>
          <p:nvPr/>
        </p:nvSpPr>
        <p:spPr>
          <a:xfrm>
            <a:off x="9101147" y="8732354"/>
            <a:ext cx="0" cy="248701"/>
          </a:xfrm>
          <a:prstGeom prst="line">
            <a:avLst/>
          </a:prstGeom>
          <a:ln cap="flat" w="57150">
            <a:solidFill>
              <a:srgbClr val="000000"/>
            </a:solidFill>
            <a:prstDash val="solid"/>
            <a:headEnd type="none" len="sm" w="sm"/>
            <a:tailEnd type="triangle" len="med" w="lg"/>
          </a:ln>
        </p:spPr>
      </p:sp>
      <p:grpSp>
        <p:nvGrpSpPr>
          <p:cNvPr name="Group 18" id="18"/>
          <p:cNvGrpSpPr/>
          <p:nvPr/>
        </p:nvGrpSpPr>
        <p:grpSpPr>
          <a:xfrm rot="0">
            <a:off x="5497827" y="1714805"/>
            <a:ext cx="7378053" cy="888310"/>
            <a:chOff x="0" y="0"/>
            <a:chExt cx="1943191" cy="233958"/>
          </a:xfrm>
        </p:grpSpPr>
        <p:sp>
          <p:nvSpPr>
            <p:cNvPr name="Freeform 19" id="19"/>
            <p:cNvSpPr/>
            <p:nvPr/>
          </p:nvSpPr>
          <p:spPr>
            <a:xfrm flipH="false" flipV="false" rot="0">
              <a:off x="0" y="0"/>
              <a:ext cx="1943191" cy="233958"/>
            </a:xfrm>
            <a:custGeom>
              <a:avLst/>
              <a:gdLst/>
              <a:ahLst/>
              <a:cxnLst/>
              <a:rect r="r" b="b" t="t" l="l"/>
              <a:pathLst>
                <a:path h="233958" w="1943191">
                  <a:moveTo>
                    <a:pt x="53515" y="0"/>
                  </a:moveTo>
                  <a:lnTo>
                    <a:pt x="1889676" y="0"/>
                  </a:lnTo>
                  <a:cubicBezTo>
                    <a:pt x="1903869" y="0"/>
                    <a:pt x="1917481" y="5638"/>
                    <a:pt x="1927517" y="15674"/>
                  </a:cubicBezTo>
                  <a:cubicBezTo>
                    <a:pt x="1937553" y="25710"/>
                    <a:pt x="1943191" y="39322"/>
                    <a:pt x="1943191" y="53515"/>
                  </a:cubicBezTo>
                  <a:lnTo>
                    <a:pt x="1943191" y="180443"/>
                  </a:lnTo>
                  <a:cubicBezTo>
                    <a:pt x="1943191" y="194636"/>
                    <a:pt x="1937553" y="208248"/>
                    <a:pt x="1927517" y="218284"/>
                  </a:cubicBezTo>
                  <a:cubicBezTo>
                    <a:pt x="1917481" y="228320"/>
                    <a:pt x="1903869" y="233958"/>
                    <a:pt x="1889676" y="233958"/>
                  </a:cubicBezTo>
                  <a:lnTo>
                    <a:pt x="53515" y="233958"/>
                  </a:lnTo>
                  <a:cubicBezTo>
                    <a:pt x="39322" y="233958"/>
                    <a:pt x="25710" y="228320"/>
                    <a:pt x="15674" y="218284"/>
                  </a:cubicBezTo>
                  <a:cubicBezTo>
                    <a:pt x="5638" y="208248"/>
                    <a:pt x="0" y="194636"/>
                    <a:pt x="0" y="180443"/>
                  </a:cubicBezTo>
                  <a:lnTo>
                    <a:pt x="0" y="53515"/>
                  </a:lnTo>
                  <a:cubicBezTo>
                    <a:pt x="0" y="39322"/>
                    <a:pt x="5638" y="25710"/>
                    <a:pt x="15674" y="15674"/>
                  </a:cubicBezTo>
                  <a:cubicBezTo>
                    <a:pt x="25710" y="5638"/>
                    <a:pt x="39322" y="0"/>
                    <a:pt x="53515" y="0"/>
                  </a:cubicBezTo>
                  <a:close/>
                </a:path>
              </a:pathLst>
            </a:custGeom>
            <a:solidFill>
              <a:srgbClr val="000000"/>
            </a:solidFill>
          </p:spPr>
        </p:sp>
        <p:sp>
          <p:nvSpPr>
            <p:cNvPr name="TextBox 20" id="20"/>
            <p:cNvSpPr txBox="true"/>
            <p:nvPr/>
          </p:nvSpPr>
          <p:spPr>
            <a:xfrm>
              <a:off x="0" y="-76200"/>
              <a:ext cx="1943191" cy="310158"/>
            </a:xfrm>
            <a:prstGeom prst="rect">
              <a:avLst/>
            </a:prstGeom>
          </p:spPr>
          <p:txBody>
            <a:bodyPr anchor="ctr" rtlCol="false" tIns="50800" lIns="50800" bIns="50800" rIns="50800"/>
            <a:lstStyle/>
            <a:p>
              <a:pPr algn="ctr">
                <a:lnSpc>
                  <a:spcPts val="5459"/>
                </a:lnSpc>
                <a:spcBef>
                  <a:spcPct val="0"/>
                </a:spcBef>
              </a:pPr>
              <a:r>
                <a:rPr lang="en-US" b="true" sz="3899">
                  <a:solidFill>
                    <a:srgbClr val="FFFFFF"/>
                  </a:solidFill>
                  <a:latin typeface="Libre Baskerville Bold"/>
                  <a:ea typeface="Libre Baskerville Bold"/>
                  <a:cs typeface="Libre Baskerville Bold"/>
                  <a:sym typeface="Libre Baskerville Bold"/>
                </a:rPr>
                <a:t>Initialization Phase</a:t>
              </a:r>
            </a:p>
          </p:txBody>
        </p:sp>
      </p:grpSp>
      <p:grpSp>
        <p:nvGrpSpPr>
          <p:cNvPr name="Group 21" id="21"/>
          <p:cNvGrpSpPr/>
          <p:nvPr/>
        </p:nvGrpSpPr>
        <p:grpSpPr>
          <a:xfrm rot="0">
            <a:off x="5459731" y="2948858"/>
            <a:ext cx="7378053" cy="888310"/>
            <a:chOff x="0" y="0"/>
            <a:chExt cx="1943191" cy="233958"/>
          </a:xfrm>
        </p:grpSpPr>
        <p:sp>
          <p:nvSpPr>
            <p:cNvPr name="Freeform 22" id="22"/>
            <p:cNvSpPr/>
            <p:nvPr/>
          </p:nvSpPr>
          <p:spPr>
            <a:xfrm flipH="false" flipV="false" rot="0">
              <a:off x="0" y="0"/>
              <a:ext cx="1943191" cy="233958"/>
            </a:xfrm>
            <a:custGeom>
              <a:avLst/>
              <a:gdLst/>
              <a:ahLst/>
              <a:cxnLst/>
              <a:rect r="r" b="b" t="t" l="l"/>
              <a:pathLst>
                <a:path h="233958" w="1943191">
                  <a:moveTo>
                    <a:pt x="53515" y="0"/>
                  </a:moveTo>
                  <a:lnTo>
                    <a:pt x="1889676" y="0"/>
                  </a:lnTo>
                  <a:cubicBezTo>
                    <a:pt x="1903869" y="0"/>
                    <a:pt x="1917481" y="5638"/>
                    <a:pt x="1927517" y="15674"/>
                  </a:cubicBezTo>
                  <a:cubicBezTo>
                    <a:pt x="1937553" y="25710"/>
                    <a:pt x="1943191" y="39322"/>
                    <a:pt x="1943191" y="53515"/>
                  </a:cubicBezTo>
                  <a:lnTo>
                    <a:pt x="1943191" y="180443"/>
                  </a:lnTo>
                  <a:cubicBezTo>
                    <a:pt x="1943191" y="194636"/>
                    <a:pt x="1937553" y="208248"/>
                    <a:pt x="1927517" y="218284"/>
                  </a:cubicBezTo>
                  <a:cubicBezTo>
                    <a:pt x="1917481" y="228320"/>
                    <a:pt x="1903869" y="233958"/>
                    <a:pt x="1889676" y="233958"/>
                  </a:cubicBezTo>
                  <a:lnTo>
                    <a:pt x="53515" y="233958"/>
                  </a:lnTo>
                  <a:cubicBezTo>
                    <a:pt x="39322" y="233958"/>
                    <a:pt x="25710" y="228320"/>
                    <a:pt x="15674" y="218284"/>
                  </a:cubicBezTo>
                  <a:cubicBezTo>
                    <a:pt x="5638" y="208248"/>
                    <a:pt x="0" y="194636"/>
                    <a:pt x="0" y="180443"/>
                  </a:cubicBezTo>
                  <a:lnTo>
                    <a:pt x="0" y="53515"/>
                  </a:lnTo>
                  <a:cubicBezTo>
                    <a:pt x="0" y="39322"/>
                    <a:pt x="5638" y="25710"/>
                    <a:pt x="15674" y="15674"/>
                  </a:cubicBezTo>
                  <a:cubicBezTo>
                    <a:pt x="25710" y="5638"/>
                    <a:pt x="39322" y="0"/>
                    <a:pt x="53515" y="0"/>
                  </a:cubicBezTo>
                  <a:close/>
                </a:path>
              </a:pathLst>
            </a:custGeom>
            <a:solidFill>
              <a:srgbClr val="04A2B9"/>
            </a:solidFill>
          </p:spPr>
        </p:sp>
        <p:sp>
          <p:nvSpPr>
            <p:cNvPr name="TextBox 23" id="23"/>
            <p:cNvSpPr txBox="true"/>
            <p:nvPr/>
          </p:nvSpPr>
          <p:spPr>
            <a:xfrm>
              <a:off x="0" y="-76200"/>
              <a:ext cx="1943191" cy="310158"/>
            </a:xfrm>
            <a:prstGeom prst="rect">
              <a:avLst/>
            </a:prstGeom>
          </p:spPr>
          <p:txBody>
            <a:bodyPr anchor="ctr" rtlCol="false" tIns="50800" lIns="50800" bIns="50800" rIns="50800"/>
            <a:lstStyle/>
            <a:p>
              <a:pPr algn="ctr">
                <a:lnSpc>
                  <a:spcPts val="5459"/>
                </a:lnSpc>
                <a:spcBef>
                  <a:spcPct val="0"/>
                </a:spcBef>
              </a:pPr>
              <a:r>
                <a:rPr lang="en-US" b="true" sz="3899">
                  <a:solidFill>
                    <a:srgbClr val="FFFFFF"/>
                  </a:solidFill>
                  <a:latin typeface="Libre Baskerville Bold"/>
                  <a:ea typeface="Libre Baskerville Bold"/>
                  <a:cs typeface="Libre Baskerville Bold"/>
                  <a:sym typeface="Libre Baskerville Bold"/>
                </a:rPr>
                <a:t>Acquisition Phase</a:t>
              </a:r>
            </a:p>
          </p:txBody>
        </p:sp>
      </p:grpSp>
      <p:grpSp>
        <p:nvGrpSpPr>
          <p:cNvPr name="Group 24" id="24"/>
          <p:cNvGrpSpPr/>
          <p:nvPr/>
        </p:nvGrpSpPr>
        <p:grpSpPr>
          <a:xfrm rot="0">
            <a:off x="5459731" y="4230200"/>
            <a:ext cx="7378053" cy="888310"/>
            <a:chOff x="0" y="0"/>
            <a:chExt cx="1943191" cy="233958"/>
          </a:xfrm>
        </p:grpSpPr>
        <p:sp>
          <p:nvSpPr>
            <p:cNvPr name="Freeform 25" id="25"/>
            <p:cNvSpPr/>
            <p:nvPr/>
          </p:nvSpPr>
          <p:spPr>
            <a:xfrm flipH="false" flipV="false" rot="0">
              <a:off x="0" y="0"/>
              <a:ext cx="1943191" cy="233958"/>
            </a:xfrm>
            <a:custGeom>
              <a:avLst/>
              <a:gdLst/>
              <a:ahLst/>
              <a:cxnLst/>
              <a:rect r="r" b="b" t="t" l="l"/>
              <a:pathLst>
                <a:path h="233958" w="1943191">
                  <a:moveTo>
                    <a:pt x="53515" y="0"/>
                  </a:moveTo>
                  <a:lnTo>
                    <a:pt x="1889676" y="0"/>
                  </a:lnTo>
                  <a:cubicBezTo>
                    <a:pt x="1903869" y="0"/>
                    <a:pt x="1917481" y="5638"/>
                    <a:pt x="1927517" y="15674"/>
                  </a:cubicBezTo>
                  <a:cubicBezTo>
                    <a:pt x="1937553" y="25710"/>
                    <a:pt x="1943191" y="39322"/>
                    <a:pt x="1943191" y="53515"/>
                  </a:cubicBezTo>
                  <a:lnTo>
                    <a:pt x="1943191" y="180443"/>
                  </a:lnTo>
                  <a:cubicBezTo>
                    <a:pt x="1943191" y="194636"/>
                    <a:pt x="1937553" y="208248"/>
                    <a:pt x="1927517" y="218284"/>
                  </a:cubicBezTo>
                  <a:cubicBezTo>
                    <a:pt x="1917481" y="228320"/>
                    <a:pt x="1903869" y="233958"/>
                    <a:pt x="1889676" y="233958"/>
                  </a:cubicBezTo>
                  <a:lnTo>
                    <a:pt x="53515" y="233958"/>
                  </a:lnTo>
                  <a:cubicBezTo>
                    <a:pt x="39322" y="233958"/>
                    <a:pt x="25710" y="228320"/>
                    <a:pt x="15674" y="218284"/>
                  </a:cubicBezTo>
                  <a:cubicBezTo>
                    <a:pt x="5638" y="208248"/>
                    <a:pt x="0" y="194636"/>
                    <a:pt x="0" y="180443"/>
                  </a:cubicBezTo>
                  <a:lnTo>
                    <a:pt x="0" y="53515"/>
                  </a:lnTo>
                  <a:cubicBezTo>
                    <a:pt x="0" y="39322"/>
                    <a:pt x="5638" y="25710"/>
                    <a:pt x="15674" y="15674"/>
                  </a:cubicBezTo>
                  <a:cubicBezTo>
                    <a:pt x="25710" y="5638"/>
                    <a:pt x="39322" y="0"/>
                    <a:pt x="53515" y="0"/>
                  </a:cubicBezTo>
                  <a:close/>
                </a:path>
              </a:pathLst>
            </a:custGeom>
            <a:solidFill>
              <a:srgbClr val="000000"/>
            </a:solidFill>
          </p:spPr>
        </p:sp>
        <p:sp>
          <p:nvSpPr>
            <p:cNvPr name="TextBox 26" id="26"/>
            <p:cNvSpPr txBox="true"/>
            <p:nvPr/>
          </p:nvSpPr>
          <p:spPr>
            <a:xfrm>
              <a:off x="0" y="-76200"/>
              <a:ext cx="1943191" cy="310158"/>
            </a:xfrm>
            <a:prstGeom prst="rect">
              <a:avLst/>
            </a:prstGeom>
          </p:spPr>
          <p:txBody>
            <a:bodyPr anchor="ctr" rtlCol="false" tIns="50800" lIns="50800" bIns="50800" rIns="50800"/>
            <a:lstStyle/>
            <a:p>
              <a:pPr algn="ctr">
                <a:lnSpc>
                  <a:spcPts val="5459"/>
                </a:lnSpc>
                <a:spcBef>
                  <a:spcPct val="0"/>
                </a:spcBef>
              </a:pPr>
              <a:r>
                <a:rPr lang="en-US" b="true" sz="3899">
                  <a:solidFill>
                    <a:srgbClr val="FFFFFF"/>
                  </a:solidFill>
                  <a:latin typeface="Libre Baskerville Bold"/>
                  <a:ea typeface="Libre Baskerville Bold"/>
                  <a:cs typeface="Libre Baskerville Bold"/>
                  <a:sym typeface="Libre Baskerville Bold"/>
                </a:rPr>
                <a:t>Preservation Phase</a:t>
              </a:r>
            </a:p>
          </p:txBody>
        </p:sp>
      </p:grpSp>
      <p:grpSp>
        <p:nvGrpSpPr>
          <p:cNvPr name="Group 27" id="27"/>
          <p:cNvGrpSpPr/>
          <p:nvPr/>
        </p:nvGrpSpPr>
        <p:grpSpPr>
          <a:xfrm rot="0">
            <a:off x="5459731" y="5411966"/>
            <a:ext cx="7378053" cy="866465"/>
            <a:chOff x="0" y="0"/>
            <a:chExt cx="1943191" cy="228205"/>
          </a:xfrm>
        </p:grpSpPr>
        <p:sp>
          <p:nvSpPr>
            <p:cNvPr name="Freeform 28" id="28"/>
            <p:cNvSpPr/>
            <p:nvPr/>
          </p:nvSpPr>
          <p:spPr>
            <a:xfrm flipH="false" flipV="false" rot="0">
              <a:off x="0" y="0"/>
              <a:ext cx="1943191" cy="228205"/>
            </a:xfrm>
            <a:custGeom>
              <a:avLst/>
              <a:gdLst/>
              <a:ahLst/>
              <a:cxnLst/>
              <a:rect r="r" b="b" t="t" l="l"/>
              <a:pathLst>
                <a:path h="228205" w="1943191">
                  <a:moveTo>
                    <a:pt x="53515" y="0"/>
                  </a:moveTo>
                  <a:lnTo>
                    <a:pt x="1889676" y="0"/>
                  </a:lnTo>
                  <a:cubicBezTo>
                    <a:pt x="1903869" y="0"/>
                    <a:pt x="1917481" y="5638"/>
                    <a:pt x="1927517" y="15674"/>
                  </a:cubicBezTo>
                  <a:cubicBezTo>
                    <a:pt x="1937553" y="25710"/>
                    <a:pt x="1943191" y="39322"/>
                    <a:pt x="1943191" y="53515"/>
                  </a:cubicBezTo>
                  <a:lnTo>
                    <a:pt x="1943191" y="174690"/>
                  </a:lnTo>
                  <a:cubicBezTo>
                    <a:pt x="1943191" y="188883"/>
                    <a:pt x="1937553" y="202494"/>
                    <a:pt x="1927517" y="212531"/>
                  </a:cubicBezTo>
                  <a:cubicBezTo>
                    <a:pt x="1917481" y="222567"/>
                    <a:pt x="1903869" y="228205"/>
                    <a:pt x="1889676" y="228205"/>
                  </a:cubicBezTo>
                  <a:lnTo>
                    <a:pt x="53515" y="228205"/>
                  </a:lnTo>
                  <a:cubicBezTo>
                    <a:pt x="39322" y="228205"/>
                    <a:pt x="25710" y="222567"/>
                    <a:pt x="15674" y="212531"/>
                  </a:cubicBezTo>
                  <a:cubicBezTo>
                    <a:pt x="5638" y="202494"/>
                    <a:pt x="0" y="188883"/>
                    <a:pt x="0" y="174690"/>
                  </a:cubicBezTo>
                  <a:lnTo>
                    <a:pt x="0" y="53515"/>
                  </a:lnTo>
                  <a:cubicBezTo>
                    <a:pt x="0" y="39322"/>
                    <a:pt x="5638" y="25710"/>
                    <a:pt x="15674" y="15674"/>
                  </a:cubicBezTo>
                  <a:cubicBezTo>
                    <a:pt x="25710" y="5638"/>
                    <a:pt x="39322" y="0"/>
                    <a:pt x="53515" y="0"/>
                  </a:cubicBezTo>
                  <a:close/>
                </a:path>
              </a:pathLst>
            </a:custGeom>
            <a:solidFill>
              <a:srgbClr val="04A2B9"/>
            </a:solidFill>
          </p:spPr>
        </p:sp>
        <p:sp>
          <p:nvSpPr>
            <p:cNvPr name="TextBox 29" id="29"/>
            <p:cNvSpPr txBox="true"/>
            <p:nvPr/>
          </p:nvSpPr>
          <p:spPr>
            <a:xfrm>
              <a:off x="0" y="-76200"/>
              <a:ext cx="1943191" cy="304405"/>
            </a:xfrm>
            <a:prstGeom prst="rect">
              <a:avLst/>
            </a:prstGeom>
          </p:spPr>
          <p:txBody>
            <a:bodyPr anchor="ctr" rtlCol="false" tIns="50800" lIns="50800" bIns="50800" rIns="50800"/>
            <a:lstStyle/>
            <a:p>
              <a:pPr algn="ctr">
                <a:lnSpc>
                  <a:spcPts val="5459"/>
                </a:lnSpc>
                <a:spcBef>
                  <a:spcPct val="0"/>
                </a:spcBef>
              </a:pPr>
              <a:r>
                <a:rPr lang="en-US" b="true" sz="3899">
                  <a:solidFill>
                    <a:srgbClr val="FFFFFF"/>
                  </a:solidFill>
                  <a:latin typeface="Libre Baskerville Bold"/>
                  <a:ea typeface="Libre Baskerville Bold"/>
                  <a:cs typeface="Libre Baskerville Bold"/>
                  <a:sym typeface="Libre Baskerville Bold"/>
                </a:rPr>
                <a:t>Analysis Phase</a:t>
              </a:r>
            </a:p>
          </p:txBody>
        </p:sp>
      </p:grpSp>
      <p:sp>
        <p:nvSpPr>
          <p:cNvPr name="AutoShape 30" id="30"/>
          <p:cNvSpPr/>
          <p:nvPr/>
        </p:nvSpPr>
        <p:spPr>
          <a:xfrm>
            <a:off x="9186853" y="2603115"/>
            <a:ext cx="6678" cy="406748"/>
          </a:xfrm>
          <a:prstGeom prst="line">
            <a:avLst/>
          </a:prstGeom>
          <a:ln cap="flat" w="57150">
            <a:solidFill>
              <a:srgbClr val="000000"/>
            </a:solidFill>
            <a:prstDash val="solid"/>
            <a:headEnd type="none" len="sm" w="sm"/>
            <a:tailEnd type="triangle" len="med" w="lg"/>
          </a:ln>
        </p:spPr>
      </p:sp>
      <p:sp>
        <p:nvSpPr>
          <p:cNvPr name="AutoShape 31" id="31"/>
          <p:cNvSpPr/>
          <p:nvPr/>
        </p:nvSpPr>
        <p:spPr>
          <a:xfrm>
            <a:off x="9148758" y="3837168"/>
            <a:ext cx="0" cy="393032"/>
          </a:xfrm>
          <a:prstGeom prst="line">
            <a:avLst/>
          </a:prstGeom>
          <a:ln cap="flat" w="57150">
            <a:solidFill>
              <a:srgbClr val="000000"/>
            </a:solidFill>
            <a:prstDash val="solid"/>
            <a:headEnd type="none" len="sm" w="sm"/>
            <a:tailEnd type="triangle" len="med" w="lg"/>
          </a:ln>
        </p:spPr>
      </p:sp>
      <p:sp>
        <p:nvSpPr>
          <p:cNvPr name="AutoShape 32" id="32"/>
          <p:cNvSpPr/>
          <p:nvPr/>
        </p:nvSpPr>
        <p:spPr>
          <a:xfrm>
            <a:off x="9145906" y="5068047"/>
            <a:ext cx="2851" cy="343919"/>
          </a:xfrm>
          <a:prstGeom prst="line">
            <a:avLst/>
          </a:prstGeom>
          <a:ln cap="flat" w="57150">
            <a:solidFill>
              <a:srgbClr val="000000"/>
            </a:solidFill>
            <a:prstDash val="solid"/>
            <a:headEnd type="none" len="sm" w="sm"/>
            <a:tailEnd type="triangle" len="med" w="lg"/>
          </a:ln>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050" y="-79377"/>
            <a:ext cx="18288000" cy="10366377"/>
            <a:chOff x="0" y="0"/>
            <a:chExt cx="4816593" cy="2730239"/>
          </a:xfrm>
        </p:grpSpPr>
        <p:sp>
          <p:nvSpPr>
            <p:cNvPr name="Freeform 3" id="3"/>
            <p:cNvSpPr/>
            <p:nvPr/>
          </p:nvSpPr>
          <p:spPr>
            <a:xfrm flipH="false" flipV="false" rot="0">
              <a:off x="0" y="0"/>
              <a:ext cx="4816592" cy="2730239"/>
            </a:xfrm>
            <a:custGeom>
              <a:avLst/>
              <a:gdLst/>
              <a:ahLst/>
              <a:cxnLst/>
              <a:rect r="r" b="b" t="t" l="l"/>
              <a:pathLst>
                <a:path h="2730239" w="4816592">
                  <a:moveTo>
                    <a:pt x="0" y="0"/>
                  </a:moveTo>
                  <a:lnTo>
                    <a:pt x="4816592" y="0"/>
                  </a:lnTo>
                  <a:lnTo>
                    <a:pt x="4816592" y="2730239"/>
                  </a:lnTo>
                  <a:lnTo>
                    <a:pt x="0" y="2730239"/>
                  </a:lnTo>
                  <a:close/>
                </a:path>
              </a:pathLst>
            </a:custGeom>
            <a:solidFill>
              <a:srgbClr val="04A2B9"/>
            </a:solidFill>
          </p:spPr>
        </p:sp>
        <p:sp>
          <p:nvSpPr>
            <p:cNvPr name="TextBox 4" id="4"/>
            <p:cNvSpPr txBox="true"/>
            <p:nvPr/>
          </p:nvSpPr>
          <p:spPr>
            <a:xfrm>
              <a:off x="0" y="-38100"/>
              <a:ext cx="4816593" cy="276833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22002" y="2039866"/>
            <a:ext cx="9843997" cy="6045343"/>
          </a:xfrm>
          <a:prstGeom prst="rect">
            <a:avLst/>
          </a:prstGeom>
        </p:spPr>
        <p:txBody>
          <a:bodyPr anchor="t" rtlCol="false" tIns="0" lIns="0" bIns="0" rIns="0">
            <a:spAutoFit/>
          </a:bodyPr>
          <a:lstStyle/>
          <a:p>
            <a:pPr algn="ctr">
              <a:lnSpc>
                <a:spcPts val="12041"/>
              </a:lnSpc>
            </a:pPr>
            <a:r>
              <a:rPr lang="en-US" b="true" sz="8601">
                <a:solidFill>
                  <a:srgbClr val="FFFFFF"/>
                </a:solidFill>
                <a:latin typeface="Libre Baskerville Bold"/>
                <a:ea typeface="Libre Baskerville Bold"/>
                <a:cs typeface="Libre Baskerville Bold"/>
                <a:sym typeface="Libre Baskerville Bold"/>
              </a:rPr>
              <a:t>APPLICATIONS </a:t>
            </a:r>
          </a:p>
          <a:p>
            <a:pPr algn="ctr">
              <a:lnSpc>
                <a:spcPts val="12041"/>
              </a:lnSpc>
            </a:pPr>
            <a:r>
              <a:rPr lang="en-US" b="true" sz="8601">
                <a:solidFill>
                  <a:srgbClr val="FFFFFF"/>
                </a:solidFill>
                <a:latin typeface="Libre Baskerville Bold"/>
                <a:ea typeface="Libre Baskerville Bold"/>
                <a:cs typeface="Libre Baskerville Bold"/>
                <a:sym typeface="Libre Baskerville Bold"/>
              </a:rPr>
              <a:t>OF THE </a:t>
            </a:r>
          </a:p>
          <a:p>
            <a:pPr algn="ctr">
              <a:lnSpc>
                <a:spcPts val="12041"/>
              </a:lnSpc>
            </a:pPr>
            <a:r>
              <a:rPr lang="en-US" b="true" sz="8601">
                <a:solidFill>
                  <a:srgbClr val="FFFFFF"/>
                </a:solidFill>
                <a:latin typeface="Libre Baskerville Bold"/>
                <a:ea typeface="Libre Baskerville Bold"/>
                <a:cs typeface="Libre Baskerville Bold"/>
                <a:sym typeface="Libre Baskerville Bold"/>
              </a:rPr>
              <a:t>FORENSIC </a:t>
            </a:r>
          </a:p>
          <a:p>
            <a:pPr algn="ctr">
              <a:lnSpc>
                <a:spcPts val="12041"/>
              </a:lnSpc>
            </a:pPr>
            <a:r>
              <a:rPr lang="en-US" b="true" sz="8601">
                <a:solidFill>
                  <a:srgbClr val="FFFFFF"/>
                </a:solidFill>
                <a:latin typeface="Libre Baskerville Bold"/>
                <a:ea typeface="Libre Baskerville Bold"/>
                <a:cs typeface="Libre Baskerville Bold"/>
                <a:sym typeface="Libre Baskerville Bold"/>
              </a:rPr>
              <a:t>TOOL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648195"/>
            <a:ext cx="9165560" cy="761009"/>
            <a:chOff x="0" y="0"/>
            <a:chExt cx="12220747" cy="1014679"/>
          </a:xfrm>
        </p:grpSpPr>
        <p:sp>
          <p:nvSpPr>
            <p:cNvPr name="Freeform 4" id="4"/>
            <p:cNvSpPr/>
            <p:nvPr/>
          </p:nvSpPr>
          <p:spPr>
            <a:xfrm flipH="false" flipV="false" rot="0">
              <a:off x="0" y="0"/>
              <a:ext cx="12220746" cy="1014679"/>
            </a:xfrm>
            <a:custGeom>
              <a:avLst/>
              <a:gdLst/>
              <a:ahLst/>
              <a:cxnLst/>
              <a:rect r="r" b="b" t="t" l="l"/>
              <a:pathLst>
                <a:path h="1014679" w="12220746">
                  <a:moveTo>
                    <a:pt x="0" y="0"/>
                  </a:moveTo>
                  <a:lnTo>
                    <a:pt x="12220746" y="0"/>
                  </a:lnTo>
                  <a:lnTo>
                    <a:pt x="12220746" y="1014679"/>
                  </a:lnTo>
                  <a:lnTo>
                    <a:pt x="0" y="1014679"/>
                  </a:lnTo>
                  <a:close/>
                </a:path>
              </a:pathLst>
            </a:custGeom>
            <a:solidFill>
              <a:srgbClr val="04A2B9">
                <a:alpha val="0"/>
              </a:srgbClr>
            </a:solidFill>
          </p:spPr>
        </p:sp>
        <p:sp>
          <p:nvSpPr>
            <p:cNvPr name="TextBox 5" id="5"/>
            <p:cNvSpPr txBox="true"/>
            <p:nvPr/>
          </p:nvSpPr>
          <p:spPr>
            <a:xfrm>
              <a:off x="0" y="0"/>
              <a:ext cx="12220747" cy="1014679"/>
            </a:xfrm>
            <a:prstGeom prst="rect">
              <a:avLst/>
            </a:prstGeom>
          </p:spPr>
          <p:txBody>
            <a:bodyPr anchor="ctr" rtlCol="false" tIns="0" lIns="0" bIns="0" rIns="0"/>
            <a:lstStyle/>
            <a:p>
              <a:pPr algn="l">
                <a:lnSpc>
                  <a:spcPts val="4320"/>
                </a:lnSpc>
              </a:pPr>
              <a:r>
                <a:rPr lang="en-US" b="true" sz="3600">
                  <a:solidFill>
                    <a:srgbClr val="04A2B9"/>
                  </a:solidFill>
                  <a:latin typeface="Proxima Nova Bold"/>
                  <a:ea typeface="Proxima Nova Bold"/>
                  <a:cs typeface="Proxima Nova Bold"/>
                  <a:sym typeface="Proxima Nova Bold"/>
                </a:rPr>
                <a:t>APPLICATION OF FORENSIC TOOLS</a:t>
              </a:r>
            </a:p>
          </p:txBody>
        </p:sp>
      </p:grpSp>
      <p:grpSp>
        <p:nvGrpSpPr>
          <p:cNvPr name="Group 6" id="6"/>
          <p:cNvGrpSpPr/>
          <p:nvPr/>
        </p:nvGrpSpPr>
        <p:grpSpPr>
          <a:xfrm rot="0">
            <a:off x="1028700" y="1724186"/>
            <a:ext cx="7378053" cy="1350556"/>
            <a:chOff x="0" y="0"/>
            <a:chExt cx="1943191" cy="355702"/>
          </a:xfrm>
        </p:grpSpPr>
        <p:sp>
          <p:nvSpPr>
            <p:cNvPr name="Freeform 7" id="7"/>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4A2B9"/>
            </a:solidFill>
          </p:spPr>
        </p:sp>
        <p:sp>
          <p:nvSpPr>
            <p:cNvPr name="TextBox 8" id="8"/>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000000"/>
                  </a:solidFill>
                  <a:latin typeface="Libre Baskerville Bold"/>
                  <a:ea typeface="Libre Baskerville Bold"/>
                  <a:cs typeface="Libre Baskerville Bold"/>
                  <a:sym typeface="Libre Baskerville Bold"/>
                </a:rPr>
                <a:t>Cybercrime Investigation</a:t>
              </a:r>
            </a:p>
          </p:txBody>
        </p:sp>
      </p:grpSp>
      <p:grpSp>
        <p:nvGrpSpPr>
          <p:cNvPr name="Group 9" id="9"/>
          <p:cNvGrpSpPr/>
          <p:nvPr/>
        </p:nvGrpSpPr>
        <p:grpSpPr>
          <a:xfrm rot="0">
            <a:off x="1028700" y="3389068"/>
            <a:ext cx="7378053" cy="1350556"/>
            <a:chOff x="0" y="0"/>
            <a:chExt cx="1943191" cy="355702"/>
          </a:xfrm>
        </p:grpSpPr>
        <p:sp>
          <p:nvSpPr>
            <p:cNvPr name="Freeform 10" id="10"/>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00000"/>
            </a:solidFill>
          </p:spPr>
        </p:sp>
        <p:sp>
          <p:nvSpPr>
            <p:cNvPr name="TextBox 11" id="11"/>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FFFFFF"/>
                  </a:solidFill>
                  <a:latin typeface="Libre Baskerville Bold"/>
                  <a:ea typeface="Libre Baskerville Bold"/>
                  <a:cs typeface="Libre Baskerville Bold"/>
                  <a:sym typeface="Libre Baskerville Bold"/>
                </a:rPr>
                <a:t>Digital Evidence Collection</a:t>
              </a:r>
            </a:p>
          </p:txBody>
        </p:sp>
      </p:grpSp>
      <p:grpSp>
        <p:nvGrpSpPr>
          <p:cNvPr name="Group 12" id="12"/>
          <p:cNvGrpSpPr/>
          <p:nvPr/>
        </p:nvGrpSpPr>
        <p:grpSpPr>
          <a:xfrm rot="0">
            <a:off x="1028700" y="5053949"/>
            <a:ext cx="7378053" cy="1350556"/>
            <a:chOff x="0" y="0"/>
            <a:chExt cx="1943191" cy="355702"/>
          </a:xfrm>
        </p:grpSpPr>
        <p:sp>
          <p:nvSpPr>
            <p:cNvPr name="Freeform 13" id="13"/>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4A2B9"/>
            </a:solidFill>
          </p:spPr>
        </p:sp>
        <p:sp>
          <p:nvSpPr>
            <p:cNvPr name="TextBox 14" id="14"/>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000000"/>
                  </a:solidFill>
                  <a:latin typeface="Libre Baskerville Bold"/>
                  <a:ea typeface="Libre Baskerville Bold"/>
                  <a:cs typeface="Libre Baskerville Bold"/>
                  <a:sym typeface="Libre Baskerville Bold"/>
                </a:rPr>
                <a:t>Incident Response and Analysis</a:t>
              </a:r>
            </a:p>
          </p:txBody>
        </p:sp>
      </p:grpSp>
      <p:grpSp>
        <p:nvGrpSpPr>
          <p:cNvPr name="Group 15" id="15"/>
          <p:cNvGrpSpPr/>
          <p:nvPr/>
        </p:nvGrpSpPr>
        <p:grpSpPr>
          <a:xfrm rot="0">
            <a:off x="1028700" y="6874494"/>
            <a:ext cx="7378053" cy="1350556"/>
            <a:chOff x="0" y="0"/>
            <a:chExt cx="1943191" cy="355702"/>
          </a:xfrm>
        </p:grpSpPr>
        <p:sp>
          <p:nvSpPr>
            <p:cNvPr name="Freeform 16" id="16"/>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00000"/>
            </a:solidFill>
          </p:spPr>
        </p:sp>
        <p:sp>
          <p:nvSpPr>
            <p:cNvPr name="TextBox 17" id="17"/>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FFFFFF"/>
                  </a:solidFill>
                  <a:latin typeface="Libre Baskerville Bold"/>
                  <a:ea typeface="Libre Baskerville Bold"/>
                  <a:cs typeface="Libre Baskerville Bold"/>
                  <a:sym typeface="Libre Baskerville Bold"/>
                </a:rPr>
                <a:t>Fraud Detection</a:t>
              </a:r>
            </a:p>
          </p:txBody>
        </p:sp>
      </p:grpSp>
      <p:grpSp>
        <p:nvGrpSpPr>
          <p:cNvPr name="Group 18" id="18"/>
          <p:cNvGrpSpPr/>
          <p:nvPr/>
        </p:nvGrpSpPr>
        <p:grpSpPr>
          <a:xfrm rot="0">
            <a:off x="1028700" y="8505190"/>
            <a:ext cx="7378053" cy="1350556"/>
            <a:chOff x="0" y="0"/>
            <a:chExt cx="1943191" cy="355702"/>
          </a:xfrm>
        </p:grpSpPr>
        <p:sp>
          <p:nvSpPr>
            <p:cNvPr name="Freeform 19" id="19"/>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4A2B9"/>
            </a:solidFill>
          </p:spPr>
        </p:sp>
        <p:sp>
          <p:nvSpPr>
            <p:cNvPr name="TextBox 20" id="20"/>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000000"/>
                  </a:solidFill>
                  <a:latin typeface="Libre Baskerville Bold"/>
                  <a:ea typeface="Libre Baskerville Bold"/>
                  <a:cs typeface="Libre Baskerville Bold"/>
                  <a:sym typeface="Libre Baskerville Bold"/>
                </a:rPr>
                <a:t>Data Breach Forensics</a:t>
              </a:r>
            </a:p>
          </p:txBody>
        </p:sp>
      </p:grpSp>
      <p:grpSp>
        <p:nvGrpSpPr>
          <p:cNvPr name="Group 21" id="21"/>
          <p:cNvGrpSpPr/>
          <p:nvPr/>
        </p:nvGrpSpPr>
        <p:grpSpPr>
          <a:xfrm rot="0">
            <a:off x="9296400" y="1723858"/>
            <a:ext cx="7378053" cy="1350556"/>
            <a:chOff x="0" y="0"/>
            <a:chExt cx="1943191" cy="355702"/>
          </a:xfrm>
        </p:grpSpPr>
        <p:sp>
          <p:nvSpPr>
            <p:cNvPr name="Freeform 22" id="22"/>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00000"/>
            </a:solidFill>
          </p:spPr>
        </p:sp>
        <p:sp>
          <p:nvSpPr>
            <p:cNvPr name="TextBox 23" id="23"/>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FFFFFF"/>
                  </a:solidFill>
                  <a:latin typeface="Libre Baskerville Bold"/>
                  <a:ea typeface="Libre Baskerville Bold"/>
                  <a:cs typeface="Libre Baskerville Bold"/>
                  <a:sym typeface="Libre Baskerville Bold"/>
                </a:rPr>
                <a:t>Smart Home &amp; Industrial IoT Monitoring</a:t>
              </a:r>
            </a:p>
          </p:txBody>
        </p:sp>
      </p:grpSp>
      <p:grpSp>
        <p:nvGrpSpPr>
          <p:cNvPr name="Group 24" id="24"/>
          <p:cNvGrpSpPr/>
          <p:nvPr/>
        </p:nvGrpSpPr>
        <p:grpSpPr>
          <a:xfrm rot="0">
            <a:off x="9296400" y="3544731"/>
            <a:ext cx="7378053" cy="1350556"/>
            <a:chOff x="0" y="0"/>
            <a:chExt cx="1943191" cy="355702"/>
          </a:xfrm>
        </p:grpSpPr>
        <p:sp>
          <p:nvSpPr>
            <p:cNvPr name="Freeform 25" id="25"/>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4A2B9"/>
            </a:solidFill>
          </p:spPr>
        </p:sp>
        <p:sp>
          <p:nvSpPr>
            <p:cNvPr name="TextBox 26" id="26"/>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000000"/>
                  </a:solidFill>
                  <a:latin typeface="Libre Baskerville Bold"/>
                  <a:ea typeface="Libre Baskerville Bold"/>
                  <a:cs typeface="Libre Baskerville Bold"/>
                  <a:sym typeface="Libre Baskerville Bold"/>
                </a:rPr>
                <a:t>Automotive Forensics</a:t>
              </a:r>
            </a:p>
          </p:txBody>
        </p:sp>
      </p:grpSp>
      <p:grpSp>
        <p:nvGrpSpPr>
          <p:cNvPr name="Group 27" id="27"/>
          <p:cNvGrpSpPr/>
          <p:nvPr/>
        </p:nvGrpSpPr>
        <p:grpSpPr>
          <a:xfrm rot="0">
            <a:off x="9296400" y="5131781"/>
            <a:ext cx="7378053" cy="1350556"/>
            <a:chOff x="0" y="0"/>
            <a:chExt cx="1943191" cy="355702"/>
          </a:xfrm>
        </p:grpSpPr>
        <p:sp>
          <p:nvSpPr>
            <p:cNvPr name="Freeform 28" id="28"/>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00000"/>
            </a:solidFill>
          </p:spPr>
        </p:sp>
        <p:sp>
          <p:nvSpPr>
            <p:cNvPr name="TextBox 29" id="29"/>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FFFFFF"/>
                  </a:solidFill>
                  <a:latin typeface="Libre Baskerville Bold"/>
                  <a:ea typeface="Libre Baskerville Bold"/>
                  <a:cs typeface="Libre Baskerville Bold"/>
                  <a:sym typeface="Libre Baskerville Bold"/>
                </a:rPr>
                <a:t>Compliance &amp; Regulatory Audits</a:t>
              </a:r>
            </a:p>
          </p:txBody>
        </p:sp>
      </p:grpSp>
      <p:grpSp>
        <p:nvGrpSpPr>
          <p:cNvPr name="Group 30" id="30"/>
          <p:cNvGrpSpPr/>
          <p:nvPr/>
        </p:nvGrpSpPr>
        <p:grpSpPr>
          <a:xfrm rot="0">
            <a:off x="9296400" y="6874494"/>
            <a:ext cx="7378053" cy="1350556"/>
            <a:chOff x="0" y="0"/>
            <a:chExt cx="1943191" cy="355702"/>
          </a:xfrm>
        </p:grpSpPr>
        <p:sp>
          <p:nvSpPr>
            <p:cNvPr name="Freeform 31" id="31"/>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4A2B9"/>
            </a:solidFill>
          </p:spPr>
        </p:sp>
        <p:sp>
          <p:nvSpPr>
            <p:cNvPr name="TextBox 32" id="32"/>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000000"/>
                  </a:solidFill>
                  <a:latin typeface="Libre Baskerville Bold"/>
                  <a:ea typeface="Libre Baskerville Bold"/>
                  <a:cs typeface="Libre Baskerville Bold"/>
                  <a:sym typeface="Libre Baskerville Bold"/>
                </a:rPr>
                <a:t>Academic and Research Use</a:t>
              </a:r>
            </a:p>
          </p:txBody>
        </p:sp>
      </p:grpSp>
      <p:grpSp>
        <p:nvGrpSpPr>
          <p:cNvPr name="Group 33" id="33"/>
          <p:cNvGrpSpPr/>
          <p:nvPr/>
        </p:nvGrpSpPr>
        <p:grpSpPr>
          <a:xfrm rot="0">
            <a:off x="9296400" y="8427358"/>
            <a:ext cx="7378053" cy="1350556"/>
            <a:chOff x="0" y="0"/>
            <a:chExt cx="1943191" cy="355702"/>
          </a:xfrm>
        </p:grpSpPr>
        <p:sp>
          <p:nvSpPr>
            <p:cNvPr name="Freeform 34" id="34"/>
            <p:cNvSpPr/>
            <p:nvPr/>
          </p:nvSpPr>
          <p:spPr>
            <a:xfrm flipH="false" flipV="false" rot="0">
              <a:off x="0" y="0"/>
              <a:ext cx="1943191" cy="355702"/>
            </a:xfrm>
            <a:custGeom>
              <a:avLst/>
              <a:gdLst/>
              <a:ahLst/>
              <a:cxnLst/>
              <a:rect r="r" b="b" t="t" l="l"/>
              <a:pathLst>
                <a:path h="355702" w="1943191">
                  <a:moveTo>
                    <a:pt x="12592" y="0"/>
                  </a:moveTo>
                  <a:lnTo>
                    <a:pt x="1930599" y="0"/>
                  </a:lnTo>
                  <a:cubicBezTo>
                    <a:pt x="1937553" y="0"/>
                    <a:pt x="1943191" y="5638"/>
                    <a:pt x="1943191" y="12592"/>
                  </a:cubicBezTo>
                  <a:lnTo>
                    <a:pt x="1943191" y="343110"/>
                  </a:lnTo>
                  <a:cubicBezTo>
                    <a:pt x="1943191" y="350065"/>
                    <a:pt x="1937553" y="355702"/>
                    <a:pt x="1930599" y="355702"/>
                  </a:cubicBezTo>
                  <a:lnTo>
                    <a:pt x="12592" y="355702"/>
                  </a:lnTo>
                  <a:cubicBezTo>
                    <a:pt x="5638" y="355702"/>
                    <a:pt x="0" y="350065"/>
                    <a:pt x="0" y="343110"/>
                  </a:cubicBezTo>
                  <a:lnTo>
                    <a:pt x="0" y="12592"/>
                  </a:lnTo>
                  <a:cubicBezTo>
                    <a:pt x="0" y="5638"/>
                    <a:pt x="5638" y="0"/>
                    <a:pt x="12592" y="0"/>
                  </a:cubicBezTo>
                  <a:close/>
                </a:path>
              </a:pathLst>
            </a:custGeom>
            <a:solidFill>
              <a:srgbClr val="000000"/>
            </a:solidFill>
          </p:spPr>
        </p:sp>
        <p:sp>
          <p:nvSpPr>
            <p:cNvPr name="TextBox 35" id="35"/>
            <p:cNvSpPr txBox="true"/>
            <p:nvPr/>
          </p:nvSpPr>
          <p:spPr>
            <a:xfrm>
              <a:off x="0" y="-66675"/>
              <a:ext cx="1943191" cy="422377"/>
            </a:xfrm>
            <a:prstGeom prst="rect">
              <a:avLst/>
            </a:prstGeom>
          </p:spPr>
          <p:txBody>
            <a:bodyPr anchor="ctr" rtlCol="false" tIns="50800" lIns="50800" bIns="50800" rIns="50800"/>
            <a:lstStyle/>
            <a:p>
              <a:pPr algn="ctr">
                <a:lnSpc>
                  <a:spcPts val="4759"/>
                </a:lnSpc>
                <a:spcBef>
                  <a:spcPct val="0"/>
                </a:spcBef>
              </a:pPr>
              <a:r>
                <a:rPr lang="en-US" b="true" sz="3399">
                  <a:solidFill>
                    <a:srgbClr val="FFFFFF"/>
                  </a:solidFill>
                  <a:latin typeface="Libre Baskerville Bold"/>
                  <a:ea typeface="Libre Baskerville Bold"/>
                  <a:cs typeface="Libre Baskerville Bold"/>
                  <a:sym typeface="Libre Baskerville Bold"/>
                </a:rPr>
                <a:t>Connected Healthcare Device Monitoring</a:t>
              </a:r>
            </a:p>
          </p:txBody>
        </p:sp>
      </p:gr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525" y="-79377"/>
            <a:ext cx="18288000" cy="10366377"/>
            <a:chOff x="0" y="0"/>
            <a:chExt cx="4816593" cy="2730239"/>
          </a:xfrm>
        </p:grpSpPr>
        <p:sp>
          <p:nvSpPr>
            <p:cNvPr name="Freeform 3" id="3"/>
            <p:cNvSpPr/>
            <p:nvPr/>
          </p:nvSpPr>
          <p:spPr>
            <a:xfrm flipH="false" flipV="false" rot="0">
              <a:off x="0" y="0"/>
              <a:ext cx="4816592" cy="2730239"/>
            </a:xfrm>
            <a:custGeom>
              <a:avLst/>
              <a:gdLst/>
              <a:ahLst/>
              <a:cxnLst/>
              <a:rect r="r" b="b" t="t" l="l"/>
              <a:pathLst>
                <a:path h="2730239" w="4816592">
                  <a:moveTo>
                    <a:pt x="0" y="0"/>
                  </a:moveTo>
                  <a:lnTo>
                    <a:pt x="4816592" y="0"/>
                  </a:lnTo>
                  <a:lnTo>
                    <a:pt x="4816592" y="2730239"/>
                  </a:lnTo>
                  <a:lnTo>
                    <a:pt x="0" y="2730239"/>
                  </a:lnTo>
                  <a:close/>
                </a:path>
              </a:pathLst>
            </a:custGeom>
            <a:solidFill>
              <a:srgbClr val="04A2B9"/>
            </a:solidFill>
          </p:spPr>
        </p:sp>
        <p:sp>
          <p:nvSpPr>
            <p:cNvPr name="TextBox 4" id="4"/>
            <p:cNvSpPr txBox="true"/>
            <p:nvPr/>
          </p:nvSpPr>
          <p:spPr>
            <a:xfrm>
              <a:off x="0" y="-38100"/>
              <a:ext cx="4816593" cy="276833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613579" y="3565337"/>
            <a:ext cx="11060842" cy="2994401"/>
          </a:xfrm>
          <a:prstGeom prst="rect">
            <a:avLst/>
          </a:prstGeom>
        </p:spPr>
        <p:txBody>
          <a:bodyPr anchor="t" rtlCol="false" tIns="0" lIns="0" bIns="0" rIns="0">
            <a:spAutoFit/>
          </a:bodyPr>
          <a:lstStyle/>
          <a:p>
            <a:pPr algn="ctr">
              <a:lnSpc>
                <a:spcPts val="12041"/>
              </a:lnSpc>
            </a:pPr>
            <a:r>
              <a:rPr lang="en-US" b="true" sz="8601">
                <a:solidFill>
                  <a:srgbClr val="FFFFFF"/>
                </a:solidFill>
                <a:latin typeface="Libre Baskerville Bold"/>
                <a:ea typeface="Libre Baskerville Bold"/>
                <a:cs typeface="Libre Baskerville Bold"/>
                <a:sym typeface="Libre Baskerville Bold"/>
              </a:rPr>
              <a:t>ADVANTAGES OF </a:t>
            </a:r>
          </a:p>
          <a:p>
            <a:pPr algn="ctr">
              <a:lnSpc>
                <a:spcPts val="12041"/>
              </a:lnSpc>
            </a:pPr>
            <a:r>
              <a:rPr lang="en-US" b="true" sz="8601">
                <a:solidFill>
                  <a:srgbClr val="FFFFFF"/>
                </a:solidFill>
                <a:latin typeface="Libre Baskerville Bold"/>
                <a:ea typeface="Libre Baskerville Bold"/>
                <a:cs typeface="Libre Baskerville Bold"/>
                <a:sym typeface="Libre Baskerville Bold"/>
              </a:rPr>
              <a:t>THE INVENTION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607505"/>
            <a:ext cx="9165560" cy="842390"/>
            <a:chOff x="0" y="0"/>
            <a:chExt cx="12220747" cy="1123187"/>
          </a:xfrm>
        </p:grpSpPr>
        <p:sp>
          <p:nvSpPr>
            <p:cNvPr name="Freeform 4" id="4"/>
            <p:cNvSpPr/>
            <p:nvPr/>
          </p:nvSpPr>
          <p:spPr>
            <a:xfrm flipH="false" flipV="false" rot="0">
              <a:off x="0" y="0"/>
              <a:ext cx="12220746" cy="1123187"/>
            </a:xfrm>
            <a:custGeom>
              <a:avLst/>
              <a:gdLst/>
              <a:ahLst/>
              <a:cxnLst/>
              <a:rect r="r" b="b" t="t" l="l"/>
              <a:pathLst>
                <a:path h="1123187" w="12220746">
                  <a:moveTo>
                    <a:pt x="0" y="0"/>
                  </a:moveTo>
                  <a:lnTo>
                    <a:pt x="12220746" y="0"/>
                  </a:lnTo>
                  <a:lnTo>
                    <a:pt x="12220746" y="1123187"/>
                  </a:lnTo>
                  <a:lnTo>
                    <a:pt x="0" y="1123187"/>
                  </a:lnTo>
                  <a:close/>
                </a:path>
              </a:pathLst>
            </a:custGeom>
            <a:solidFill>
              <a:srgbClr val="000000">
                <a:alpha val="0"/>
              </a:srgbClr>
            </a:solidFill>
          </p:spPr>
        </p:sp>
        <p:sp>
          <p:nvSpPr>
            <p:cNvPr name="TextBox 5" id="5"/>
            <p:cNvSpPr txBox="true"/>
            <p:nvPr/>
          </p:nvSpPr>
          <p:spPr>
            <a:xfrm>
              <a:off x="0" y="0"/>
              <a:ext cx="12220747" cy="1123187"/>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ADVANTAGES OF THE INVENTION </a:t>
              </a:r>
            </a:p>
          </p:txBody>
        </p:sp>
      </p:grpSp>
      <p:sp>
        <p:nvSpPr>
          <p:cNvPr name="TextBox 6" id="6"/>
          <p:cNvSpPr txBox="true"/>
          <p:nvPr/>
        </p:nvSpPr>
        <p:spPr>
          <a:xfrm rot="0">
            <a:off x="1028700" y="2126590"/>
            <a:ext cx="15647133" cy="6381750"/>
          </a:xfrm>
          <a:prstGeom prst="rect">
            <a:avLst/>
          </a:prstGeom>
        </p:spPr>
        <p:txBody>
          <a:bodyPr anchor="t" rtlCol="false" tIns="0" lIns="0" bIns="0" rIns="0">
            <a:spAutoFit/>
          </a:bodyPr>
          <a:lstStyle/>
          <a:p>
            <a:pPr algn="l" marL="912412" indent="-456206" lvl="1">
              <a:lnSpc>
                <a:spcPts val="5071"/>
              </a:lnSpc>
              <a:buFont typeface="Arial"/>
              <a:buChar char="•"/>
            </a:pPr>
            <a:r>
              <a:rPr lang="en-US" sz="4226">
                <a:solidFill>
                  <a:srgbClr val="000000"/>
                </a:solidFill>
                <a:latin typeface="Libre Baskerville"/>
                <a:ea typeface="Libre Baskerville"/>
                <a:cs typeface="Libre Baskerville"/>
                <a:sym typeface="Libre Baskerville"/>
              </a:rPr>
              <a:t>High precision in evidence collection for transient IoT environments.</a:t>
            </a:r>
          </a:p>
          <a:p>
            <a:pPr algn="l" marL="912412" indent="-456206" lvl="1">
              <a:lnSpc>
                <a:spcPts val="5071"/>
              </a:lnSpc>
              <a:buFont typeface="Arial"/>
              <a:buChar char="•"/>
            </a:pPr>
            <a:r>
              <a:rPr lang="en-US" sz="4226">
                <a:solidFill>
                  <a:srgbClr val="000000"/>
                </a:solidFill>
                <a:latin typeface="Libre Baskerville"/>
                <a:ea typeface="Libre Baskerville"/>
                <a:cs typeface="Libre Baskerville"/>
                <a:sym typeface="Libre Baskerville"/>
              </a:rPr>
              <a:t>Military encryptions strong enough to protect confidentiality, especially in dispute situations.</a:t>
            </a:r>
          </a:p>
          <a:p>
            <a:pPr algn="l" marL="912412" indent="-456206" lvl="1">
              <a:lnSpc>
                <a:spcPts val="5071"/>
              </a:lnSpc>
              <a:buFont typeface="Arial"/>
              <a:buChar char="•"/>
            </a:pPr>
            <a:r>
              <a:rPr lang="en-US" sz="4226">
                <a:solidFill>
                  <a:srgbClr val="000000"/>
                </a:solidFill>
                <a:latin typeface="Libre Baskerville"/>
                <a:ea typeface="Libre Baskerville"/>
                <a:cs typeface="Libre Baskerville"/>
                <a:sym typeface="Libre Baskerville"/>
              </a:rPr>
              <a:t>Platform-independent, ready for future IoT technologies.</a:t>
            </a:r>
          </a:p>
          <a:p>
            <a:pPr algn="l" marL="912412" indent="-456206" lvl="1">
              <a:lnSpc>
                <a:spcPts val="5071"/>
              </a:lnSpc>
              <a:buFont typeface="Arial"/>
              <a:buChar char="•"/>
            </a:pPr>
            <a:r>
              <a:rPr lang="en-US" sz="4226">
                <a:solidFill>
                  <a:srgbClr val="000000"/>
                </a:solidFill>
                <a:latin typeface="Libre Baskerville"/>
                <a:ea typeface="Libre Baskerville"/>
                <a:cs typeface="Libre Baskerville"/>
                <a:sym typeface="Libre Baskerville"/>
              </a:rPr>
              <a:t>Automates investigator workflows thanks to AI-based intelligence.</a:t>
            </a:r>
          </a:p>
          <a:p>
            <a:pPr algn="l" marL="912412" indent="-456206" lvl="1">
              <a:lnSpc>
                <a:spcPts val="5071"/>
              </a:lnSpc>
              <a:buFont typeface="Arial"/>
              <a:buChar char="•"/>
            </a:pPr>
            <a:r>
              <a:rPr lang="en-US" sz="4226">
                <a:solidFill>
                  <a:srgbClr val="000000"/>
                </a:solidFill>
                <a:latin typeface="Libre Baskerville"/>
                <a:ea typeface="Libre Baskerville"/>
                <a:cs typeface="Libre Baskerville"/>
                <a:sym typeface="Libre Baskerville"/>
              </a:rPr>
              <a:t>Provides solid forensic readiness rather than waiting for a breach to passively react.</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459021" y="4274503"/>
            <a:ext cx="5369957"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Libre Baskerville Bold"/>
                <a:ea typeface="Libre Baskerville Bold"/>
                <a:cs typeface="Libre Baskerville Bold"/>
                <a:sym typeface="Libre Baskerville Bold"/>
              </a:rPr>
              <a:t>RESULT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38667" y="607505"/>
            <a:ext cx="12553976" cy="842390"/>
            <a:chOff x="0" y="0"/>
            <a:chExt cx="16738635" cy="1123187"/>
          </a:xfrm>
        </p:grpSpPr>
        <p:sp>
          <p:nvSpPr>
            <p:cNvPr name="Freeform 4" id="4"/>
            <p:cNvSpPr/>
            <p:nvPr/>
          </p:nvSpPr>
          <p:spPr>
            <a:xfrm flipH="false" flipV="false" rot="0">
              <a:off x="0" y="0"/>
              <a:ext cx="16738634" cy="1123187"/>
            </a:xfrm>
            <a:custGeom>
              <a:avLst/>
              <a:gdLst/>
              <a:ahLst/>
              <a:cxnLst/>
              <a:rect r="r" b="b" t="t" l="l"/>
              <a:pathLst>
                <a:path h="1123187" w="16738634">
                  <a:moveTo>
                    <a:pt x="0" y="0"/>
                  </a:moveTo>
                  <a:lnTo>
                    <a:pt x="16738634" y="0"/>
                  </a:lnTo>
                  <a:lnTo>
                    <a:pt x="16738634" y="1123187"/>
                  </a:lnTo>
                  <a:lnTo>
                    <a:pt x="0" y="1123187"/>
                  </a:lnTo>
                  <a:close/>
                </a:path>
              </a:pathLst>
            </a:custGeom>
            <a:solidFill>
              <a:srgbClr val="000000">
                <a:alpha val="0"/>
              </a:srgbClr>
            </a:solidFill>
          </p:spPr>
        </p:sp>
        <p:sp>
          <p:nvSpPr>
            <p:cNvPr name="TextBox 5" id="5"/>
            <p:cNvSpPr txBox="true"/>
            <p:nvPr/>
          </p:nvSpPr>
          <p:spPr>
            <a:xfrm>
              <a:off x="0" y="0"/>
              <a:ext cx="16738635" cy="1123187"/>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RESULT OF THERMOSTAT TEMPRATURE TRENDS</a:t>
              </a:r>
            </a:p>
          </p:txBody>
        </p:sp>
      </p:grpSp>
      <p:sp>
        <p:nvSpPr>
          <p:cNvPr name="Freeform 6" id="6"/>
          <p:cNvSpPr/>
          <p:nvPr/>
        </p:nvSpPr>
        <p:spPr>
          <a:xfrm flipH="false" flipV="false" rot="0">
            <a:off x="2840723" y="1771486"/>
            <a:ext cx="12606554" cy="8005162"/>
          </a:xfrm>
          <a:custGeom>
            <a:avLst/>
            <a:gdLst/>
            <a:ahLst/>
            <a:cxnLst/>
            <a:rect r="r" b="b" t="t" l="l"/>
            <a:pathLst>
              <a:path h="8005162" w="12606554">
                <a:moveTo>
                  <a:pt x="0" y="0"/>
                </a:moveTo>
                <a:lnTo>
                  <a:pt x="12606554" y="0"/>
                </a:lnTo>
                <a:lnTo>
                  <a:pt x="12606554" y="8005162"/>
                </a:lnTo>
                <a:lnTo>
                  <a:pt x="0" y="8005162"/>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980310" y="5550646"/>
            <a:ext cx="9007680" cy="1228725"/>
          </a:xfrm>
          <a:prstGeom prst="rect">
            <a:avLst/>
          </a:prstGeom>
        </p:spPr>
        <p:txBody>
          <a:bodyPr anchor="t" rtlCol="false" tIns="0" lIns="0" bIns="0" rIns="0">
            <a:spAutoFit/>
          </a:bodyPr>
          <a:lstStyle/>
          <a:p>
            <a:pPr algn="l">
              <a:lnSpc>
                <a:spcPts val="3240"/>
              </a:lnSpc>
            </a:pPr>
            <a:r>
              <a:rPr lang="en-US" sz="2700">
                <a:solidFill>
                  <a:srgbClr val="000000"/>
                </a:solidFill>
                <a:latin typeface="Proxima Nova"/>
                <a:ea typeface="Proxima Nova"/>
                <a:cs typeface="Proxima Nova"/>
                <a:sym typeface="Proxima Nova"/>
              </a:rPr>
              <a:t>Team Member 1: </a:t>
            </a:r>
            <a:r>
              <a:rPr lang="en-US" sz="2700">
                <a:solidFill>
                  <a:srgbClr val="04A2B9"/>
                </a:solidFill>
                <a:latin typeface="Proxima Nova"/>
                <a:ea typeface="Proxima Nova"/>
                <a:cs typeface="Proxima Nova"/>
                <a:sym typeface="Proxima Nova"/>
              </a:rPr>
              <a:t>JEET JOSHI  (92310103088) (TC1)</a:t>
            </a:r>
          </a:p>
          <a:p>
            <a:pPr algn="l">
              <a:lnSpc>
                <a:spcPts val="3240"/>
              </a:lnSpc>
            </a:pPr>
            <a:r>
              <a:rPr lang="en-US" sz="2700">
                <a:solidFill>
                  <a:srgbClr val="000000"/>
                </a:solidFill>
                <a:latin typeface="Proxima Nova"/>
                <a:ea typeface="Proxima Nova"/>
                <a:cs typeface="Proxima Nova"/>
                <a:sym typeface="Proxima Nova"/>
              </a:rPr>
              <a:t>Team Member 2: </a:t>
            </a:r>
            <a:r>
              <a:rPr lang="en-US" sz="2700">
                <a:solidFill>
                  <a:srgbClr val="04A2B9"/>
                </a:solidFill>
                <a:latin typeface="Proxima Nova"/>
                <a:ea typeface="Proxima Nova"/>
                <a:cs typeface="Proxima Nova"/>
                <a:sym typeface="Proxima Nova"/>
              </a:rPr>
              <a:t>HITEKSHA THAKER (92310103102) (TC4)</a:t>
            </a:r>
          </a:p>
          <a:p>
            <a:pPr algn="l">
              <a:lnSpc>
                <a:spcPts val="3240"/>
              </a:lnSpc>
            </a:pPr>
          </a:p>
        </p:txBody>
      </p:sp>
      <p:grpSp>
        <p:nvGrpSpPr>
          <p:cNvPr name="Group 4" id="4"/>
          <p:cNvGrpSpPr/>
          <p:nvPr/>
        </p:nvGrpSpPr>
        <p:grpSpPr>
          <a:xfrm rot="0">
            <a:off x="539262" y="4044622"/>
            <a:ext cx="16975014" cy="1247223"/>
            <a:chOff x="0" y="0"/>
            <a:chExt cx="22633352" cy="1662963"/>
          </a:xfrm>
        </p:grpSpPr>
        <p:sp>
          <p:nvSpPr>
            <p:cNvPr name="Freeform 5" id="5"/>
            <p:cNvSpPr/>
            <p:nvPr/>
          </p:nvSpPr>
          <p:spPr>
            <a:xfrm flipH="false" flipV="false" rot="0">
              <a:off x="0" y="0"/>
              <a:ext cx="22633352" cy="1662963"/>
            </a:xfrm>
            <a:custGeom>
              <a:avLst/>
              <a:gdLst/>
              <a:ahLst/>
              <a:cxnLst/>
              <a:rect r="r" b="b" t="t" l="l"/>
              <a:pathLst>
                <a:path h="1662963" w="22633352">
                  <a:moveTo>
                    <a:pt x="0" y="0"/>
                  </a:moveTo>
                  <a:lnTo>
                    <a:pt x="22633352" y="0"/>
                  </a:lnTo>
                  <a:lnTo>
                    <a:pt x="22633352" y="1662963"/>
                  </a:lnTo>
                  <a:lnTo>
                    <a:pt x="0" y="1662963"/>
                  </a:lnTo>
                  <a:close/>
                </a:path>
              </a:pathLst>
            </a:custGeom>
            <a:solidFill>
              <a:srgbClr val="000000">
                <a:alpha val="0"/>
              </a:srgbClr>
            </a:solidFill>
          </p:spPr>
        </p:sp>
        <p:sp>
          <p:nvSpPr>
            <p:cNvPr name="TextBox 6" id="6"/>
            <p:cNvSpPr txBox="true"/>
            <p:nvPr/>
          </p:nvSpPr>
          <p:spPr>
            <a:xfrm>
              <a:off x="0" y="0"/>
              <a:ext cx="22633352" cy="1662963"/>
            </a:xfrm>
            <a:prstGeom prst="rect">
              <a:avLst/>
            </a:prstGeom>
          </p:spPr>
          <p:txBody>
            <a:bodyPr anchor="ctr" rtlCol="false" tIns="0" lIns="0" bIns="0" rIns="0"/>
            <a:lstStyle/>
            <a:p>
              <a:pPr algn="ctr">
                <a:lnSpc>
                  <a:spcPts val="4320"/>
                </a:lnSpc>
              </a:pPr>
              <a:r>
                <a:rPr lang="en-US" sz="3600">
                  <a:solidFill>
                    <a:srgbClr val="04A2B9"/>
                  </a:solidFill>
                  <a:latin typeface="Proxima Nova"/>
                  <a:ea typeface="Proxima Nova"/>
                  <a:cs typeface="Proxima Nova"/>
                  <a:sym typeface="Proxima Nova"/>
                </a:rPr>
                <a:t>TITLE: Advance digital forensic investigation tool for iot device</a:t>
              </a:r>
            </a:p>
            <a:p>
              <a:pPr algn="ctr">
                <a:lnSpc>
                  <a:spcPts val="3960"/>
                </a:lnSpc>
              </a:pPr>
              <a:r>
                <a:rPr lang="en-US" sz="3300">
                  <a:solidFill>
                    <a:srgbClr val="04A2B9"/>
                  </a:solidFill>
                  <a:latin typeface="Proxima Nova"/>
                  <a:ea typeface="Proxima Nova"/>
                  <a:cs typeface="Proxima Nova"/>
                  <a:sym typeface="Proxima Nova"/>
                </a:rPr>
                <a:t>Team ID: 7CE_082</a:t>
              </a:r>
            </a:p>
          </p:txBody>
        </p:sp>
      </p:grpSp>
      <p:sp>
        <p:nvSpPr>
          <p:cNvPr name="TextBox 7" id="7"/>
          <p:cNvSpPr txBox="true"/>
          <p:nvPr/>
        </p:nvSpPr>
        <p:spPr>
          <a:xfrm rot="0">
            <a:off x="8281171" y="6825476"/>
            <a:ext cx="1725600" cy="409575"/>
          </a:xfrm>
          <a:prstGeom prst="rect">
            <a:avLst/>
          </a:prstGeom>
        </p:spPr>
        <p:txBody>
          <a:bodyPr anchor="t" rtlCol="false" tIns="0" lIns="0" bIns="0" rIns="0">
            <a:spAutoFit/>
          </a:bodyPr>
          <a:lstStyle/>
          <a:p>
            <a:pPr algn="l">
              <a:lnSpc>
                <a:spcPts val="3240"/>
              </a:lnSpc>
            </a:pPr>
            <a:r>
              <a:rPr lang="en-US" sz="2700">
                <a:solidFill>
                  <a:srgbClr val="595959"/>
                </a:solidFill>
                <a:latin typeface="Proxima Nova"/>
                <a:ea typeface="Proxima Nova"/>
                <a:cs typeface="Proxima Nova"/>
                <a:sym typeface="Proxima Nova"/>
              </a:rPr>
              <a:t>Guided By</a:t>
            </a:r>
          </a:p>
        </p:txBody>
      </p:sp>
      <p:sp>
        <p:nvSpPr>
          <p:cNvPr name="TextBox 8" id="8"/>
          <p:cNvSpPr txBox="true"/>
          <p:nvPr/>
        </p:nvSpPr>
        <p:spPr>
          <a:xfrm rot="0">
            <a:off x="5992041" y="7518025"/>
            <a:ext cx="6303861" cy="409575"/>
          </a:xfrm>
          <a:prstGeom prst="rect">
            <a:avLst/>
          </a:prstGeom>
        </p:spPr>
        <p:txBody>
          <a:bodyPr anchor="t" rtlCol="false" tIns="0" lIns="0" bIns="0" rIns="0">
            <a:spAutoFit/>
          </a:bodyPr>
          <a:lstStyle/>
          <a:p>
            <a:pPr algn="l">
              <a:lnSpc>
                <a:spcPts val="3240"/>
              </a:lnSpc>
            </a:pPr>
            <a:r>
              <a:rPr lang="en-US" sz="2700">
                <a:solidFill>
                  <a:srgbClr val="000000"/>
                </a:solidFill>
                <a:latin typeface="Proxima Nova"/>
                <a:ea typeface="Proxima Nova"/>
                <a:cs typeface="Proxima Nova"/>
                <a:sym typeface="Proxima Nova"/>
              </a:rPr>
              <a:t>Internal Guide Name: </a:t>
            </a:r>
            <a:r>
              <a:rPr lang="en-US" sz="2700">
                <a:solidFill>
                  <a:srgbClr val="04A2B9"/>
                </a:solidFill>
                <a:latin typeface="Proxima Nova"/>
                <a:ea typeface="Proxima Nova"/>
                <a:cs typeface="Proxima Nova"/>
                <a:sym typeface="Proxima Nova"/>
              </a:rPr>
              <a:t>HANSA VAGHELA</a:t>
            </a:r>
          </a:p>
        </p:txBody>
      </p:sp>
      <p:grpSp>
        <p:nvGrpSpPr>
          <p:cNvPr name="Group 9" id="9"/>
          <p:cNvGrpSpPr/>
          <p:nvPr/>
        </p:nvGrpSpPr>
        <p:grpSpPr>
          <a:xfrm rot="0">
            <a:off x="4447989" y="2008278"/>
            <a:ext cx="9756000" cy="2729179"/>
            <a:chOff x="0" y="0"/>
            <a:chExt cx="13008000" cy="3638906"/>
          </a:xfrm>
        </p:grpSpPr>
        <p:sp>
          <p:nvSpPr>
            <p:cNvPr name="Freeform 10" id="10"/>
            <p:cNvSpPr/>
            <p:nvPr/>
          </p:nvSpPr>
          <p:spPr>
            <a:xfrm flipH="false" flipV="false" rot="0">
              <a:off x="0" y="0"/>
              <a:ext cx="13008000" cy="3638905"/>
            </a:xfrm>
            <a:custGeom>
              <a:avLst/>
              <a:gdLst/>
              <a:ahLst/>
              <a:cxnLst/>
              <a:rect r="r" b="b" t="t" l="l"/>
              <a:pathLst>
                <a:path h="3638905" w="13008000">
                  <a:moveTo>
                    <a:pt x="0" y="0"/>
                  </a:moveTo>
                  <a:lnTo>
                    <a:pt x="13008000" y="0"/>
                  </a:lnTo>
                  <a:lnTo>
                    <a:pt x="13008000" y="3638905"/>
                  </a:lnTo>
                  <a:lnTo>
                    <a:pt x="0" y="3638905"/>
                  </a:lnTo>
                  <a:close/>
                </a:path>
              </a:pathLst>
            </a:custGeom>
            <a:solidFill>
              <a:srgbClr val="000000">
                <a:alpha val="0"/>
              </a:srgbClr>
            </a:solidFill>
          </p:spPr>
        </p:sp>
        <p:sp>
          <p:nvSpPr>
            <p:cNvPr name="TextBox 11" id="11"/>
            <p:cNvSpPr txBox="true"/>
            <p:nvPr/>
          </p:nvSpPr>
          <p:spPr>
            <a:xfrm>
              <a:off x="0" y="9525"/>
              <a:ext cx="13008000" cy="3629381"/>
            </a:xfrm>
            <a:prstGeom prst="rect">
              <a:avLst/>
            </a:prstGeom>
          </p:spPr>
          <p:txBody>
            <a:bodyPr anchor="ctr" rtlCol="false" tIns="0" lIns="0" bIns="0" rIns="0"/>
            <a:lstStyle/>
            <a:p>
              <a:pPr algn="ctr">
                <a:lnSpc>
                  <a:spcPts val="5759"/>
                </a:lnSpc>
              </a:pPr>
              <a:r>
                <a:rPr lang="en-US" b="true" sz="4800">
                  <a:solidFill>
                    <a:srgbClr val="04A2B9"/>
                  </a:solidFill>
                  <a:latin typeface="Proxima Nova Bold"/>
                  <a:ea typeface="Proxima Nova Bold"/>
                  <a:cs typeface="Proxima Nova Bold"/>
                  <a:sym typeface="Proxima Nova Bold"/>
                </a:rPr>
                <a:t>Major Project-I (01CE0716)</a:t>
              </a:r>
            </a:p>
            <a:p>
              <a:pPr algn="ctr">
                <a:lnSpc>
                  <a:spcPts val="3960"/>
                </a:lnSpc>
              </a:pPr>
              <a:r>
                <a:rPr lang="en-US" sz="3300">
                  <a:solidFill>
                    <a:srgbClr val="04A2B9"/>
                  </a:solidFill>
                  <a:latin typeface="Proxima Nova"/>
                  <a:ea typeface="Proxima Nova"/>
                  <a:cs typeface="Proxima Nova"/>
                  <a:sym typeface="Proxima Nova"/>
                </a:rPr>
                <a:t>Review 2 </a:t>
              </a:r>
            </a:p>
            <a:p>
              <a:pPr algn="ctr">
                <a:lnSpc>
                  <a:spcPts val="3960"/>
                </a:lnSpc>
              </a:pPr>
              <a:r>
                <a:rPr lang="en-US" sz="3300">
                  <a:solidFill>
                    <a:srgbClr val="04A2B9"/>
                  </a:solidFill>
                  <a:latin typeface="Proxima Nova"/>
                  <a:ea typeface="Proxima Nova"/>
                  <a:cs typeface="Proxima Nova"/>
                  <a:sym typeface="Proxima Nova"/>
                </a:rPr>
                <a:t>(23/08/2025)</a:t>
              </a:r>
            </a:p>
            <a:p>
              <a:pPr algn="ctr">
                <a:lnSpc>
                  <a:spcPts val="5759"/>
                </a:lnSpc>
              </a:pPr>
            </a:p>
          </p:txBody>
        </p:sp>
      </p:grpSp>
      <p:grpSp>
        <p:nvGrpSpPr>
          <p:cNvPr name="Group 12" id="12"/>
          <p:cNvGrpSpPr/>
          <p:nvPr/>
        </p:nvGrpSpPr>
        <p:grpSpPr>
          <a:xfrm rot="0">
            <a:off x="2803734" y="8333608"/>
            <a:ext cx="12446072" cy="1404231"/>
            <a:chOff x="0" y="0"/>
            <a:chExt cx="16594762" cy="1872308"/>
          </a:xfrm>
        </p:grpSpPr>
        <p:sp>
          <p:nvSpPr>
            <p:cNvPr name="Freeform 13" id="13"/>
            <p:cNvSpPr/>
            <p:nvPr/>
          </p:nvSpPr>
          <p:spPr>
            <a:xfrm flipH="false" flipV="false" rot="0">
              <a:off x="0" y="0"/>
              <a:ext cx="16594762" cy="1872308"/>
            </a:xfrm>
            <a:custGeom>
              <a:avLst/>
              <a:gdLst/>
              <a:ahLst/>
              <a:cxnLst/>
              <a:rect r="r" b="b" t="t" l="l"/>
              <a:pathLst>
                <a:path h="1872308" w="16594762">
                  <a:moveTo>
                    <a:pt x="0" y="0"/>
                  </a:moveTo>
                  <a:lnTo>
                    <a:pt x="16594762" y="0"/>
                  </a:lnTo>
                  <a:lnTo>
                    <a:pt x="16594762" y="1872308"/>
                  </a:lnTo>
                  <a:lnTo>
                    <a:pt x="0" y="1872308"/>
                  </a:lnTo>
                  <a:close/>
                </a:path>
              </a:pathLst>
            </a:custGeom>
            <a:solidFill>
              <a:srgbClr val="000000">
                <a:alpha val="0"/>
              </a:srgbClr>
            </a:solidFill>
          </p:spPr>
        </p:sp>
        <p:sp>
          <p:nvSpPr>
            <p:cNvPr name="TextBox 14" id="14"/>
            <p:cNvSpPr txBox="true"/>
            <p:nvPr/>
          </p:nvSpPr>
          <p:spPr>
            <a:xfrm>
              <a:off x="0" y="0"/>
              <a:ext cx="16594762" cy="1872308"/>
            </a:xfrm>
            <a:prstGeom prst="rect">
              <a:avLst/>
            </a:prstGeom>
          </p:spPr>
          <p:txBody>
            <a:bodyPr anchor="ctr" rtlCol="false" tIns="0" lIns="0" bIns="0" rIns="0"/>
            <a:lstStyle/>
            <a:p>
              <a:pPr algn="ctr">
                <a:lnSpc>
                  <a:spcPts val="4320"/>
                </a:lnSpc>
              </a:pPr>
              <a:r>
                <a:rPr lang="en-US" sz="3600">
                  <a:solidFill>
                    <a:srgbClr val="04A2B9"/>
                  </a:solidFill>
                  <a:latin typeface="Proxima Nova"/>
                  <a:ea typeface="Proxima Nova"/>
                  <a:cs typeface="Proxima Nova"/>
                  <a:sym typeface="Proxima Nova"/>
                </a:rPr>
                <a:t>Department of Computer Engineering,</a:t>
              </a:r>
            </a:p>
            <a:p>
              <a:pPr algn="ctr">
                <a:lnSpc>
                  <a:spcPts val="4320"/>
                </a:lnSpc>
              </a:pPr>
              <a:r>
                <a:rPr lang="en-US" sz="3600">
                  <a:solidFill>
                    <a:srgbClr val="04A2B9"/>
                  </a:solidFill>
                  <a:latin typeface="Proxima Nova"/>
                  <a:ea typeface="Proxima Nova"/>
                  <a:cs typeface="Proxima Nova"/>
                  <a:sym typeface="Proxima Nova"/>
                </a:rPr>
                <a:t>Faculty of Engineering &amp; Technology </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70519" y="607505"/>
            <a:ext cx="14699160" cy="761009"/>
            <a:chOff x="0" y="0"/>
            <a:chExt cx="19598880" cy="1014679"/>
          </a:xfrm>
        </p:grpSpPr>
        <p:sp>
          <p:nvSpPr>
            <p:cNvPr name="Freeform 4" id="4"/>
            <p:cNvSpPr/>
            <p:nvPr/>
          </p:nvSpPr>
          <p:spPr>
            <a:xfrm flipH="false" flipV="false" rot="0">
              <a:off x="0" y="0"/>
              <a:ext cx="19598880" cy="1014679"/>
            </a:xfrm>
            <a:custGeom>
              <a:avLst/>
              <a:gdLst/>
              <a:ahLst/>
              <a:cxnLst/>
              <a:rect r="r" b="b" t="t" l="l"/>
              <a:pathLst>
                <a:path h="1014679" w="19598880">
                  <a:moveTo>
                    <a:pt x="0" y="0"/>
                  </a:moveTo>
                  <a:lnTo>
                    <a:pt x="19598880" y="0"/>
                  </a:lnTo>
                  <a:lnTo>
                    <a:pt x="19598880" y="1014679"/>
                  </a:lnTo>
                  <a:lnTo>
                    <a:pt x="0" y="1014679"/>
                  </a:lnTo>
                  <a:close/>
                </a:path>
              </a:pathLst>
            </a:custGeom>
            <a:solidFill>
              <a:srgbClr val="000000">
                <a:alpha val="0"/>
              </a:srgbClr>
            </a:solidFill>
          </p:spPr>
        </p:sp>
        <p:sp>
          <p:nvSpPr>
            <p:cNvPr name="TextBox 5" id="5"/>
            <p:cNvSpPr txBox="true"/>
            <p:nvPr/>
          </p:nvSpPr>
          <p:spPr>
            <a:xfrm>
              <a:off x="0" y="0"/>
              <a:ext cx="19598880" cy="1014679"/>
            </a:xfrm>
            <a:prstGeom prst="rect">
              <a:avLst/>
            </a:prstGeom>
          </p:spPr>
          <p:txBody>
            <a:bodyPr anchor="ctr" rtlCol="false" tIns="0" lIns="0" bIns="0" rIns="0"/>
            <a:lstStyle/>
            <a:p>
              <a:pPr algn="l">
                <a:lnSpc>
                  <a:spcPts val="4320"/>
                </a:lnSpc>
              </a:pPr>
              <a:r>
                <a:rPr lang="en-US" b="true" sz="3600">
                  <a:solidFill>
                    <a:srgbClr val="04A2B9"/>
                  </a:solidFill>
                  <a:latin typeface="Proxima Nova Bold"/>
                  <a:ea typeface="Proxima Nova Bold"/>
                  <a:cs typeface="Proxima Nova Bold"/>
                  <a:sym typeface="Proxima Nova Bold"/>
                </a:rPr>
                <a:t>RESULT OF FORENSIC TIMELINE OF THERMOSTAT ACTIVITY</a:t>
              </a:r>
            </a:p>
          </p:txBody>
        </p:sp>
      </p:grpSp>
      <p:sp>
        <p:nvSpPr>
          <p:cNvPr name="Freeform 6" id="6"/>
          <p:cNvSpPr/>
          <p:nvPr/>
        </p:nvSpPr>
        <p:spPr>
          <a:xfrm flipH="false" flipV="false" rot="0">
            <a:off x="1303506" y="2241058"/>
            <a:ext cx="15680989" cy="7017242"/>
          </a:xfrm>
          <a:custGeom>
            <a:avLst/>
            <a:gdLst/>
            <a:ahLst/>
            <a:cxnLst/>
            <a:rect r="r" b="b" t="t" l="l"/>
            <a:pathLst>
              <a:path h="7017242" w="15680989">
                <a:moveTo>
                  <a:pt x="0" y="0"/>
                </a:moveTo>
                <a:lnTo>
                  <a:pt x="15680988" y="0"/>
                </a:lnTo>
                <a:lnTo>
                  <a:pt x="15680988" y="7017242"/>
                </a:lnTo>
                <a:lnTo>
                  <a:pt x="0" y="7017242"/>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479191" y="4274503"/>
            <a:ext cx="9329618"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Libre Baskerville Bold"/>
                <a:ea typeface="Libre Baskerville Bold"/>
                <a:cs typeface="Libre Baskerville Bold"/>
                <a:sym typeface="Libre Baskerville Bold"/>
              </a:rPr>
              <a:t>FLOWCHART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67497" y="513266"/>
            <a:ext cx="11163351" cy="1442465"/>
            <a:chOff x="0" y="0"/>
            <a:chExt cx="14884468" cy="1923287"/>
          </a:xfrm>
        </p:grpSpPr>
        <p:sp>
          <p:nvSpPr>
            <p:cNvPr name="Freeform 4" id="4"/>
            <p:cNvSpPr/>
            <p:nvPr/>
          </p:nvSpPr>
          <p:spPr>
            <a:xfrm flipH="false" flipV="false" rot="0">
              <a:off x="0" y="0"/>
              <a:ext cx="14884467" cy="1923287"/>
            </a:xfrm>
            <a:custGeom>
              <a:avLst/>
              <a:gdLst/>
              <a:ahLst/>
              <a:cxnLst/>
              <a:rect r="r" b="b" t="t" l="l"/>
              <a:pathLst>
                <a:path h="1923287" w="14884467">
                  <a:moveTo>
                    <a:pt x="0" y="0"/>
                  </a:moveTo>
                  <a:lnTo>
                    <a:pt x="14884467" y="0"/>
                  </a:lnTo>
                  <a:lnTo>
                    <a:pt x="14884467" y="1923287"/>
                  </a:lnTo>
                  <a:lnTo>
                    <a:pt x="0" y="1923287"/>
                  </a:lnTo>
                  <a:close/>
                </a:path>
              </a:pathLst>
            </a:custGeom>
            <a:solidFill>
              <a:srgbClr val="000000">
                <a:alpha val="0"/>
              </a:srgbClr>
            </a:solidFill>
          </p:spPr>
        </p:sp>
        <p:sp>
          <p:nvSpPr>
            <p:cNvPr name="TextBox 5" id="5"/>
            <p:cNvSpPr txBox="true"/>
            <p:nvPr/>
          </p:nvSpPr>
          <p:spPr>
            <a:xfrm>
              <a:off x="0" y="0"/>
              <a:ext cx="14884468" cy="1923287"/>
            </a:xfrm>
            <a:prstGeom prst="rect">
              <a:avLst/>
            </a:prstGeom>
          </p:spPr>
          <p:txBody>
            <a:bodyPr anchor="ctr" rtlCol="false" tIns="0" lIns="0" bIns="0" rIns="0"/>
            <a:lstStyle/>
            <a:p>
              <a:pPr algn="l">
                <a:lnSpc>
                  <a:spcPts val="4799"/>
                </a:lnSpc>
              </a:pPr>
              <a:r>
                <a:rPr lang="en-US" sz="3999" b="true">
                  <a:solidFill>
                    <a:srgbClr val="04A2B9"/>
                  </a:solidFill>
                  <a:latin typeface="Proxima Nova Bold"/>
                  <a:ea typeface="Proxima Nova Bold"/>
                  <a:cs typeface="Proxima Nova Bold"/>
                  <a:sym typeface="Proxima Nova Bold"/>
                </a:rPr>
                <a:t>FLOWCHART OF THE INVESTIGATIONS TOOL</a:t>
              </a:r>
            </a:p>
            <a:p>
              <a:pPr algn="l">
                <a:lnSpc>
                  <a:spcPts val="4799"/>
                </a:lnSpc>
              </a:pPr>
            </a:p>
          </p:txBody>
        </p:sp>
      </p:grpSp>
      <p:sp>
        <p:nvSpPr>
          <p:cNvPr name="Freeform 6" id="6"/>
          <p:cNvSpPr/>
          <p:nvPr/>
        </p:nvSpPr>
        <p:spPr>
          <a:xfrm flipH="false" flipV="false" rot="0">
            <a:off x="6249172" y="1660128"/>
            <a:ext cx="5789656" cy="8256194"/>
          </a:xfrm>
          <a:custGeom>
            <a:avLst/>
            <a:gdLst/>
            <a:ahLst/>
            <a:cxnLst/>
            <a:rect r="r" b="b" t="t" l="l"/>
            <a:pathLst>
              <a:path h="8256194" w="5789656">
                <a:moveTo>
                  <a:pt x="0" y="0"/>
                </a:moveTo>
                <a:lnTo>
                  <a:pt x="5789656" y="0"/>
                </a:lnTo>
                <a:lnTo>
                  <a:pt x="5789656" y="8256194"/>
                </a:lnTo>
                <a:lnTo>
                  <a:pt x="0" y="8256194"/>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018174" y="4274503"/>
            <a:ext cx="12251651"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Libre Baskerville Bold"/>
                <a:ea typeface="Libre Baskerville Bold"/>
                <a:cs typeface="Libre Baskerville Bold"/>
                <a:sym typeface="Libre Baskerville Bold"/>
              </a:rPr>
              <a:t>RESEARCH PAPER</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4A2B9"/>
        </a:solidFill>
      </p:bgPr>
    </p:bg>
    <p:spTree>
      <p:nvGrpSpPr>
        <p:cNvPr id="1" name=""/>
        <p:cNvGrpSpPr/>
        <p:nvPr/>
      </p:nvGrpSpPr>
      <p:grpSpPr>
        <a:xfrm>
          <a:off x="0" y="0"/>
          <a:ext cx="0" cy="0"/>
          <a:chOff x="0" y="0"/>
          <a:chExt cx="0" cy="0"/>
        </a:xfrm>
      </p:grpSpPr>
      <p:sp>
        <p:nvSpPr>
          <p:cNvPr name="TextBox 2" id="2"/>
          <p:cNvSpPr txBox="true"/>
          <p:nvPr/>
        </p:nvSpPr>
        <p:spPr>
          <a:xfrm rot="0">
            <a:off x="219394" y="4876414"/>
            <a:ext cx="17849212" cy="1384301"/>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Advanced digital forensics and anti-digital forensics for IoT systems: Techniques, limitations and recommendations</a:t>
            </a:r>
          </a:p>
        </p:txBody>
      </p:sp>
      <p:sp>
        <p:nvSpPr>
          <p:cNvPr name="TextBox 3" id="3"/>
          <p:cNvSpPr txBox="true"/>
          <p:nvPr/>
        </p:nvSpPr>
        <p:spPr>
          <a:xfrm rot="0">
            <a:off x="4724281" y="3327426"/>
            <a:ext cx="8839438"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REFERING RESEARCH PAPERS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17914" y="0"/>
            <a:ext cx="3950415" cy="773198"/>
            <a:chOff x="0" y="0"/>
            <a:chExt cx="5267220" cy="1030930"/>
          </a:xfrm>
        </p:grpSpPr>
        <p:sp>
          <p:nvSpPr>
            <p:cNvPr name="Freeform 4" id="4"/>
            <p:cNvSpPr/>
            <p:nvPr/>
          </p:nvSpPr>
          <p:spPr>
            <a:xfrm flipH="false" flipV="false" rot="0">
              <a:off x="0" y="0"/>
              <a:ext cx="5267220" cy="1030930"/>
            </a:xfrm>
            <a:custGeom>
              <a:avLst/>
              <a:gdLst/>
              <a:ahLst/>
              <a:cxnLst/>
              <a:rect r="r" b="b" t="t" l="l"/>
              <a:pathLst>
                <a:path h="1030930" w="5267220">
                  <a:moveTo>
                    <a:pt x="0" y="0"/>
                  </a:moveTo>
                  <a:lnTo>
                    <a:pt x="5267220" y="0"/>
                  </a:lnTo>
                  <a:lnTo>
                    <a:pt x="5267220" y="1030930"/>
                  </a:lnTo>
                  <a:lnTo>
                    <a:pt x="0" y="1030930"/>
                  </a:lnTo>
                  <a:close/>
                </a:path>
              </a:pathLst>
            </a:custGeom>
            <a:solidFill>
              <a:srgbClr val="000000">
                <a:alpha val="0"/>
              </a:srgbClr>
            </a:solidFill>
          </p:spPr>
        </p:sp>
        <p:sp>
          <p:nvSpPr>
            <p:cNvPr name="TextBox 5" id="5"/>
            <p:cNvSpPr txBox="true"/>
            <p:nvPr/>
          </p:nvSpPr>
          <p:spPr>
            <a:xfrm>
              <a:off x="0" y="0"/>
              <a:ext cx="5267220" cy="1030930"/>
            </a:xfrm>
            <a:prstGeom prst="rect">
              <a:avLst/>
            </a:prstGeom>
          </p:spPr>
          <p:txBody>
            <a:bodyPr anchor="ctr" rtlCol="false" tIns="0" lIns="0" bIns="0" rIns="0"/>
            <a:lstStyle/>
            <a:p>
              <a:pPr algn="l">
                <a:lnSpc>
                  <a:spcPts val="3720"/>
                </a:lnSpc>
              </a:pPr>
              <a:r>
                <a:rPr lang="en-US" b="true" sz="3100">
                  <a:solidFill>
                    <a:srgbClr val="04A2B9"/>
                  </a:solidFill>
                  <a:latin typeface="Proxima Nova Bold"/>
                  <a:ea typeface="Proxima Nova Bold"/>
                  <a:cs typeface="Proxima Nova Bold"/>
                  <a:sym typeface="Proxima Nova Bold"/>
                </a:rPr>
                <a:t>LITERATURE REVIEW</a:t>
              </a:r>
            </a:p>
          </p:txBody>
        </p:sp>
      </p:grpSp>
      <p:sp>
        <p:nvSpPr>
          <p:cNvPr name="Freeform 6" id="6"/>
          <p:cNvSpPr/>
          <p:nvPr/>
        </p:nvSpPr>
        <p:spPr>
          <a:xfrm flipH="false" flipV="false" rot="0">
            <a:off x="2154047" y="1665688"/>
            <a:ext cx="13979907" cy="8337135"/>
          </a:xfrm>
          <a:custGeom>
            <a:avLst/>
            <a:gdLst/>
            <a:ahLst/>
            <a:cxnLst/>
            <a:rect r="r" b="b" t="t" l="l"/>
            <a:pathLst>
              <a:path h="8337135" w="13979907">
                <a:moveTo>
                  <a:pt x="0" y="0"/>
                </a:moveTo>
                <a:lnTo>
                  <a:pt x="13979906" y="0"/>
                </a:lnTo>
                <a:lnTo>
                  <a:pt x="13979906" y="8337135"/>
                </a:lnTo>
                <a:lnTo>
                  <a:pt x="0" y="8337135"/>
                </a:lnTo>
                <a:lnTo>
                  <a:pt x="0" y="0"/>
                </a:lnTo>
                <a:close/>
              </a:path>
            </a:pathLst>
          </a:custGeom>
          <a:blipFill>
            <a:blip r:embed="rId3"/>
            <a:stretch>
              <a:fillRect l="-4097" t="-7786" r="0" b="0"/>
            </a:stretch>
          </a:blipFill>
        </p:spPr>
      </p:sp>
      <p:sp>
        <p:nvSpPr>
          <p:cNvPr name="TextBox 7" id="7"/>
          <p:cNvSpPr txBox="true"/>
          <p:nvPr/>
        </p:nvSpPr>
        <p:spPr>
          <a:xfrm rot="0">
            <a:off x="617914" y="584200"/>
            <a:ext cx="12368960" cy="850900"/>
          </a:xfrm>
          <a:prstGeom prst="rect">
            <a:avLst/>
          </a:prstGeom>
        </p:spPr>
        <p:txBody>
          <a:bodyPr anchor="t" rtlCol="false" tIns="0" lIns="0" bIns="0" rIns="0">
            <a:spAutoFit/>
          </a:bodyPr>
          <a:lstStyle/>
          <a:p>
            <a:pPr algn="l">
              <a:lnSpc>
                <a:spcPts val="3499"/>
              </a:lnSpc>
              <a:spcBef>
                <a:spcPct val="0"/>
              </a:spcBef>
            </a:pPr>
            <a:r>
              <a:rPr lang="en-US" b="true" sz="2499">
                <a:solidFill>
                  <a:srgbClr val="04A2B9"/>
                </a:solidFill>
                <a:latin typeface="Libre Baskerville Bold"/>
                <a:ea typeface="Libre Baskerville Bold"/>
                <a:cs typeface="Libre Baskerville Bold"/>
                <a:sym typeface="Libre Baskerville Bold"/>
              </a:rPr>
              <a:t>Advanced digital f</a:t>
            </a:r>
            <a:r>
              <a:rPr lang="en-US" b="true" sz="2499">
                <a:solidFill>
                  <a:srgbClr val="04A2B9"/>
                </a:solidFill>
                <a:latin typeface="Libre Baskerville Bold"/>
                <a:ea typeface="Libre Baskerville Bold"/>
                <a:cs typeface="Libre Baskerville Bold"/>
                <a:sym typeface="Libre Baskerville Bold"/>
              </a:rPr>
              <a:t>orensics and anti-digital forensics for IoT systems:</a:t>
            </a:r>
          </a:p>
          <a:p>
            <a:pPr algn="l">
              <a:lnSpc>
                <a:spcPts val="3499"/>
              </a:lnSpc>
              <a:spcBef>
                <a:spcPct val="0"/>
              </a:spcBef>
            </a:pPr>
            <a:r>
              <a:rPr lang="en-US" b="true" sz="2499">
                <a:solidFill>
                  <a:srgbClr val="04A2B9"/>
                </a:solidFill>
                <a:latin typeface="Libre Baskerville Bold"/>
                <a:ea typeface="Libre Baskerville Bold"/>
                <a:cs typeface="Libre Baskerville Bold"/>
                <a:sym typeface="Libre Baskerville Bold"/>
              </a:rPr>
              <a:t> Techniques, limitations and recommendations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477683" y="-254606"/>
            <a:ext cx="6074839" cy="1082766"/>
            <a:chOff x="0" y="0"/>
            <a:chExt cx="9754270" cy="1738579"/>
          </a:xfrm>
        </p:grpSpPr>
        <p:sp>
          <p:nvSpPr>
            <p:cNvPr name="Freeform 4" id="4"/>
            <p:cNvSpPr/>
            <p:nvPr/>
          </p:nvSpPr>
          <p:spPr>
            <a:xfrm flipH="false" flipV="false" rot="0">
              <a:off x="0" y="0"/>
              <a:ext cx="9754270" cy="1738579"/>
            </a:xfrm>
            <a:custGeom>
              <a:avLst/>
              <a:gdLst/>
              <a:ahLst/>
              <a:cxnLst/>
              <a:rect r="r" b="b" t="t" l="l"/>
              <a:pathLst>
                <a:path h="1738579" w="9754270">
                  <a:moveTo>
                    <a:pt x="0" y="0"/>
                  </a:moveTo>
                  <a:lnTo>
                    <a:pt x="9754270" y="0"/>
                  </a:lnTo>
                  <a:lnTo>
                    <a:pt x="9754270" y="1738579"/>
                  </a:lnTo>
                  <a:lnTo>
                    <a:pt x="0" y="1738579"/>
                  </a:lnTo>
                  <a:close/>
                </a:path>
              </a:pathLst>
            </a:custGeom>
            <a:solidFill>
              <a:srgbClr val="000000">
                <a:alpha val="0"/>
              </a:srgbClr>
            </a:solidFill>
          </p:spPr>
        </p:sp>
        <p:sp>
          <p:nvSpPr>
            <p:cNvPr name="TextBox 5" id="5"/>
            <p:cNvSpPr txBox="true"/>
            <p:nvPr/>
          </p:nvSpPr>
          <p:spPr>
            <a:xfrm>
              <a:off x="0" y="0"/>
              <a:ext cx="9754270" cy="1738579"/>
            </a:xfrm>
            <a:prstGeom prst="rect">
              <a:avLst/>
            </a:prstGeom>
          </p:spPr>
          <p:txBody>
            <a:bodyPr anchor="ctr" rtlCol="false" tIns="0" lIns="0" bIns="0" rIns="0"/>
            <a:lstStyle/>
            <a:p>
              <a:pPr algn="l">
                <a:lnSpc>
                  <a:spcPts val="3720"/>
                </a:lnSpc>
              </a:pPr>
              <a:r>
                <a:rPr lang="en-US" b="true" sz="3100">
                  <a:solidFill>
                    <a:srgbClr val="04A2B9"/>
                  </a:solidFill>
                  <a:latin typeface="Proxima Nova Bold"/>
                  <a:ea typeface="Proxima Nova Bold"/>
                  <a:cs typeface="Proxima Nova Bold"/>
                  <a:sym typeface="Proxima Nova Bold"/>
                </a:rPr>
                <a:t>SUMMARY OF RESEARCH PAPER</a:t>
              </a:r>
            </a:p>
          </p:txBody>
        </p:sp>
      </p:grpSp>
      <p:sp>
        <p:nvSpPr>
          <p:cNvPr name="Freeform 6" id="6"/>
          <p:cNvSpPr/>
          <p:nvPr/>
        </p:nvSpPr>
        <p:spPr>
          <a:xfrm flipH="false" flipV="false" rot="0">
            <a:off x="742796" y="1715494"/>
            <a:ext cx="16802408" cy="7385492"/>
          </a:xfrm>
          <a:custGeom>
            <a:avLst/>
            <a:gdLst/>
            <a:ahLst/>
            <a:cxnLst/>
            <a:rect r="r" b="b" t="t" l="l"/>
            <a:pathLst>
              <a:path h="7385492" w="16802408">
                <a:moveTo>
                  <a:pt x="0" y="0"/>
                </a:moveTo>
                <a:lnTo>
                  <a:pt x="16802408" y="0"/>
                </a:lnTo>
                <a:lnTo>
                  <a:pt x="16802408" y="7385492"/>
                </a:lnTo>
                <a:lnTo>
                  <a:pt x="0" y="7385492"/>
                </a:lnTo>
                <a:lnTo>
                  <a:pt x="0" y="0"/>
                </a:lnTo>
                <a:close/>
              </a:path>
            </a:pathLst>
          </a:custGeom>
          <a:blipFill>
            <a:blip r:embed="rId3"/>
            <a:stretch>
              <a:fillRect l="0" t="-27971" r="0" b="0"/>
            </a:stretch>
          </a:blipFill>
        </p:spPr>
      </p:sp>
      <p:sp>
        <p:nvSpPr>
          <p:cNvPr name="TextBox 7" id="7"/>
          <p:cNvSpPr txBox="true"/>
          <p:nvPr/>
        </p:nvSpPr>
        <p:spPr>
          <a:xfrm rot="0">
            <a:off x="477683" y="584200"/>
            <a:ext cx="12368960" cy="850900"/>
          </a:xfrm>
          <a:prstGeom prst="rect">
            <a:avLst/>
          </a:prstGeom>
        </p:spPr>
        <p:txBody>
          <a:bodyPr anchor="t" rtlCol="false" tIns="0" lIns="0" bIns="0" rIns="0">
            <a:spAutoFit/>
          </a:bodyPr>
          <a:lstStyle/>
          <a:p>
            <a:pPr algn="l">
              <a:lnSpc>
                <a:spcPts val="3499"/>
              </a:lnSpc>
              <a:spcBef>
                <a:spcPct val="0"/>
              </a:spcBef>
            </a:pPr>
            <a:r>
              <a:rPr lang="en-US" b="true" sz="2499">
                <a:solidFill>
                  <a:srgbClr val="04A2B9"/>
                </a:solidFill>
                <a:latin typeface="Libre Baskerville Bold"/>
                <a:ea typeface="Libre Baskerville Bold"/>
                <a:cs typeface="Libre Baskerville Bold"/>
                <a:sym typeface="Libre Baskerville Bold"/>
              </a:rPr>
              <a:t>Advanced digital f</a:t>
            </a:r>
            <a:r>
              <a:rPr lang="en-US" b="true" sz="2499">
                <a:solidFill>
                  <a:srgbClr val="04A2B9"/>
                </a:solidFill>
                <a:latin typeface="Libre Baskerville Bold"/>
                <a:ea typeface="Libre Baskerville Bold"/>
                <a:cs typeface="Libre Baskerville Bold"/>
                <a:sym typeface="Libre Baskerville Bold"/>
              </a:rPr>
              <a:t>orensics and anti-digital forensics for IoT systems:</a:t>
            </a:r>
          </a:p>
          <a:p>
            <a:pPr algn="l">
              <a:lnSpc>
                <a:spcPts val="3499"/>
              </a:lnSpc>
              <a:spcBef>
                <a:spcPct val="0"/>
              </a:spcBef>
            </a:pPr>
            <a:r>
              <a:rPr lang="en-US" b="true" sz="2499">
                <a:solidFill>
                  <a:srgbClr val="04A2B9"/>
                </a:solidFill>
                <a:latin typeface="Libre Baskerville Bold"/>
                <a:ea typeface="Libre Baskerville Bold"/>
                <a:cs typeface="Libre Baskerville Bold"/>
                <a:sym typeface="Libre Baskerville Bold"/>
              </a:rPr>
              <a:t> Techniques, limitations and recommendations</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04A2B9"/>
        </a:solidFill>
      </p:bgPr>
    </p:bg>
    <p:spTree>
      <p:nvGrpSpPr>
        <p:cNvPr id="1" name=""/>
        <p:cNvGrpSpPr/>
        <p:nvPr/>
      </p:nvGrpSpPr>
      <p:grpSpPr>
        <a:xfrm>
          <a:off x="0" y="0"/>
          <a:ext cx="0" cy="0"/>
          <a:chOff x="0" y="0"/>
          <a:chExt cx="0" cy="0"/>
        </a:xfrm>
      </p:grpSpPr>
      <p:sp>
        <p:nvSpPr>
          <p:cNvPr name="TextBox 2" id="2"/>
          <p:cNvSpPr txBox="true"/>
          <p:nvPr/>
        </p:nvSpPr>
        <p:spPr>
          <a:xfrm rot="0">
            <a:off x="0" y="4852037"/>
            <a:ext cx="18288000" cy="2794001"/>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Digital Forensics Analysis of IoT Nodes using Machine Learning </a:t>
            </a:r>
          </a:p>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M Zeeshan Arshad1 , Hameedur Rahman2 , Junaid Tariq3 , Adnan Riaz4 , Azhar Imran4 , Amanullah Yasin4 and Imran Ihsan4 </a:t>
            </a:r>
          </a:p>
          <a:p>
            <a:pPr algn="ctr">
              <a:lnSpc>
                <a:spcPts val="5599"/>
              </a:lnSpc>
              <a:spcBef>
                <a:spcPct val="0"/>
              </a:spcBef>
            </a:pPr>
          </a:p>
        </p:txBody>
      </p:sp>
      <p:sp>
        <p:nvSpPr>
          <p:cNvPr name="TextBox 3" id="3"/>
          <p:cNvSpPr txBox="true"/>
          <p:nvPr/>
        </p:nvSpPr>
        <p:spPr>
          <a:xfrm rot="0">
            <a:off x="4724281" y="3327426"/>
            <a:ext cx="8839438"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FFFFFF"/>
                </a:solidFill>
                <a:latin typeface="Libre Baskerville Bold"/>
                <a:ea typeface="Libre Baskerville Bold"/>
                <a:cs typeface="Libre Baskerville Bold"/>
                <a:sym typeface="Libre Baskerville Bold"/>
              </a:rPr>
              <a:t>REFERING RESEARCH PAPERS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219392" y="0"/>
            <a:ext cx="3820952" cy="638938"/>
            <a:chOff x="0" y="0"/>
            <a:chExt cx="5052448" cy="844868"/>
          </a:xfrm>
        </p:grpSpPr>
        <p:sp>
          <p:nvSpPr>
            <p:cNvPr name="Freeform 4" id="4"/>
            <p:cNvSpPr/>
            <p:nvPr/>
          </p:nvSpPr>
          <p:spPr>
            <a:xfrm flipH="false" flipV="false" rot="0">
              <a:off x="0" y="0"/>
              <a:ext cx="5052447" cy="844868"/>
            </a:xfrm>
            <a:custGeom>
              <a:avLst/>
              <a:gdLst/>
              <a:ahLst/>
              <a:cxnLst/>
              <a:rect r="r" b="b" t="t" l="l"/>
              <a:pathLst>
                <a:path h="844868" w="5052447">
                  <a:moveTo>
                    <a:pt x="0" y="0"/>
                  </a:moveTo>
                  <a:lnTo>
                    <a:pt x="5052447" y="0"/>
                  </a:lnTo>
                  <a:lnTo>
                    <a:pt x="5052447" y="844868"/>
                  </a:lnTo>
                  <a:lnTo>
                    <a:pt x="0" y="844868"/>
                  </a:lnTo>
                  <a:close/>
                </a:path>
              </a:pathLst>
            </a:custGeom>
            <a:solidFill>
              <a:srgbClr val="000000">
                <a:alpha val="0"/>
              </a:srgbClr>
            </a:solidFill>
          </p:spPr>
        </p:sp>
        <p:sp>
          <p:nvSpPr>
            <p:cNvPr name="TextBox 5" id="5"/>
            <p:cNvSpPr txBox="true"/>
            <p:nvPr/>
          </p:nvSpPr>
          <p:spPr>
            <a:xfrm>
              <a:off x="0" y="-9525"/>
              <a:ext cx="5052448" cy="854393"/>
            </a:xfrm>
            <a:prstGeom prst="rect">
              <a:avLst/>
            </a:prstGeom>
          </p:spPr>
          <p:txBody>
            <a:bodyPr anchor="ctr" rtlCol="false" tIns="0" lIns="0" bIns="0" rIns="0"/>
            <a:lstStyle/>
            <a:p>
              <a:pPr algn="l">
                <a:lnSpc>
                  <a:spcPts val="3600"/>
                </a:lnSpc>
              </a:pPr>
              <a:r>
                <a:rPr lang="en-US" b="true" sz="3000">
                  <a:solidFill>
                    <a:srgbClr val="04A2B9"/>
                  </a:solidFill>
                  <a:latin typeface="Proxima Nova Bold"/>
                  <a:ea typeface="Proxima Nova Bold"/>
                  <a:cs typeface="Proxima Nova Bold"/>
                  <a:sym typeface="Proxima Nova Bold"/>
                </a:rPr>
                <a:t>LITERATURE REVIEW</a:t>
              </a:r>
            </a:p>
          </p:txBody>
        </p:sp>
      </p:grpSp>
      <p:sp>
        <p:nvSpPr>
          <p:cNvPr name="Freeform 6" id="6"/>
          <p:cNvSpPr/>
          <p:nvPr/>
        </p:nvSpPr>
        <p:spPr>
          <a:xfrm flipH="false" flipV="false" rot="0">
            <a:off x="1804864" y="1705615"/>
            <a:ext cx="14678271" cy="8342702"/>
          </a:xfrm>
          <a:custGeom>
            <a:avLst/>
            <a:gdLst/>
            <a:ahLst/>
            <a:cxnLst/>
            <a:rect r="r" b="b" t="t" l="l"/>
            <a:pathLst>
              <a:path h="8342702" w="14678271">
                <a:moveTo>
                  <a:pt x="0" y="0"/>
                </a:moveTo>
                <a:lnTo>
                  <a:pt x="14678272" y="0"/>
                </a:lnTo>
                <a:lnTo>
                  <a:pt x="14678272" y="8342702"/>
                </a:lnTo>
                <a:lnTo>
                  <a:pt x="0" y="8342702"/>
                </a:lnTo>
                <a:lnTo>
                  <a:pt x="0" y="0"/>
                </a:lnTo>
                <a:close/>
              </a:path>
            </a:pathLst>
          </a:custGeom>
          <a:blipFill>
            <a:blip r:embed="rId3"/>
            <a:stretch>
              <a:fillRect l="-9199" t="-10473" r="0" b="0"/>
            </a:stretch>
          </a:blipFill>
        </p:spPr>
      </p:sp>
      <p:sp>
        <p:nvSpPr>
          <p:cNvPr name="TextBox 7" id="7"/>
          <p:cNvSpPr txBox="true"/>
          <p:nvPr/>
        </p:nvSpPr>
        <p:spPr>
          <a:xfrm rot="0">
            <a:off x="219392" y="561975"/>
            <a:ext cx="13372874" cy="923925"/>
          </a:xfrm>
          <a:prstGeom prst="rect">
            <a:avLst/>
          </a:prstGeom>
        </p:spPr>
        <p:txBody>
          <a:bodyPr anchor="t" rtlCol="false" tIns="0" lIns="0" bIns="0" rIns="0">
            <a:spAutoFit/>
          </a:bodyPr>
          <a:lstStyle/>
          <a:p>
            <a:pPr algn="l">
              <a:lnSpc>
                <a:spcPts val="2400"/>
              </a:lnSpc>
              <a:spcBef>
                <a:spcPct val="0"/>
              </a:spcBef>
            </a:pPr>
            <a:r>
              <a:rPr lang="en-US" b="true" sz="2000">
                <a:solidFill>
                  <a:srgbClr val="04A2B9"/>
                </a:solidFill>
                <a:latin typeface="Proxima Nova Bold"/>
                <a:ea typeface="Proxima Nova Bold"/>
                <a:cs typeface="Proxima Nova Bold"/>
                <a:sym typeface="Proxima Nova Bold"/>
              </a:rPr>
              <a:t>DIGITAL FORENSICS ANALYSIS OF IOT NODES USING MACHINE LEARNING </a:t>
            </a:r>
          </a:p>
          <a:p>
            <a:pPr algn="l">
              <a:lnSpc>
                <a:spcPts val="2400"/>
              </a:lnSpc>
              <a:spcBef>
                <a:spcPct val="0"/>
              </a:spcBef>
            </a:pPr>
            <a:r>
              <a:rPr lang="en-US" b="true" sz="2000">
                <a:solidFill>
                  <a:srgbClr val="04A2B9"/>
                </a:solidFill>
                <a:latin typeface="Proxima Nova Bold"/>
                <a:ea typeface="Proxima Nova Bold"/>
                <a:cs typeface="Proxima Nova Bold"/>
                <a:sym typeface="Proxima Nova Bold"/>
              </a:rPr>
              <a:t>M ZEESHAN ARSHAD1 , HAMEEDUR RAHMAN2 , JUNAID TARIQ3 , ADNAN RIAZ4 , AZHAR IMRAN4 , AMANULLAH YASIN4 AND IMRAN IHSAN4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419278" y="0"/>
            <a:ext cx="7153346" cy="761009"/>
            <a:chOff x="0" y="0"/>
            <a:chExt cx="9537795" cy="1014679"/>
          </a:xfrm>
        </p:grpSpPr>
        <p:sp>
          <p:nvSpPr>
            <p:cNvPr name="Freeform 4" id="4"/>
            <p:cNvSpPr/>
            <p:nvPr/>
          </p:nvSpPr>
          <p:spPr>
            <a:xfrm flipH="false" flipV="false" rot="0">
              <a:off x="0" y="0"/>
              <a:ext cx="9537795" cy="1014679"/>
            </a:xfrm>
            <a:custGeom>
              <a:avLst/>
              <a:gdLst/>
              <a:ahLst/>
              <a:cxnLst/>
              <a:rect r="r" b="b" t="t" l="l"/>
              <a:pathLst>
                <a:path h="1014679" w="9537795">
                  <a:moveTo>
                    <a:pt x="0" y="0"/>
                  </a:moveTo>
                  <a:lnTo>
                    <a:pt x="9537795" y="0"/>
                  </a:lnTo>
                  <a:lnTo>
                    <a:pt x="9537795" y="1014679"/>
                  </a:lnTo>
                  <a:lnTo>
                    <a:pt x="0" y="1014679"/>
                  </a:lnTo>
                  <a:close/>
                </a:path>
              </a:pathLst>
            </a:custGeom>
            <a:solidFill>
              <a:srgbClr val="000000">
                <a:alpha val="0"/>
              </a:srgbClr>
            </a:solidFill>
          </p:spPr>
        </p:sp>
        <p:sp>
          <p:nvSpPr>
            <p:cNvPr name="TextBox 5" id="5"/>
            <p:cNvSpPr txBox="true"/>
            <p:nvPr/>
          </p:nvSpPr>
          <p:spPr>
            <a:xfrm>
              <a:off x="0" y="0"/>
              <a:ext cx="9537795" cy="1014679"/>
            </a:xfrm>
            <a:prstGeom prst="rect">
              <a:avLst/>
            </a:prstGeom>
          </p:spPr>
          <p:txBody>
            <a:bodyPr anchor="ctr" rtlCol="false" tIns="0" lIns="0" bIns="0" rIns="0"/>
            <a:lstStyle/>
            <a:p>
              <a:pPr algn="l">
                <a:lnSpc>
                  <a:spcPts val="4320"/>
                </a:lnSpc>
              </a:pPr>
              <a:r>
                <a:rPr lang="en-US" b="true" sz="3600">
                  <a:solidFill>
                    <a:srgbClr val="04A2B9"/>
                  </a:solidFill>
                  <a:latin typeface="Proxima Nova Bold"/>
                  <a:ea typeface="Proxima Nova Bold"/>
                  <a:cs typeface="Proxima Nova Bold"/>
                  <a:sym typeface="Proxima Nova Bold"/>
                </a:rPr>
                <a:t>SUMMARY OF RESEARCH PAPER</a:t>
              </a:r>
            </a:p>
          </p:txBody>
        </p:sp>
      </p:grpSp>
      <p:sp>
        <p:nvSpPr>
          <p:cNvPr name="Freeform 6" id="6"/>
          <p:cNvSpPr/>
          <p:nvPr/>
        </p:nvSpPr>
        <p:spPr>
          <a:xfrm flipH="false" flipV="false" rot="0">
            <a:off x="1028700" y="1704423"/>
            <a:ext cx="15415923" cy="8352738"/>
          </a:xfrm>
          <a:custGeom>
            <a:avLst/>
            <a:gdLst/>
            <a:ahLst/>
            <a:cxnLst/>
            <a:rect r="r" b="b" t="t" l="l"/>
            <a:pathLst>
              <a:path h="8352738" w="15415923">
                <a:moveTo>
                  <a:pt x="0" y="0"/>
                </a:moveTo>
                <a:lnTo>
                  <a:pt x="15415923" y="0"/>
                </a:lnTo>
                <a:lnTo>
                  <a:pt x="15415923" y="8352738"/>
                </a:lnTo>
                <a:lnTo>
                  <a:pt x="0" y="8352738"/>
                </a:lnTo>
                <a:lnTo>
                  <a:pt x="0" y="0"/>
                </a:lnTo>
                <a:close/>
              </a:path>
            </a:pathLst>
          </a:custGeom>
          <a:blipFill>
            <a:blip r:embed="rId3"/>
            <a:stretch>
              <a:fillRect l="-10717" t="-17752" r="0" b="0"/>
            </a:stretch>
          </a:blipFill>
        </p:spPr>
      </p:sp>
      <p:sp>
        <p:nvSpPr>
          <p:cNvPr name="TextBox 7" id="7"/>
          <p:cNvSpPr txBox="true"/>
          <p:nvPr/>
        </p:nvSpPr>
        <p:spPr>
          <a:xfrm rot="0">
            <a:off x="419278" y="561975"/>
            <a:ext cx="13238801" cy="923925"/>
          </a:xfrm>
          <a:prstGeom prst="rect">
            <a:avLst/>
          </a:prstGeom>
        </p:spPr>
        <p:txBody>
          <a:bodyPr anchor="t" rtlCol="false" tIns="0" lIns="0" bIns="0" rIns="0">
            <a:spAutoFit/>
          </a:bodyPr>
          <a:lstStyle/>
          <a:p>
            <a:pPr algn="l">
              <a:lnSpc>
                <a:spcPts val="2400"/>
              </a:lnSpc>
              <a:spcBef>
                <a:spcPct val="0"/>
              </a:spcBef>
            </a:pPr>
            <a:r>
              <a:rPr lang="en-US" b="true" sz="2000">
                <a:solidFill>
                  <a:srgbClr val="04A2B9"/>
                </a:solidFill>
                <a:latin typeface="Proxima Nova Bold"/>
                <a:ea typeface="Proxima Nova Bold"/>
                <a:cs typeface="Proxima Nova Bold"/>
                <a:sym typeface="Proxima Nova Bold"/>
              </a:rPr>
              <a:t>DIGITAL FORENSICS ANALYSIS OF IOT NODES USING MACHINE LEARNING </a:t>
            </a:r>
          </a:p>
          <a:p>
            <a:pPr algn="l">
              <a:lnSpc>
                <a:spcPts val="2400"/>
              </a:lnSpc>
              <a:spcBef>
                <a:spcPct val="0"/>
              </a:spcBef>
            </a:pPr>
            <a:r>
              <a:rPr lang="en-US" b="true" sz="2000">
                <a:solidFill>
                  <a:srgbClr val="04A2B9"/>
                </a:solidFill>
                <a:latin typeface="Proxima Nova Bold"/>
                <a:ea typeface="Proxima Nova Bold"/>
                <a:cs typeface="Proxima Nova Bold"/>
                <a:sym typeface="Proxima Nova Bold"/>
              </a:rPr>
              <a:t>M ZEESHAN ARSHAD1 , HAMEEDUR RAHMAN2 , JUNAID TARIQ3 , ADNAN RIAZ4 , AZHAR IMRAN4 , AMANULLAH YASIN4 AND IMRAN IHSAN4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483947" y="229071"/>
            <a:ext cx="5212137" cy="1306733"/>
            <a:chOff x="0" y="0"/>
            <a:chExt cx="6949516" cy="1742311"/>
          </a:xfrm>
        </p:grpSpPr>
        <p:sp>
          <p:nvSpPr>
            <p:cNvPr name="Freeform 4" id="4"/>
            <p:cNvSpPr/>
            <p:nvPr/>
          </p:nvSpPr>
          <p:spPr>
            <a:xfrm flipH="false" flipV="false" rot="0">
              <a:off x="0" y="0"/>
              <a:ext cx="6949516" cy="1742311"/>
            </a:xfrm>
            <a:custGeom>
              <a:avLst/>
              <a:gdLst/>
              <a:ahLst/>
              <a:cxnLst/>
              <a:rect r="r" b="b" t="t" l="l"/>
              <a:pathLst>
                <a:path h="1742311" w="6949516">
                  <a:moveTo>
                    <a:pt x="0" y="0"/>
                  </a:moveTo>
                  <a:lnTo>
                    <a:pt x="6949516" y="0"/>
                  </a:lnTo>
                  <a:lnTo>
                    <a:pt x="6949516" y="1742311"/>
                  </a:lnTo>
                  <a:lnTo>
                    <a:pt x="0" y="1742311"/>
                  </a:lnTo>
                  <a:close/>
                </a:path>
              </a:pathLst>
            </a:custGeom>
            <a:solidFill>
              <a:srgbClr val="000000">
                <a:alpha val="0"/>
              </a:srgbClr>
            </a:solidFill>
          </p:spPr>
        </p:sp>
        <p:sp>
          <p:nvSpPr>
            <p:cNvPr name="TextBox 5" id="5"/>
            <p:cNvSpPr txBox="true"/>
            <p:nvPr/>
          </p:nvSpPr>
          <p:spPr>
            <a:xfrm>
              <a:off x="0" y="0"/>
              <a:ext cx="6949516" cy="1742311"/>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OUTLINE</a:t>
              </a:r>
            </a:p>
          </p:txBody>
        </p:sp>
      </p:grpSp>
      <p:sp>
        <p:nvSpPr>
          <p:cNvPr name="TextBox 6" id="6"/>
          <p:cNvSpPr txBox="true"/>
          <p:nvPr/>
        </p:nvSpPr>
        <p:spPr>
          <a:xfrm rot="0">
            <a:off x="1028700" y="1833126"/>
            <a:ext cx="15702182" cy="7924800"/>
          </a:xfrm>
          <a:prstGeom prst="rect">
            <a:avLst/>
          </a:prstGeom>
        </p:spPr>
        <p:txBody>
          <a:bodyPr anchor="t" rtlCol="false" tIns="0" lIns="0" bIns="0" rIns="0">
            <a:spAutoFit/>
          </a:bodyPr>
          <a:lstStyle/>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Abstract</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Introduction</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Problem Statement</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Technical Features And Elements</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Working Of Forensic Tools</a:t>
            </a:r>
            <a:r>
              <a:rPr lang="en-US" sz="4049">
                <a:solidFill>
                  <a:srgbClr val="000000"/>
                </a:solidFill>
                <a:latin typeface="Libre Baskerville"/>
                <a:ea typeface="Libre Baskerville"/>
                <a:cs typeface="Libre Baskerville"/>
                <a:sym typeface="Libre Baskerville"/>
              </a:rPr>
              <a:t> </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Applications Of the forensic tool</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Advantages of the invention </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Result</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Flowchart of the investigations tool</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Research Paper</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Comparison </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Reference</a:t>
            </a:r>
          </a:p>
          <a:p>
            <a:pPr algn="l" marL="874387" indent="-437193" lvl="1">
              <a:lnSpc>
                <a:spcPts val="4859"/>
              </a:lnSpc>
              <a:buFont typeface="Arial"/>
              <a:buChar char="•"/>
            </a:pPr>
            <a:r>
              <a:rPr lang="en-US" sz="4049">
                <a:solidFill>
                  <a:srgbClr val="000000"/>
                </a:solidFill>
                <a:latin typeface="Libre Baskerville"/>
                <a:ea typeface="Libre Baskerville"/>
                <a:cs typeface="Libre Baskerville"/>
                <a:sym typeface="Libre Baskerville"/>
              </a:rPr>
              <a:t>Conclusion</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04A2B9"/>
        </a:solidFill>
      </p:bgPr>
    </p:bg>
    <p:spTree>
      <p:nvGrpSpPr>
        <p:cNvPr id="1" name=""/>
        <p:cNvGrpSpPr/>
        <p:nvPr/>
      </p:nvGrpSpPr>
      <p:grpSpPr>
        <a:xfrm>
          <a:off x="0" y="0"/>
          <a:ext cx="0" cy="0"/>
          <a:chOff x="0" y="0"/>
          <a:chExt cx="0" cy="0"/>
        </a:xfrm>
      </p:grpSpPr>
      <p:sp>
        <p:nvSpPr>
          <p:cNvPr name="TextBox 2" id="2"/>
          <p:cNvSpPr txBox="true"/>
          <p:nvPr/>
        </p:nvSpPr>
        <p:spPr>
          <a:xfrm rot="0">
            <a:off x="3922872" y="4274503"/>
            <a:ext cx="10442255"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Libre Baskerville Bold"/>
                <a:ea typeface="Libre Baskerville Bold"/>
                <a:cs typeface="Libre Baskerville Bold"/>
                <a:sym typeface="Libre Baskerville Bold"/>
              </a:rPr>
              <a:t>COMPA</a:t>
            </a:r>
            <a:r>
              <a:rPr lang="en-US" b="true" sz="9200">
                <a:solidFill>
                  <a:srgbClr val="FFFFFF"/>
                </a:solidFill>
                <a:latin typeface="Libre Baskerville Bold"/>
                <a:ea typeface="Libre Baskerville Bold"/>
                <a:cs typeface="Libre Baskerville Bold"/>
                <a:sym typeface="Libre Baskerville Bold"/>
              </a:rPr>
              <a:t>RISON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94899" y="728662"/>
            <a:ext cx="4267914" cy="600075"/>
          </a:xfrm>
          <a:prstGeom prst="rect">
            <a:avLst/>
          </a:prstGeom>
        </p:spPr>
        <p:txBody>
          <a:bodyPr anchor="t" rtlCol="false" tIns="0" lIns="0" bIns="0" rIns="0">
            <a:spAutoFit/>
          </a:bodyPr>
          <a:lstStyle/>
          <a:p>
            <a:pPr algn="ctr">
              <a:lnSpc>
                <a:spcPts val="4799"/>
              </a:lnSpc>
              <a:spcBef>
                <a:spcPct val="0"/>
              </a:spcBef>
            </a:pPr>
            <a:r>
              <a:rPr lang="en-US" b="true" sz="3999">
                <a:solidFill>
                  <a:srgbClr val="04A2B9"/>
                </a:solidFill>
                <a:latin typeface="Libre Baskerville Bold"/>
                <a:ea typeface="Libre Baskerville Bold"/>
                <a:cs typeface="Libre Baskerville Bold"/>
                <a:sym typeface="Libre Baskerville Bold"/>
              </a:rPr>
              <a:t>COMPARISON </a:t>
            </a:r>
          </a:p>
        </p:txBody>
      </p:sp>
      <p:graphicFrame>
        <p:nvGraphicFramePr>
          <p:cNvPr name="Object 4" id="4"/>
          <p:cNvGraphicFramePr/>
          <p:nvPr/>
        </p:nvGraphicFramePr>
        <p:xfrm>
          <a:off x="401281" y="1583280"/>
          <a:ext cx="10534650" cy="3352800"/>
        </p:xfrm>
        <a:graphic>
          <a:graphicData uri="http://schemas.openxmlformats.org/presentationml/2006/ole">
            <p:oleObj imgW="12636500" imgH="54483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32.xml><?xml version="1.0" encoding="utf-8"?>
<p:sld xmlns:p="http://schemas.openxmlformats.org/presentationml/2006/main" xmlns:a="http://schemas.openxmlformats.org/drawingml/2006/main">
  <p:cSld>
    <p:bg>
      <p:bgPr>
        <a:solidFill>
          <a:srgbClr val="04A2B9"/>
        </a:solidFill>
      </p:bgPr>
    </p:bg>
    <p:spTree>
      <p:nvGrpSpPr>
        <p:cNvPr id="1" name=""/>
        <p:cNvGrpSpPr/>
        <p:nvPr/>
      </p:nvGrpSpPr>
      <p:grpSpPr>
        <a:xfrm>
          <a:off x="0" y="0"/>
          <a:ext cx="0" cy="0"/>
          <a:chOff x="0" y="0"/>
          <a:chExt cx="0" cy="0"/>
        </a:xfrm>
      </p:grpSpPr>
      <p:sp>
        <p:nvSpPr>
          <p:cNvPr name="TextBox 2" id="2"/>
          <p:cNvSpPr txBox="true"/>
          <p:nvPr/>
        </p:nvSpPr>
        <p:spPr>
          <a:xfrm rot="0">
            <a:off x="4788259" y="4274503"/>
            <a:ext cx="8711482"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Libre Baskerville Bold"/>
                <a:ea typeface="Libre Baskerville Bold"/>
                <a:cs typeface="Libre Baskerville Bold"/>
                <a:sym typeface="Libre Baskerville Bold"/>
              </a:rPr>
              <a:t>REFERENCE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46780" y="283407"/>
            <a:ext cx="9165560" cy="1490586"/>
            <a:chOff x="0" y="0"/>
            <a:chExt cx="12220747" cy="1987448"/>
          </a:xfrm>
        </p:grpSpPr>
        <p:sp>
          <p:nvSpPr>
            <p:cNvPr name="Freeform 4" id="4"/>
            <p:cNvSpPr/>
            <p:nvPr/>
          </p:nvSpPr>
          <p:spPr>
            <a:xfrm flipH="false" flipV="false" rot="0">
              <a:off x="0" y="0"/>
              <a:ext cx="12220746" cy="1987448"/>
            </a:xfrm>
            <a:custGeom>
              <a:avLst/>
              <a:gdLst/>
              <a:ahLst/>
              <a:cxnLst/>
              <a:rect r="r" b="b" t="t" l="l"/>
              <a:pathLst>
                <a:path h="1987448" w="12220746">
                  <a:moveTo>
                    <a:pt x="0" y="0"/>
                  </a:moveTo>
                  <a:lnTo>
                    <a:pt x="12220746" y="0"/>
                  </a:lnTo>
                  <a:lnTo>
                    <a:pt x="12220746" y="1987448"/>
                  </a:lnTo>
                  <a:lnTo>
                    <a:pt x="0" y="1987448"/>
                  </a:lnTo>
                  <a:close/>
                </a:path>
              </a:pathLst>
            </a:custGeom>
            <a:solidFill>
              <a:srgbClr val="000000">
                <a:alpha val="0"/>
              </a:srgbClr>
            </a:solidFill>
          </p:spPr>
        </p:sp>
        <p:sp>
          <p:nvSpPr>
            <p:cNvPr name="TextBox 5" id="5"/>
            <p:cNvSpPr txBox="true"/>
            <p:nvPr/>
          </p:nvSpPr>
          <p:spPr>
            <a:xfrm>
              <a:off x="0" y="0"/>
              <a:ext cx="12220747" cy="1987448"/>
            </a:xfrm>
            <a:prstGeom prst="rect">
              <a:avLst/>
            </a:prstGeom>
          </p:spPr>
          <p:txBody>
            <a:bodyPr anchor="ctr" rtlCol="false" tIns="0" lIns="0" bIns="0" rIns="0"/>
            <a:lstStyle/>
            <a:p>
              <a:pPr algn="l">
                <a:lnSpc>
                  <a:spcPts val="4799"/>
                </a:lnSpc>
              </a:pPr>
              <a:r>
                <a:rPr lang="en-US" b="true" sz="3999">
                  <a:solidFill>
                    <a:srgbClr val="04A2B9"/>
                  </a:solidFill>
                  <a:latin typeface="Libre Baskerville Bold"/>
                  <a:ea typeface="Libre Baskerville Bold"/>
                  <a:cs typeface="Libre Baskerville Bold"/>
                  <a:sym typeface="Libre Baskerville Bold"/>
                </a:rPr>
                <a:t>REFERENCE</a:t>
              </a:r>
            </a:p>
          </p:txBody>
        </p:sp>
      </p:grpSp>
      <p:graphicFrame>
        <p:nvGraphicFramePr>
          <p:cNvPr name="Object 6" id="6"/>
          <p:cNvGraphicFramePr/>
          <p:nvPr/>
        </p:nvGraphicFramePr>
        <p:xfrm>
          <a:off x="1653962" y="1809458"/>
          <a:ext cx="13144500" cy="3352800"/>
        </p:xfrm>
        <a:graphic>
          <a:graphicData uri="http://schemas.openxmlformats.org/presentationml/2006/ole">
            <p:oleObj imgW="15773400" imgH="59817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34.xml><?xml version="1.0" encoding="utf-8"?>
<p:sld xmlns:p="http://schemas.openxmlformats.org/presentationml/2006/main" xmlns:a="http://schemas.openxmlformats.org/drawingml/2006/main">
  <p:cSld>
    <p:bg>
      <p:bgPr>
        <a:solidFill>
          <a:srgbClr val="04A2B9"/>
        </a:solidFill>
      </p:bgPr>
    </p:bg>
    <p:spTree>
      <p:nvGrpSpPr>
        <p:cNvPr id="1" name=""/>
        <p:cNvGrpSpPr/>
        <p:nvPr/>
      </p:nvGrpSpPr>
      <p:grpSpPr>
        <a:xfrm>
          <a:off x="0" y="0"/>
          <a:ext cx="0" cy="0"/>
          <a:chOff x="0" y="0"/>
          <a:chExt cx="0" cy="0"/>
        </a:xfrm>
      </p:grpSpPr>
      <p:sp>
        <p:nvSpPr>
          <p:cNvPr name="TextBox 2" id="2"/>
          <p:cNvSpPr txBox="true"/>
          <p:nvPr/>
        </p:nvSpPr>
        <p:spPr>
          <a:xfrm rot="0">
            <a:off x="4215398" y="4274503"/>
            <a:ext cx="9857205" cy="1566544"/>
          </a:xfrm>
          <a:prstGeom prst="rect">
            <a:avLst/>
          </a:prstGeom>
        </p:spPr>
        <p:txBody>
          <a:bodyPr anchor="t" rtlCol="false" tIns="0" lIns="0" bIns="0" rIns="0">
            <a:spAutoFit/>
          </a:bodyPr>
          <a:lstStyle/>
          <a:p>
            <a:pPr algn="ctr">
              <a:lnSpc>
                <a:spcPts val="12880"/>
              </a:lnSpc>
            </a:pPr>
            <a:r>
              <a:rPr lang="en-US" b="true" sz="9200">
                <a:solidFill>
                  <a:srgbClr val="FFFFFF"/>
                </a:solidFill>
                <a:latin typeface="Libre Baskerville Bold"/>
                <a:ea typeface="Libre Baskerville Bold"/>
                <a:cs typeface="Libre Baskerville Bold"/>
                <a:sym typeface="Libre Baskerville Bold"/>
              </a:rPr>
              <a:t>CO</a:t>
            </a:r>
            <a:r>
              <a:rPr lang="en-US" b="true" sz="9200">
                <a:solidFill>
                  <a:srgbClr val="FFFFFF"/>
                </a:solidFill>
                <a:latin typeface="Libre Baskerville Bold"/>
                <a:ea typeface="Libre Baskerville Bold"/>
                <a:cs typeface="Libre Baskerville Bold"/>
                <a:sym typeface="Libre Baskerville Bold"/>
              </a:rPr>
              <a:t>NCLUSION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844288" y="0"/>
            <a:ext cx="9165560" cy="1490586"/>
            <a:chOff x="0" y="0"/>
            <a:chExt cx="12220747" cy="1987448"/>
          </a:xfrm>
        </p:grpSpPr>
        <p:sp>
          <p:nvSpPr>
            <p:cNvPr name="Freeform 4" id="4"/>
            <p:cNvSpPr/>
            <p:nvPr/>
          </p:nvSpPr>
          <p:spPr>
            <a:xfrm flipH="false" flipV="false" rot="0">
              <a:off x="0" y="0"/>
              <a:ext cx="12220746" cy="1987448"/>
            </a:xfrm>
            <a:custGeom>
              <a:avLst/>
              <a:gdLst/>
              <a:ahLst/>
              <a:cxnLst/>
              <a:rect r="r" b="b" t="t" l="l"/>
              <a:pathLst>
                <a:path h="1987448" w="12220746">
                  <a:moveTo>
                    <a:pt x="0" y="0"/>
                  </a:moveTo>
                  <a:lnTo>
                    <a:pt x="12220746" y="0"/>
                  </a:lnTo>
                  <a:lnTo>
                    <a:pt x="12220746" y="1987448"/>
                  </a:lnTo>
                  <a:lnTo>
                    <a:pt x="0" y="1987448"/>
                  </a:lnTo>
                  <a:close/>
                </a:path>
              </a:pathLst>
            </a:custGeom>
            <a:solidFill>
              <a:srgbClr val="000000">
                <a:alpha val="0"/>
              </a:srgbClr>
            </a:solidFill>
          </p:spPr>
        </p:sp>
        <p:sp>
          <p:nvSpPr>
            <p:cNvPr name="TextBox 5" id="5"/>
            <p:cNvSpPr txBox="true"/>
            <p:nvPr/>
          </p:nvSpPr>
          <p:spPr>
            <a:xfrm>
              <a:off x="0" y="0"/>
              <a:ext cx="12220747" cy="1987448"/>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CONCLUSION</a:t>
              </a:r>
            </a:p>
          </p:txBody>
        </p:sp>
      </p:grpSp>
      <p:sp>
        <p:nvSpPr>
          <p:cNvPr name="TextBox 6" id="6"/>
          <p:cNvSpPr txBox="true"/>
          <p:nvPr/>
        </p:nvSpPr>
        <p:spPr>
          <a:xfrm rot="0">
            <a:off x="844288" y="2062984"/>
            <a:ext cx="16599423" cy="5219700"/>
          </a:xfrm>
          <a:prstGeom prst="rect">
            <a:avLst/>
          </a:prstGeom>
        </p:spPr>
        <p:txBody>
          <a:bodyPr anchor="t" rtlCol="false" tIns="0" lIns="0" bIns="0" rIns="0">
            <a:spAutoFit/>
          </a:bodyPr>
          <a:lstStyle/>
          <a:p>
            <a:pPr algn="l">
              <a:lnSpc>
                <a:spcPts val="4591"/>
              </a:lnSpc>
            </a:pPr>
            <a:r>
              <a:rPr lang="en-US" sz="3826">
                <a:solidFill>
                  <a:srgbClr val="000000"/>
                </a:solidFill>
                <a:latin typeface="Libre Baskerville"/>
                <a:ea typeface="Libre Baskerville"/>
                <a:cs typeface="Libre Baskerville"/>
                <a:sym typeface="Libre Baskerville"/>
              </a:rPr>
              <a:t>The forensic tool being recommended can help significantly alleviate the shortfalls of traditional digital forensics in IoT situations. It provides safe, quick, low weighi</a:t>
            </a:r>
            <a:r>
              <a:rPr lang="en-US" sz="3826">
                <a:solidFill>
                  <a:srgbClr val="000000"/>
                </a:solidFill>
                <a:latin typeface="Libre Baskerville"/>
                <a:ea typeface="Libre Baskerville"/>
                <a:cs typeface="Libre Baskerville"/>
                <a:sym typeface="Libre Baskerville"/>
              </a:rPr>
              <a:t>ng evidence collection to enable data integrity and legal acceptability. This forensic tool is making use of encryptions, machine learning and malleable platforms to help provide higher accuracy and acceptability in investigations on smart devices for cyber crimes. This suggestion provides a framework for more scalable, smart and privacy-aware IoT forensics in today's digital world.</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5440799" y="4274503"/>
            <a:ext cx="7406402"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Libre Baskerville Bold"/>
                <a:ea typeface="Libre Baskerville Bold"/>
                <a:cs typeface="Libre Baskerville Bold"/>
                <a:sym typeface="Libre Baskerville Bold"/>
              </a:rPr>
              <a:t>ABSTRACT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0" y="735495"/>
            <a:ext cx="4081392" cy="595935"/>
          </a:xfrm>
          <a:prstGeom prst="rect">
            <a:avLst/>
          </a:prstGeom>
        </p:spPr>
        <p:txBody>
          <a:bodyPr anchor="t" rtlCol="false" tIns="0" lIns="0" bIns="0" rIns="0">
            <a:spAutoFit/>
          </a:bodyPr>
          <a:lstStyle/>
          <a:p>
            <a:pPr algn="ctr">
              <a:lnSpc>
                <a:spcPts val="4843"/>
              </a:lnSpc>
              <a:spcBef>
                <a:spcPct val="0"/>
              </a:spcBef>
            </a:pPr>
            <a:r>
              <a:rPr lang="en-US" b="true" sz="4035">
                <a:solidFill>
                  <a:srgbClr val="04A2B9"/>
                </a:solidFill>
                <a:latin typeface="Proxima Nova Bold"/>
                <a:ea typeface="Proxima Nova Bold"/>
                <a:cs typeface="Proxima Nova Bold"/>
                <a:sym typeface="Proxima Nova Bold"/>
              </a:rPr>
              <a:t>ABSTRACT</a:t>
            </a:r>
          </a:p>
        </p:txBody>
      </p:sp>
      <p:sp>
        <p:nvSpPr>
          <p:cNvPr name="TextBox 4" id="4"/>
          <p:cNvSpPr txBox="true"/>
          <p:nvPr/>
        </p:nvSpPr>
        <p:spPr>
          <a:xfrm rot="0">
            <a:off x="779703" y="1750488"/>
            <a:ext cx="16728594" cy="7896225"/>
          </a:xfrm>
          <a:prstGeom prst="rect">
            <a:avLst/>
          </a:prstGeom>
        </p:spPr>
        <p:txBody>
          <a:bodyPr anchor="t" rtlCol="false" tIns="0" lIns="0" bIns="0" rIns="0">
            <a:spAutoFit/>
          </a:bodyPr>
          <a:lstStyle/>
          <a:p>
            <a:pPr algn="l">
              <a:lnSpc>
                <a:spcPts val="3504"/>
              </a:lnSpc>
              <a:spcBef>
                <a:spcPct val="0"/>
              </a:spcBef>
            </a:pPr>
            <a:r>
              <a:rPr lang="en-US" sz="2920">
                <a:solidFill>
                  <a:srgbClr val="000000"/>
                </a:solidFill>
                <a:latin typeface="Proxima Nova"/>
                <a:ea typeface="Proxima Nova"/>
                <a:cs typeface="Proxima Nova"/>
                <a:sym typeface="Proxima Nova"/>
              </a:rPr>
              <a:t>The sudden explosion of Internet of Things (IoT) devices particularly in today's homes has brought forth essential challenges around data security, digital privacy, and forensic traceability. Of all the devices, smart thermostats are particularly noted because they engage perpetually with user activity, environmental information, and remote access, which makes them vulnerable to cyberattacks and malicious access. This study introduces an Advanced Digital Forensic Investigation Tool for IoT Devices, with a special focus on smart thermostats, to tackle these new issues. The proposed tool is a modular, lightweight, and privacy-aware forensic framework for secure data acquisition, real-time monitoring, and intelligent evidence analysis. It combines the process of encrypted communication, anti-forensic resistance, and machine learning-based anomaly detection with captured data to ensure authenticity and integrity. The structuring of the tool is done to seamlessly operate within resource-constrained IoT settings and is cross-platform compatible for forensic investigators and security analysts. This paper presents a new solution that, in addition to enabling post-incident forensics, enables proactive forensic preparedness in IoT environments. The instrument enables legal admissibility of cyber evidence, meets privacy laws, and is easily extendible to many other IoT architectures beyond thermostats. Through the use of secure protocols, automated forensic capability, and modularity, this study fills the current gap between traditional forensics and the ongoing needs of intelligent environments.</a:t>
            </a:r>
          </a:p>
          <a:p>
            <a:pPr algn="l">
              <a:lnSpc>
                <a:spcPts val="3504"/>
              </a:lnSpc>
              <a:spcBef>
                <a:spcPct val="0"/>
              </a:spcBef>
            </a:pPr>
            <a:r>
              <a:rPr lang="en-US" b="true" sz="2920">
                <a:solidFill>
                  <a:srgbClr val="000000"/>
                </a:solidFill>
                <a:latin typeface="Proxima Nova Bold"/>
                <a:ea typeface="Proxima Nova Bold"/>
                <a:cs typeface="Proxima Nova Bold"/>
                <a:sym typeface="Proxima Nova Bold"/>
              </a:rPr>
              <a:t>Keywords:</a:t>
            </a:r>
            <a:r>
              <a:rPr lang="en-US" sz="2920">
                <a:solidFill>
                  <a:srgbClr val="000000"/>
                </a:solidFill>
                <a:latin typeface="Proxima Nova"/>
                <a:ea typeface="Proxima Nova"/>
                <a:cs typeface="Proxima Nova"/>
                <a:sym typeface="Proxima Nova"/>
              </a:rPr>
              <a:t> IoT forensics, smart thermostat, cybercrime investigation, forensic automation, digital evidence, anti-forensics, privacy-aware systems, real-time monitoring, forensic readiness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511212" y="4274503"/>
            <a:ext cx="11265575"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Libre Baskerville Bold"/>
                <a:ea typeface="Libre Baskerville Bold"/>
                <a:cs typeface="Libre Baskerville Bold"/>
                <a:sym typeface="Libre Baskerville Bold"/>
              </a:rPr>
              <a:t>INTRODUCTION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424677"/>
            <a:ext cx="5821564" cy="1208047"/>
            <a:chOff x="0" y="0"/>
            <a:chExt cx="7762086" cy="1610729"/>
          </a:xfrm>
        </p:grpSpPr>
        <p:sp>
          <p:nvSpPr>
            <p:cNvPr name="Freeform 4" id="4"/>
            <p:cNvSpPr/>
            <p:nvPr/>
          </p:nvSpPr>
          <p:spPr>
            <a:xfrm flipH="false" flipV="false" rot="0">
              <a:off x="0" y="0"/>
              <a:ext cx="7762086" cy="1610729"/>
            </a:xfrm>
            <a:custGeom>
              <a:avLst/>
              <a:gdLst/>
              <a:ahLst/>
              <a:cxnLst/>
              <a:rect r="r" b="b" t="t" l="l"/>
              <a:pathLst>
                <a:path h="1610729" w="7762086">
                  <a:moveTo>
                    <a:pt x="0" y="0"/>
                  </a:moveTo>
                  <a:lnTo>
                    <a:pt x="7762086" y="0"/>
                  </a:lnTo>
                  <a:lnTo>
                    <a:pt x="7762086" y="1610729"/>
                  </a:lnTo>
                  <a:lnTo>
                    <a:pt x="0" y="1610729"/>
                  </a:lnTo>
                  <a:close/>
                </a:path>
              </a:pathLst>
            </a:custGeom>
            <a:solidFill>
              <a:srgbClr val="000000">
                <a:alpha val="0"/>
              </a:srgbClr>
            </a:solidFill>
          </p:spPr>
        </p:sp>
        <p:sp>
          <p:nvSpPr>
            <p:cNvPr name="TextBox 5" id="5"/>
            <p:cNvSpPr txBox="true"/>
            <p:nvPr/>
          </p:nvSpPr>
          <p:spPr>
            <a:xfrm>
              <a:off x="0" y="0"/>
              <a:ext cx="7762086" cy="1610729"/>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INTRODUCTION</a:t>
              </a:r>
            </a:p>
          </p:txBody>
        </p:sp>
      </p:grpSp>
      <p:sp>
        <p:nvSpPr>
          <p:cNvPr name="TextBox 6" id="6"/>
          <p:cNvSpPr txBox="true"/>
          <p:nvPr/>
        </p:nvSpPr>
        <p:spPr>
          <a:xfrm rot="0">
            <a:off x="1028700" y="1857375"/>
            <a:ext cx="16230600" cy="8229600"/>
          </a:xfrm>
          <a:prstGeom prst="rect">
            <a:avLst/>
          </a:prstGeom>
        </p:spPr>
        <p:txBody>
          <a:bodyPr anchor="t" rtlCol="false" tIns="0" lIns="0" bIns="0" rIns="0">
            <a:spAutoFit/>
          </a:bodyPr>
          <a:lstStyle/>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The w</a:t>
            </a:r>
            <a:r>
              <a:rPr lang="en-US" sz="3429">
                <a:solidFill>
                  <a:srgbClr val="000000"/>
                </a:solidFill>
                <a:latin typeface="Libre Baskerville"/>
                <a:ea typeface="Libre Baskerville"/>
                <a:cs typeface="Libre Baskerville"/>
                <a:sym typeface="Libre Baskerville"/>
              </a:rPr>
              <a:t>idespread use of </a:t>
            </a:r>
            <a:r>
              <a:rPr lang="en-US" b="true" sz="3429">
                <a:solidFill>
                  <a:srgbClr val="000000"/>
                </a:solidFill>
                <a:latin typeface="Libre Baskerville Bold"/>
                <a:ea typeface="Libre Baskerville Bold"/>
                <a:cs typeface="Libre Baskerville Bold"/>
                <a:sym typeface="Libre Baskerville Bold"/>
              </a:rPr>
              <a:t>Internet of Things </a:t>
            </a:r>
            <a:r>
              <a:rPr lang="en-US" sz="3429">
                <a:solidFill>
                  <a:srgbClr val="000000"/>
                </a:solidFill>
                <a:latin typeface="Libre Baskerville"/>
                <a:ea typeface="Libre Baskerville"/>
                <a:cs typeface="Libre Baskerville"/>
                <a:sym typeface="Libre Baskerville"/>
              </a:rPr>
              <a:t>(IoT) devices, such as smart home products, wearables, and connected cars, has created major challenges for digital forensics. </a:t>
            </a:r>
          </a:p>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These devices consistently generate, store, and send sensitive information. </a:t>
            </a:r>
          </a:p>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This data is crucial evidence in cases of cybercrime, fraud, and data breaches. </a:t>
            </a:r>
          </a:p>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The </a:t>
            </a:r>
            <a:r>
              <a:rPr lang="en-US" sz="3429">
                <a:solidFill>
                  <a:srgbClr val="000000"/>
                </a:solidFill>
                <a:latin typeface="Libre Baskerville"/>
                <a:ea typeface="Libre Baskerville"/>
                <a:cs typeface="Libre Baskerville"/>
                <a:sym typeface="Libre Baskerville"/>
              </a:rPr>
              <a:t>"</a:t>
            </a:r>
            <a:r>
              <a:rPr lang="en-US" b="true" sz="3429">
                <a:solidFill>
                  <a:srgbClr val="000000"/>
                </a:solidFill>
                <a:latin typeface="Libre Baskerville Bold"/>
                <a:ea typeface="Libre Baskerville Bold"/>
                <a:cs typeface="Libre Baskerville Bold"/>
                <a:sym typeface="Libre Baskerville Bold"/>
              </a:rPr>
              <a:t>Advanced Digital Forensic Investigation Tool for IoT Devices</a:t>
            </a:r>
            <a:r>
              <a:rPr lang="en-US" sz="3429">
                <a:solidFill>
                  <a:srgbClr val="000000"/>
                </a:solidFill>
                <a:latin typeface="Libre Baskerville"/>
                <a:ea typeface="Libre Baskerville"/>
                <a:cs typeface="Libre Baskerville"/>
                <a:sym typeface="Libre Baskerville"/>
              </a:rPr>
              <a:t>"</a:t>
            </a:r>
            <a:r>
              <a:rPr lang="en-US" sz="3429">
                <a:solidFill>
                  <a:srgbClr val="000000"/>
                </a:solidFill>
                <a:latin typeface="Libre Baskerville"/>
                <a:ea typeface="Libre Baskerville"/>
                <a:cs typeface="Libre Baskerville"/>
                <a:sym typeface="Libre Baskerville"/>
              </a:rPr>
              <a:t> project offers a specific forensic solution that can capture, analyze, and preserve digital evidence from various IoT environments. </a:t>
            </a:r>
          </a:p>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It supports common communication protocols like HTTP, which allows it to collect network traffic, logs, device settings, and interaction histories. </a:t>
            </a:r>
          </a:p>
          <a:p>
            <a:pPr algn="l" marL="740425" indent="-370212" lvl="1">
              <a:lnSpc>
                <a:spcPts val="4115"/>
              </a:lnSpc>
              <a:buFont typeface="Arial"/>
              <a:buChar char="•"/>
            </a:pPr>
            <a:r>
              <a:rPr lang="en-US" sz="3429">
                <a:solidFill>
                  <a:srgbClr val="000000"/>
                </a:solidFill>
                <a:latin typeface="Libre Baskerville"/>
                <a:ea typeface="Libre Baskerville"/>
                <a:cs typeface="Libre Baskerville"/>
                <a:sym typeface="Libre Baskerville"/>
              </a:rPr>
              <a:t>By connecting traditional forensic methods with new IoT technologies, this system is a vital resource for modern forensic investigations.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4A2B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816912" y="3460115"/>
            <a:ext cx="8654177" cy="3195319"/>
          </a:xfrm>
          <a:prstGeom prst="rect">
            <a:avLst/>
          </a:prstGeom>
        </p:spPr>
        <p:txBody>
          <a:bodyPr anchor="t" rtlCol="false" tIns="0" lIns="0" bIns="0" rIns="0">
            <a:spAutoFit/>
          </a:bodyPr>
          <a:lstStyle/>
          <a:p>
            <a:pPr algn="ctr">
              <a:lnSpc>
                <a:spcPts val="12880"/>
              </a:lnSpc>
            </a:pPr>
            <a:r>
              <a:rPr lang="en-US" sz="9200" b="true">
                <a:solidFill>
                  <a:srgbClr val="FFFFFF"/>
                </a:solidFill>
                <a:latin typeface="Libre Baskerville Bold"/>
                <a:ea typeface="Libre Baskerville Bold"/>
                <a:cs typeface="Libre Baskerville Bold"/>
                <a:sym typeface="Libre Baskerville Bold"/>
              </a:rPr>
              <a:t>PROBLEM</a:t>
            </a:r>
          </a:p>
          <a:p>
            <a:pPr algn="ctr">
              <a:lnSpc>
                <a:spcPts val="12880"/>
              </a:lnSpc>
            </a:pPr>
            <a:r>
              <a:rPr lang="en-US" sz="9200" b="true">
                <a:solidFill>
                  <a:srgbClr val="FFFFFF"/>
                </a:solidFill>
                <a:latin typeface="Libre Baskerville Bold"/>
                <a:ea typeface="Libre Baskerville Bold"/>
                <a:cs typeface="Libre Baskerville Bold"/>
                <a:sym typeface="Libre Baskerville Bold"/>
              </a:rPr>
              <a:t>STATEMENT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60595" y="229660"/>
            <a:ext cx="7002163" cy="1598080"/>
            <a:chOff x="0" y="0"/>
            <a:chExt cx="9336217" cy="2130774"/>
          </a:xfrm>
        </p:grpSpPr>
        <p:sp>
          <p:nvSpPr>
            <p:cNvPr name="Freeform 4" id="4"/>
            <p:cNvSpPr/>
            <p:nvPr/>
          </p:nvSpPr>
          <p:spPr>
            <a:xfrm flipH="false" flipV="false" rot="0">
              <a:off x="0" y="0"/>
              <a:ext cx="9336217" cy="2130774"/>
            </a:xfrm>
            <a:custGeom>
              <a:avLst/>
              <a:gdLst/>
              <a:ahLst/>
              <a:cxnLst/>
              <a:rect r="r" b="b" t="t" l="l"/>
              <a:pathLst>
                <a:path h="2130774" w="9336217">
                  <a:moveTo>
                    <a:pt x="0" y="0"/>
                  </a:moveTo>
                  <a:lnTo>
                    <a:pt x="9336217" y="0"/>
                  </a:lnTo>
                  <a:lnTo>
                    <a:pt x="9336217" y="2130774"/>
                  </a:lnTo>
                  <a:lnTo>
                    <a:pt x="0" y="2130774"/>
                  </a:lnTo>
                  <a:close/>
                </a:path>
              </a:pathLst>
            </a:custGeom>
            <a:solidFill>
              <a:srgbClr val="000000">
                <a:alpha val="0"/>
              </a:srgbClr>
            </a:solidFill>
          </p:spPr>
        </p:sp>
        <p:sp>
          <p:nvSpPr>
            <p:cNvPr name="TextBox 5" id="5"/>
            <p:cNvSpPr txBox="true"/>
            <p:nvPr/>
          </p:nvSpPr>
          <p:spPr>
            <a:xfrm>
              <a:off x="0" y="0"/>
              <a:ext cx="9336217" cy="2130774"/>
            </a:xfrm>
            <a:prstGeom prst="rect">
              <a:avLst/>
            </a:prstGeom>
          </p:spPr>
          <p:txBody>
            <a:bodyPr anchor="ctr" rtlCol="false" tIns="0" lIns="0" bIns="0" rIns="0"/>
            <a:lstStyle/>
            <a:p>
              <a:pPr algn="l">
                <a:lnSpc>
                  <a:spcPts val="4799"/>
                </a:lnSpc>
              </a:pPr>
              <a:r>
                <a:rPr lang="en-US" b="true" sz="3999">
                  <a:solidFill>
                    <a:srgbClr val="04A2B9"/>
                  </a:solidFill>
                  <a:latin typeface="Proxima Nova Bold"/>
                  <a:ea typeface="Proxima Nova Bold"/>
                  <a:cs typeface="Proxima Nova Bold"/>
                  <a:sym typeface="Proxima Nova Bold"/>
                </a:rPr>
                <a:t>PROBLEM STATEMENT</a:t>
              </a:r>
            </a:p>
          </p:txBody>
        </p:sp>
      </p:grpSp>
      <p:sp>
        <p:nvSpPr>
          <p:cNvPr name="TextBox 6" id="6"/>
          <p:cNvSpPr txBox="true"/>
          <p:nvPr/>
        </p:nvSpPr>
        <p:spPr>
          <a:xfrm rot="0">
            <a:off x="1060595" y="1828800"/>
            <a:ext cx="16198705" cy="7429500"/>
          </a:xfrm>
          <a:prstGeom prst="rect">
            <a:avLst/>
          </a:prstGeom>
        </p:spPr>
        <p:txBody>
          <a:bodyPr anchor="t" rtlCol="false" tIns="0" lIns="0" bIns="0" rIns="0">
            <a:spAutoFit/>
          </a:bodyPr>
          <a:lstStyle/>
          <a:p>
            <a:pPr algn="l" marL="820417" indent="-410209" lvl="1">
              <a:lnSpc>
                <a:spcPts val="4559"/>
              </a:lnSpc>
              <a:buFont typeface="Arial"/>
              <a:buChar char="•"/>
            </a:pPr>
            <a:r>
              <a:rPr lang="en-US" sz="3799">
                <a:solidFill>
                  <a:srgbClr val="000000"/>
                </a:solidFill>
                <a:latin typeface="Libre Baskerville"/>
                <a:ea typeface="Libre Baskerville"/>
                <a:cs typeface="Libre Baskerville"/>
                <a:sym typeface="Libre Baskerville"/>
              </a:rPr>
              <a:t>We are</a:t>
            </a:r>
            <a:r>
              <a:rPr lang="en-US" sz="3799">
                <a:solidFill>
                  <a:srgbClr val="000000"/>
                </a:solidFill>
                <a:latin typeface="Libre Baskerville"/>
                <a:ea typeface="Libre Baskerville"/>
                <a:cs typeface="Libre Baskerville"/>
                <a:sym typeface="Libre Baskerville"/>
              </a:rPr>
              <a:t> surrounded by devices that use the Internet of Things (IoT), a reality that has provided even more opportunities for cybercriminals to target us. </a:t>
            </a:r>
          </a:p>
          <a:p>
            <a:pPr algn="l" marL="820417" indent="-410209" lvl="1">
              <a:lnSpc>
                <a:spcPts val="4559"/>
              </a:lnSpc>
              <a:buFont typeface="Arial"/>
              <a:buChar char="•"/>
            </a:pPr>
            <a:r>
              <a:rPr lang="en-US" sz="3799">
                <a:solidFill>
                  <a:srgbClr val="000000"/>
                </a:solidFill>
                <a:latin typeface="Libre Baskerville"/>
                <a:ea typeface="Libre Baskerville"/>
                <a:cs typeface="Libre Baskerville"/>
                <a:sym typeface="Libre Baskerville"/>
              </a:rPr>
              <a:t>IoT devices have limited storage, limited processing, limited security features, and have been vulnerable to manipulation, remote access, and tampering. </a:t>
            </a:r>
          </a:p>
          <a:p>
            <a:pPr algn="l" marL="820417" indent="-410209" lvl="1">
              <a:lnSpc>
                <a:spcPts val="4559"/>
              </a:lnSpc>
              <a:buFont typeface="Arial"/>
              <a:buChar char="•"/>
            </a:pPr>
            <a:r>
              <a:rPr lang="en-US" sz="3799">
                <a:solidFill>
                  <a:srgbClr val="000000"/>
                </a:solidFill>
                <a:latin typeface="Libre Baskerville"/>
                <a:ea typeface="Libre Baskerville"/>
                <a:cs typeface="Libre Baskerville"/>
                <a:sym typeface="Libre Baskerville"/>
              </a:rPr>
              <a:t>A lot of digital forensic capabilities currently available to investigators (getting the evidence, storage and processing) cannot cope with the amount of devices in a decentralized, variable, and resource-poor IoT ecosystems. </a:t>
            </a:r>
          </a:p>
          <a:p>
            <a:pPr algn="l" marL="820417" indent="-410209" lvl="1">
              <a:lnSpc>
                <a:spcPts val="4559"/>
              </a:lnSpc>
              <a:buFont typeface="Arial"/>
              <a:buChar char="•"/>
            </a:pPr>
            <a:r>
              <a:rPr lang="en-US" sz="3799">
                <a:solidFill>
                  <a:srgbClr val="000000"/>
                </a:solidFill>
                <a:latin typeface="Libre Baskerville"/>
                <a:ea typeface="Libre Baskerville"/>
                <a:cs typeface="Libre Baskerville"/>
                <a:sym typeface="Libre Baskerville"/>
              </a:rPr>
              <a:t>The IoT environment has made it difficult for investigators to come up with legally acceptable and secure methods to recover and process digital evidence from the smart devices.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DAGswyyMMpA</dc:identifier>
  <dcterms:modified xsi:type="dcterms:W3CDTF">2011-08-01T06:04:30Z</dcterms:modified>
  <cp:revision>1</cp:revision>
  <dc:title>major project 1 - Advance digital forensic investigation tool for iot device</dc:title>
</cp:coreProperties>
</file>