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20"/>
  </p:notesMasterIdLst>
  <p:handoutMasterIdLst>
    <p:handoutMasterId r:id="rId21"/>
  </p:handoutMasterIdLst>
  <p:sldIdLst>
    <p:sldId id="275" r:id="rId2"/>
    <p:sldId id="276" r:id="rId3"/>
    <p:sldId id="278" r:id="rId4"/>
    <p:sldId id="279" r:id="rId5"/>
    <p:sldId id="258" r:id="rId6"/>
    <p:sldId id="256" r:id="rId7"/>
    <p:sldId id="259" r:id="rId8"/>
    <p:sldId id="261" r:id="rId9"/>
    <p:sldId id="263" r:id="rId10"/>
    <p:sldId id="264" r:id="rId11"/>
    <p:sldId id="265" r:id="rId12"/>
    <p:sldId id="267"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77B20C-0262-4C57-8714-2805637CA639}" type="datetimeFigureOut">
              <a:rPr lang="en-US" smtClean="0"/>
              <a:t>16-Sep-19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98A937-1DC9-47DF-B472-6BDB3B4F1113}" type="slidenum">
              <a:rPr lang="en-US" smtClean="0"/>
              <a:t>‹#›</a:t>
            </a:fld>
            <a:endParaRPr lang="en-US" dirty="0"/>
          </a:p>
        </p:txBody>
      </p:sp>
    </p:spTree>
    <p:extLst>
      <p:ext uri="{BB962C8B-B14F-4D97-AF65-F5344CB8AC3E}">
        <p14:creationId xmlns:p14="http://schemas.microsoft.com/office/powerpoint/2010/main" val="381658894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127849-E957-48E5-8E01-FBC73A8368B9}" type="datetimeFigureOut">
              <a:rPr lang="en-US" smtClean="0"/>
              <a:t>16-Sep-19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E84C3-FCA0-440A-B100-EC715A31116E}" type="slidenum">
              <a:rPr lang="en-US" smtClean="0"/>
              <a:t>‹#›</a:t>
            </a:fld>
            <a:endParaRPr lang="en-US" dirty="0"/>
          </a:p>
        </p:txBody>
      </p:sp>
    </p:spTree>
    <p:extLst>
      <p:ext uri="{BB962C8B-B14F-4D97-AF65-F5344CB8AC3E}">
        <p14:creationId xmlns:p14="http://schemas.microsoft.com/office/powerpoint/2010/main" val="329687952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89CD60-4432-4680-9B30-F0A92ED75CE7}" type="datetime1">
              <a:rPr lang="en-US" smtClean="0"/>
              <a:t>16-Sep-19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EA5E6B-D75A-49D0-8F7D-4B8DAAA93BF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92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94081-7F64-4A5A-AAEC-EC9C166067C2}" type="datetime1">
              <a:rPr lang="en-US" smtClean="0"/>
              <a:t>16-Sep-19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EA5E6B-D75A-49D0-8F7D-4B8DAAA93BF6}" type="slidenum">
              <a:rPr lang="en-US" smtClean="0"/>
              <a:t>‹#›</a:t>
            </a:fld>
            <a:endParaRPr lang="en-US" dirty="0"/>
          </a:p>
        </p:txBody>
      </p:sp>
    </p:spTree>
    <p:extLst>
      <p:ext uri="{BB962C8B-B14F-4D97-AF65-F5344CB8AC3E}">
        <p14:creationId xmlns:p14="http://schemas.microsoft.com/office/powerpoint/2010/main" val="331612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02567-4FEC-46A3-8989-93DBF0C97A07}" type="datetime1">
              <a:rPr lang="en-US" smtClean="0"/>
              <a:t>16-Sep-19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EA5E6B-D75A-49D0-8F7D-4B8DAAA93BF6}" type="slidenum">
              <a:rPr lang="en-US" smtClean="0"/>
              <a:t>‹#›</a:t>
            </a:fld>
            <a:endParaRPr lang="en-US" dirty="0"/>
          </a:p>
        </p:txBody>
      </p:sp>
    </p:spTree>
    <p:extLst>
      <p:ext uri="{BB962C8B-B14F-4D97-AF65-F5344CB8AC3E}">
        <p14:creationId xmlns:p14="http://schemas.microsoft.com/office/powerpoint/2010/main" val="134333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4EB00-B8E7-4EFB-9531-9DEC3CB97919}" type="datetime1">
              <a:rPr lang="en-US" smtClean="0"/>
              <a:t>16-Sep-19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EA5E6B-D75A-49D0-8F7D-4B8DAAA93BF6}" type="slidenum">
              <a:rPr lang="en-US" smtClean="0"/>
              <a:t>‹#›</a:t>
            </a:fld>
            <a:endParaRPr lang="en-US" dirty="0"/>
          </a:p>
        </p:txBody>
      </p:sp>
    </p:spTree>
    <p:extLst>
      <p:ext uri="{BB962C8B-B14F-4D97-AF65-F5344CB8AC3E}">
        <p14:creationId xmlns:p14="http://schemas.microsoft.com/office/powerpoint/2010/main" val="138418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B6349-B899-46C0-B113-ED5DE54A0B9C}" type="datetime1">
              <a:rPr lang="en-US" smtClean="0"/>
              <a:t>16-Sep-19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EA5E6B-D75A-49D0-8F7D-4B8DAAA93BF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35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241500-2DA4-4FE9-AF20-832322C4F1AB}" type="datetime1">
              <a:rPr lang="en-US" smtClean="0"/>
              <a:t>16-Sep-19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EA5E6B-D75A-49D0-8F7D-4B8DAAA93BF6}" type="slidenum">
              <a:rPr lang="en-US" smtClean="0"/>
              <a:t>‹#›</a:t>
            </a:fld>
            <a:endParaRPr lang="en-US" dirty="0"/>
          </a:p>
        </p:txBody>
      </p:sp>
    </p:spTree>
    <p:extLst>
      <p:ext uri="{BB962C8B-B14F-4D97-AF65-F5344CB8AC3E}">
        <p14:creationId xmlns:p14="http://schemas.microsoft.com/office/powerpoint/2010/main" val="204949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D72A6-234B-4A5C-AD04-0F3DE5E034B0}" type="datetime1">
              <a:rPr lang="en-US" smtClean="0"/>
              <a:t>16-Sep-19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EA5E6B-D75A-49D0-8F7D-4B8DAAA93BF6}" type="slidenum">
              <a:rPr lang="en-US" smtClean="0"/>
              <a:t>‹#›</a:t>
            </a:fld>
            <a:endParaRPr lang="en-US" dirty="0"/>
          </a:p>
        </p:txBody>
      </p:sp>
    </p:spTree>
    <p:extLst>
      <p:ext uri="{BB962C8B-B14F-4D97-AF65-F5344CB8AC3E}">
        <p14:creationId xmlns:p14="http://schemas.microsoft.com/office/powerpoint/2010/main" val="353987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AD433C-FEFB-487B-A7ED-415E7A6BEA5F}" type="datetime1">
              <a:rPr lang="en-US" smtClean="0"/>
              <a:t>16-Sep-19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EA5E6B-D75A-49D0-8F7D-4B8DAAA93BF6}" type="slidenum">
              <a:rPr lang="en-US" smtClean="0"/>
              <a:t>‹#›</a:t>
            </a:fld>
            <a:endParaRPr lang="en-US" dirty="0"/>
          </a:p>
        </p:txBody>
      </p:sp>
    </p:spTree>
    <p:extLst>
      <p:ext uri="{BB962C8B-B14F-4D97-AF65-F5344CB8AC3E}">
        <p14:creationId xmlns:p14="http://schemas.microsoft.com/office/powerpoint/2010/main" val="44871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E4E45E-FF8A-4B07-A062-D8E2E37B3F02}" type="datetime1">
              <a:rPr lang="en-US" smtClean="0"/>
              <a:t>16-Sep-19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9EA5E6B-D75A-49D0-8F7D-4B8DAAA93BF6}" type="slidenum">
              <a:rPr lang="en-US" smtClean="0"/>
              <a:t>‹#›</a:t>
            </a:fld>
            <a:endParaRPr lang="en-US" dirty="0"/>
          </a:p>
        </p:txBody>
      </p:sp>
    </p:spTree>
    <p:extLst>
      <p:ext uri="{BB962C8B-B14F-4D97-AF65-F5344CB8AC3E}">
        <p14:creationId xmlns:p14="http://schemas.microsoft.com/office/powerpoint/2010/main" val="314051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2DA98C-4E53-4AA5-A772-F72B2D36A854}" type="datetime1">
              <a:rPr lang="en-US" smtClean="0"/>
              <a:t>16-Sep-19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EA5E6B-D75A-49D0-8F7D-4B8DAAA93BF6}" type="slidenum">
              <a:rPr lang="en-US" smtClean="0"/>
              <a:t>‹#›</a:t>
            </a:fld>
            <a:endParaRPr lang="en-US" dirty="0"/>
          </a:p>
        </p:txBody>
      </p:sp>
    </p:spTree>
    <p:extLst>
      <p:ext uri="{BB962C8B-B14F-4D97-AF65-F5344CB8AC3E}">
        <p14:creationId xmlns:p14="http://schemas.microsoft.com/office/powerpoint/2010/main" val="26738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DA723-5690-4662-832F-4C1F7E0E6F55}" type="datetime1">
              <a:rPr lang="en-US" smtClean="0"/>
              <a:t>16-Sep-19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EA5E6B-D75A-49D0-8F7D-4B8DAAA93BF6}" type="slidenum">
              <a:rPr lang="en-US" smtClean="0"/>
              <a:t>‹#›</a:t>
            </a:fld>
            <a:endParaRPr lang="en-US" dirty="0"/>
          </a:p>
        </p:txBody>
      </p:sp>
    </p:spTree>
    <p:extLst>
      <p:ext uri="{BB962C8B-B14F-4D97-AF65-F5344CB8AC3E}">
        <p14:creationId xmlns:p14="http://schemas.microsoft.com/office/powerpoint/2010/main" val="168174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A13748-5177-4B3F-A3BE-5614F669E3C3}" type="datetime1">
              <a:rPr lang="en-US" smtClean="0"/>
              <a:t>16-Sep-19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EA5E6B-D75A-49D0-8F7D-4B8DAAA93BF6}"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14258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767255"/>
            <a:ext cx="10058399" cy="718306"/>
          </a:xfrm>
        </p:spPr>
        <p:txBody>
          <a:bodyPr>
            <a:normAutofit/>
          </a:bodyPr>
          <a:lstStyle/>
          <a:p>
            <a:r>
              <a:rPr lang="en-US" spc="0" dirty="0">
                <a:ln w="0"/>
                <a:solidFill>
                  <a:schemeClr val="accent1"/>
                </a:solidFill>
                <a:effectLst>
                  <a:outerShdw blurRad="38100" dist="25400" dir="5400000" algn="ctr" rotWithShape="0">
                    <a:srgbClr val="6E747A">
                      <a:alpha val="43000"/>
                    </a:srgbClr>
                  </a:outerShdw>
                </a:effectLst>
              </a:rPr>
              <a:t>ASP.NET Core - What's in it?</a:t>
            </a:r>
          </a:p>
        </p:txBody>
      </p:sp>
      <p:sp>
        <p:nvSpPr>
          <p:cNvPr id="3" name="Content Placeholder 2"/>
          <p:cNvSpPr>
            <a:spLocks noGrp="1"/>
          </p:cNvSpPr>
          <p:nvPr>
            <p:ph idx="1"/>
          </p:nvPr>
        </p:nvSpPr>
        <p:spPr>
          <a:xfrm>
            <a:off x="1198178" y="2066451"/>
            <a:ext cx="9957501" cy="1107673"/>
          </a:xfrm>
        </p:spPr>
        <p:txBody>
          <a:bodyPr/>
          <a:lstStyle/>
          <a:p>
            <a:pPr marL="0" indent="0">
              <a:buNone/>
            </a:pPr>
            <a:r>
              <a:rPr lang="en-US" b="1" dirty="0"/>
              <a:t>ASP.NET Core</a:t>
            </a:r>
            <a:r>
              <a:rPr lang="en-US" dirty="0"/>
              <a:t> is a significant redesign of ASP.NET. Unlike other versions of the technology, this version is not an enhancement to the previous version. It is written from scratch to make the technology better and lighter.</a:t>
            </a:r>
          </a:p>
        </p:txBody>
      </p:sp>
      <p:sp>
        <p:nvSpPr>
          <p:cNvPr id="8" name="Slide Number Placeholder 7"/>
          <p:cNvSpPr>
            <a:spLocks noGrp="1"/>
          </p:cNvSpPr>
          <p:nvPr>
            <p:ph type="sldNum" sz="quarter" idx="12"/>
          </p:nvPr>
        </p:nvSpPr>
        <p:spPr/>
        <p:txBody>
          <a:bodyPr/>
          <a:lstStyle/>
          <a:p>
            <a:fld id="{89EA5E6B-D75A-49D0-8F7D-4B8DAAA93BF6}" type="slidenum">
              <a:rPr lang="en-US" smtClean="0"/>
              <a:t>1</a:t>
            </a:fld>
            <a:endParaRPr lang="en-US" dirty="0"/>
          </a:p>
        </p:txBody>
      </p:sp>
      <p:pic>
        <p:nvPicPr>
          <p:cNvPr id="5" name="Picture 4">
            <a:extLst>
              <a:ext uri="{FF2B5EF4-FFF2-40B4-BE49-F238E27FC236}">
                <a16:creationId xmlns:a16="http://schemas.microsoft.com/office/drawing/2014/main" id="{08B67F43-969A-43C6-ACD5-35B3ADC8C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2546472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874" y="914400"/>
            <a:ext cx="9963806" cy="620110"/>
          </a:xfrm>
        </p:spPr>
        <p:txBody>
          <a:bodyPr>
            <a:normAutofit/>
          </a:bodyPr>
          <a:lstStyle/>
          <a:p>
            <a:r>
              <a:rPr lang="en-US" sz="3900" spc="0" dirty="0">
                <a:ln w="0"/>
                <a:solidFill>
                  <a:schemeClr val="accent1"/>
                </a:solidFill>
                <a:effectLst>
                  <a:outerShdw blurRad="38100" dist="25400" dir="5400000" algn="ctr" rotWithShape="0">
                    <a:srgbClr val="6E747A">
                      <a:alpha val="43000"/>
                    </a:srgbClr>
                  </a:outerShdw>
                </a:effectLst>
              </a:rPr>
              <a:t>4 - ASP.NET Core apps don’t need IIS for hosting</a:t>
            </a:r>
          </a:p>
        </p:txBody>
      </p:sp>
      <p:sp>
        <p:nvSpPr>
          <p:cNvPr id="3" name="Content Placeholder 2"/>
          <p:cNvSpPr>
            <a:spLocks noGrp="1"/>
          </p:cNvSpPr>
          <p:nvPr>
            <p:ph idx="1"/>
          </p:nvPr>
        </p:nvSpPr>
        <p:spPr>
          <a:xfrm>
            <a:off x="1191874" y="1996966"/>
            <a:ext cx="9963806" cy="1387365"/>
          </a:xfrm>
        </p:spPr>
        <p:txBody>
          <a:bodyPr/>
          <a:lstStyle/>
          <a:p>
            <a:pPr marL="0" indent="0">
              <a:buNone/>
            </a:pPr>
            <a:r>
              <a:rPr lang="en-US" dirty="0"/>
              <a:t>The goal of ASP.NET Core is to be cross-platform using .NET Core. With this in mind, Microsoft decided to host ASP.NET Core applications not only on IIS but they can be self-hosted or use Nginx web server on Linux. Kestrel will be an internal web server for request processing</a:t>
            </a:r>
          </a:p>
        </p:txBody>
      </p:sp>
      <p:sp>
        <p:nvSpPr>
          <p:cNvPr id="6" name="Slide Number Placeholder 5"/>
          <p:cNvSpPr>
            <a:spLocks noGrp="1"/>
          </p:cNvSpPr>
          <p:nvPr>
            <p:ph type="sldNum" sz="quarter" idx="12"/>
          </p:nvPr>
        </p:nvSpPr>
        <p:spPr/>
        <p:txBody>
          <a:bodyPr/>
          <a:lstStyle/>
          <a:p>
            <a:fld id="{89EA5E6B-D75A-49D0-8F7D-4B8DAAA93BF6}" type="slidenum">
              <a:rPr lang="en-US" smtClean="0"/>
              <a:t>10</a:t>
            </a:fld>
            <a:endParaRPr lang="en-US" dirty="0"/>
          </a:p>
        </p:txBody>
      </p:sp>
      <p:pic>
        <p:nvPicPr>
          <p:cNvPr id="7" name="Picture 6">
            <a:extLst>
              <a:ext uri="{FF2B5EF4-FFF2-40B4-BE49-F238E27FC236}">
                <a16:creationId xmlns:a16="http://schemas.microsoft.com/office/drawing/2014/main" id="{29769EC7-E05D-45F5-B9B8-A9214BD3C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2014581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873" y="840828"/>
            <a:ext cx="10058400" cy="696836"/>
          </a:xfrm>
        </p:spPr>
        <p:txBody>
          <a:bodyPr>
            <a:normAutofit/>
          </a:bodyPr>
          <a:lstStyle/>
          <a:p>
            <a:r>
              <a:rPr lang="en-US" sz="3900" spc="0" dirty="0">
                <a:ln w="0"/>
                <a:solidFill>
                  <a:schemeClr val="accent1"/>
                </a:solidFill>
                <a:effectLst>
                  <a:outerShdw blurRad="38100" dist="25400" dir="5400000" algn="ctr" rotWithShape="0">
                    <a:srgbClr val="6E747A">
                      <a:alpha val="43000"/>
                    </a:srgbClr>
                  </a:outerShdw>
                </a:effectLst>
              </a:rPr>
              <a:t>5 - wwwroot folder for static files</a:t>
            </a:r>
          </a:p>
        </p:txBody>
      </p:sp>
      <p:sp>
        <p:nvSpPr>
          <p:cNvPr id="3" name="Content Placeholder 2"/>
          <p:cNvSpPr>
            <a:spLocks noGrp="1"/>
          </p:cNvSpPr>
          <p:nvPr>
            <p:ph idx="1"/>
          </p:nvPr>
        </p:nvSpPr>
        <p:spPr>
          <a:xfrm>
            <a:off x="1191872" y="2028497"/>
            <a:ext cx="6932625" cy="3804743"/>
          </a:xfrm>
        </p:spPr>
        <p:txBody>
          <a:bodyPr>
            <a:normAutofit fontScale="92500"/>
          </a:bodyPr>
          <a:lstStyle/>
          <a:p>
            <a:pPr marL="0" indent="0">
              <a:buNone/>
            </a:pPr>
            <a:r>
              <a:rPr lang="en-US" dirty="0"/>
              <a:t>The </a:t>
            </a:r>
            <a:r>
              <a:rPr lang="en-US" i="1" dirty="0"/>
              <a:t>wwwroot</a:t>
            </a:r>
            <a:r>
              <a:rPr lang="en-US" dirty="0"/>
              <a:t> folder represents the actual root of the web app when running on a web server. Static files like config.json, which are not in </a:t>
            </a:r>
            <a:r>
              <a:rPr lang="en-US" i="1" dirty="0"/>
              <a:t>wwwroot</a:t>
            </a:r>
            <a:r>
              <a:rPr lang="en-US" dirty="0"/>
              <a:t> will never be accessible, and there is no need to create special rules to block access to sensitive files.</a:t>
            </a:r>
          </a:p>
          <a:p>
            <a:pPr marL="0" indent="0">
              <a:buNone/>
            </a:pPr>
            <a:r>
              <a:rPr lang="en-US" dirty="0"/>
              <a:t/>
            </a:r>
            <a:br>
              <a:rPr lang="en-US" dirty="0"/>
            </a:br>
            <a:r>
              <a:rPr lang="en-US" dirty="0"/>
              <a:t>These static files might be plain HTML, Javascript, CSS, images, library etc.</a:t>
            </a:r>
          </a:p>
          <a:p>
            <a:pPr marL="0" indent="0">
              <a:buNone/>
            </a:pPr>
            <a:endParaRPr lang="en-US" dirty="0"/>
          </a:p>
          <a:p>
            <a:pPr marL="0" indent="0">
              <a:buNone/>
            </a:pPr>
            <a:r>
              <a:rPr lang="en-US" dirty="0"/>
              <a:t>In addition to the security benefits, the wwwroot folder also simplifies common tasks like bundling and minification, which can now be more easily incorporated into a standard build process and automated using tools like Grunt. The “wwwroot” folder name can be changed too.</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786" y="2028497"/>
            <a:ext cx="2743200" cy="3804742"/>
          </a:xfrm>
          <a:prstGeom prst="rect">
            <a:avLst/>
          </a:prstGeom>
          <a:ln>
            <a:solidFill>
              <a:schemeClr val="accent1"/>
            </a:solidFill>
          </a:ln>
        </p:spPr>
      </p:pic>
      <p:sp>
        <p:nvSpPr>
          <p:cNvPr id="7" name="Slide Number Placeholder 6"/>
          <p:cNvSpPr>
            <a:spLocks noGrp="1"/>
          </p:cNvSpPr>
          <p:nvPr>
            <p:ph type="sldNum" sz="quarter" idx="12"/>
          </p:nvPr>
        </p:nvSpPr>
        <p:spPr/>
        <p:txBody>
          <a:bodyPr/>
          <a:lstStyle/>
          <a:p>
            <a:fld id="{89EA5E6B-D75A-49D0-8F7D-4B8DAAA93BF6}" type="slidenum">
              <a:rPr lang="en-US" smtClean="0"/>
              <a:t>11</a:t>
            </a:fld>
            <a:endParaRPr lang="en-US" dirty="0"/>
          </a:p>
        </p:txBody>
      </p:sp>
      <p:pic>
        <p:nvPicPr>
          <p:cNvPr id="8" name="Picture 7">
            <a:extLst>
              <a:ext uri="{FF2B5EF4-FFF2-40B4-BE49-F238E27FC236}">
                <a16:creationId xmlns:a16="http://schemas.microsoft.com/office/drawing/2014/main" id="{291F95FB-90CF-4D17-BECD-6274B86D0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1959116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178" y="588580"/>
            <a:ext cx="9957501" cy="945930"/>
          </a:xfrm>
        </p:spPr>
        <p:txBody>
          <a:bodyPr>
            <a:noAutofit/>
          </a:bodyPr>
          <a:lstStyle/>
          <a:p>
            <a:r>
              <a:rPr lang="en-US" sz="3900" spc="0" dirty="0">
                <a:ln w="0"/>
                <a:solidFill>
                  <a:schemeClr val="accent1"/>
                </a:solidFill>
                <a:effectLst>
                  <a:outerShdw blurRad="38100" dist="25400" dir="5400000" algn="ctr" rotWithShape="0">
                    <a:srgbClr val="6E747A">
                      <a:alpha val="43000"/>
                    </a:srgbClr>
                  </a:outerShdw>
                </a:effectLst>
              </a:rPr>
              <a:t>6 - New approach to Server side and client-side dependency management of packages.</a:t>
            </a:r>
          </a:p>
        </p:txBody>
      </p:sp>
      <p:sp>
        <p:nvSpPr>
          <p:cNvPr id="3" name="Content Placeholder 2"/>
          <p:cNvSpPr>
            <a:spLocks noGrp="1"/>
          </p:cNvSpPr>
          <p:nvPr>
            <p:ph idx="1"/>
          </p:nvPr>
        </p:nvSpPr>
        <p:spPr>
          <a:xfrm>
            <a:off x="1198179" y="2028374"/>
            <a:ext cx="6957849" cy="4120177"/>
          </a:xfrm>
        </p:spPr>
        <p:txBody>
          <a:bodyPr>
            <a:normAutofit/>
          </a:bodyPr>
          <a:lstStyle/>
          <a:p>
            <a:pPr marL="0" indent="0" fontAlgn="base">
              <a:buNone/>
            </a:pPr>
            <a:r>
              <a:rPr lang="en-US" dirty="0"/>
              <a:t>Any .NET developer would be familiar that </a:t>
            </a:r>
            <a:r>
              <a:rPr lang="en-US" b="1" dirty="0"/>
              <a:t>References</a:t>
            </a:r>
            <a:r>
              <a:rPr lang="en-US" dirty="0"/>
              <a:t> folder holds all DLLs, NuGet packages for particular .NET Framework. Leverage the experience of working in Visual Studio IDE and deploy ASP.NET Core applications either on Windows, Linux or Mac using .NET Core.</a:t>
            </a:r>
          </a:p>
          <a:p>
            <a:pPr marL="0" indent="0" fontAlgn="base">
              <a:buNone/>
            </a:pPr>
            <a:r>
              <a:rPr lang="en-US" dirty="0"/>
              <a:t>Its Server-side management of dependencies. Client-side dependency management is more important because the client-side has more different packages from the server side.</a:t>
            </a:r>
          </a:p>
          <a:p>
            <a:pPr marL="0" indent="0" fontAlgn="base">
              <a:buNone/>
            </a:pPr>
            <a:r>
              <a:rPr lang="en-US" dirty="0"/>
              <a:t>Client side will surely have jQuery, Bootstrap, grunt, any JavaScript frameworks like AngularJS, Backbone etc., images, style files. Client-side package management in open source community has two names “LibMan” (newly launched) and “NPM”. They are part of “Dependencies”.</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3172" y="2028373"/>
            <a:ext cx="2852507" cy="3011459"/>
          </a:xfrm>
          <a:prstGeom prst="rect">
            <a:avLst/>
          </a:prstGeom>
          <a:ln>
            <a:solidFill>
              <a:schemeClr val="accent1"/>
            </a:solidFill>
          </a:ln>
        </p:spPr>
      </p:pic>
      <p:sp>
        <p:nvSpPr>
          <p:cNvPr id="7" name="Slide Number Placeholder 6"/>
          <p:cNvSpPr>
            <a:spLocks noGrp="1"/>
          </p:cNvSpPr>
          <p:nvPr>
            <p:ph type="sldNum" sz="quarter" idx="12"/>
          </p:nvPr>
        </p:nvSpPr>
        <p:spPr/>
        <p:txBody>
          <a:bodyPr/>
          <a:lstStyle/>
          <a:p>
            <a:fld id="{89EA5E6B-D75A-49D0-8F7D-4B8DAAA93BF6}" type="slidenum">
              <a:rPr lang="en-US" smtClean="0"/>
              <a:t>12</a:t>
            </a:fld>
            <a:endParaRPr lang="en-US" dirty="0"/>
          </a:p>
        </p:txBody>
      </p:sp>
      <p:pic>
        <p:nvPicPr>
          <p:cNvPr id="8" name="Picture 7">
            <a:extLst>
              <a:ext uri="{FF2B5EF4-FFF2-40B4-BE49-F238E27FC236}">
                <a16:creationId xmlns:a16="http://schemas.microsoft.com/office/drawing/2014/main" id="{1E81DB27-F73A-47BF-A9E0-2053B5D17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3794949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9936480" cy="1008993"/>
          </a:xfrm>
        </p:spPr>
        <p:txBody>
          <a:bodyPr>
            <a:normAutofit fontScale="90000"/>
          </a:bodyPr>
          <a:lstStyle/>
          <a:p>
            <a:r>
              <a:rPr lang="en-US" sz="3900" spc="0" dirty="0">
                <a:ln w="0"/>
                <a:solidFill>
                  <a:schemeClr val="accent1"/>
                </a:solidFill>
                <a:effectLst>
                  <a:outerShdw blurRad="38100" dist="25400" dir="5400000" algn="ctr" rotWithShape="0">
                    <a:srgbClr val="6E747A">
                      <a:alpha val="43000"/>
                    </a:srgbClr>
                  </a:outerShdw>
                </a:effectLst>
              </a:rPr>
              <a:t>7 - Server-side packages save space in ASP.NET Core</a:t>
            </a:r>
          </a:p>
        </p:txBody>
      </p:sp>
      <p:sp>
        <p:nvSpPr>
          <p:cNvPr id="3" name="Content Placeholder 2"/>
          <p:cNvSpPr>
            <a:spLocks noGrp="1"/>
          </p:cNvSpPr>
          <p:nvPr>
            <p:ph idx="1"/>
          </p:nvPr>
        </p:nvSpPr>
        <p:spPr>
          <a:xfrm>
            <a:off x="1219200" y="1961347"/>
            <a:ext cx="9936480" cy="3903426"/>
          </a:xfrm>
        </p:spPr>
        <p:txBody>
          <a:bodyPr>
            <a:normAutofit/>
          </a:bodyPr>
          <a:lstStyle/>
          <a:p>
            <a:pPr marL="0" indent="0">
              <a:buNone/>
            </a:pPr>
            <a:r>
              <a:rPr lang="en-US" dirty="0"/>
              <a:t>We have been using NuGet package manager to add a reference to assemblies, library, framework or any third-party packages. They would have been downloaded from NuGet which creates “Packages” folder in project structure.</a:t>
            </a:r>
          </a:p>
          <a:p>
            <a:pPr marL="0" indent="0" fontAlgn="base">
              <a:buNone/>
            </a:pPr>
            <a:r>
              <a:rPr lang="en-US" dirty="0"/>
              <a:t>30 sample ASP.NET applications, all of them use NuGet packages to reference dependencies each costly approx. 70 MB disk space, so we end up nearly using 2GB disk space for storing packages even though they all are same. Some SMART developers know this issue, they have some workaround of their own.</a:t>
            </a:r>
          </a:p>
          <a:p>
            <a:pPr marL="0" indent="0" fontAlgn="base">
              <a:buNone/>
            </a:pPr>
            <a:r>
              <a:rPr lang="en-US" dirty="0"/>
              <a:t>ASP.NET Core came up with storing all the packages related to its development in Users folder and while creating ASP.NET Core applications, Visual Studio will reference them from Users folder. This feature is called </a:t>
            </a:r>
            <a:r>
              <a:rPr lang="en-US" b="1" i="1" dirty="0"/>
              <a:t>Runtime Store for .NET Core 2</a:t>
            </a:r>
            <a:r>
              <a:rPr lang="en-US" dirty="0"/>
              <a:t> Now even if you have 100 sample ASP.NET Core applications, they all are referencing from </a:t>
            </a:r>
            <a:r>
              <a:rPr lang="en-US" b="1" i="1" dirty="0"/>
              <a:t>dotnet</a:t>
            </a:r>
            <a:r>
              <a:rPr lang="en-US" dirty="0"/>
              <a:t> in Users folder which is near to few MBs only.</a:t>
            </a:r>
          </a:p>
        </p:txBody>
      </p:sp>
      <p:sp>
        <p:nvSpPr>
          <p:cNvPr id="6" name="Slide Number Placeholder 5"/>
          <p:cNvSpPr>
            <a:spLocks noGrp="1"/>
          </p:cNvSpPr>
          <p:nvPr>
            <p:ph type="sldNum" sz="quarter" idx="12"/>
          </p:nvPr>
        </p:nvSpPr>
        <p:spPr/>
        <p:txBody>
          <a:bodyPr/>
          <a:lstStyle/>
          <a:p>
            <a:fld id="{89EA5E6B-D75A-49D0-8F7D-4B8DAAA93BF6}" type="slidenum">
              <a:rPr lang="en-US" smtClean="0"/>
              <a:t>13</a:t>
            </a:fld>
            <a:endParaRPr lang="en-US" dirty="0"/>
          </a:p>
        </p:txBody>
      </p:sp>
      <p:pic>
        <p:nvPicPr>
          <p:cNvPr id="7" name="Picture 6">
            <a:extLst>
              <a:ext uri="{FF2B5EF4-FFF2-40B4-BE49-F238E27FC236}">
                <a16:creationId xmlns:a16="http://schemas.microsoft.com/office/drawing/2014/main" id="{15CBD0DB-B127-449A-80B5-226C547F7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1792257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3682"/>
            <a:ext cx="10058399" cy="830317"/>
          </a:xfrm>
        </p:spPr>
        <p:txBody>
          <a:bodyPr>
            <a:normAutofit fontScale="90000"/>
          </a:bodyPr>
          <a:lstStyle/>
          <a:p>
            <a:r>
              <a:rPr lang="en-US" sz="3500" spc="0" dirty="0">
                <a:ln w="0"/>
                <a:solidFill>
                  <a:schemeClr val="accent1"/>
                </a:solidFill>
                <a:effectLst>
                  <a:outerShdw blurRad="38100" dist="25400" dir="5400000" algn="ctr" rotWithShape="0">
                    <a:srgbClr val="6E747A">
                      <a:alpha val="43000"/>
                    </a:srgbClr>
                  </a:outerShdw>
                </a:effectLst>
              </a:rPr>
              <a:t>8 - Inbuilt Dependency Injection (DI) support for ASP.NET Core</a:t>
            </a:r>
          </a:p>
        </p:txBody>
      </p:sp>
      <p:sp>
        <p:nvSpPr>
          <p:cNvPr id="3" name="Content Placeholder 2"/>
          <p:cNvSpPr>
            <a:spLocks noGrp="1"/>
          </p:cNvSpPr>
          <p:nvPr>
            <p:ph idx="1"/>
          </p:nvPr>
        </p:nvSpPr>
        <p:spPr>
          <a:xfrm>
            <a:off x="1198178" y="1996966"/>
            <a:ext cx="9957501" cy="3047999"/>
          </a:xfrm>
        </p:spPr>
        <p:txBody>
          <a:bodyPr>
            <a:normAutofit/>
          </a:bodyPr>
          <a:lstStyle/>
          <a:p>
            <a:pPr marL="0" indent="0" fontAlgn="base">
              <a:buNone/>
            </a:pPr>
            <a:r>
              <a:rPr lang="en-US" dirty="0"/>
              <a:t>Dependency Injection (DI) achieves loosely coupled, more testable code, it’s very important because it helps with writing unit testing. In ASP.NET MVC 5/4 or classic ASPX based applications, we use to have separate DI containers used like Unity, AutoFac, StructureMap etc. We had to build up our project to use DI, its additional effort.</a:t>
            </a:r>
          </a:p>
          <a:p>
            <a:pPr marL="0" indent="0" fontAlgn="base">
              <a:buNone/>
            </a:pPr>
            <a:r>
              <a:rPr lang="en-US" dirty="0"/>
              <a:t>Now in ASP.NET Core applications, dependency injection is inbuilt i.e. no setup headache for DI. Just create some services and get ready to use DI. In fact sample Core MVC application has DI inbuilt in it, let’s open “Startup.cs” and look for “ConfigureServices(IServiceCollection services)” method Its main purpose is the configuration of services like EF, Authentication, adding MVC and handwritten custom services like IEmailServer and ISmsSender.</a:t>
            </a:r>
          </a:p>
          <a:p>
            <a:pPr marL="0" indent="0">
              <a:buNone/>
            </a:pPr>
            <a:endParaRPr lang="en-US" dirty="0"/>
          </a:p>
        </p:txBody>
      </p:sp>
      <p:sp>
        <p:nvSpPr>
          <p:cNvPr id="6" name="Slide Number Placeholder 5"/>
          <p:cNvSpPr>
            <a:spLocks noGrp="1"/>
          </p:cNvSpPr>
          <p:nvPr>
            <p:ph type="sldNum" sz="quarter" idx="12"/>
          </p:nvPr>
        </p:nvSpPr>
        <p:spPr/>
        <p:txBody>
          <a:bodyPr/>
          <a:lstStyle/>
          <a:p>
            <a:fld id="{89EA5E6B-D75A-49D0-8F7D-4B8DAAA93BF6}" type="slidenum">
              <a:rPr lang="en-US" smtClean="0"/>
              <a:t>14</a:t>
            </a:fld>
            <a:endParaRPr lang="en-US" dirty="0"/>
          </a:p>
        </p:txBody>
      </p:sp>
      <p:pic>
        <p:nvPicPr>
          <p:cNvPr id="7" name="Picture 6">
            <a:extLst>
              <a:ext uri="{FF2B5EF4-FFF2-40B4-BE49-F238E27FC236}">
                <a16:creationId xmlns:a16="http://schemas.microsoft.com/office/drawing/2014/main" id="{D4E466CE-A079-4226-B890-B7BF5F0F4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3629503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710" y="977462"/>
            <a:ext cx="9925970" cy="567560"/>
          </a:xfrm>
        </p:spPr>
        <p:txBody>
          <a:bodyPr>
            <a:normAutofit/>
          </a:bodyPr>
          <a:lstStyle/>
          <a:p>
            <a:r>
              <a:rPr lang="en-US" sz="3200" spc="0" dirty="0">
                <a:ln w="0"/>
                <a:solidFill>
                  <a:schemeClr val="accent1"/>
                </a:solidFill>
                <a:effectLst>
                  <a:outerShdw blurRad="38100" dist="25400" dir="5400000" algn="ctr" rotWithShape="0">
                    <a:srgbClr val="6E747A">
                      <a:alpha val="43000"/>
                    </a:srgbClr>
                  </a:outerShdw>
                </a:effectLst>
              </a:rPr>
              <a:t>9 - User Secrets of ASP.NET Core</a:t>
            </a:r>
          </a:p>
        </p:txBody>
      </p:sp>
      <p:sp>
        <p:nvSpPr>
          <p:cNvPr id="3" name="Content Placeholder 2"/>
          <p:cNvSpPr>
            <a:spLocks noGrp="1"/>
          </p:cNvSpPr>
          <p:nvPr>
            <p:ph idx="1"/>
          </p:nvPr>
        </p:nvSpPr>
        <p:spPr>
          <a:xfrm>
            <a:off x="1229710" y="1986454"/>
            <a:ext cx="9925970" cy="2186153"/>
          </a:xfrm>
        </p:spPr>
        <p:txBody>
          <a:bodyPr/>
          <a:lstStyle/>
          <a:p>
            <a:pPr marL="0" indent="0" fontAlgn="base">
              <a:buNone/>
            </a:pPr>
            <a:r>
              <a:rPr lang="en-US" dirty="0"/>
              <a:t>Many times we keep sensitive data during our development work inside project tree, often we mistakenly share these secrets with other through sharing of code, accidentally adding it TFS (source control).</a:t>
            </a:r>
          </a:p>
          <a:p>
            <a:pPr marL="0" indent="0" fontAlgn="base">
              <a:buNone/>
            </a:pPr>
            <a:r>
              <a:rPr lang="en-US" dirty="0"/>
              <a:t>Once in a while, we might have experienced this. ASP.NET Core based applications have now a concept of User Secrets; The </a:t>
            </a:r>
            <a:r>
              <a:rPr lang="en-US" b="1" dirty="0"/>
              <a:t>Secret Manager</a:t>
            </a:r>
            <a:r>
              <a:rPr lang="en-US" dirty="0"/>
              <a:t> tool provides a more general mechanism to store sensitive data for development work outside of your project tree.</a:t>
            </a:r>
          </a:p>
        </p:txBody>
      </p:sp>
      <p:sp>
        <p:nvSpPr>
          <p:cNvPr id="6" name="Slide Number Placeholder 5"/>
          <p:cNvSpPr>
            <a:spLocks noGrp="1"/>
          </p:cNvSpPr>
          <p:nvPr>
            <p:ph type="sldNum" sz="quarter" idx="12"/>
          </p:nvPr>
        </p:nvSpPr>
        <p:spPr/>
        <p:txBody>
          <a:bodyPr/>
          <a:lstStyle/>
          <a:p>
            <a:fld id="{89EA5E6B-D75A-49D0-8F7D-4B8DAAA93BF6}" type="slidenum">
              <a:rPr lang="en-US" smtClean="0"/>
              <a:t>15</a:t>
            </a:fld>
            <a:endParaRPr lang="en-US" dirty="0"/>
          </a:p>
        </p:txBody>
      </p:sp>
      <p:pic>
        <p:nvPicPr>
          <p:cNvPr id="7" name="Picture 6">
            <a:extLst>
              <a:ext uri="{FF2B5EF4-FFF2-40B4-BE49-F238E27FC236}">
                <a16:creationId xmlns:a16="http://schemas.microsoft.com/office/drawing/2014/main" id="{C8DAFB77-A56A-46EB-BAD7-5A094DA61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426058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710" y="1040530"/>
            <a:ext cx="9925970" cy="528670"/>
          </a:xfrm>
        </p:spPr>
        <p:txBody>
          <a:bodyPr>
            <a:normAutofit/>
          </a:bodyPr>
          <a:lstStyle/>
          <a:p>
            <a:r>
              <a:rPr lang="en-US" sz="3200" spc="0" dirty="0">
                <a:ln w="0"/>
                <a:solidFill>
                  <a:schemeClr val="accent1"/>
                </a:solidFill>
                <a:effectLst>
                  <a:outerShdw blurRad="38100" dist="25400" dir="5400000" algn="ctr" rotWithShape="0">
                    <a:srgbClr val="6E747A">
                      <a:alpha val="43000"/>
                    </a:srgbClr>
                  </a:outerShdw>
                </a:effectLst>
              </a:rPr>
              <a:t>10 - Cloud Ready Configuration</a:t>
            </a:r>
          </a:p>
        </p:txBody>
      </p:sp>
      <p:sp>
        <p:nvSpPr>
          <p:cNvPr id="3" name="Content Placeholder 2"/>
          <p:cNvSpPr>
            <a:spLocks noGrp="1"/>
          </p:cNvSpPr>
          <p:nvPr>
            <p:ph idx="1"/>
          </p:nvPr>
        </p:nvSpPr>
        <p:spPr>
          <a:xfrm>
            <a:off x="1229710" y="1996966"/>
            <a:ext cx="9925970" cy="1261241"/>
          </a:xfrm>
        </p:spPr>
        <p:txBody>
          <a:bodyPr/>
          <a:lstStyle/>
          <a:p>
            <a:pPr marL="0" indent="0">
              <a:buNone/>
            </a:pPr>
            <a:r>
              <a:rPr lang="en-US" dirty="0"/>
              <a:t>Unlike .NET Framework, .NET Core is designed with features to simplify development and deployment of cloud-based application. The developers can use ASP.NET to build a variety of cloud-based applications rapidly. Also, they can publish the applications directly to the cloud by availing the cloud-ready configuration included in ASP.NET Core.</a:t>
            </a:r>
          </a:p>
        </p:txBody>
      </p:sp>
      <p:sp>
        <p:nvSpPr>
          <p:cNvPr id="6" name="Slide Number Placeholder 5"/>
          <p:cNvSpPr>
            <a:spLocks noGrp="1"/>
          </p:cNvSpPr>
          <p:nvPr>
            <p:ph type="sldNum" sz="quarter" idx="12"/>
          </p:nvPr>
        </p:nvSpPr>
        <p:spPr/>
        <p:txBody>
          <a:bodyPr/>
          <a:lstStyle/>
          <a:p>
            <a:fld id="{89EA5E6B-D75A-49D0-8F7D-4B8DAAA93BF6}" type="slidenum">
              <a:rPr lang="en-US" smtClean="0"/>
              <a:t>16</a:t>
            </a:fld>
            <a:endParaRPr lang="en-US" dirty="0"/>
          </a:p>
        </p:txBody>
      </p:sp>
      <p:pic>
        <p:nvPicPr>
          <p:cNvPr id="7" name="Picture 6">
            <a:extLst>
              <a:ext uri="{FF2B5EF4-FFF2-40B4-BE49-F238E27FC236}">
                <a16:creationId xmlns:a16="http://schemas.microsoft.com/office/drawing/2014/main" id="{9582AC87-3595-4EBE-8537-A1472C0D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374749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93081"/>
            <a:ext cx="10058400" cy="486629"/>
          </a:xfrm>
        </p:spPr>
        <p:txBody>
          <a:bodyPr>
            <a:normAutofit fontScale="90000"/>
          </a:bodyPr>
          <a:lstStyle/>
          <a:p>
            <a:r>
              <a:rPr lang="en-US" sz="3200" spc="0" dirty="0">
                <a:ln w="0"/>
                <a:solidFill>
                  <a:schemeClr val="accent1"/>
                </a:solidFill>
                <a:effectLst>
                  <a:outerShdw blurRad="38100" dist="25400" dir="5400000" algn="ctr" rotWithShape="0">
                    <a:srgbClr val="6E747A">
                      <a:alpha val="43000"/>
                    </a:srgbClr>
                  </a:outerShdw>
                </a:effectLst>
              </a:rPr>
              <a:t>11 - Mobile App Development</a:t>
            </a:r>
          </a:p>
        </p:txBody>
      </p:sp>
      <p:sp>
        <p:nvSpPr>
          <p:cNvPr id="3" name="Content Placeholder 2"/>
          <p:cNvSpPr>
            <a:spLocks noGrp="1"/>
          </p:cNvSpPr>
          <p:nvPr>
            <p:ph idx="1"/>
          </p:nvPr>
        </p:nvSpPr>
        <p:spPr>
          <a:xfrm>
            <a:off x="1177158" y="2007476"/>
            <a:ext cx="9978521" cy="1629103"/>
          </a:xfrm>
        </p:spPr>
        <p:txBody>
          <a:bodyPr/>
          <a:lstStyle/>
          <a:p>
            <a:pPr marL="0" indent="0">
              <a:buNone/>
            </a:pPr>
            <a:r>
              <a:rPr lang="en-US" dirty="0"/>
              <a:t>.NET Framework does not include any robust framework or tools to simplify mobile app development. But .NET Core compatible with Xamarin through the .NET Standard Library. Hence, developers can take advantage of Xamarin to write cross-platform mobile apps in C# with a shared code base and same set of APIs. They can further use the tools provided by Xamarin to customize the mobile app for individual mobile platforms like iOS, Android and Windows Phone.</a:t>
            </a:r>
          </a:p>
        </p:txBody>
      </p:sp>
      <p:sp>
        <p:nvSpPr>
          <p:cNvPr id="6" name="Slide Number Placeholder 5"/>
          <p:cNvSpPr>
            <a:spLocks noGrp="1"/>
          </p:cNvSpPr>
          <p:nvPr>
            <p:ph type="sldNum" sz="quarter" idx="12"/>
          </p:nvPr>
        </p:nvSpPr>
        <p:spPr/>
        <p:txBody>
          <a:bodyPr/>
          <a:lstStyle/>
          <a:p>
            <a:fld id="{89EA5E6B-D75A-49D0-8F7D-4B8DAAA93BF6}" type="slidenum">
              <a:rPr lang="en-US" smtClean="0"/>
              <a:t>17</a:t>
            </a:fld>
            <a:endParaRPr lang="en-US" dirty="0"/>
          </a:p>
        </p:txBody>
      </p:sp>
      <p:pic>
        <p:nvPicPr>
          <p:cNvPr id="7" name="Picture 6">
            <a:extLst>
              <a:ext uri="{FF2B5EF4-FFF2-40B4-BE49-F238E27FC236}">
                <a16:creationId xmlns:a16="http://schemas.microsoft.com/office/drawing/2014/main" id="{1FEF051F-FDA2-47E2-99BB-29B7DE956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1500589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690" y="1030020"/>
            <a:ext cx="9946990" cy="525512"/>
          </a:xfrm>
        </p:spPr>
        <p:txBody>
          <a:bodyPr>
            <a:normAutofit/>
          </a:bodyPr>
          <a:lstStyle/>
          <a:p>
            <a:r>
              <a:rPr lang="en-US" sz="2900" spc="0" dirty="0">
                <a:ln w="0"/>
                <a:solidFill>
                  <a:schemeClr val="accent1"/>
                </a:solidFill>
                <a:effectLst>
                  <a:outerShdw blurRad="38100" dist="25400" dir="5400000" algn="ctr" rotWithShape="0">
                    <a:srgbClr val="6E747A">
                      <a:alpha val="43000"/>
                    </a:srgbClr>
                  </a:outerShdw>
                </a:effectLst>
              </a:rPr>
              <a:t>12 - Performance and Scalability</a:t>
            </a:r>
          </a:p>
        </p:txBody>
      </p:sp>
      <p:sp>
        <p:nvSpPr>
          <p:cNvPr id="3" name="Content Placeholder 2"/>
          <p:cNvSpPr>
            <a:spLocks noGrp="1"/>
          </p:cNvSpPr>
          <p:nvPr>
            <p:ph idx="1"/>
          </p:nvPr>
        </p:nvSpPr>
        <p:spPr>
          <a:xfrm>
            <a:off x="1208690" y="2017986"/>
            <a:ext cx="9946990" cy="1849821"/>
          </a:xfrm>
        </p:spPr>
        <p:txBody>
          <a:bodyPr>
            <a:normAutofit lnSpcReduction="10000"/>
          </a:bodyPr>
          <a:lstStyle/>
          <a:p>
            <a:pPr marL="0" indent="0">
              <a:buNone/>
            </a:pPr>
            <a:r>
              <a:rPr lang="en-US" dirty="0"/>
              <a:t>.NET Core is more effective than .NET Framework to enhance the performance and scalability of applications. It enables developers to enhance the performance of applications drastically without deploying additional hardware or infrastructure. </a:t>
            </a:r>
          </a:p>
          <a:p>
            <a:pPr marL="0" indent="0">
              <a:buNone/>
            </a:pPr>
            <a:r>
              <a:rPr lang="en-US" dirty="0"/>
              <a:t>Also, it allows developers to build, test and deploy applications directly in the cloud. Hence, the developers can switch to .NET Core to enhance the performance and scalability of their applications without putting extra time and effort.</a:t>
            </a:r>
          </a:p>
        </p:txBody>
      </p:sp>
      <p:sp>
        <p:nvSpPr>
          <p:cNvPr id="6" name="Slide Number Placeholder 5"/>
          <p:cNvSpPr>
            <a:spLocks noGrp="1"/>
          </p:cNvSpPr>
          <p:nvPr>
            <p:ph type="sldNum" sz="quarter" idx="12"/>
          </p:nvPr>
        </p:nvSpPr>
        <p:spPr/>
        <p:txBody>
          <a:bodyPr/>
          <a:lstStyle/>
          <a:p>
            <a:fld id="{89EA5E6B-D75A-49D0-8F7D-4B8DAAA93BF6}" type="slidenum">
              <a:rPr lang="en-US" smtClean="0"/>
              <a:t>18</a:t>
            </a:fld>
            <a:endParaRPr lang="en-US" dirty="0"/>
          </a:p>
        </p:txBody>
      </p:sp>
      <p:pic>
        <p:nvPicPr>
          <p:cNvPr id="7" name="Picture 6">
            <a:extLst>
              <a:ext uri="{FF2B5EF4-FFF2-40B4-BE49-F238E27FC236}">
                <a16:creationId xmlns:a16="http://schemas.microsoft.com/office/drawing/2014/main" id="{F1F98E8D-F391-43E3-985C-AE4F87DD4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1870411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328" y="903888"/>
            <a:ext cx="9920148" cy="641131"/>
          </a:xfrm>
        </p:spPr>
        <p:txBody>
          <a:bodyPr>
            <a:normAutofit fontScale="90000"/>
          </a:bodyPr>
          <a:lstStyle/>
          <a:p>
            <a:r>
              <a:rPr lang="en-US" spc="0" dirty="0">
                <a:ln w="0"/>
                <a:solidFill>
                  <a:schemeClr val="accent1"/>
                </a:solidFill>
                <a:effectLst>
                  <a:outerShdw blurRad="38100" dist="25400" dir="5400000" algn="ctr" rotWithShape="0">
                    <a:srgbClr val="6E747A">
                      <a:alpha val="43000"/>
                    </a:srgbClr>
                  </a:outerShdw>
                </a:effectLst>
              </a:rPr>
              <a:t>How does ASP.NET Core application work?</a:t>
            </a:r>
          </a:p>
        </p:txBody>
      </p:sp>
      <p:sp>
        <p:nvSpPr>
          <p:cNvPr id="3" name="Content Placeholder 2"/>
          <p:cNvSpPr>
            <a:spLocks noGrp="1"/>
          </p:cNvSpPr>
          <p:nvPr>
            <p:ph idx="1"/>
          </p:nvPr>
        </p:nvSpPr>
        <p:spPr>
          <a:xfrm>
            <a:off x="1231328" y="2034811"/>
            <a:ext cx="9920148" cy="2348003"/>
          </a:xfrm>
        </p:spPr>
        <p:txBody>
          <a:bodyPr>
            <a:normAutofit/>
          </a:bodyPr>
          <a:lstStyle/>
          <a:p>
            <a:pPr marL="0" indent="0">
              <a:buNone/>
            </a:pPr>
            <a:r>
              <a:rPr lang="en-US" dirty="0"/>
              <a:t>When an ASP.NET Core application starts, it runs only the essential components that are needed to start the server and serve simple pages. </a:t>
            </a:r>
          </a:p>
          <a:p>
            <a:pPr marL="0" indent="0">
              <a:buNone/>
            </a:pPr>
            <a:r>
              <a:rPr lang="en-US" dirty="0"/>
              <a:t>Unlike previous versions of ASP.NET, it doesn’t start a set of features that the application may or may not use. If we need a feature, we need to invoke the respective middleware. MVC, Entity Framework, Identity, Caching, Logging and any services that we need to use in lifetime of the application have to be loaded as middleware services.</a:t>
            </a:r>
          </a:p>
        </p:txBody>
      </p:sp>
      <p:sp>
        <p:nvSpPr>
          <p:cNvPr id="8" name="Slide Number Placeholder 7"/>
          <p:cNvSpPr>
            <a:spLocks noGrp="1"/>
          </p:cNvSpPr>
          <p:nvPr>
            <p:ph type="sldNum" sz="quarter" idx="12"/>
          </p:nvPr>
        </p:nvSpPr>
        <p:spPr/>
        <p:txBody>
          <a:bodyPr/>
          <a:lstStyle/>
          <a:p>
            <a:fld id="{89EA5E6B-D75A-49D0-8F7D-4B8DAAA93BF6}" type="slidenum">
              <a:rPr lang="en-US" smtClean="0"/>
              <a:t>2</a:t>
            </a:fld>
            <a:endParaRPr lang="en-US" dirty="0"/>
          </a:p>
        </p:txBody>
      </p:sp>
      <p:pic>
        <p:nvPicPr>
          <p:cNvPr id="7" name="Picture 6">
            <a:extLst>
              <a:ext uri="{FF2B5EF4-FFF2-40B4-BE49-F238E27FC236}">
                <a16:creationId xmlns:a16="http://schemas.microsoft.com/office/drawing/2014/main" id="{97462CBA-FC47-496F-899E-D25A5960C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2521177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8179" y="1996964"/>
            <a:ext cx="7083973" cy="3962401"/>
          </a:xfrm>
        </p:spPr>
        <p:txBody>
          <a:bodyPr>
            <a:normAutofit fontScale="92500" lnSpcReduction="10000"/>
          </a:bodyPr>
          <a:lstStyle/>
          <a:p>
            <a:pPr marL="228600" indent="-228600">
              <a:buFont typeface="+mj-lt"/>
              <a:buAutoNum type="arabicPeriod"/>
            </a:pPr>
            <a:r>
              <a:rPr lang="en-US" sz="1600" b="1" dirty="0"/>
              <a:t>Startup.cs</a:t>
            </a:r>
            <a:r>
              <a:rPr lang="en-US" sz="1600" dirty="0"/>
              <a:t>: It is the starting point of the ASP.NET Core application. It has a static void main method and as you would have already guessed, this method is the starting point of the application. </a:t>
            </a:r>
          </a:p>
          <a:p>
            <a:pPr marL="228600" indent="-228600">
              <a:buFont typeface="+mj-lt"/>
              <a:buAutoNum type="arabicPeriod"/>
            </a:pPr>
            <a:r>
              <a:rPr lang="en-US" sz="1600" b="1" dirty="0"/>
              <a:t>global.json</a:t>
            </a:r>
            <a:r>
              <a:rPr lang="en-US" sz="1600" dirty="0"/>
              <a:t>: This file is present at root of the application folder and it contains solution level settings. By default, it contains names of the projects and SDK version. These settings are used for all projects under the solution.</a:t>
            </a:r>
          </a:p>
          <a:p>
            <a:pPr marL="228600" indent="-228600">
              <a:buFont typeface="+mj-lt"/>
              <a:buAutoNum type="arabicPeriod"/>
            </a:pPr>
            <a:r>
              <a:rPr lang="en-US" sz="1600" b="1" dirty="0"/>
              <a:t>appsettings.json</a:t>
            </a:r>
            <a:r>
              <a:rPr lang="en-US" sz="1600" dirty="0"/>
              <a:t>: This file is used to store application settings. It may include things like database connection string, mail server to use while sending mails, folder path where uploaded files have to be saved and any such settings that are used by the application.</a:t>
            </a:r>
          </a:p>
          <a:p>
            <a:pPr marL="228600" indent="-228600">
              <a:buFont typeface="+mj-lt"/>
              <a:buAutoNum type="arabicPeriod"/>
            </a:pPr>
            <a:r>
              <a:rPr lang="en-US" sz="1600" b="1" dirty="0"/>
              <a:t>package.json</a:t>
            </a:r>
            <a:r>
              <a:rPr lang="en-US" sz="1600" dirty="0"/>
              <a:t>: By default, these files are not visible in the solution explorer, we need to select the view all files option to see these files. The package.json file contains list of NPM dependencies.</a:t>
            </a:r>
          </a:p>
          <a:p>
            <a:pPr marL="228600" indent="-228600">
              <a:buFont typeface="+mj-lt"/>
              <a:buAutoNum type="arabicPeriod"/>
            </a:pPr>
            <a:r>
              <a:rPr lang="en-US" sz="1600" b="1" dirty="0"/>
              <a:t>wwwroot</a:t>
            </a:r>
            <a:r>
              <a:rPr lang="en-US" sz="1600" dirty="0"/>
              <a:t>: This is the folder that would contain JavaScript, CSS, images and other static assets required by the application.</a:t>
            </a:r>
          </a:p>
          <a:p>
            <a:pPr marL="228600" indent="-228600">
              <a:buFont typeface="+mj-lt"/>
              <a:buAutoNum type="arabicPeriod"/>
            </a:pPr>
            <a:r>
              <a:rPr lang="en-US" sz="1600" b="1" dirty="0"/>
              <a:t>scripts</a:t>
            </a:r>
            <a:r>
              <a:rPr lang="en-US" sz="1600" dirty="0"/>
              <a:t>: These are the tasks to be executed when the application is built or published.</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0318" y="1996964"/>
            <a:ext cx="2711668" cy="3878319"/>
          </a:xfrm>
          <a:prstGeom prst="rect">
            <a:avLst/>
          </a:prstGeom>
          <a:ln>
            <a:solidFill>
              <a:schemeClr val="accent1"/>
            </a:solidFill>
          </a:ln>
        </p:spPr>
      </p:pic>
      <p:sp>
        <p:nvSpPr>
          <p:cNvPr id="5" name="Title 1"/>
          <p:cNvSpPr>
            <a:spLocks noGrp="1"/>
          </p:cNvSpPr>
          <p:nvPr>
            <p:ph type="title"/>
          </p:nvPr>
        </p:nvSpPr>
        <p:spPr>
          <a:xfrm>
            <a:off x="1198179" y="914397"/>
            <a:ext cx="9963807" cy="599090"/>
          </a:xfrm>
        </p:spPr>
        <p:txBody>
          <a:bodyPr>
            <a:normAutofit fontScale="90000"/>
          </a:bodyPr>
          <a:lstStyle/>
          <a:p>
            <a:r>
              <a:rPr lang="en-US" spc="0">
                <a:ln w="0"/>
                <a:solidFill>
                  <a:schemeClr val="accent1"/>
                </a:solidFill>
                <a:effectLst>
                  <a:outerShdw blurRad="38100" dist="25400" dir="5400000" algn="ctr" rotWithShape="0">
                    <a:srgbClr val="6E747A">
                      <a:alpha val="43000"/>
                    </a:srgbClr>
                  </a:outerShdw>
                </a:effectLst>
              </a:rPr>
              <a:t>ASP.NET </a:t>
            </a:r>
            <a:r>
              <a:rPr lang="en-US" spc="0" smtClean="0">
                <a:ln w="0"/>
                <a:solidFill>
                  <a:schemeClr val="accent1"/>
                </a:solidFill>
                <a:effectLst>
                  <a:outerShdw blurRad="38100" dist="25400" dir="5400000" algn="ctr" rotWithShape="0">
                    <a:srgbClr val="6E747A">
                      <a:alpha val="43000"/>
                    </a:srgbClr>
                  </a:outerShdw>
                </a:effectLst>
              </a:rPr>
              <a:t>Core </a:t>
            </a:r>
            <a:r>
              <a:rPr lang="en-US" spc="0" smtClean="0">
                <a:ln w="0"/>
                <a:solidFill>
                  <a:schemeClr val="accent1"/>
                </a:solidFill>
                <a:effectLst>
                  <a:outerShdw blurRad="38100" dist="25400" dir="5400000" algn="ctr" rotWithShape="0">
                    <a:srgbClr val="6E747A">
                      <a:alpha val="43000"/>
                    </a:srgbClr>
                  </a:outerShdw>
                </a:effectLst>
              </a:rPr>
              <a:t>Project </a:t>
            </a:r>
            <a:r>
              <a:rPr lang="en-US" spc="0" dirty="0">
                <a:ln w="0"/>
                <a:solidFill>
                  <a:schemeClr val="accent1"/>
                </a:solidFill>
                <a:effectLst>
                  <a:outerShdw blurRad="38100" dist="25400" dir="5400000" algn="ctr" rotWithShape="0">
                    <a:srgbClr val="6E747A">
                      <a:alpha val="43000"/>
                    </a:srgbClr>
                  </a:outerShdw>
                </a:effectLst>
              </a:rPr>
              <a:t>Structure</a:t>
            </a:r>
          </a:p>
        </p:txBody>
      </p:sp>
      <p:sp>
        <p:nvSpPr>
          <p:cNvPr id="7" name="Slide Number Placeholder 6"/>
          <p:cNvSpPr>
            <a:spLocks noGrp="1"/>
          </p:cNvSpPr>
          <p:nvPr>
            <p:ph type="sldNum" sz="quarter" idx="12"/>
          </p:nvPr>
        </p:nvSpPr>
        <p:spPr/>
        <p:txBody>
          <a:bodyPr/>
          <a:lstStyle/>
          <a:p>
            <a:fld id="{89EA5E6B-D75A-49D0-8F7D-4B8DAAA93BF6}" type="slidenum">
              <a:rPr lang="en-US" smtClean="0"/>
              <a:t>3</a:t>
            </a:fld>
            <a:endParaRPr lang="en-US" dirty="0"/>
          </a:p>
        </p:txBody>
      </p:sp>
      <p:pic>
        <p:nvPicPr>
          <p:cNvPr id="8" name="Picture 7">
            <a:extLst>
              <a:ext uri="{FF2B5EF4-FFF2-40B4-BE49-F238E27FC236}">
                <a16:creationId xmlns:a16="http://schemas.microsoft.com/office/drawing/2014/main" id="{3C8F0359-4C44-4296-81E1-3B44A16E7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4072943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84" y="893378"/>
            <a:ext cx="9985102" cy="630621"/>
          </a:xfrm>
        </p:spPr>
        <p:txBody>
          <a:bodyPr>
            <a:normAutofit fontScale="90000"/>
          </a:bodyPr>
          <a:lstStyle/>
          <a:p>
            <a:r>
              <a:rPr lang="en-US" spc="0" dirty="0">
                <a:ln w="0"/>
                <a:solidFill>
                  <a:schemeClr val="accent1"/>
                </a:solidFill>
                <a:effectLst>
                  <a:outerShdw blurRad="38100" dist="25400" dir="5400000" algn="ctr" rotWithShape="0">
                    <a:srgbClr val="6E747A">
                      <a:alpha val="43000"/>
                    </a:srgbClr>
                  </a:outerShdw>
                </a:effectLst>
              </a:rPr>
              <a:t>ASP.NET Core Request Life Cycle</a:t>
            </a:r>
          </a:p>
        </p:txBody>
      </p:sp>
      <p:sp>
        <p:nvSpPr>
          <p:cNvPr id="3" name="Content Placeholder 2"/>
          <p:cNvSpPr>
            <a:spLocks noGrp="1"/>
          </p:cNvSpPr>
          <p:nvPr>
            <p:ph idx="1"/>
          </p:nvPr>
        </p:nvSpPr>
        <p:spPr>
          <a:xfrm>
            <a:off x="1176884" y="2033173"/>
            <a:ext cx="6202111" cy="3884151"/>
          </a:xfrm>
        </p:spPr>
        <p:txBody>
          <a:bodyPr/>
          <a:lstStyle/>
          <a:p>
            <a:pPr marL="0" indent="0" algn="just">
              <a:buNone/>
            </a:pPr>
            <a:r>
              <a:rPr lang="en-US" sz="1900" dirty="0"/>
              <a:t>Now that we know the different pieces of an ASP.NET Core application, let’s now take a sneak peek of what happens when a URL of an ASP.NET Core application is invoked. A figure shows what goes on after the request reaches the web server:</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0206" y="2033173"/>
            <a:ext cx="2396359" cy="3884151"/>
          </a:xfrm>
          <a:prstGeom prst="rect">
            <a:avLst/>
          </a:prstGeom>
          <a:ln>
            <a:solidFill>
              <a:schemeClr val="accent1"/>
            </a:solidFill>
          </a:ln>
        </p:spPr>
      </p:pic>
      <p:sp>
        <p:nvSpPr>
          <p:cNvPr id="7" name="Slide Number Placeholder 6"/>
          <p:cNvSpPr>
            <a:spLocks noGrp="1"/>
          </p:cNvSpPr>
          <p:nvPr>
            <p:ph type="sldNum" sz="quarter" idx="12"/>
          </p:nvPr>
        </p:nvSpPr>
        <p:spPr/>
        <p:txBody>
          <a:bodyPr/>
          <a:lstStyle/>
          <a:p>
            <a:fld id="{89EA5E6B-D75A-49D0-8F7D-4B8DAAA93BF6}" type="slidenum">
              <a:rPr lang="en-US" smtClean="0"/>
              <a:t>4</a:t>
            </a:fld>
            <a:endParaRPr lang="en-US" dirty="0"/>
          </a:p>
        </p:txBody>
      </p:sp>
      <p:pic>
        <p:nvPicPr>
          <p:cNvPr id="8" name="Picture 7">
            <a:extLst>
              <a:ext uri="{FF2B5EF4-FFF2-40B4-BE49-F238E27FC236}">
                <a16:creationId xmlns:a16="http://schemas.microsoft.com/office/drawing/2014/main" id="{63CC726A-3382-4DC6-BCB1-5B476483C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2721265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87668" y="756745"/>
            <a:ext cx="9968011" cy="777765"/>
          </a:xfrm>
        </p:spPr>
        <p:txBody>
          <a:bodyPr>
            <a:normAutofit fontScale="90000"/>
          </a:bodyPr>
          <a:lstStyle/>
          <a:p>
            <a:r>
              <a:rPr lang="en-US" spc="0" dirty="0">
                <a:ln w="0"/>
                <a:solidFill>
                  <a:schemeClr val="accent1"/>
                </a:solidFill>
                <a:effectLst>
                  <a:outerShdw blurRad="38100" dist="25400" dir="5400000" algn="ctr" rotWithShape="0">
                    <a:srgbClr val="6E747A">
                      <a:alpha val="43000"/>
                    </a:srgbClr>
                  </a:outerShdw>
                </a:effectLst>
              </a:rPr>
              <a:t>A quick look at ASP.NET Core improvements</a:t>
            </a:r>
          </a:p>
        </p:txBody>
      </p:sp>
      <p:sp>
        <p:nvSpPr>
          <p:cNvPr id="3" name="Content Placeholder 2"/>
          <p:cNvSpPr>
            <a:spLocks noGrp="1"/>
          </p:cNvSpPr>
          <p:nvPr>
            <p:ph idx="1"/>
          </p:nvPr>
        </p:nvSpPr>
        <p:spPr>
          <a:xfrm>
            <a:off x="1187668" y="1923393"/>
            <a:ext cx="9968011" cy="3647090"/>
          </a:xfrm>
        </p:spPr>
        <p:txBody>
          <a:bodyPr>
            <a:normAutofit/>
          </a:bodyPr>
          <a:lstStyle/>
          <a:p>
            <a:pPr marL="457200" indent="-457200" fontAlgn="base">
              <a:buFont typeface="+mj-lt"/>
              <a:buAutoNum type="arabicPeriod"/>
            </a:pPr>
            <a:r>
              <a:rPr lang="en-US" dirty="0"/>
              <a:t>Build and run cross-platform ASP.NET apps on Windows, Mac, and Linux</a:t>
            </a:r>
          </a:p>
          <a:p>
            <a:pPr marL="457200" indent="-457200" fontAlgn="base">
              <a:buFont typeface="+mj-lt"/>
              <a:buAutoNum type="arabicPeriod"/>
            </a:pPr>
            <a:r>
              <a:rPr lang="en-US" dirty="0"/>
              <a:t>Built on .NET Core, which supports true side-by-side app versioning</a:t>
            </a:r>
          </a:p>
          <a:p>
            <a:pPr marL="457200" indent="-457200" fontAlgn="base">
              <a:buFont typeface="+mj-lt"/>
              <a:buAutoNum type="arabicPeriod"/>
            </a:pPr>
            <a:r>
              <a:rPr lang="en-US" dirty="0"/>
              <a:t>New tooling that simplifies modern Web development</a:t>
            </a:r>
          </a:p>
          <a:p>
            <a:pPr marL="457200" indent="-457200" fontAlgn="base">
              <a:buFont typeface="+mj-lt"/>
              <a:buAutoNum type="arabicPeriod"/>
            </a:pPr>
            <a:r>
              <a:rPr lang="en-US" dirty="0"/>
              <a:t>Single aligned web stack for MVC and Web API</a:t>
            </a:r>
          </a:p>
          <a:p>
            <a:pPr marL="457200" indent="-457200" fontAlgn="base">
              <a:buFont typeface="+mj-lt"/>
              <a:buAutoNum type="arabicPeriod"/>
            </a:pPr>
            <a:r>
              <a:rPr lang="en-US" dirty="0"/>
              <a:t>Cloud-ready environment-based configuration</a:t>
            </a:r>
          </a:p>
          <a:p>
            <a:pPr marL="457200" indent="-457200" fontAlgn="base">
              <a:buFont typeface="+mj-lt"/>
              <a:buAutoNum type="arabicPeriod"/>
            </a:pPr>
            <a:r>
              <a:rPr lang="en-US" dirty="0"/>
              <a:t>Integrated support for creating and using NuGet packages</a:t>
            </a:r>
          </a:p>
          <a:p>
            <a:pPr marL="457200" indent="-457200" fontAlgn="base">
              <a:buFont typeface="+mj-lt"/>
              <a:buAutoNum type="arabicPeriod"/>
            </a:pPr>
            <a:r>
              <a:rPr lang="en-US" dirty="0"/>
              <a:t>Built-in support for dependency injection</a:t>
            </a:r>
          </a:p>
          <a:p>
            <a:pPr marL="457200" indent="-457200" fontAlgn="base">
              <a:buFont typeface="+mj-lt"/>
              <a:buAutoNum type="arabicPeriod"/>
            </a:pPr>
            <a:r>
              <a:rPr lang="en-US" dirty="0"/>
              <a:t>Ability to host on IIS or self-host in your own process</a:t>
            </a:r>
          </a:p>
        </p:txBody>
      </p:sp>
      <p:sp>
        <p:nvSpPr>
          <p:cNvPr id="6" name="Slide Number Placeholder 5"/>
          <p:cNvSpPr>
            <a:spLocks noGrp="1"/>
          </p:cNvSpPr>
          <p:nvPr>
            <p:ph type="sldNum" sz="quarter" idx="12"/>
          </p:nvPr>
        </p:nvSpPr>
        <p:spPr/>
        <p:txBody>
          <a:bodyPr/>
          <a:lstStyle/>
          <a:p>
            <a:fld id="{89EA5E6B-D75A-49D0-8F7D-4B8DAAA93BF6}" type="slidenum">
              <a:rPr lang="en-US" smtClean="0"/>
              <a:t>5</a:t>
            </a:fld>
            <a:endParaRPr lang="en-US" dirty="0"/>
          </a:p>
        </p:txBody>
      </p:sp>
      <p:pic>
        <p:nvPicPr>
          <p:cNvPr id="7" name="Picture 6">
            <a:extLst>
              <a:ext uri="{FF2B5EF4-FFF2-40B4-BE49-F238E27FC236}">
                <a16:creationId xmlns:a16="http://schemas.microsoft.com/office/drawing/2014/main" id="{36FF2804-5BFF-469F-B4CE-9B6FEF6D5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3464456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8882"/>
            <a:ext cx="10058400" cy="1166649"/>
          </a:xfrm>
        </p:spPr>
        <p:txBody>
          <a:bodyPr>
            <a:normAutofit fontScale="90000"/>
          </a:bodyPr>
          <a:lstStyle/>
          <a:p>
            <a:r>
              <a:rPr lang="en-US" spc="0" dirty="0">
                <a:ln w="0"/>
                <a:solidFill>
                  <a:schemeClr val="accent1"/>
                </a:solidFill>
                <a:effectLst>
                  <a:outerShdw blurRad="38100" dist="25400" dir="5400000" algn="ctr" rotWithShape="0">
                    <a:srgbClr val="6E747A">
                      <a:alpha val="43000"/>
                    </a:srgbClr>
                  </a:outerShdw>
                </a:effectLst>
              </a:rPr>
              <a:t>Difference between ASP.NET Core and ASP.NET MVC 5</a:t>
            </a:r>
          </a:p>
        </p:txBody>
      </p:sp>
      <p:sp>
        <p:nvSpPr>
          <p:cNvPr id="3" name="Content Placeholder 2"/>
          <p:cNvSpPr>
            <a:spLocks noGrp="1"/>
          </p:cNvSpPr>
          <p:nvPr>
            <p:ph idx="1"/>
          </p:nvPr>
        </p:nvSpPr>
        <p:spPr>
          <a:xfrm>
            <a:off x="1191873" y="1929817"/>
            <a:ext cx="9963807" cy="4023360"/>
          </a:xfrm>
        </p:spPr>
        <p:txBody>
          <a:bodyPr>
            <a:normAutofit/>
          </a:bodyPr>
          <a:lstStyle/>
          <a:p>
            <a:pPr marL="228600" indent="-228600">
              <a:buFont typeface="+mj-lt"/>
              <a:buAutoNum type="arabicPeriod"/>
            </a:pPr>
            <a:r>
              <a:rPr lang="en-US" sz="1200" dirty="0"/>
              <a:t>Single aligned web stack for ASP.NET Core MVC and Web APIs</a:t>
            </a:r>
          </a:p>
          <a:p>
            <a:pPr marL="228600" indent="-228600">
              <a:buFont typeface="+mj-lt"/>
              <a:buAutoNum type="arabicPeriod"/>
            </a:pPr>
            <a:r>
              <a:rPr lang="en-US" sz="1200" dirty="0"/>
              <a:t>Project(Solution) Structure Changes</a:t>
            </a:r>
          </a:p>
          <a:p>
            <a:pPr marL="228600" indent="-228600">
              <a:buFont typeface="+mj-lt"/>
              <a:buAutoNum type="arabicPeriod"/>
            </a:pPr>
            <a:r>
              <a:rPr lang="en-US" sz="1200" dirty="0"/>
              <a:t>ASP.NET Core targets Full .NET and .NET Core</a:t>
            </a:r>
          </a:p>
          <a:p>
            <a:pPr marL="228600" indent="-228600">
              <a:buFont typeface="+mj-lt"/>
              <a:buAutoNum type="arabicPeriod"/>
            </a:pPr>
            <a:r>
              <a:rPr lang="en-US" sz="1200" dirty="0"/>
              <a:t>ASP.NET Core apps don’t need IIS for hosting</a:t>
            </a:r>
          </a:p>
          <a:p>
            <a:pPr marL="228600" indent="-228600">
              <a:buFont typeface="+mj-lt"/>
              <a:buAutoNum type="arabicPeriod"/>
            </a:pPr>
            <a:r>
              <a:rPr lang="en-US" sz="1200" dirty="0"/>
              <a:t>wwwroot folder for static files</a:t>
            </a:r>
          </a:p>
          <a:p>
            <a:pPr marL="228600" indent="-228600">
              <a:buFont typeface="+mj-lt"/>
              <a:buAutoNum type="arabicPeriod"/>
            </a:pPr>
            <a:r>
              <a:rPr lang="en-US" sz="1200" dirty="0"/>
              <a:t>New approach to Server side and client side dependency management of packages.</a:t>
            </a:r>
          </a:p>
          <a:p>
            <a:pPr marL="228600" indent="-228600">
              <a:buFont typeface="+mj-lt"/>
              <a:buAutoNum type="arabicPeriod"/>
            </a:pPr>
            <a:r>
              <a:rPr lang="en-US" sz="1200" dirty="0"/>
              <a:t>Server-side packages save space in ASP.NET Core</a:t>
            </a:r>
          </a:p>
          <a:p>
            <a:pPr marL="228600" indent="-228600">
              <a:buFont typeface="+mj-lt"/>
              <a:buAutoNum type="arabicPeriod"/>
            </a:pPr>
            <a:r>
              <a:rPr lang="en-US" sz="1200" dirty="0"/>
              <a:t>Inbuilt Dependency Injection (DI) support for ASP.NET Core</a:t>
            </a:r>
          </a:p>
          <a:p>
            <a:pPr marL="228600" indent="-228600">
              <a:buFont typeface="+mj-lt"/>
              <a:buAutoNum type="arabicPeriod"/>
            </a:pPr>
            <a:r>
              <a:rPr lang="en-US" sz="1200" dirty="0"/>
              <a:t>User Secrets of ASP.NET Core</a:t>
            </a:r>
          </a:p>
          <a:p>
            <a:pPr marL="228600" indent="-228600">
              <a:buFont typeface="+mj-lt"/>
              <a:buAutoNum type="arabicPeriod"/>
            </a:pPr>
            <a:r>
              <a:rPr lang="en-US" sz="1200" dirty="0"/>
              <a:t>Cloud Ready Configuration</a:t>
            </a:r>
          </a:p>
          <a:p>
            <a:pPr marL="228600" indent="-228600">
              <a:buFont typeface="+mj-lt"/>
              <a:buAutoNum type="arabicPeriod"/>
            </a:pPr>
            <a:r>
              <a:rPr lang="en-US" sz="1200" dirty="0"/>
              <a:t>Mobile App Development</a:t>
            </a:r>
          </a:p>
          <a:p>
            <a:pPr marL="228600" indent="-228600">
              <a:buFont typeface="+mj-lt"/>
              <a:buAutoNum type="arabicPeriod"/>
            </a:pPr>
            <a:r>
              <a:rPr lang="en-US" sz="1200" dirty="0"/>
              <a:t>Performance and Scalability</a:t>
            </a:r>
          </a:p>
        </p:txBody>
      </p:sp>
      <p:sp>
        <p:nvSpPr>
          <p:cNvPr id="6" name="Slide Number Placeholder 5"/>
          <p:cNvSpPr>
            <a:spLocks noGrp="1"/>
          </p:cNvSpPr>
          <p:nvPr>
            <p:ph type="sldNum" sz="quarter" idx="12"/>
          </p:nvPr>
        </p:nvSpPr>
        <p:spPr/>
        <p:txBody>
          <a:bodyPr/>
          <a:lstStyle/>
          <a:p>
            <a:fld id="{89EA5E6B-D75A-49D0-8F7D-4B8DAAA93BF6}" type="slidenum">
              <a:rPr lang="en-US" smtClean="0"/>
              <a:t>6</a:t>
            </a:fld>
            <a:endParaRPr lang="en-US" dirty="0"/>
          </a:p>
        </p:txBody>
      </p:sp>
      <p:pic>
        <p:nvPicPr>
          <p:cNvPr id="7" name="Picture 6">
            <a:extLst>
              <a:ext uri="{FF2B5EF4-FFF2-40B4-BE49-F238E27FC236}">
                <a16:creationId xmlns:a16="http://schemas.microsoft.com/office/drawing/2014/main" id="{3C03B77D-98FC-460F-A144-CE7EBA6C9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1301066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363" y="336331"/>
            <a:ext cx="10058400" cy="1135117"/>
          </a:xfrm>
        </p:spPr>
        <p:txBody>
          <a:bodyPr>
            <a:normAutofit fontScale="90000"/>
          </a:bodyPr>
          <a:lstStyle/>
          <a:p>
            <a:r>
              <a:rPr lang="en-US" sz="4300" spc="0" dirty="0">
                <a:ln w="0"/>
                <a:solidFill>
                  <a:schemeClr val="accent1"/>
                </a:solidFill>
                <a:effectLst>
                  <a:outerShdw blurRad="38100" dist="25400" dir="5400000" algn="ctr" rotWithShape="0">
                    <a:srgbClr val="6E747A">
                      <a:alpha val="43000"/>
                    </a:srgbClr>
                  </a:outerShdw>
                </a:effectLst>
              </a:rPr>
              <a:t>1 - Single aligned web stack for ASP.NET Core MVC and Web APIs</a:t>
            </a:r>
          </a:p>
        </p:txBody>
      </p:sp>
      <p:sp>
        <p:nvSpPr>
          <p:cNvPr id="3" name="Content Placeholder 2"/>
          <p:cNvSpPr>
            <a:spLocks noGrp="1"/>
          </p:cNvSpPr>
          <p:nvPr>
            <p:ph idx="1"/>
          </p:nvPr>
        </p:nvSpPr>
        <p:spPr>
          <a:xfrm>
            <a:off x="1181363" y="1790523"/>
            <a:ext cx="9980623" cy="1450062"/>
          </a:xfrm>
        </p:spPr>
        <p:txBody>
          <a:bodyPr>
            <a:noAutofit/>
          </a:bodyPr>
          <a:lstStyle/>
          <a:p>
            <a:pPr marL="0" indent="0">
              <a:buNone/>
            </a:pPr>
            <a:r>
              <a:rPr lang="en-US" sz="1800" dirty="0"/>
              <a:t>ASP.NET MVC 5 will give us option of choosing MVC or Web API or both while creating a web application. It was because web stack for MVC 5 and Web API was not the same.</a:t>
            </a:r>
          </a:p>
          <a:p>
            <a:pPr marL="0" indent="0">
              <a:buNone/>
            </a:pPr>
            <a:r>
              <a:rPr lang="en-US" sz="1800" dirty="0"/>
              <a:t>ASP.NET Core MVC now has single aligned web stack for MVC and Web API. The image below shows checkbox is GREYED out for MVC and Web API while MVC 5 gives the option to add Web API.</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363" y="3310760"/>
            <a:ext cx="9980623" cy="2911364"/>
          </a:xfrm>
          <a:prstGeom prst="rect">
            <a:avLst/>
          </a:prstGeom>
          <a:ln>
            <a:solidFill>
              <a:schemeClr val="accent1"/>
            </a:solidFill>
          </a:ln>
        </p:spPr>
      </p:pic>
      <p:sp>
        <p:nvSpPr>
          <p:cNvPr id="7" name="Slide Number Placeholder 6"/>
          <p:cNvSpPr>
            <a:spLocks noGrp="1"/>
          </p:cNvSpPr>
          <p:nvPr>
            <p:ph type="sldNum" sz="quarter" idx="12"/>
          </p:nvPr>
        </p:nvSpPr>
        <p:spPr/>
        <p:txBody>
          <a:bodyPr/>
          <a:lstStyle/>
          <a:p>
            <a:fld id="{89EA5E6B-D75A-49D0-8F7D-4B8DAAA93BF6}" type="slidenum">
              <a:rPr lang="en-US" smtClean="0"/>
              <a:t>7</a:t>
            </a:fld>
            <a:endParaRPr lang="en-US" dirty="0"/>
          </a:p>
        </p:txBody>
      </p:sp>
      <p:pic>
        <p:nvPicPr>
          <p:cNvPr id="8" name="Picture 7">
            <a:extLst>
              <a:ext uri="{FF2B5EF4-FFF2-40B4-BE49-F238E27FC236}">
                <a16:creationId xmlns:a16="http://schemas.microsoft.com/office/drawing/2014/main" id="{ECAA6F78-504A-4591-8471-EBD79DA82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1313548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873" y="861848"/>
            <a:ext cx="10058400" cy="665305"/>
          </a:xfrm>
        </p:spPr>
        <p:txBody>
          <a:bodyPr>
            <a:normAutofit/>
          </a:bodyPr>
          <a:lstStyle/>
          <a:p>
            <a:r>
              <a:rPr lang="en-US" sz="3900" spc="0" dirty="0">
                <a:ln w="0"/>
                <a:solidFill>
                  <a:schemeClr val="accent1"/>
                </a:solidFill>
                <a:effectLst>
                  <a:outerShdw blurRad="38100" dist="25400" dir="5400000" algn="ctr" rotWithShape="0">
                    <a:srgbClr val="6E747A">
                      <a:alpha val="43000"/>
                    </a:srgbClr>
                  </a:outerShdw>
                </a:effectLst>
              </a:rPr>
              <a:t>2 - Project(Solution) Structure Changes</a:t>
            </a:r>
          </a:p>
        </p:txBody>
      </p:sp>
      <p:sp>
        <p:nvSpPr>
          <p:cNvPr id="3" name="Content Placeholder 2"/>
          <p:cNvSpPr>
            <a:spLocks noGrp="1"/>
          </p:cNvSpPr>
          <p:nvPr>
            <p:ph idx="1"/>
          </p:nvPr>
        </p:nvSpPr>
        <p:spPr>
          <a:xfrm>
            <a:off x="1191873" y="1881352"/>
            <a:ext cx="9970113" cy="1481957"/>
          </a:xfrm>
        </p:spPr>
        <p:txBody>
          <a:bodyPr>
            <a:normAutofit fontScale="85000" lnSpcReduction="10000"/>
          </a:bodyPr>
          <a:lstStyle/>
          <a:p>
            <a:pPr marL="0" indent="0">
              <a:buNone/>
            </a:pPr>
            <a:r>
              <a:rPr lang="en-US" dirty="0"/>
              <a:t>If you see ASP.NET Core MVC solution explorer on the right-hand side, there is no Web.config, Global.asax. Then how it deals with configuration settings, authentication and application start specific code execution.</a:t>
            </a:r>
          </a:p>
          <a:p>
            <a:pPr marL="0" indent="0">
              <a:buNone/>
            </a:pPr>
            <a:r>
              <a:rPr lang="en-US" dirty="0"/>
              <a:t/>
            </a:r>
            <a:br>
              <a:rPr lang="en-US" dirty="0"/>
            </a:br>
            <a:r>
              <a:rPr lang="en-US" b="1" dirty="0"/>
              <a:t>appsettings.json, custom configuration files</a:t>
            </a:r>
            <a:r>
              <a:rPr lang="en-US" dirty="0"/>
              <a:t> are some files which do those work of missing files from ASP.NET MVC 5. There are many changes if we look at folder by folder.</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72" y="3268717"/>
            <a:ext cx="9970113" cy="2890345"/>
          </a:xfrm>
          <a:prstGeom prst="rect">
            <a:avLst/>
          </a:prstGeom>
          <a:ln>
            <a:solidFill>
              <a:schemeClr val="accent1"/>
            </a:solidFill>
          </a:ln>
        </p:spPr>
      </p:pic>
      <p:sp>
        <p:nvSpPr>
          <p:cNvPr id="7" name="Slide Number Placeholder 6"/>
          <p:cNvSpPr>
            <a:spLocks noGrp="1"/>
          </p:cNvSpPr>
          <p:nvPr>
            <p:ph type="sldNum" sz="quarter" idx="12"/>
          </p:nvPr>
        </p:nvSpPr>
        <p:spPr/>
        <p:txBody>
          <a:bodyPr/>
          <a:lstStyle/>
          <a:p>
            <a:fld id="{89EA5E6B-D75A-49D0-8F7D-4B8DAAA93BF6}" type="slidenum">
              <a:rPr lang="en-US" smtClean="0"/>
              <a:t>8</a:t>
            </a:fld>
            <a:endParaRPr lang="en-US" dirty="0"/>
          </a:p>
        </p:txBody>
      </p:sp>
      <p:pic>
        <p:nvPicPr>
          <p:cNvPr id="8" name="Picture 7">
            <a:extLst>
              <a:ext uri="{FF2B5EF4-FFF2-40B4-BE49-F238E27FC236}">
                <a16:creationId xmlns:a16="http://schemas.microsoft.com/office/drawing/2014/main" id="{E52E91B1-D5B3-413D-BFD0-E1478DF81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71" y="6283193"/>
            <a:ext cx="1514691" cy="718307"/>
          </a:xfrm>
          <a:prstGeom prst="rect">
            <a:avLst/>
          </a:prstGeom>
        </p:spPr>
      </p:pic>
    </p:spTree>
    <p:extLst>
      <p:ext uri="{BB962C8B-B14F-4D97-AF65-F5344CB8AC3E}">
        <p14:creationId xmlns:p14="http://schemas.microsoft.com/office/powerpoint/2010/main" val="691820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363" y="861848"/>
            <a:ext cx="10058400" cy="728367"/>
          </a:xfrm>
        </p:spPr>
        <p:txBody>
          <a:bodyPr>
            <a:normAutofit/>
          </a:bodyPr>
          <a:lstStyle/>
          <a:p>
            <a:r>
              <a:rPr lang="en-US" sz="3900" spc="0" dirty="0">
                <a:ln w="0"/>
                <a:solidFill>
                  <a:schemeClr val="accent1"/>
                </a:solidFill>
                <a:effectLst>
                  <a:outerShdw blurRad="38100" dist="25400" dir="5400000" algn="ctr" rotWithShape="0">
                    <a:srgbClr val="6E747A">
                      <a:alpha val="43000"/>
                    </a:srgbClr>
                  </a:outerShdw>
                </a:effectLst>
              </a:rPr>
              <a:t>3 - ASP.NET Core targets Full .NET and .NET Core</a:t>
            </a:r>
          </a:p>
        </p:txBody>
      </p:sp>
      <p:sp>
        <p:nvSpPr>
          <p:cNvPr id="3" name="Content Placeholder 2"/>
          <p:cNvSpPr>
            <a:spLocks noGrp="1"/>
          </p:cNvSpPr>
          <p:nvPr>
            <p:ph idx="1"/>
          </p:nvPr>
        </p:nvSpPr>
        <p:spPr>
          <a:xfrm>
            <a:off x="1181362" y="1944414"/>
            <a:ext cx="9974317" cy="2690648"/>
          </a:xfrm>
        </p:spPr>
        <p:txBody>
          <a:bodyPr/>
          <a:lstStyle/>
          <a:p>
            <a:pPr marL="0" indent="0">
              <a:buNone/>
            </a:pPr>
            <a:r>
              <a:rPr lang="en-US" dirty="0"/>
              <a:t>Yes, now we can develop ASP.NET Core web apps against the .NET core and run in either Windows or Linux or Mac.</a:t>
            </a:r>
          </a:p>
          <a:p>
            <a:pPr marL="0" indent="0">
              <a:buNone/>
            </a:pPr>
            <a:r>
              <a:rPr lang="en-US" dirty="0"/>
              <a:t/>
            </a:r>
            <a:br>
              <a:rPr lang="en-US" dirty="0"/>
            </a:br>
            <a:r>
              <a:rPr lang="en-US" dirty="0"/>
              <a:t>Wait it’s not over yet, not only we can develop in Windows OS but also in Linux, Mac using </a:t>
            </a:r>
            <a:r>
              <a:rPr lang="en-US" dirty="0">
                <a:hlinkClick r:id="rId2"/>
              </a:rPr>
              <a:t>Visual Studio Code</a:t>
            </a:r>
            <a:r>
              <a:rPr lang="en-US" dirty="0"/>
              <a:t> or any other code editors like Vim, Atom, Sublime</a:t>
            </a:r>
          </a:p>
        </p:txBody>
      </p:sp>
      <p:sp>
        <p:nvSpPr>
          <p:cNvPr id="6" name="Slide Number Placeholder 5"/>
          <p:cNvSpPr>
            <a:spLocks noGrp="1"/>
          </p:cNvSpPr>
          <p:nvPr>
            <p:ph type="sldNum" sz="quarter" idx="12"/>
          </p:nvPr>
        </p:nvSpPr>
        <p:spPr/>
        <p:txBody>
          <a:bodyPr/>
          <a:lstStyle/>
          <a:p>
            <a:fld id="{89EA5E6B-D75A-49D0-8F7D-4B8DAAA93BF6}" type="slidenum">
              <a:rPr lang="en-US" smtClean="0"/>
              <a:t>9</a:t>
            </a:fld>
            <a:endParaRPr lang="en-US" dirty="0"/>
          </a:p>
        </p:txBody>
      </p:sp>
    </p:spTree>
    <p:extLst>
      <p:ext uri="{BB962C8B-B14F-4D97-AF65-F5344CB8AC3E}">
        <p14:creationId xmlns:p14="http://schemas.microsoft.com/office/powerpoint/2010/main" val="1840033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TotalTime>
  <Words>1252</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Calibri Light</vt:lpstr>
      <vt:lpstr>Retrospect</vt:lpstr>
      <vt:lpstr>ASP.NET Core - What's in it?</vt:lpstr>
      <vt:lpstr>How does ASP.NET Core application work?</vt:lpstr>
      <vt:lpstr>ASP.NET Core Project Structure</vt:lpstr>
      <vt:lpstr>ASP.NET Core Request Life Cycle</vt:lpstr>
      <vt:lpstr>A quick look at ASP.NET Core improvements</vt:lpstr>
      <vt:lpstr>Difference between ASP.NET Core and ASP.NET MVC 5</vt:lpstr>
      <vt:lpstr>1 - Single aligned web stack for ASP.NET Core MVC and Web APIs</vt:lpstr>
      <vt:lpstr>2 - Project(Solution) Structure Changes</vt:lpstr>
      <vt:lpstr>3 - ASP.NET Core targets Full .NET and .NET Core</vt:lpstr>
      <vt:lpstr>4 - ASP.NET Core apps don’t need IIS for hosting</vt:lpstr>
      <vt:lpstr>5 - wwwroot folder for static files</vt:lpstr>
      <vt:lpstr>6 - New approach to Server side and client-side dependency management of packages.</vt:lpstr>
      <vt:lpstr>7 - Server-side packages save space in ASP.NET Core</vt:lpstr>
      <vt:lpstr>8 - Inbuilt Dependency Injection (DI) support for ASP.NET Core</vt:lpstr>
      <vt:lpstr>9 - User Secrets of ASP.NET Core</vt:lpstr>
      <vt:lpstr>10 - Cloud Ready Configuration</vt:lpstr>
      <vt:lpstr>11 - Mobile App Development</vt:lpstr>
      <vt:lpstr>12 - Performance and Scalability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 Vaghasiya</dc:creator>
  <cp:lastModifiedBy>Hiten Vaghasiya</cp:lastModifiedBy>
  <cp:revision>64</cp:revision>
  <dcterms:created xsi:type="dcterms:W3CDTF">2019-09-05T10:05:50Z</dcterms:created>
  <dcterms:modified xsi:type="dcterms:W3CDTF">2019-09-16T10:13:12Z</dcterms:modified>
</cp:coreProperties>
</file>